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81" r:id="rId4"/>
    <p:sldId id="284" r:id="rId5"/>
    <p:sldId id="263" r:id="rId6"/>
    <p:sldId id="277" r:id="rId7"/>
    <p:sldId id="278" r:id="rId8"/>
    <p:sldId id="280" r:id="rId9"/>
    <p:sldId id="282" r:id="rId1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CCA5-1918-37BC-D2B5-4542645D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F4AF9-EF92-81E3-E888-B82AD656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AA32E-4638-9C9F-D9D0-A550C2DF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B7185-86A8-26D5-C496-CA8CE3A5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1FE95-5F4B-7836-FC2E-5E308FAB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783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0F87-93AE-8D2C-D459-27254896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1DCB7-BA35-D172-1BE6-3605884F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D9024-A0A1-98FF-2E5E-AAE3FF81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7822B-E9AC-0584-36B3-2ABFFA89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5F554-E83E-CC2D-B7BD-222972AF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567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B3255-A82A-0210-DA82-6BC90E411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3F5FD-0A0A-2A44-68D5-545EFD948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8AC23-A338-57E8-B837-71EDB353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DD15C-0DB0-D6CA-5B38-10BD60F7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D624D-EA75-AF73-FB81-93F3489B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146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0245-AF79-845A-E36F-16C6B6DF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4846D-9A74-F22A-5C80-1B8465BD1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A6213-D6C4-15E8-2BB9-83904CCF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3899F-D510-A406-FD10-C76F30DD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AF2D5-1EEE-FDD2-0B5A-DD2B8FCC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295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8E39-1663-006E-1AA3-1211D746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2072-478A-22F8-5DDD-14315DA2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F825-7B1B-B82E-8F9F-20676F28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B164C-3D93-309C-1E44-3D37AD5A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9479C-722E-3407-36BE-726F6BF3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435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55CF-0153-7EA1-5537-C6527FA4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39776-CFF2-704B-6D12-B99182B07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90303-94FF-7346-EA37-EA922FD69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9D846-582E-3248-2409-01DB141E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A25C7-479B-ABA7-D4FC-CA49C7E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A6781-1C93-508D-47E0-2113531F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670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10C5-AE37-BFBE-03AA-02B3C55F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0E208-81E7-4D59-D3AB-C0A23CEA1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C1249-DF48-8C12-77C4-473CF3B27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C2260-9F20-7292-5C23-2A8A1AC36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A66A1-1575-26E7-CD12-7D3AF3E46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905C8-33F1-58C6-9BC5-DD115A56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F816E-10C9-67A3-9EA4-5E7D2F36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596FA-E635-8F5D-D4CE-AA78556E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835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31D1-8F34-4251-098D-B9811262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832ED-473E-B2B3-F5DE-059AB8FB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83888-96F9-525F-CF1C-A5ED7A4D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0FE29-0C27-9595-4F92-9AADEC9A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072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9E0E5-69FD-46F9-F185-01996FE2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1BC86-BF75-434C-0559-DF903ABB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FEF42-AB7E-D3B7-50BB-FFDE6E12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717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DD89-2EEC-9DE8-F480-CB79A4AE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4EC6D-5564-B326-EEEF-E6AE9237B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2F92F-3C4C-D0FF-B287-1F588168D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69A40-BCB9-E50C-F395-4AB6A807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3C518-235F-7481-6D71-FD52C8EA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1AE41-ED0D-1A32-D7EC-C1A0096B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371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AD01-2C98-2D4F-1491-97FA26DD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D8DE3-9C6E-4E17-E4BF-92A58A1D6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22E10-B987-3E81-1248-A0D20CC04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85FBF-8C5D-0229-ACD8-05DC662A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49E67-F2B8-D233-00FF-3B4704AF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C0B66-0B07-AE3B-1C23-EB206ED6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113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D8216-E8C9-7902-D32F-A37D93DA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D1191-7962-729C-415C-E08A7AE8B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42DE-0853-03D5-071F-74AC1C161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3A0F-7581-422B-B3F9-396CFF9C1287}" type="datetimeFigureOut">
              <a:rPr lang="ro-RO" smtClean="0"/>
              <a:t>19.06.2025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546A-A55F-B999-4E3F-7E496BF4E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332D4-0BCC-28E4-0C03-8E29186EA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53E0-CCFE-4051-B7CD-18882B047C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9005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nc.bme.hu/csonka/csg/oktat/mmkem/mm03_periodic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F48D35-4738-D2C4-BB20-ACA5B180164A}"/>
              </a:ext>
            </a:extLst>
          </p:cNvPr>
          <p:cNvSpPr/>
          <p:nvPr/>
        </p:nvSpPr>
        <p:spPr>
          <a:xfrm rot="528365">
            <a:off x="1931903" y="2548235"/>
            <a:ext cx="80741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Fémek tulajdonságai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10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DDD66-093D-4D83-97DC-F7341389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806" y="2844225"/>
            <a:ext cx="3965151" cy="2638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4293CE-EE49-4BB8-A7AF-3D7FEC4C764F}"/>
              </a:ext>
            </a:extLst>
          </p:cNvPr>
          <p:cNvSpPr txBox="1"/>
          <p:nvPr/>
        </p:nvSpPr>
        <p:spPr>
          <a:xfrm>
            <a:off x="5455819" y="5513923"/>
            <a:ext cx="1713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Arany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E9C3AD-B705-49EA-B664-8214D120E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79784"/>
            <a:ext cx="2464441" cy="2464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B0E714-7AB5-4552-A082-54AC344568C2}"/>
              </a:ext>
            </a:extLst>
          </p:cNvPr>
          <p:cNvSpPr txBox="1"/>
          <p:nvPr/>
        </p:nvSpPr>
        <p:spPr>
          <a:xfrm>
            <a:off x="1033776" y="2221887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Ezüst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C94CD4-EBDD-4449-807D-1348836E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73" y="3429001"/>
            <a:ext cx="3052518" cy="22836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66006F-35FC-4264-AF51-59093E04EE04}"/>
              </a:ext>
            </a:extLst>
          </p:cNvPr>
          <p:cNvSpPr txBox="1"/>
          <p:nvPr/>
        </p:nvSpPr>
        <p:spPr>
          <a:xfrm>
            <a:off x="1637026" y="5883255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Réz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B6B456-A58A-4159-A0DA-B4E045784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689" y="417860"/>
            <a:ext cx="3376325" cy="22433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386E1E-7F54-45AD-8274-92EC488687CC}"/>
              </a:ext>
            </a:extLst>
          </p:cNvPr>
          <p:cNvSpPr txBox="1"/>
          <p:nvPr/>
        </p:nvSpPr>
        <p:spPr>
          <a:xfrm>
            <a:off x="9766851" y="2383376"/>
            <a:ext cx="91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Nikkel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BC14B-3475-7CB6-DF68-93C9B83CA792}"/>
              </a:ext>
            </a:extLst>
          </p:cNvPr>
          <p:cNvSpPr txBox="1"/>
          <p:nvPr/>
        </p:nvSpPr>
        <p:spPr>
          <a:xfrm>
            <a:off x="4238264" y="2090988"/>
            <a:ext cx="3994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/>
              <a:t>Fizikai tulajdonságok:</a:t>
            </a:r>
            <a:r>
              <a:rPr lang="hu-HU" sz="3200" dirty="0"/>
              <a:t> </a:t>
            </a:r>
            <a:endParaRPr lang="ro-RO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A4402-E9B9-B1A0-7CAB-61465C83DD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548" t="17054" r="11164" b="22157"/>
          <a:stretch/>
        </p:blipFill>
        <p:spPr>
          <a:xfrm>
            <a:off x="8692796" y="3576399"/>
            <a:ext cx="3091280" cy="2283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41B37-5A87-555D-2177-7CADF1159BD8}"/>
              </a:ext>
            </a:extLst>
          </p:cNvPr>
          <p:cNvSpPr txBox="1"/>
          <p:nvPr/>
        </p:nvSpPr>
        <p:spPr>
          <a:xfrm>
            <a:off x="10225031" y="581021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Vas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7069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99574" y="3022661"/>
            <a:ext cx="4984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/>
              <a:t>Kémiai tulajdonságok = reakciók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01" y="4537925"/>
            <a:ext cx="3682303" cy="195698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420" y="4202545"/>
            <a:ext cx="3152112" cy="22923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r="44001"/>
          <a:stretch/>
        </p:blipFill>
        <p:spPr>
          <a:xfrm>
            <a:off x="963811" y="627686"/>
            <a:ext cx="2444407" cy="2536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168" y="555204"/>
            <a:ext cx="3304318" cy="208501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296" y="3928325"/>
            <a:ext cx="3213541" cy="203836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307" y="997768"/>
            <a:ext cx="3642017" cy="1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0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D6FFF2-EDE9-464F-830D-0F47BDEDE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65" y="440058"/>
            <a:ext cx="9948938" cy="559248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1A2298E-53A4-65A0-4EA6-1D61EE2C8FBA}"/>
              </a:ext>
            </a:extLst>
          </p:cNvPr>
          <p:cNvCxnSpPr>
            <a:cxnSpLocks/>
          </p:cNvCxnSpPr>
          <p:nvPr/>
        </p:nvCxnSpPr>
        <p:spPr>
          <a:xfrm>
            <a:off x="749300" y="571541"/>
            <a:ext cx="0" cy="546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D8932D-1A1D-17AA-49A4-77898BE55105}"/>
              </a:ext>
            </a:extLst>
          </p:cNvPr>
          <p:cNvCxnSpPr>
            <a:cxnSpLocks/>
          </p:cNvCxnSpPr>
          <p:nvPr/>
        </p:nvCxnSpPr>
        <p:spPr>
          <a:xfrm flipH="1">
            <a:off x="1282700" y="6146800"/>
            <a:ext cx="8928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A88304-6AEB-C89B-02CC-926F3921B452}"/>
              </a:ext>
            </a:extLst>
          </p:cNvPr>
          <p:cNvSpPr txBox="1"/>
          <p:nvPr/>
        </p:nvSpPr>
        <p:spPr>
          <a:xfrm>
            <a:off x="3803650" y="6165517"/>
            <a:ext cx="1943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Nő a fémes jelleg</a:t>
            </a:r>
            <a:endParaRPr lang="ro-RO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A18B46-7AE3-5F7D-535B-030015A95D33}"/>
              </a:ext>
            </a:extLst>
          </p:cNvPr>
          <p:cNvSpPr txBox="1"/>
          <p:nvPr/>
        </p:nvSpPr>
        <p:spPr>
          <a:xfrm rot="16200000">
            <a:off x="-746880" y="2996684"/>
            <a:ext cx="224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Nő a fémes jelleg</a:t>
            </a:r>
            <a:endParaRPr lang="ro-RO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362242-D570-E7A5-AE51-1C5054CA9025}"/>
              </a:ext>
            </a:extLst>
          </p:cNvPr>
          <p:cNvCxnSpPr>
            <a:cxnSpLocks/>
          </p:cNvCxnSpPr>
          <p:nvPr/>
        </p:nvCxnSpPr>
        <p:spPr>
          <a:xfrm>
            <a:off x="1282700" y="391093"/>
            <a:ext cx="7442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241634-B138-4500-2A8B-63E1592CD3BE}"/>
              </a:ext>
            </a:extLst>
          </p:cNvPr>
          <p:cNvSpPr txBox="1"/>
          <p:nvPr/>
        </p:nvSpPr>
        <p:spPr>
          <a:xfrm>
            <a:off x="3048000" y="34420"/>
            <a:ext cx="2527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Nő az ionizációs energia</a:t>
            </a:r>
            <a:endParaRPr lang="ro-R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310E-DA63-1B69-67BE-0854187A8AB0}"/>
              </a:ext>
            </a:extLst>
          </p:cNvPr>
          <p:cNvSpPr txBox="1"/>
          <p:nvPr/>
        </p:nvSpPr>
        <p:spPr>
          <a:xfrm>
            <a:off x="2698749" y="6417942"/>
            <a:ext cx="8187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http://web.inc.bme.hu/csonka/csg/oktat/mmkem/mm03_periodic.pdf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321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586990-2B4B-06EB-9A64-B8D2799C6ECE}"/>
              </a:ext>
            </a:extLst>
          </p:cNvPr>
          <p:cNvSpPr txBox="1"/>
          <p:nvPr/>
        </p:nvSpPr>
        <p:spPr>
          <a:xfrm>
            <a:off x="371476" y="1247696"/>
            <a:ext cx="1146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kálium, a nátrium és a magnézium </a:t>
            </a: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reakciója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vízzel.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074F207-0EAE-2B51-317F-EF4D95005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44516"/>
              </p:ext>
            </p:extLst>
          </p:nvPr>
        </p:nvGraphicFramePr>
        <p:xfrm>
          <a:off x="180974" y="1901275"/>
          <a:ext cx="11830052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2306253161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2234762349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1462005344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1669458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Tulajdonság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Na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Mg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74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Reaktivitás vízzel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Nagyon heves, azonnali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Heves, de kevésbé, mint a kálium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Lassan, hideg vízben alig reagál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51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Megfigyelések	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Ibolyaszínű lánggal éghet, erős pezsgés	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Sárgás lánggal éghet, mérsékelt pezsgés	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Hideg vízben lassú pezsgés, forró vízben gyorsabb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88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Hidrogéngáz képződése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Gyors és intenzív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Mérsékelten gyors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Lassan, hideg vízben alig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36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Maradék anyag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KOH (erősen lúgos)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NaOH (erősen lúgos)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Mg(OH)₂ vagy MgO (gyengén lúgos)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7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Reakció hőtermelése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Nagyon magas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Magas, de alacsonyabb, mint a káliumé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Kevés hőt termel hideg vízben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725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D16EBD-D3CB-909B-37F9-E30C241370BD}"/>
              </a:ext>
            </a:extLst>
          </p:cNvPr>
          <p:cNvSpPr txBox="1"/>
          <p:nvPr/>
        </p:nvSpPr>
        <p:spPr>
          <a:xfrm>
            <a:off x="3327400" y="5505297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2K+2H</a:t>
            </a:r>
            <a:r>
              <a:rPr kumimoji="0" lang="hu-H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O→2KOH+H</a:t>
            </a:r>
            <a:r>
              <a:rPr kumimoji="0" lang="hu-H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↑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867AF-D54C-4B3C-15E5-3A0FB5A24522}"/>
              </a:ext>
            </a:extLst>
          </p:cNvPr>
          <p:cNvSpPr txBox="1"/>
          <p:nvPr/>
        </p:nvSpPr>
        <p:spPr>
          <a:xfrm>
            <a:off x="6096000" y="5503334"/>
            <a:ext cx="2882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2Na+2H</a:t>
            </a:r>
            <a:r>
              <a:rPr kumimoji="0" lang="hu-H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O→2NaOH+H</a:t>
            </a:r>
            <a:r>
              <a:rPr kumimoji="0" lang="hu-H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↑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3ABBF-05C2-5DDC-124E-FF80EF8C29BD}"/>
              </a:ext>
            </a:extLst>
          </p:cNvPr>
          <p:cNvSpPr txBox="1"/>
          <p:nvPr/>
        </p:nvSpPr>
        <p:spPr>
          <a:xfrm>
            <a:off x="9004300" y="5496409"/>
            <a:ext cx="30099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Mg+2H</a:t>
            </a:r>
            <a:r>
              <a:rPr kumimoji="0" lang="ro-RO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O→Mg(OH)</a:t>
            </a:r>
            <a:r>
              <a:rPr kumimoji="0" lang="ro-RO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+H</a:t>
            </a:r>
            <a:r>
              <a:rPr kumimoji="0" lang="ro-RO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↑</a:t>
            </a:r>
            <a:endParaRPr kumimoji="0" lang="ro-RO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7440AA-3EFA-E34F-AFC5-DC95EDBFA77B}"/>
              </a:ext>
            </a:extLst>
          </p:cNvPr>
          <p:cNvSpPr txBox="1"/>
          <p:nvPr/>
        </p:nvSpPr>
        <p:spPr>
          <a:xfrm>
            <a:off x="190500" y="275485"/>
            <a:ext cx="11023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/>
              <a:t>Kémiai tulajdonságok:</a:t>
            </a:r>
          </a:p>
          <a:p>
            <a:pPr marL="342900" indent="-342900">
              <a:buAutoNum type="arabicPeriod"/>
            </a:pPr>
            <a:r>
              <a:rPr lang="ro-RO" b="1" dirty="0"/>
              <a:t>Reagálnak vízzel:</a:t>
            </a:r>
          </a:p>
        </p:txBody>
      </p:sp>
    </p:spTree>
    <p:extLst>
      <p:ext uri="{BB962C8B-B14F-4D97-AF65-F5344CB8AC3E}">
        <p14:creationId xmlns:p14="http://schemas.microsoft.com/office/powerpoint/2010/main" val="244043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82618"/>
              </p:ext>
            </p:extLst>
          </p:nvPr>
        </p:nvGraphicFramePr>
        <p:xfrm>
          <a:off x="469899" y="1193800"/>
          <a:ext cx="11027063" cy="4939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5183">
                  <a:extLst>
                    <a:ext uri="{9D8B030D-6E8A-4147-A177-3AD203B41FA5}">
                      <a16:colId xmlns:a16="http://schemas.microsoft.com/office/drawing/2014/main" val="1098267211"/>
                    </a:ext>
                  </a:extLst>
                </a:gridCol>
                <a:gridCol w="3675940">
                  <a:extLst>
                    <a:ext uri="{9D8B030D-6E8A-4147-A177-3AD203B41FA5}">
                      <a16:colId xmlns:a16="http://schemas.microsoft.com/office/drawing/2014/main" val="2217877613"/>
                    </a:ext>
                  </a:extLst>
                </a:gridCol>
                <a:gridCol w="3675940">
                  <a:extLst>
                    <a:ext uri="{9D8B030D-6E8A-4147-A177-3AD203B41FA5}">
                      <a16:colId xmlns:a16="http://schemas.microsoft.com/office/drawing/2014/main" val="3509251161"/>
                    </a:ext>
                  </a:extLst>
                </a:gridCol>
              </a:tblGrid>
              <a:tr h="8716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A </a:t>
                      </a:r>
                      <a:r>
                        <a:rPr lang="hu-HU" sz="2000" kern="150" dirty="0">
                          <a:effectLst/>
                        </a:rPr>
                        <a:t>kísérlet</a:t>
                      </a:r>
                      <a:r>
                        <a:rPr lang="en-US" sz="2000" kern="150" dirty="0">
                          <a:effectLst/>
                        </a:rPr>
                        <a:t> neve</a:t>
                      </a:r>
                      <a:endParaRPr lang="en-US" sz="20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 err="1">
                          <a:effectLst/>
                        </a:rPr>
                        <a:t>Reakcióegyenlet</a:t>
                      </a:r>
                      <a:endParaRPr lang="en-US" sz="20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>
                          <a:effectLst/>
                        </a:rPr>
                        <a:t>Megfigyelések</a:t>
                      </a:r>
                      <a:endParaRPr lang="en-US" sz="20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22216"/>
                  </a:ext>
                </a:extLst>
              </a:tr>
              <a:tr h="1162152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A </a:t>
                      </a:r>
                      <a:r>
                        <a:rPr lang="en-US" sz="2000" kern="150" dirty="0" err="1">
                          <a:effectLst/>
                        </a:rPr>
                        <a:t>fémek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reakciója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oxigénnel</a:t>
                      </a:r>
                      <a:endParaRPr lang="en-US" sz="2000" kern="15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A </a:t>
                      </a:r>
                      <a:r>
                        <a:rPr lang="en-US" sz="2000" kern="150" dirty="0" err="1">
                          <a:effectLst/>
                        </a:rPr>
                        <a:t>fémek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égése</a:t>
                      </a:r>
                      <a:endParaRPr lang="en-US" sz="2000" kern="15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 err="1">
                          <a:effectLst/>
                        </a:rPr>
                        <a:t>Fém</a:t>
                      </a:r>
                      <a:r>
                        <a:rPr lang="en-US" sz="2000" kern="150" dirty="0">
                          <a:effectLst/>
                        </a:rPr>
                        <a:t> + O</a:t>
                      </a:r>
                      <a:r>
                        <a:rPr lang="en-US" sz="2000" kern="150" baseline="-25000" dirty="0">
                          <a:effectLst/>
                        </a:rPr>
                        <a:t>2</a:t>
                      </a:r>
                      <a:r>
                        <a:rPr lang="en-US" sz="2000" kern="150" dirty="0">
                          <a:effectLst/>
                        </a:rPr>
                        <a:t> →</a:t>
                      </a:r>
                      <a:r>
                        <a:rPr lang="hu-HU" sz="2000" kern="150" dirty="0">
                          <a:effectLst/>
                        </a:rPr>
                        <a:t>   </a:t>
                      </a:r>
                      <a:r>
                        <a:rPr lang="en-US" sz="2000" kern="150" dirty="0" err="1">
                          <a:effectLst/>
                        </a:rPr>
                        <a:t>fémoxid</a:t>
                      </a:r>
                      <a:endParaRPr lang="en-US" sz="20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2Mg + O</a:t>
                      </a:r>
                      <a:r>
                        <a:rPr lang="en-US" sz="2000" kern="150" baseline="-25000" dirty="0">
                          <a:effectLst/>
                        </a:rPr>
                        <a:t>2 </a:t>
                      </a:r>
                      <a:r>
                        <a:rPr lang="en-US" sz="2000" kern="150" dirty="0">
                          <a:effectLst/>
                        </a:rPr>
                        <a:t>→</a:t>
                      </a:r>
                      <a:r>
                        <a:rPr lang="hu-HU" sz="2000" kern="150" dirty="0">
                          <a:effectLst/>
                        </a:rPr>
                        <a:t> </a:t>
                      </a:r>
                      <a:r>
                        <a:rPr lang="en-US" sz="2000" kern="150" dirty="0">
                          <a:effectLst/>
                        </a:rPr>
                        <a:t>2MgO</a:t>
                      </a:r>
                      <a:endParaRPr lang="en-US" sz="20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>
                          <a:effectLst/>
                        </a:rPr>
                        <a:t>A Mg vakító lánggal ég. Fehér por keletkezik.</a:t>
                      </a:r>
                      <a:endParaRPr lang="en-US" sz="20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960718"/>
                  </a:ext>
                </a:extLst>
              </a:tr>
              <a:tr h="58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4Al + 3O</a:t>
                      </a:r>
                      <a:r>
                        <a:rPr lang="en-US" sz="2000" kern="150" baseline="-25000" dirty="0">
                          <a:effectLst/>
                        </a:rPr>
                        <a:t>2</a:t>
                      </a:r>
                      <a:r>
                        <a:rPr lang="en-US" sz="2000" kern="150" dirty="0">
                          <a:effectLst/>
                        </a:rPr>
                        <a:t>→ 2Al</a:t>
                      </a:r>
                      <a:r>
                        <a:rPr lang="en-US" sz="2000" kern="150" baseline="-25000" dirty="0">
                          <a:effectLst/>
                        </a:rPr>
                        <a:t>2</a:t>
                      </a:r>
                      <a:r>
                        <a:rPr lang="en-US" sz="2000" kern="150" dirty="0">
                          <a:effectLst/>
                        </a:rPr>
                        <a:t>O</a:t>
                      </a:r>
                      <a:r>
                        <a:rPr lang="en-US" sz="2000" kern="150" baseline="-25000" dirty="0">
                          <a:effectLst/>
                        </a:rPr>
                        <a:t>3</a:t>
                      </a:r>
                      <a:endParaRPr lang="en-US" sz="20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>
                          <a:effectLst/>
                        </a:rPr>
                        <a:t>Az Al szikrázva ég.</a:t>
                      </a:r>
                      <a:endParaRPr lang="en-US" sz="20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737139"/>
                  </a:ext>
                </a:extLst>
              </a:tr>
              <a:tr h="1743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2Cu + O</a:t>
                      </a:r>
                      <a:r>
                        <a:rPr lang="en-US" sz="2000" kern="150" baseline="-25000" dirty="0">
                          <a:effectLst/>
                        </a:rPr>
                        <a:t>2</a:t>
                      </a:r>
                      <a:r>
                        <a:rPr lang="en-US" sz="2000" kern="150" dirty="0">
                          <a:effectLst/>
                        </a:rPr>
                        <a:t>→</a:t>
                      </a:r>
                      <a:r>
                        <a:rPr lang="hu-HU" sz="2000" kern="150" dirty="0">
                          <a:effectLst/>
                        </a:rPr>
                        <a:t> </a:t>
                      </a:r>
                      <a:r>
                        <a:rPr lang="en-US" sz="2000" kern="150" dirty="0">
                          <a:effectLst/>
                        </a:rPr>
                        <a:t>2CuO</a:t>
                      </a:r>
                      <a:endParaRPr lang="en-US" sz="20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A Cu a </a:t>
                      </a:r>
                      <a:r>
                        <a:rPr lang="en-US" sz="2000" kern="150" dirty="0" err="1">
                          <a:effectLst/>
                        </a:rPr>
                        <a:t>borszeszégő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lángját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zöldeskékre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sz</a:t>
                      </a:r>
                      <a:r>
                        <a:rPr lang="hu-HU" sz="2000" kern="150" dirty="0">
                          <a:effectLst/>
                        </a:rPr>
                        <a:t>í</a:t>
                      </a:r>
                      <a:r>
                        <a:rPr lang="en-US" sz="2000" kern="150" dirty="0" err="1">
                          <a:effectLst/>
                        </a:rPr>
                        <a:t>nezi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és</a:t>
                      </a:r>
                      <a:r>
                        <a:rPr lang="en-US" sz="2000" kern="150" dirty="0">
                          <a:effectLst/>
                        </a:rPr>
                        <a:t> a </a:t>
                      </a:r>
                      <a:r>
                        <a:rPr lang="en-US" sz="2000" kern="150" dirty="0" err="1">
                          <a:effectLst/>
                        </a:rPr>
                        <a:t>drót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felületén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fekete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CuO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réteg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képződik</a:t>
                      </a:r>
                      <a:r>
                        <a:rPr lang="en-US" sz="2000" kern="150" dirty="0">
                          <a:effectLst/>
                        </a:rPr>
                        <a:t>.</a:t>
                      </a:r>
                      <a:endParaRPr lang="en-US" sz="20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7832364"/>
                  </a:ext>
                </a:extLst>
              </a:tr>
              <a:tr h="58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3Fe +2O</a:t>
                      </a:r>
                      <a:r>
                        <a:rPr lang="en-US" sz="2000" kern="150" baseline="-25000" dirty="0">
                          <a:effectLst/>
                        </a:rPr>
                        <a:t>2</a:t>
                      </a:r>
                      <a:r>
                        <a:rPr lang="en-US" sz="2000" kern="150" dirty="0">
                          <a:effectLst/>
                        </a:rPr>
                        <a:t>→</a:t>
                      </a:r>
                      <a:r>
                        <a:rPr lang="hu-HU" sz="2000" kern="150" dirty="0">
                          <a:effectLst/>
                        </a:rPr>
                        <a:t> </a:t>
                      </a:r>
                      <a:r>
                        <a:rPr lang="en-US" sz="2000" kern="150" dirty="0">
                          <a:effectLst/>
                        </a:rPr>
                        <a:t>Fe</a:t>
                      </a:r>
                      <a:r>
                        <a:rPr lang="en-US" sz="2000" kern="150" baseline="-25000" dirty="0">
                          <a:effectLst/>
                        </a:rPr>
                        <a:t>3</a:t>
                      </a:r>
                      <a:r>
                        <a:rPr lang="en-US" sz="2000" kern="150" dirty="0">
                          <a:effectLst/>
                        </a:rPr>
                        <a:t>O</a:t>
                      </a:r>
                      <a:r>
                        <a:rPr lang="en-US" sz="2000" kern="150" baseline="-25000" dirty="0">
                          <a:effectLst/>
                        </a:rPr>
                        <a:t>4</a:t>
                      </a:r>
                      <a:endParaRPr lang="en-US" sz="20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A Fe </a:t>
                      </a:r>
                      <a:r>
                        <a:rPr lang="en-US" sz="2000" kern="150" dirty="0" err="1">
                          <a:effectLst/>
                        </a:rPr>
                        <a:t>szikrázva</a:t>
                      </a:r>
                      <a:r>
                        <a:rPr lang="en-US" sz="2000" kern="150" dirty="0">
                          <a:effectLst/>
                        </a:rPr>
                        <a:t> </a:t>
                      </a:r>
                      <a:r>
                        <a:rPr lang="en-US" sz="2000" kern="150" dirty="0" err="1">
                          <a:effectLst/>
                        </a:rPr>
                        <a:t>ég</a:t>
                      </a:r>
                      <a:r>
                        <a:rPr lang="en-US" sz="2000" kern="150" dirty="0">
                          <a:effectLst/>
                        </a:rPr>
                        <a:t>.</a:t>
                      </a:r>
                      <a:endParaRPr lang="en-US" sz="20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52046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3200" y="3406775"/>
            <a:ext cx="95642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4C481-ED82-A36E-F85B-49CA1E6DFFE9}"/>
              </a:ext>
            </a:extLst>
          </p:cNvPr>
          <p:cNvSpPr txBox="1"/>
          <p:nvPr/>
        </p:nvSpPr>
        <p:spPr>
          <a:xfrm>
            <a:off x="302201" y="349503"/>
            <a:ext cx="107352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588645" algn="l"/>
              </a:tabLst>
            </a:pPr>
            <a:r>
              <a:rPr lang="ro-RO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2. Reagálnak nemfémekkel, mint például klórral, kénnel vagy oxigénnel. Ezek mindig egyesülési reakciók</a:t>
            </a:r>
            <a:r>
              <a:rPr lang="ro-RO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lang="ro-RO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7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6867C3-7D60-2861-77B7-9D64103C0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8951"/>
              </p:ext>
            </p:extLst>
          </p:nvPr>
        </p:nvGraphicFramePr>
        <p:xfrm>
          <a:off x="738910" y="646544"/>
          <a:ext cx="10455562" cy="601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643">
                  <a:extLst>
                    <a:ext uri="{9D8B030D-6E8A-4147-A177-3AD203B41FA5}">
                      <a16:colId xmlns:a16="http://schemas.microsoft.com/office/drawing/2014/main" val="1457266500"/>
                    </a:ext>
                  </a:extLst>
                </a:gridCol>
                <a:gridCol w="4188732">
                  <a:extLst>
                    <a:ext uri="{9D8B030D-6E8A-4147-A177-3AD203B41FA5}">
                      <a16:colId xmlns:a16="http://schemas.microsoft.com/office/drawing/2014/main" val="3228974653"/>
                    </a:ext>
                  </a:extLst>
                </a:gridCol>
                <a:gridCol w="3485187">
                  <a:extLst>
                    <a:ext uri="{9D8B030D-6E8A-4147-A177-3AD203B41FA5}">
                      <a16:colId xmlns:a16="http://schemas.microsoft.com/office/drawing/2014/main" val="489050236"/>
                    </a:ext>
                  </a:extLst>
                </a:gridCol>
              </a:tblGrid>
              <a:tr h="321962">
                <a:tc>
                  <a:txBody>
                    <a:bodyPr/>
                    <a:lstStyle/>
                    <a:p>
                      <a:r>
                        <a:rPr lang="hu-HU" dirty="0"/>
                        <a:t>A kísérlet neve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Reakcióegyenletek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Következtetések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67384"/>
                  </a:ext>
                </a:extLst>
              </a:tr>
              <a:tr h="31891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Magnézium, cink és réz reakciója sósavval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 + 2 HCl → MgCl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H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Zn + 2 HCl → ZnCl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H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+ HCl  ---/→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Mg hevesen reagál.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Zn lassabban reagál.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réz nem reagál sósavval. A nem aktív fémek nem reagálnak olyan savakkal, melyek nem tartalmaznak oxigént.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Ezen fémek reakciókészsége: 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 &gt; Zn &gt; Cu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15121"/>
                  </a:ext>
                </a:extLst>
              </a:tr>
              <a:tr h="24555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aktivítási sorban, a H utáni fémek reakciója oxosavakkal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o-R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3Cu + 8 HNO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→3 Cu(NO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+ 2 NO + 4 H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NO + O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→ 2 NO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H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→ HNO</a:t>
                      </a:r>
                      <a:r>
                        <a:rPr kumimoji="0" lang="hu-HU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o-R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aktivítási sorban a H utáni fémek oxosavakkal reagálnak, miközben nemfémoxid keletkezik</a:t>
                      </a: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kumimoji="0" lang="hu-H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nemfémoxidokat savas oxidoknak is nevezik, mert vízzel reagálva savat hoznak létre.</a:t>
                      </a:r>
                      <a:endParaRPr kumimoji="0" lang="ro-R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o-R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68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F8D3C5-A6E9-21E8-A79E-62F33270EB23}"/>
              </a:ext>
            </a:extLst>
          </p:cNvPr>
          <p:cNvSpPr txBox="1"/>
          <p:nvPr/>
        </p:nvSpPr>
        <p:spPr>
          <a:xfrm>
            <a:off x="342900" y="170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ro-RO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3. Reagálnak</a:t>
            </a:r>
            <a:r>
              <a:rPr kumimoji="0" lang="hu-HU" alt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savakkal:</a:t>
            </a:r>
            <a:endParaRPr kumimoji="0" lang="ro-RO" alt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74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70220"/>
              </p:ext>
            </p:extLst>
          </p:nvPr>
        </p:nvGraphicFramePr>
        <p:xfrm>
          <a:off x="563418" y="2077410"/>
          <a:ext cx="11194473" cy="239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91">
                  <a:extLst>
                    <a:ext uri="{9D8B030D-6E8A-4147-A177-3AD203B41FA5}">
                      <a16:colId xmlns:a16="http://schemas.microsoft.com/office/drawing/2014/main" val="1445829367"/>
                    </a:ext>
                  </a:extLst>
                </a:gridCol>
                <a:gridCol w="3731491">
                  <a:extLst>
                    <a:ext uri="{9D8B030D-6E8A-4147-A177-3AD203B41FA5}">
                      <a16:colId xmlns:a16="http://schemas.microsoft.com/office/drawing/2014/main" val="1661560789"/>
                    </a:ext>
                  </a:extLst>
                </a:gridCol>
                <a:gridCol w="3731491">
                  <a:extLst>
                    <a:ext uri="{9D8B030D-6E8A-4147-A177-3AD203B41FA5}">
                      <a16:colId xmlns:a16="http://schemas.microsoft.com/office/drawing/2014/main" val="168917719"/>
                    </a:ext>
                  </a:extLst>
                </a:gridCol>
              </a:tblGrid>
              <a:tr h="1021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kísérlet neve</a:t>
                      </a:r>
                      <a:endParaRPr kumimoji="0" lang="ro-RO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Reakcióegyenletek</a:t>
                      </a:r>
                      <a:endParaRPr kumimoji="0" lang="ro-RO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Következtetések</a:t>
                      </a:r>
                      <a:endParaRPr kumimoji="0" lang="ro-RO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852259"/>
                  </a:ext>
                </a:extLst>
              </a:tr>
              <a:tr h="1371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Aktívabb fém reakciója </a:t>
                      </a:r>
                      <a:r>
                        <a:rPr kumimoji="0" lang="hu-HU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kevébé</a:t>
                      </a: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aktív fém sójával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 + CuSO</a:t>
                      </a:r>
                      <a:r>
                        <a:rPr kumimoji="0" lang="ro-RO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kumimoji="0" lang="ro-R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FeSO</a:t>
                      </a:r>
                      <a:r>
                        <a:rPr kumimoji="0" lang="ro-RO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kumimoji="0" lang="ro-R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Cu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aktívabb vas kiűzi a kevésbé aktív rezet sójából</a:t>
                      </a:r>
                      <a:endParaRPr kumimoji="0" lang="ro-RO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639169"/>
                  </a:ext>
                </a:extLst>
              </a:tr>
            </a:tbl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39831998-0F02-C9C3-C99D-7952E0A867AD}"/>
              </a:ext>
            </a:extLst>
          </p:cNvPr>
          <p:cNvSpPr txBox="1"/>
          <p:nvPr/>
        </p:nvSpPr>
        <p:spPr>
          <a:xfrm>
            <a:off x="452582" y="11303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4. Reagálnak kevésbé aktív fémek sóival.</a:t>
            </a:r>
            <a:endParaRPr lang="ro-RO" b="1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14168"/>
              </p:ext>
            </p:extLst>
          </p:nvPr>
        </p:nvGraphicFramePr>
        <p:xfrm>
          <a:off x="563419" y="4470400"/>
          <a:ext cx="11194470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1490">
                  <a:extLst>
                    <a:ext uri="{9D8B030D-6E8A-4147-A177-3AD203B41FA5}">
                      <a16:colId xmlns:a16="http://schemas.microsoft.com/office/drawing/2014/main" val="29929666"/>
                    </a:ext>
                  </a:extLst>
                </a:gridCol>
                <a:gridCol w="3731490">
                  <a:extLst>
                    <a:ext uri="{9D8B030D-6E8A-4147-A177-3AD203B41FA5}">
                      <a16:colId xmlns:a16="http://schemas.microsoft.com/office/drawing/2014/main" val="3679324290"/>
                    </a:ext>
                  </a:extLst>
                </a:gridCol>
                <a:gridCol w="3731490">
                  <a:extLst>
                    <a:ext uri="{9D8B030D-6E8A-4147-A177-3AD203B41FA5}">
                      <a16:colId xmlns:a16="http://schemas.microsoft.com/office/drawing/2014/main" val="3171716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Kevésbé aktív fém reakciója aktívabb fém sójával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/>
                        <a:t>Cu</a:t>
                      </a:r>
                      <a:r>
                        <a:rPr lang="hu-HU" sz="2400" dirty="0"/>
                        <a:t> + FeSO</a:t>
                      </a:r>
                      <a:r>
                        <a:rPr lang="hu-HU" sz="2400" baseline="-25000" dirty="0"/>
                        <a:t>4 </a:t>
                      </a:r>
                      <a:r>
                        <a:rPr lang="hu-HU" sz="2400" baseline="0" dirty="0"/>
                        <a:t> --/</a:t>
                      </a:r>
                      <a:r>
                        <a:rPr kumimoji="0" lang="ro-R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A kevésbé aktív fém nem tudja kiűzni az aktívabbat sójából.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5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71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6254" y="932872"/>
            <a:ext cx="117671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Összegzés:</a:t>
            </a:r>
          </a:p>
          <a:p>
            <a:endParaRPr lang="hu-HU" sz="2800" b="1" dirty="0"/>
          </a:p>
          <a:p>
            <a:r>
              <a:rPr lang="hu-HU" sz="2800" b="1" dirty="0"/>
              <a:t>	A fémek reakciói:</a:t>
            </a:r>
          </a:p>
          <a:p>
            <a:endParaRPr lang="hu-HU" sz="2800" b="1" dirty="0"/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hu-HU" sz="2000" b="1" dirty="0"/>
              <a:t>Az aktív fémek reagálnak vízzel. A reakció során bázis és hidrogéngáz keletkezik.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hu-HU" sz="2000" b="1" dirty="0"/>
              <a:t>A fémek reagálnak nemfémekkel egyesülési reakció révén.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hu-HU" sz="2000" b="1" dirty="0"/>
              <a:t>Az aktív fémek reagálnak savakkal. A reakció során só és hidrogéngáz keletkezik.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hu-HU" sz="2000" b="1" dirty="0"/>
              <a:t>A nem aktív fémek csak </a:t>
            </a:r>
            <a:r>
              <a:rPr lang="hu-HU" sz="2000" b="1" dirty="0" err="1"/>
              <a:t>oxosavakkal</a:t>
            </a:r>
            <a:r>
              <a:rPr lang="hu-HU" sz="2000" b="1" dirty="0"/>
              <a:t> reagálnak. A reakció során só és víz mellett a savban levő nemfém oxidja keletkezik.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hu-HU" sz="2000" b="1" dirty="0"/>
              <a:t>A fémek reagálnak kevésbé aktív fémek sóival. Az aktívabb fém kiűzi a kevésbé aktívat sójából.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671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582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Liberation 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Éva Olteán</dc:creator>
  <cp:lastModifiedBy>Éva Olteán</cp:lastModifiedBy>
  <cp:revision>12</cp:revision>
  <dcterms:created xsi:type="dcterms:W3CDTF">2024-12-09T15:12:09Z</dcterms:created>
  <dcterms:modified xsi:type="dcterms:W3CDTF">2025-06-19T04:43:02Z</dcterms:modified>
</cp:coreProperties>
</file>