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  <p:sldId id="259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B8F54-51A3-CC7F-11D3-442464AB9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FA05B7-8DEF-4C77-4374-F11DEF412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35A69-6496-8019-65EB-02D9E0020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3E036-88E2-2932-74E7-2F7801731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972E8-814E-F584-17C5-DACE8A8C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9207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5AC9-6D92-BBCF-156B-E24F189F4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BE7BD1-6EF4-57C4-E1AD-A942BA164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89FBE-D780-F637-3276-70B34C16A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6C2C3-8042-C57F-A3BF-D2E8F508A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A2CF0-2AFC-399B-C8A3-4C841134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6054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CD2FCD-B127-0296-B3EF-997C69C96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6F1D7-1821-65F2-86FE-B4044AD6E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B3199-F6D2-798C-C984-26B5C504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7B206-9FC6-04BA-737A-9A5AB4CC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EB66A-BBE3-5CF9-0D16-DB5CB42F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9504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7F9AD-F2C3-8A8F-3138-AD45E925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B81C1-A6F1-E68D-E070-22CDFC721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C4AEE-2F18-33A0-103B-7248AFDC0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41994-C72D-207B-38E5-900E5F09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374E8-7011-5F2B-6235-1A68AE663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4031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4505C-B815-8371-657C-6EC5AB7E7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DDDA2-947F-B389-42E0-ECF741EBD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C6669-046B-F299-D69C-29993E88E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A9A01-BBB0-D1DA-2BDB-823BF3044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3D33B-374E-C949-61B8-AADFF715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799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B9EED-570C-41B1-D626-7BD99264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9836F-E7DE-FA3D-886C-B3B695BE5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054D0A-9542-FA99-61C3-A48B5AF60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C1FAE-E9E6-E9A8-9F3C-2D0260510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CFB47-63C8-DBA5-1556-6332A233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1757E-3E17-34D8-757A-5312CA5E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4185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0C31-BF8C-7070-0BD3-87E26865A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E49BD-A1A5-9DA4-23F5-C8B5A2CF8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AC93C-2ED3-B773-869A-30808A47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3085A-0BB9-DC54-1E2A-4A6799304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3EDDB7-1D42-917A-4ECC-896B22EF74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AA32B7-591C-2BA6-905F-23AC257E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51370B-DE79-455D-C6A3-04F769289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CA23D8-AE49-E565-6699-313C94BB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1170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AC2FC-ED18-D38A-83A5-3E8D514FF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08E47B-0B4E-DD5E-7866-CA4A79562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DC954D-F09D-DE11-F43E-3324968E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91803-36A2-62B5-8CF6-C6B9AAB8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109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DAA2C-37B4-C5AE-217A-57EA400E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F6C8E4-4D96-9FBE-9799-4456D42D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167892-9DC0-CF9B-9E51-B25E71A9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1599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2BEBA-9478-959A-970C-F2ED67AEF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38AD-47EF-EBBD-7EB2-9381DAAC0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1B988-50CB-56E2-8487-C5EB2CE5C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954E-269A-7BA9-A977-71FEE6D63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79040-5B2D-718E-170B-AC5673C4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3D0BC-197A-F544-2FAC-840C9EA8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9490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1DDD5-758F-84AC-FF88-8B9E0D3B7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4352A0-B02F-5719-38B2-7349D45D0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33903-9AD6-EDF9-84EA-C7DC21C75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514E2-CDB7-58D3-2574-454EC3A3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0DAB6-E060-0802-A1FA-24CE9D8D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AD709-937F-4C3E-BEF2-CA549AF6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45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0DD9F-16C4-95C4-8498-EA402AC3C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59580-B8F6-D08D-5725-FD696EFD0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40FF-8953-7CEF-E61A-CE2A3A3563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DD50E-EEA4-417E-824D-1AB60D753813}" type="datetimeFigureOut">
              <a:rPr lang="ro-RO" smtClean="0"/>
              <a:t>19.06.2025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F7B3A-A469-A525-BFF2-ADC27C0B8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2E6DF-F0DF-5F42-8461-2A0AC67F0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51177-6850-4868-BDA5-FCE4116B530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8339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table.com/?lang=hu#Tulajdons%C3%A1go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eb.inc.bme.hu/csonka/csg/oktat/mmkem/mm03_periodic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83CB11-8CB7-19C0-47F2-BBC79F4A34C1}"/>
              </a:ext>
            </a:extLst>
          </p:cNvPr>
          <p:cNvSpPr/>
          <p:nvPr/>
        </p:nvSpPr>
        <p:spPr>
          <a:xfrm>
            <a:off x="1563014" y="1798935"/>
            <a:ext cx="855798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Fémes jelleg.</a:t>
            </a:r>
          </a:p>
          <a:p>
            <a:pPr algn="ctr"/>
            <a:r>
              <a:rPr lang="hu-H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Elektropozitív jelleg</a:t>
            </a:r>
            <a:endParaRPr lang="en-US" sz="8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50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2720E3-2C12-3D27-EA91-8A51E2A41302}"/>
              </a:ext>
            </a:extLst>
          </p:cNvPr>
          <p:cNvSpPr txBox="1"/>
          <p:nvPr/>
        </p:nvSpPr>
        <p:spPr>
          <a:xfrm>
            <a:off x="563418" y="1683328"/>
            <a:ext cx="11203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 A </a:t>
            </a:r>
            <a:r>
              <a:rPr lang="hu-HU" sz="2000" b="1" dirty="0"/>
              <a:t>fém</a:t>
            </a:r>
            <a:r>
              <a:rPr lang="hu-HU" sz="2000" dirty="0"/>
              <a:t>ek </a:t>
            </a:r>
            <a:r>
              <a:rPr lang="hu-HU" sz="2000" b="1" dirty="0"/>
              <a:t>elektronokat adnak le</a:t>
            </a:r>
            <a:r>
              <a:rPr lang="hu-HU" sz="2000" dirty="0"/>
              <a:t>, </a:t>
            </a:r>
            <a:r>
              <a:rPr lang="hu-HU" sz="2000" b="1" dirty="0"/>
              <a:t>pozitív</a:t>
            </a:r>
            <a:r>
              <a:rPr lang="hu-HU" sz="2000" dirty="0"/>
              <a:t> töltésű </a:t>
            </a:r>
            <a:r>
              <a:rPr lang="hu-HU" sz="2000" b="1" dirty="0"/>
              <a:t>ion</a:t>
            </a:r>
            <a:r>
              <a:rPr lang="hu-HU" sz="2000" dirty="0"/>
              <a:t>okká alakulnak, ezért a fémek </a:t>
            </a:r>
            <a:r>
              <a:rPr lang="hu-HU" sz="2000" b="1" dirty="0"/>
              <a:t>elektropozitív</a:t>
            </a:r>
            <a:r>
              <a:rPr lang="hu-HU" sz="2000" dirty="0"/>
              <a:t> jellegűek.</a:t>
            </a:r>
            <a:endParaRPr lang="ro-RO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A372DF-60CC-3986-2F89-E95E881CBC21}"/>
              </a:ext>
            </a:extLst>
          </p:cNvPr>
          <p:cNvSpPr txBox="1"/>
          <p:nvPr/>
        </p:nvSpPr>
        <p:spPr>
          <a:xfrm>
            <a:off x="1473199" y="3429000"/>
            <a:ext cx="941647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</a:rPr>
              <a:t>Me – ne</a:t>
            </a:r>
            <a:r>
              <a:rPr kumimoji="0" lang="hu-HU" sz="4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</a:rPr>
              <a:t>- </a:t>
            </a:r>
            <a:r>
              <a:rPr kumimoji="0" lang="hu-H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hu-H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→ Me</a:t>
            </a:r>
            <a:r>
              <a:rPr kumimoji="0" lang="hu-HU" sz="4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n+</a:t>
            </a:r>
            <a:r>
              <a:rPr kumimoji="0" lang="hu-H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 		Me - fém</a:t>
            </a:r>
            <a:endParaRPr kumimoji="0" lang="ro-RO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504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12EE10-6D39-45E0-14CA-1E38E517322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963" t="23704" r="2000" b="19815"/>
          <a:stretch/>
        </p:blipFill>
        <p:spPr>
          <a:xfrm>
            <a:off x="952500" y="282818"/>
            <a:ext cx="10160000" cy="59592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504CC4-CA46-C260-E4AB-8957DC4E6192}"/>
              </a:ext>
            </a:extLst>
          </p:cNvPr>
          <p:cNvSpPr txBox="1"/>
          <p:nvPr/>
        </p:nvSpPr>
        <p:spPr>
          <a:xfrm>
            <a:off x="2819400" y="631773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dirty="0">
                <a:hlinkClick r:id="rId3"/>
              </a:rPr>
              <a:t>https://ptable.com/?lang=hu#Tulajdons%C3%A1gok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4680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AA184FC-D701-5FD2-AAE4-2ABFD2F15A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408" t="30981" r="9703" b="53889"/>
          <a:stretch/>
        </p:blipFill>
        <p:spPr>
          <a:xfrm>
            <a:off x="127075" y="2273300"/>
            <a:ext cx="1193785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6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586990-2B4B-06EB-9A64-B8D2799C6ECE}"/>
              </a:ext>
            </a:extLst>
          </p:cNvPr>
          <p:cNvSpPr txBox="1"/>
          <p:nvPr/>
        </p:nvSpPr>
        <p:spPr>
          <a:xfrm>
            <a:off x="546100" y="502335"/>
            <a:ext cx="11468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dirty="0"/>
              <a:t>A </a:t>
            </a:r>
            <a:r>
              <a:rPr lang="ro-RO" b="1" dirty="0"/>
              <a:t>kálium, a nátrium és a magnézium </a:t>
            </a:r>
            <a:r>
              <a:rPr lang="ro-RO" dirty="0"/>
              <a:t>vízzel szembeni viselkedése jól szemlélteti a fémek reaktivitásának különbségeit.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074F207-0EAE-2B51-317F-EF4D95005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1922"/>
              </p:ext>
            </p:extLst>
          </p:nvPr>
        </p:nvGraphicFramePr>
        <p:xfrm>
          <a:off x="184150" y="1354666"/>
          <a:ext cx="11830052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7513">
                  <a:extLst>
                    <a:ext uri="{9D8B030D-6E8A-4147-A177-3AD203B41FA5}">
                      <a16:colId xmlns:a16="http://schemas.microsoft.com/office/drawing/2014/main" val="2306253161"/>
                    </a:ext>
                  </a:extLst>
                </a:gridCol>
                <a:gridCol w="2957513">
                  <a:extLst>
                    <a:ext uri="{9D8B030D-6E8A-4147-A177-3AD203B41FA5}">
                      <a16:colId xmlns:a16="http://schemas.microsoft.com/office/drawing/2014/main" val="2234762349"/>
                    </a:ext>
                  </a:extLst>
                </a:gridCol>
                <a:gridCol w="2957513">
                  <a:extLst>
                    <a:ext uri="{9D8B030D-6E8A-4147-A177-3AD203B41FA5}">
                      <a16:colId xmlns:a16="http://schemas.microsoft.com/office/drawing/2014/main" val="1462005344"/>
                    </a:ext>
                  </a:extLst>
                </a:gridCol>
                <a:gridCol w="2957513">
                  <a:extLst>
                    <a:ext uri="{9D8B030D-6E8A-4147-A177-3AD203B41FA5}">
                      <a16:colId xmlns:a16="http://schemas.microsoft.com/office/drawing/2014/main" val="1669458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Tulajdonság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K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Na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Mg</a:t>
                      </a:r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740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Reaktivitás vízzel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Nagyon heves, azonnali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Heves, de kevésbé, mint a kálium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Lassan, hideg vízben alig reagál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515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Megfigyelések	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Ibolyaszínű lánggal éghet, erős pezsgés	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Sárgás lánggal éghet, mérsékelt pezsgés	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Hideg vízben lassú pezsgés, forró vízben gyorsabb</a:t>
                      </a:r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88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Hidrogéngáz képződése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Gyors és intenzív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Mérsékelten gyors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Lassan, hideg vízben alig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60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Maradék anyag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KOH (erősen lúgos)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NaOH (erősen lúgos)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Mg(OH)₂ vagy MgO (gyengén lúgos)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72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Reakció hőtermelése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Nagyon magas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Magas, de alacsonyabb, mint a káliumé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Kevés hőt termel hideg vízben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77259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2D16EBD-D3CB-909B-37F9-E30C241370BD}"/>
              </a:ext>
            </a:extLst>
          </p:cNvPr>
          <p:cNvSpPr txBox="1"/>
          <p:nvPr/>
        </p:nvSpPr>
        <p:spPr>
          <a:xfrm>
            <a:off x="3314700" y="4831888"/>
            <a:ext cx="2667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2K+2H</a:t>
            </a:r>
            <a:r>
              <a:rPr lang="hu-HU" sz="2000" kern="12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hu-HU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O→2KOH+H</a:t>
            </a:r>
            <a:r>
              <a:rPr lang="hu-HU" sz="2000" kern="12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hu-HU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↑</a:t>
            </a:r>
            <a:endParaRPr lang="ro-RO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3867AF-D54C-4B3C-15E5-3A0FB5A24522}"/>
              </a:ext>
            </a:extLst>
          </p:cNvPr>
          <p:cNvSpPr txBox="1"/>
          <p:nvPr/>
        </p:nvSpPr>
        <p:spPr>
          <a:xfrm>
            <a:off x="6096000" y="4831888"/>
            <a:ext cx="28829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2Na+2H</a:t>
            </a:r>
            <a:r>
              <a:rPr lang="hu-HU" sz="2000" kern="12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hu-HU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O→2NaOH+H</a:t>
            </a:r>
            <a:r>
              <a:rPr lang="hu-HU" sz="2000" kern="12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hu-HU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↑</a:t>
            </a:r>
            <a:endParaRPr lang="ro-RO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3ABBF-05C2-5DDC-124E-FF80EF8C29BD}"/>
              </a:ext>
            </a:extLst>
          </p:cNvPr>
          <p:cNvSpPr txBox="1"/>
          <p:nvPr/>
        </p:nvSpPr>
        <p:spPr>
          <a:xfrm>
            <a:off x="9093200" y="4815263"/>
            <a:ext cx="30099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Mg+2H</a:t>
            </a:r>
            <a:r>
              <a:rPr lang="ro-RO" sz="2000" kern="12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ro-RO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O→Mg(OH)</a:t>
            </a:r>
            <a:r>
              <a:rPr lang="ro-RO" sz="2000" kern="12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ro-RO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+H</a:t>
            </a:r>
            <a:r>
              <a:rPr lang="ro-RO" sz="2000" kern="12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ro-RO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↑</a:t>
            </a:r>
            <a:endParaRPr lang="ro-RO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43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9C43F2-500C-7C45-37D5-7F353CA5CB65}"/>
              </a:ext>
            </a:extLst>
          </p:cNvPr>
          <p:cNvSpPr txBox="1"/>
          <p:nvPr/>
        </p:nvSpPr>
        <p:spPr>
          <a:xfrm>
            <a:off x="1435100" y="1916143"/>
            <a:ext cx="9525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u-HU" dirty="0"/>
          </a:p>
          <a:p>
            <a:r>
              <a:rPr lang="hu-HU" sz="2400" b="1" dirty="0"/>
              <a:t>Következtetés</a:t>
            </a:r>
          </a:p>
          <a:p>
            <a:r>
              <a:rPr lang="ro-RO" sz="2400" dirty="0"/>
              <a:t>Az elektronszerkezetben levő különbség alapvetően meghatározza a fémek kémiai tulajdonságait és reakcióik hevességét.</a:t>
            </a:r>
            <a:endParaRPr lang="hu-HU" sz="2400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608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DD6FFF2-EDE9-464F-830D-0F47BDEDE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65" y="440058"/>
            <a:ext cx="9948938" cy="5592483"/>
          </a:xfrm>
          <a:prstGeom prst="rect">
            <a:avLst/>
          </a:prstGeom>
        </p:spPr>
      </p:pic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1A2298E-53A4-65A0-4EA6-1D61EE2C8FBA}"/>
              </a:ext>
            </a:extLst>
          </p:cNvPr>
          <p:cNvCxnSpPr>
            <a:cxnSpLocks/>
          </p:cNvCxnSpPr>
          <p:nvPr/>
        </p:nvCxnSpPr>
        <p:spPr>
          <a:xfrm>
            <a:off x="749300" y="571541"/>
            <a:ext cx="0" cy="546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8D8932D-1A1D-17AA-49A4-77898BE55105}"/>
              </a:ext>
            </a:extLst>
          </p:cNvPr>
          <p:cNvCxnSpPr>
            <a:cxnSpLocks/>
          </p:cNvCxnSpPr>
          <p:nvPr/>
        </p:nvCxnSpPr>
        <p:spPr>
          <a:xfrm flipH="1">
            <a:off x="1282700" y="6146800"/>
            <a:ext cx="89281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FA88304-6AEB-C89B-02CC-926F3921B452}"/>
              </a:ext>
            </a:extLst>
          </p:cNvPr>
          <p:cNvSpPr txBox="1"/>
          <p:nvPr/>
        </p:nvSpPr>
        <p:spPr>
          <a:xfrm>
            <a:off x="3803650" y="6165517"/>
            <a:ext cx="1943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dirty="0"/>
              <a:t>Nő a fémes jelleg</a:t>
            </a:r>
            <a:endParaRPr lang="ro-RO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A18B46-7AE3-5F7D-535B-030015A95D33}"/>
              </a:ext>
            </a:extLst>
          </p:cNvPr>
          <p:cNvSpPr txBox="1"/>
          <p:nvPr/>
        </p:nvSpPr>
        <p:spPr>
          <a:xfrm rot="16200000">
            <a:off x="-746880" y="2996684"/>
            <a:ext cx="2247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dirty="0"/>
              <a:t>Nő a fémes jelleg</a:t>
            </a:r>
            <a:endParaRPr lang="ro-RO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B362242-D570-E7A5-AE51-1C5054CA9025}"/>
              </a:ext>
            </a:extLst>
          </p:cNvPr>
          <p:cNvCxnSpPr>
            <a:cxnSpLocks/>
          </p:cNvCxnSpPr>
          <p:nvPr/>
        </p:nvCxnSpPr>
        <p:spPr>
          <a:xfrm>
            <a:off x="1282700" y="391093"/>
            <a:ext cx="7442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5241634-B138-4500-2A8B-63E1592CD3BE}"/>
              </a:ext>
            </a:extLst>
          </p:cNvPr>
          <p:cNvSpPr txBox="1"/>
          <p:nvPr/>
        </p:nvSpPr>
        <p:spPr>
          <a:xfrm>
            <a:off x="3048000" y="34420"/>
            <a:ext cx="2527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dirty="0"/>
              <a:t>Nő az ionizációs energia</a:t>
            </a:r>
            <a:endParaRPr lang="ro-RO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A1310E-DA63-1B69-67BE-0854187A8AB0}"/>
              </a:ext>
            </a:extLst>
          </p:cNvPr>
          <p:cNvSpPr txBox="1"/>
          <p:nvPr/>
        </p:nvSpPr>
        <p:spPr>
          <a:xfrm>
            <a:off x="2698749" y="6417942"/>
            <a:ext cx="8187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http://web.inc.bme.hu/csonka/csg/oktat/mmkem/mm03_periodic.pdf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2143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251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Éva Olteán</dc:creator>
  <cp:lastModifiedBy>Éva Olteán</cp:lastModifiedBy>
  <cp:revision>8</cp:revision>
  <dcterms:created xsi:type="dcterms:W3CDTF">2024-12-09T14:04:09Z</dcterms:created>
  <dcterms:modified xsi:type="dcterms:W3CDTF">2025-06-19T04:42:34Z</dcterms:modified>
</cp:coreProperties>
</file>