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7" r:id="rId4"/>
    <p:sldId id="270" r:id="rId5"/>
    <p:sldId id="272" r:id="rId6"/>
    <p:sldId id="260" r:id="rId7"/>
    <p:sldId id="273" r:id="rId8"/>
    <p:sldId id="268" r:id="rId9"/>
    <p:sldId id="261" r:id="rId10"/>
    <p:sldId id="274" r:id="rId11"/>
    <p:sldId id="262" r:id="rId12"/>
    <p:sldId id="271" r:id="rId13"/>
    <p:sldId id="269" r:id="rId14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50690-6CC3-7D1B-6D31-473C2AC97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E96BE-A9E3-8C98-8207-A6B98421A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71D1-4525-03DC-BCED-4ED67AA6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4756A-B980-0B04-5B36-63FEEAE7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94047-3A32-FC3A-E6EA-19109116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9421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2B06-96A2-3C5E-AA87-0270A204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5298C-7DBE-6A0B-467D-9E99F2F80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DC81B-37E5-120E-BD7E-A92BF1AE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7C7AB-ADED-33D6-56F1-D05C382E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58EE5-ECAC-BF52-19E4-10A5FA5E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483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4F61ED-EF5F-4676-61EB-E1CB71A32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B1E3E-EB99-E810-975A-29E42A1D6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0A94A-A24A-31F0-464B-BAB4A2411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BF291-532A-A1DA-4AB5-87B15A13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75886-3E2F-5742-9232-92BBF23F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234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0B8A-05D0-5BD2-39B8-B04FF9BA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3A99-7216-73D0-B504-198CE4E02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F871-32C2-C5AC-91A7-F3B91A9C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77CDA-9319-5D51-21C6-FA754EC6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63843-D6F7-B303-FF96-7A5223E4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5034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7B08-0DA2-22F1-22A9-253FF4B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7652A-FBF9-F82D-8213-705D984B5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162AC-6D7F-4357-58A6-E4A2E0AAB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FC52-C7AA-26B7-DED8-E6850FBA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EA57F-088D-E00A-976B-DB873EAE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3248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7390-5D8D-E1EC-64DB-61B9458E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53B53-0DC3-6669-4806-715318F02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CFFC5-4849-B289-B002-F66CAC1EB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C03BF-0C09-7D2C-82A4-4C21101DE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7D292-386E-55EA-DD36-0CBB287A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A0337-C7B3-24A2-BC56-A33B202E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3269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6904-5413-F31B-BD74-C5C59E50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36861-DD81-8E08-81C1-5E0C87D6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6C621-DBF0-035D-B93D-AE95ECA3A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66DAE-058C-ABCC-D7A9-A4113AC31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44709-09E9-BE78-242C-E15068CB5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71AF6E-93B3-A72D-6025-DABB37A3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2C4FB-A73F-778C-B027-1EF89875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C4CC9-08A7-D8AC-7496-1EF107E4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725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4514-11C5-603D-6690-B5B36C20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A443A-9B2A-9DAA-1595-303A0FDCB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F6E57-5C71-7C86-D7C6-43343DD0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2AAF1-6E3D-186E-76E9-D607CAC6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6881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FA3B-096F-571F-D872-EDF82E9A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4459F-F2C3-8746-ACB2-C0E368DC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36969-4211-26F1-2BA2-2D838FF0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2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7B26-38DD-D90F-F6D2-C2558A6E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5176D-13FA-149D-C06D-58B52BCC0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0D32E-FBEE-260D-D55B-1C3795819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66769-F69B-650C-0EC4-B03BBE3E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BA879-F15C-4073-589E-963C5F37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0B268-11A0-7AF4-E86A-A2D15E9A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1247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692A-73F4-794C-581F-9A038F40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1062F-2E02-2994-B3A3-3A972D63A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EE6A2-AEB4-C1DE-C9C1-56274298D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63A40-63D7-A33F-1953-A7D1A050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D36E3-0213-C663-6A80-97E11339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84A21-4237-3155-2BB5-4F0C0776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8817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50923-409D-4042-2D23-26AAEA29C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53881-99CC-4FE7-62F8-599D1CB1C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6930C-EB4B-50D0-26B0-AED81387C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2F42-6401-4169-9F72-72ECC3AA1931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77CB7-1A02-89ED-B921-7B39455B2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D4861-34EF-4C26-2DA1-2A5797F08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8B53E-8324-4B1A-9CE5-BB093F162F9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555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t2012.nkp.hu/tankonyv/kemia_9_a/lecke_01_005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drive.google.com/file/d/1pm4apn07m_Xe3Zf-pUOZncqtDiUSkQE3/view?usp=shari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1797B-FA62-076D-0384-BF9F481022FD}"/>
              </a:ext>
            </a:extLst>
          </p:cNvPr>
          <p:cNvSpPr/>
          <p:nvPr/>
        </p:nvSpPr>
        <p:spPr>
          <a:xfrm>
            <a:off x="4085160" y="2287307"/>
            <a:ext cx="38138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1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Ionok</a:t>
            </a:r>
            <a:endParaRPr lang="en-US" sz="1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64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207798"/>
            <a:ext cx="11111345" cy="59343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35562" y="6142182"/>
            <a:ext cx="660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Készítette</a:t>
            </a:r>
            <a:r>
              <a:rPr lang="en-US" dirty="0"/>
              <a:t>: </a:t>
            </a:r>
            <a:r>
              <a:rPr lang="en-US" dirty="0" err="1"/>
              <a:t>abhishek</a:t>
            </a:r>
            <a:r>
              <a:rPr lang="en-US" dirty="0"/>
              <a:t> - A </a:t>
            </a:r>
            <a:r>
              <a:rPr lang="en-US" dirty="0" err="1"/>
              <a:t>feltöltő</a:t>
            </a:r>
            <a:r>
              <a:rPr lang="en-US" dirty="0"/>
              <a:t>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munkája</a:t>
            </a:r>
            <a:r>
              <a:rPr lang="en-US" dirty="0"/>
              <a:t>, CC BY-SA 4.0, https://commons.wikimedia.org/w/index.php?curid=55162370</a:t>
            </a:r>
          </a:p>
        </p:txBody>
      </p:sp>
    </p:spTree>
    <p:extLst>
      <p:ext uri="{BB962C8B-B14F-4D97-AF65-F5344CB8AC3E}">
        <p14:creationId xmlns:p14="http://schemas.microsoft.com/office/powerpoint/2010/main" val="26501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583D9-2C41-AE36-4058-35E72EFCDF49}"/>
              </a:ext>
            </a:extLst>
          </p:cNvPr>
          <p:cNvSpPr txBox="1"/>
          <p:nvPr/>
        </p:nvSpPr>
        <p:spPr>
          <a:xfrm>
            <a:off x="609600" y="251936"/>
            <a:ext cx="646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negatív ion elektronfelvétellel jön létre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nak nevezik. 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49567-6F13-6370-7A69-0FCC54AC9CAD}"/>
              </a:ext>
            </a:extLst>
          </p:cNvPr>
          <p:cNvSpPr txBox="1"/>
          <p:nvPr/>
        </p:nvSpPr>
        <p:spPr>
          <a:xfrm>
            <a:off x="1149350" y="5885934"/>
            <a:ext cx="900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negatív ionok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esetén, az ion az atomhoz képest kap egy –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 végződés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Klór atom, klorid ion.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026A1-933D-6FBC-5C2B-7BF00E851C42}"/>
              </a:ext>
            </a:extLst>
          </p:cNvPr>
          <p:cNvSpPr txBox="1"/>
          <p:nvPr/>
        </p:nvSpPr>
        <p:spPr>
          <a:xfrm>
            <a:off x="609600" y="9398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A Cl atom ionizációja:</a:t>
            </a:r>
            <a:endParaRPr lang="ro-RO" sz="2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6A781B-B808-0C19-CB69-700AC9B276B1}"/>
              </a:ext>
            </a:extLst>
          </p:cNvPr>
          <p:cNvCxnSpPr/>
          <p:nvPr/>
        </p:nvCxnSpPr>
        <p:spPr>
          <a:xfrm>
            <a:off x="6978650" y="33147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9D5067-5EBF-A8A8-55EA-42AEF448D700}"/>
              </a:ext>
            </a:extLst>
          </p:cNvPr>
          <p:cNvCxnSpPr/>
          <p:nvPr/>
        </p:nvCxnSpPr>
        <p:spPr>
          <a:xfrm>
            <a:off x="6305550" y="33147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CCDF1D-749F-11C8-EB7A-845B0E806733}"/>
              </a:ext>
            </a:extLst>
          </p:cNvPr>
          <p:cNvCxnSpPr/>
          <p:nvPr/>
        </p:nvCxnSpPr>
        <p:spPr>
          <a:xfrm>
            <a:off x="5645150" y="33147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12B99-744E-DBF0-1F6A-41B4C24FE96A}"/>
              </a:ext>
            </a:extLst>
          </p:cNvPr>
          <p:cNvCxnSpPr/>
          <p:nvPr/>
        </p:nvCxnSpPr>
        <p:spPr>
          <a:xfrm>
            <a:off x="4667250" y="35687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78BA02-0287-7422-E91D-E03849F3C365}"/>
              </a:ext>
            </a:extLst>
          </p:cNvPr>
          <p:cNvCxnSpPr/>
          <p:nvPr/>
        </p:nvCxnSpPr>
        <p:spPr>
          <a:xfrm>
            <a:off x="3765550" y="38735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F40CC6-12ED-2FAB-2A79-67DFD6C7A567}"/>
              </a:ext>
            </a:extLst>
          </p:cNvPr>
          <p:cNvCxnSpPr/>
          <p:nvPr/>
        </p:nvCxnSpPr>
        <p:spPr>
          <a:xfrm>
            <a:off x="3117850" y="38735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9F34EF-AE1B-F63D-DDEC-726A1D9E3106}"/>
              </a:ext>
            </a:extLst>
          </p:cNvPr>
          <p:cNvCxnSpPr/>
          <p:nvPr/>
        </p:nvCxnSpPr>
        <p:spPr>
          <a:xfrm>
            <a:off x="2400300" y="38735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A5C0F1-8F8D-C9A5-EF2D-74D0D4AB160F}"/>
              </a:ext>
            </a:extLst>
          </p:cNvPr>
          <p:cNvCxnSpPr/>
          <p:nvPr/>
        </p:nvCxnSpPr>
        <p:spPr>
          <a:xfrm>
            <a:off x="1514475" y="40513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8856D5-0AA6-164F-3DCD-A1F49FED3FDC}"/>
              </a:ext>
            </a:extLst>
          </p:cNvPr>
          <p:cNvCxnSpPr/>
          <p:nvPr/>
        </p:nvCxnSpPr>
        <p:spPr>
          <a:xfrm>
            <a:off x="660400" y="4318000"/>
            <a:ext cx="488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699AFA3-1470-F3C7-FF89-0EB20D4D40EC}"/>
              </a:ext>
            </a:extLst>
          </p:cNvPr>
          <p:cNvSpPr txBox="1"/>
          <p:nvPr/>
        </p:nvSpPr>
        <p:spPr>
          <a:xfrm>
            <a:off x="3009900" y="3472477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7A9BF-93D8-F36F-6D9A-6F4981375AE7}"/>
              </a:ext>
            </a:extLst>
          </p:cNvPr>
          <p:cNvSpPr txBox="1"/>
          <p:nvPr/>
        </p:nvSpPr>
        <p:spPr>
          <a:xfrm>
            <a:off x="609600" y="39486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F9E4D-6ED0-8B12-C612-B427B2C3D07E}"/>
              </a:ext>
            </a:extLst>
          </p:cNvPr>
          <p:cNvSpPr txBox="1"/>
          <p:nvPr/>
        </p:nvSpPr>
        <p:spPr>
          <a:xfrm>
            <a:off x="1435100" y="36819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FC305-5FE7-BA1A-E879-EBB71A325EF6}"/>
              </a:ext>
            </a:extLst>
          </p:cNvPr>
          <p:cNvSpPr txBox="1"/>
          <p:nvPr/>
        </p:nvSpPr>
        <p:spPr>
          <a:xfrm>
            <a:off x="2308225" y="3495933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2078C4-9E69-73CB-D074-5F7C9AF37EF1}"/>
              </a:ext>
            </a:extLst>
          </p:cNvPr>
          <p:cNvSpPr txBox="1"/>
          <p:nvPr/>
        </p:nvSpPr>
        <p:spPr>
          <a:xfrm>
            <a:off x="3711575" y="3495933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50520-5181-7F32-4F99-17B8915D3884}"/>
              </a:ext>
            </a:extLst>
          </p:cNvPr>
          <p:cNvSpPr txBox="1"/>
          <p:nvPr/>
        </p:nvSpPr>
        <p:spPr>
          <a:xfrm>
            <a:off x="4559300" y="31993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055B0A-D0FE-3F93-AE5A-90AFC742F80A}"/>
              </a:ext>
            </a:extLst>
          </p:cNvPr>
          <p:cNvSpPr txBox="1"/>
          <p:nvPr/>
        </p:nvSpPr>
        <p:spPr>
          <a:xfrm>
            <a:off x="5588001" y="29453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82506-3612-5709-526B-8DABA729140C}"/>
              </a:ext>
            </a:extLst>
          </p:cNvPr>
          <p:cNvSpPr txBox="1"/>
          <p:nvPr/>
        </p:nvSpPr>
        <p:spPr>
          <a:xfrm>
            <a:off x="6197600" y="29453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B0C73-BACC-6D95-E355-EE7DBEB0FC09}"/>
              </a:ext>
            </a:extLst>
          </p:cNvPr>
          <p:cNvSpPr txBox="1"/>
          <p:nvPr/>
        </p:nvSpPr>
        <p:spPr>
          <a:xfrm>
            <a:off x="6924675" y="2945368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E0DD58-1D7F-167B-A1AD-396670EAC9E3}"/>
              </a:ext>
            </a:extLst>
          </p:cNvPr>
          <p:cNvSpPr txBox="1"/>
          <p:nvPr/>
        </p:nvSpPr>
        <p:spPr>
          <a:xfrm>
            <a:off x="6134099" y="3382090"/>
            <a:ext cx="72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3p</a:t>
            </a:r>
            <a:r>
              <a:rPr lang="hu-HU" sz="2400" b="1" baseline="30000" dirty="0"/>
              <a:t>5</a:t>
            </a:r>
            <a:endParaRPr lang="ro-RO" sz="2400" b="1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B6F6C3-F687-2404-E9A5-7B599FAC4C37}"/>
              </a:ext>
            </a:extLst>
          </p:cNvPr>
          <p:cNvSpPr txBox="1"/>
          <p:nvPr/>
        </p:nvSpPr>
        <p:spPr>
          <a:xfrm>
            <a:off x="679450" y="4468168"/>
            <a:ext cx="596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o-R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ECECF5-6DFD-C7E2-19E9-B435ADD62C41}"/>
              </a:ext>
            </a:extLst>
          </p:cNvPr>
          <p:cNvSpPr txBox="1"/>
          <p:nvPr/>
        </p:nvSpPr>
        <p:spPr>
          <a:xfrm>
            <a:off x="1454150" y="4189799"/>
            <a:ext cx="60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2s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6CA112-3B94-68E9-AED5-B52EDC8F750B}"/>
              </a:ext>
            </a:extLst>
          </p:cNvPr>
          <p:cNvSpPr txBox="1"/>
          <p:nvPr/>
        </p:nvSpPr>
        <p:spPr>
          <a:xfrm>
            <a:off x="2963862" y="3919834"/>
            <a:ext cx="688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06147-5FDA-C2DB-38FF-3CBFDE7BE6DA}"/>
              </a:ext>
            </a:extLst>
          </p:cNvPr>
          <p:cNvSpPr txBox="1"/>
          <p:nvPr/>
        </p:nvSpPr>
        <p:spPr>
          <a:xfrm>
            <a:off x="4610099" y="3671669"/>
            <a:ext cx="73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3s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261A12-3C31-3B3F-CA99-1D5A0CB1514C}"/>
              </a:ext>
            </a:extLst>
          </p:cNvPr>
          <p:cNvSpPr txBox="1"/>
          <p:nvPr/>
        </p:nvSpPr>
        <p:spPr>
          <a:xfrm>
            <a:off x="3128957" y="1294706"/>
            <a:ext cx="2027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aseline="-25000" dirty="0"/>
              <a:t> </a:t>
            </a:r>
            <a:r>
              <a:rPr lang="hu-HU" sz="2400" dirty="0"/>
              <a:t> p</a:t>
            </a:r>
            <a:r>
              <a:rPr lang="hu-HU" sz="2400" baseline="30000" dirty="0"/>
              <a:t>+ </a:t>
            </a:r>
            <a:r>
              <a:rPr lang="hu-HU" sz="2400" dirty="0"/>
              <a:t>=17  </a:t>
            </a:r>
            <a:r>
              <a:rPr lang="hu-HU" sz="2400" baseline="-25000" dirty="0"/>
              <a:t> </a:t>
            </a:r>
            <a:r>
              <a:rPr lang="hu-HU" sz="2400" dirty="0"/>
              <a:t> </a:t>
            </a:r>
            <a:r>
              <a:rPr lang="hu-HU" sz="2400" baseline="-25000" dirty="0"/>
              <a:t>17</a:t>
            </a:r>
            <a:r>
              <a:rPr lang="hu-HU" sz="2400" dirty="0"/>
              <a:t>Cl</a:t>
            </a:r>
          </a:p>
          <a:p>
            <a:r>
              <a:rPr lang="hu-HU" sz="2400" dirty="0"/>
              <a:t>  e</a:t>
            </a:r>
            <a:r>
              <a:rPr lang="hu-HU" sz="2400" baseline="30000" dirty="0"/>
              <a:t>- </a:t>
            </a:r>
            <a:r>
              <a:rPr lang="hu-HU" sz="2400" dirty="0"/>
              <a:t>=17</a:t>
            </a:r>
            <a:endParaRPr lang="ro-RO" sz="24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F337B2-979C-AACB-AF5A-E9B248D58559}"/>
              </a:ext>
            </a:extLst>
          </p:cNvPr>
          <p:cNvCxnSpPr/>
          <p:nvPr/>
        </p:nvCxnSpPr>
        <p:spPr>
          <a:xfrm>
            <a:off x="5387974" y="1574800"/>
            <a:ext cx="1473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6EFD18-61BF-7CD6-60EA-E4C5EC0CAA39}"/>
              </a:ext>
            </a:extLst>
          </p:cNvPr>
          <p:cNvSpPr txBox="1"/>
          <p:nvPr/>
        </p:nvSpPr>
        <p:spPr>
          <a:xfrm>
            <a:off x="7073900" y="1294706"/>
            <a:ext cx="79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Cl</a:t>
            </a:r>
            <a:r>
              <a:rPr lang="hu-HU" sz="2400" baseline="30000" dirty="0"/>
              <a:t> -</a:t>
            </a:r>
            <a:endParaRPr lang="ro-RO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2475BC-FEE2-B018-B92E-0EC1C4710118}"/>
              </a:ext>
            </a:extLst>
          </p:cNvPr>
          <p:cNvSpPr txBox="1"/>
          <p:nvPr/>
        </p:nvSpPr>
        <p:spPr>
          <a:xfrm>
            <a:off x="7870622" y="1281312"/>
            <a:ext cx="246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 </a:t>
            </a:r>
            <a:r>
              <a:rPr lang="hu-HU" sz="2400" dirty="0"/>
              <a:t>p</a:t>
            </a:r>
            <a:r>
              <a:rPr lang="hu-HU" sz="2400" baseline="30000" dirty="0"/>
              <a:t>+ </a:t>
            </a:r>
            <a:r>
              <a:rPr lang="hu-HU" sz="2400" dirty="0"/>
              <a:t>=17  </a:t>
            </a:r>
            <a:r>
              <a:rPr lang="hu-HU" sz="2400" baseline="-25000" dirty="0"/>
              <a:t> </a:t>
            </a:r>
            <a:r>
              <a:rPr lang="hu-HU" sz="2400" dirty="0"/>
              <a:t> </a:t>
            </a:r>
          </a:p>
          <a:p>
            <a:r>
              <a:rPr lang="hu-HU" sz="2400" dirty="0"/>
              <a:t> e</a:t>
            </a:r>
            <a:r>
              <a:rPr lang="hu-HU" sz="2400" baseline="30000" dirty="0"/>
              <a:t>- </a:t>
            </a:r>
            <a:r>
              <a:rPr lang="hu-HU" sz="2400" dirty="0"/>
              <a:t>=18</a:t>
            </a:r>
            <a:r>
              <a:rPr lang="en-US" sz="2400" dirty="0"/>
              <a:t> (</a:t>
            </a:r>
            <a:r>
              <a:rPr lang="en-US" sz="2400" dirty="0" err="1"/>
              <a:t>Ar</a:t>
            </a:r>
            <a:r>
              <a:rPr lang="en-US" sz="2400" dirty="0"/>
              <a:t>)</a:t>
            </a:r>
            <a:endParaRPr lang="ro-RO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96603-FC58-EC20-D5B6-113B7C5A8EDF}"/>
              </a:ext>
            </a:extLst>
          </p:cNvPr>
          <p:cNvSpPr txBox="1"/>
          <p:nvPr/>
        </p:nvSpPr>
        <p:spPr>
          <a:xfrm>
            <a:off x="5734845" y="1168104"/>
            <a:ext cx="925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+</a:t>
            </a:r>
            <a:r>
              <a:rPr lang="hu-HU" sz="2000" dirty="0"/>
              <a:t> </a:t>
            </a:r>
            <a:r>
              <a:rPr lang="hu-HU" sz="2000" b="1" dirty="0"/>
              <a:t>1e</a:t>
            </a:r>
            <a:r>
              <a:rPr lang="hu-HU" sz="2000" b="1" baseline="30000" dirty="0"/>
              <a:t>-</a:t>
            </a:r>
            <a:endParaRPr lang="ro-RO" sz="20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A2CCF7-CAED-FFDC-A822-74CE86287354}"/>
              </a:ext>
            </a:extLst>
          </p:cNvPr>
          <p:cNvSpPr txBox="1"/>
          <p:nvPr/>
        </p:nvSpPr>
        <p:spPr>
          <a:xfrm>
            <a:off x="7132638" y="2945824"/>
            <a:ext cx="36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13871C-7945-3B21-8E68-28704A08CF17}"/>
              </a:ext>
            </a:extLst>
          </p:cNvPr>
          <p:cNvSpPr txBox="1"/>
          <p:nvPr/>
        </p:nvSpPr>
        <p:spPr>
          <a:xfrm>
            <a:off x="6654004" y="3386147"/>
            <a:ext cx="663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  <a:r>
              <a:rPr lang="hu-HU" sz="2400" b="1" baseline="30000" dirty="0">
                <a:solidFill>
                  <a:prstClr val="black"/>
                </a:solidFill>
                <a:latin typeface="Calibri" panose="020F0502020204030204"/>
              </a:rPr>
              <a:t>6</a:t>
            </a:r>
            <a:endParaRPr kumimoji="0" lang="ro-RO" sz="2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  <p:bldP spid="39" grpId="0"/>
      <p:bldP spid="40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9736C-6694-28F3-0AB2-1DEA8F80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346" y="1752600"/>
            <a:ext cx="9129307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5127BB-4EF9-999D-F363-66AE9583056A}"/>
              </a:ext>
            </a:extLst>
          </p:cNvPr>
          <p:cNvSpPr txBox="1"/>
          <p:nvPr/>
        </p:nvSpPr>
        <p:spPr>
          <a:xfrm>
            <a:off x="723900" y="603935"/>
            <a:ext cx="10198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anion sugara mindig nagyobb annál az atomnál, mint amiből elektronfelvétellel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képződött.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0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48145" y="628073"/>
            <a:ext cx="109543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Összegzés:</a:t>
            </a:r>
          </a:p>
          <a:p>
            <a:r>
              <a:rPr lang="hu-HU" sz="2400" b="1" dirty="0"/>
              <a:t>		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Ion: elektromos töltéssel rendelkező részecske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Kation: elektron leadással létrejött pozitív töltésű ion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A kation sugara kisebb, mint az atomé amiből származik.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Anion: elektron felvétellel létrejött negatív töltésű ion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Az anion sugara nagyobb, mint az atomé amiből származik.</a:t>
            </a:r>
          </a:p>
          <a:p>
            <a:pPr marL="2171700" lvl="4" indent="-342900">
              <a:buFont typeface="Wingdings" panose="05000000000000000000" pitchFamily="2" charset="2"/>
              <a:buChar char="§"/>
            </a:pPr>
            <a:r>
              <a:rPr lang="hu-HU" sz="2400" b="1" dirty="0"/>
              <a:t>Az anionok nevét az atomokéhoz képest –</a:t>
            </a:r>
            <a:r>
              <a:rPr lang="hu-HU" sz="2400" b="1" dirty="0" err="1"/>
              <a:t>id</a:t>
            </a:r>
            <a:r>
              <a:rPr lang="hu-HU" sz="2400" b="1" dirty="0"/>
              <a:t> végződéssel látjuk el.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728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AE2C2A-C4D4-DDA8-373B-5CA22C09EB58}"/>
              </a:ext>
            </a:extLst>
          </p:cNvPr>
          <p:cNvSpPr txBox="1"/>
          <p:nvPr/>
        </p:nvSpPr>
        <p:spPr>
          <a:xfrm>
            <a:off x="2250650" y="1782692"/>
            <a:ext cx="3746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b="1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telített héjak</a:t>
            </a:r>
            <a:endParaRPr lang="ro-RO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C7452-56ED-55D9-8959-80380007FD5D}"/>
              </a:ext>
            </a:extLst>
          </p:cNvPr>
          <p:cNvSpPr txBox="1"/>
          <p:nvPr/>
        </p:nvSpPr>
        <p:spPr>
          <a:xfrm>
            <a:off x="2250650" y="2377873"/>
            <a:ext cx="515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000" b="1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maximális számú </a:t>
            </a:r>
            <a:r>
              <a:rPr lang="ro-RO" sz="2000" b="0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2n</a:t>
            </a:r>
            <a:r>
              <a:rPr lang="ro-RO" sz="2000" b="0" i="0" baseline="3000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ro-RO" sz="2000" b="0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o-RO" sz="2000" b="1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elektron</a:t>
            </a:r>
            <a:r>
              <a:rPr lang="ro-RO" sz="2000" b="0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  </a:t>
            </a:r>
            <a:endParaRPr lang="ro-RO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971EC-C3CB-3673-F1AE-55F39712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04" t="24629" r="62296" b="16852"/>
          <a:stretch/>
        </p:blipFill>
        <p:spPr>
          <a:xfrm>
            <a:off x="7696200" y="144428"/>
            <a:ext cx="2245150" cy="6569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490D0-B1B1-9E6E-4A00-89F33389BDD2}"/>
              </a:ext>
            </a:extLst>
          </p:cNvPr>
          <p:cNvSpPr txBox="1"/>
          <p:nvPr/>
        </p:nvSpPr>
        <p:spPr>
          <a:xfrm>
            <a:off x="1054100" y="850900"/>
            <a:ext cx="364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Nemesgázak elektronszerkezete:</a:t>
            </a:r>
            <a:endParaRPr lang="ro-RO" sz="2000" b="1" dirty="0"/>
          </a:p>
        </p:txBody>
      </p:sp>
    </p:spTree>
    <p:extLst>
      <p:ext uri="{BB962C8B-B14F-4D97-AF65-F5344CB8AC3E}">
        <p14:creationId xmlns:p14="http://schemas.microsoft.com/office/powerpoint/2010/main" val="31935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E3EAFF-1430-A2E7-91D7-B27F0AE7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704" y="304369"/>
            <a:ext cx="7112000" cy="533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99AD9-BEA7-75DB-C722-89264BDB1A14}"/>
              </a:ext>
            </a:extLst>
          </p:cNvPr>
          <p:cNvSpPr txBox="1"/>
          <p:nvPr/>
        </p:nvSpPr>
        <p:spPr>
          <a:xfrm>
            <a:off x="2265796" y="5823036"/>
            <a:ext cx="869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0" i="0" dirty="0">
                <a:solidFill>
                  <a:srgbClr val="2D2D2D"/>
                </a:solidFill>
                <a:effectLst/>
                <a:latin typeface="Open Sans" panose="020B0606030504020204" pitchFamily="34" charset="0"/>
              </a:rPr>
              <a:t>A kémiai reakció nem érinti az atomtörzset, csak a vegyértékhéjat Bohr féle atommodellel ábrázolva.</a:t>
            </a:r>
            <a:endParaRPr lang="ro-RO" dirty="0"/>
          </a:p>
        </p:txBody>
      </p:sp>
      <p:sp>
        <p:nvSpPr>
          <p:cNvPr id="2" name="Téglalap 2">
            <a:extLst>
              <a:ext uri="{FF2B5EF4-FFF2-40B4-BE49-F238E27FC236}">
                <a16:creationId xmlns:a16="http://schemas.microsoft.com/office/drawing/2014/main" id="{693C5A2E-4BE7-8811-3E4C-4EC354FF8942}"/>
              </a:ext>
            </a:extLst>
          </p:cNvPr>
          <p:cNvSpPr/>
          <p:nvPr/>
        </p:nvSpPr>
        <p:spPr>
          <a:xfrm>
            <a:off x="2420927" y="6377034"/>
            <a:ext cx="609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https://nat2012.nkp.hu/tankonyv/kemia_9_a/lecke_01_005</a:t>
            </a:r>
            <a:r>
              <a:rPr lang="hu-HU" dirty="0">
                <a:hlinkClick r:id="rId3"/>
              </a:rPr>
              <a:t>3</a:t>
            </a:r>
            <a:r>
              <a:rPr lang="hu-HU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33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97178-F9B6-4593-218E-1A3B27E377BA}"/>
              </a:ext>
            </a:extLst>
          </p:cNvPr>
          <p:cNvSpPr txBox="1"/>
          <p:nvPr/>
        </p:nvSpPr>
        <p:spPr>
          <a:xfrm>
            <a:off x="1409700" y="3105835"/>
            <a:ext cx="8902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hlinkClick r:id="rId4"/>
              </a:rPr>
              <a:t>https://drive.google.com/file/d/1pm4apn07m_Xe3Zf-pUOZncqtDiUSkQE3/view?usp=sharing</a:t>
            </a:r>
            <a:endParaRPr lang="ro-RO" dirty="0"/>
          </a:p>
          <a:p>
            <a:endParaRPr lang="ro-RO" dirty="0"/>
          </a:p>
        </p:txBody>
      </p:sp>
      <p:pic>
        <p:nvPicPr>
          <p:cNvPr id="6" name="Merleg">
            <a:hlinkClick r:id="" action="ppaction://media"/>
            <a:extLst>
              <a:ext uri="{FF2B5EF4-FFF2-40B4-BE49-F238E27FC236}">
                <a16:creationId xmlns:a16="http://schemas.microsoft.com/office/drawing/2014/main" id="{3E24306E-6B8F-33E1-676C-23F78010A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971" y="307890"/>
            <a:ext cx="9948248" cy="559589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2939470-803D-6809-3130-70EBC4BEE804}"/>
              </a:ext>
            </a:extLst>
          </p:cNvPr>
          <p:cNvSpPr txBox="1"/>
          <p:nvPr/>
        </p:nvSpPr>
        <p:spPr>
          <a:xfrm>
            <a:off x="206837" y="6287089"/>
            <a:ext cx="1172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Elektron leadással </a:t>
            </a:r>
            <a:r>
              <a:rPr lang="hu-HU" sz="2400" b="1" dirty="0"/>
              <a:t>pozitív ion - kation</a:t>
            </a:r>
            <a:r>
              <a:rPr lang="hu-HU" sz="2400" dirty="0"/>
              <a:t>, elektron felvétellel pedíg </a:t>
            </a:r>
            <a:r>
              <a:rPr lang="hu-HU" sz="2400" b="1" dirty="0"/>
              <a:t>negatív ion – anion </a:t>
            </a:r>
            <a:r>
              <a:rPr lang="hu-HU" sz="2400" dirty="0"/>
              <a:t>alakul ki.</a:t>
            </a: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23551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207798"/>
            <a:ext cx="11111345" cy="59343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35562" y="6142182"/>
            <a:ext cx="660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Készítette</a:t>
            </a:r>
            <a:r>
              <a:rPr lang="en-US" dirty="0"/>
              <a:t>: </a:t>
            </a:r>
            <a:r>
              <a:rPr lang="en-US" dirty="0" err="1"/>
              <a:t>abhishek</a:t>
            </a:r>
            <a:r>
              <a:rPr lang="en-US" dirty="0"/>
              <a:t> - A </a:t>
            </a:r>
            <a:r>
              <a:rPr lang="en-US" dirty="0" err="1"/>
              <a:t>feltöltő</a:t>
            </a:r>
            <a:r>
              <a:rPr lang="en-US" dirty="0"/>
              <a:t>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munkája</a:t>
            </a:r>
            <a:r>
              <a:rPr lang="en-US" dirty="0"/>
              <a:t>, CC BY-SA 4.0, https://commons.wikimedia.org/w/index.php?curid=55162370</a:t>
            </a:r>
          </a:p>
        </p:txBody>
      </p:sp>
    </p:spTree>
    <p:extLst>
      <p:ext uri="{BB962C8B-B14F-4D97-AF65-F5344CB8AC3E}">
        <p14:creationId xmlns:p14="http://schemas.microsoft.com/office/powerpoint/2010/main" val="27243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6A1CE1-5263-6840-E996-C1916AEC25B1}"/>
              </a:ext>
            </a:extLst>
          </p:cNvPr>
          <p:cNvCxnSpPr/>
          <p:nvPr/>
        </p:nvCxnSpPr>
        <p:spPr>
          <a:xfrm>
            <a:off x="4093369" y="4661763"/>
            <a:ext cx="48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3567F-E3B6-B148-51CA-62BFC8F7D997}"/>
              </a:ext>
            </a:extLst>
          </p:cNvPr>
          <p:cNvCxnSpPr/>
          <p:nvPr/>
        </p:nvCxnSpPr>
        <p:spPr>
          <a:xfrm>
            <a:off x="5011743" y="4331732"/>
            <a:ext cx="48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858A5-58AD-611B-0941-2686FC56A689}"/>
              </a:ext>
            </a:extLst>
          </p:cNvPr>
          <p:cNvCxnSpPr/>
          <p:nvPr/>
        </p:nvCxnSpPr>
        <p:spPr>
          <a:xfrm>
            <a:off x="6007102" y="4070003"/>
            <a:ext cx="48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A489A3-2FD8-0F64-F29C-45752C702C76}"/>
              </a:ext>
            </a:extLst>
          </p:cNvPr>
          <p:cNvCxnSpPr/>
          <p:nvPr/>
        </p:nvCxnSpPr>
        <p:spPr>
          <a:xfrm>
            <a:off x="6616700" y="4070003"/>
            <a:ext cx="48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0B542F-99EA-96E9-BD1C-D0DFFF81647A}"/>
              </a:ext>
            </a:extLst>
          </p:cNvPr>
          <p:cNvCxnSpPr/>
          <p:nvPr/>
        </p:nvCxnSpPr>
        <p:spPr>
          <a:xfrm>
            <a:off x="7219952" y="4042033"/>
            <a:ext cx="48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40E858-6745-FB0B-9233-31631AC78467}"/>
              </a:ext>
            </a:extLst>
          </p:cNvPr>
          <p:cNvCxnSpPr/>
          <p:nvPr/>
        </p:nvCxnSpPr>
        <p:spPr>
          <a:xfrm>
            <a:off x="8343900" y="3581400"/>
            <a:ext cx="482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13C42D-E435-1FA0-6FA3-AE2E5FD36F45}"/>
              </a:ext>
            </a:extLst>
          </p:cNvPr>
          <p:cNvSpPr txBox="1"/>
          <p:nvPr/>
        </p:nvSpPr>
        <p:spPr>
          <a:xfrm>
            <a:off x="4023519" y="4292431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92F8A-F01D-4986-5444-0A18A7DD9341}"/>
              </a:ext>
            </a:extLst>
          </p:cNvPr>
          <p:cNvSpPr txBox="1"/>
          <p:nvPr/>
        </p:nvSpPr>
        <p:spPr>
          <a:xfrm>
            <a:off x="4941893" y="3962400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91D64-2957-454F-03F7-4731B90841ED}"/>
              </a:ext>
            </a:extLst>
          </p:cNvPr>
          <p:cNvSpPr txBox="1"/>
          <p:nvPr/>
        </p:nvSpPr>
        <p:spPr>
          <a:xfrm>
            <a:off x="5908679" y="3672701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06ACC9-623E-AF1F-DEC4-38C2D2FDDC2C}"/>
              </a:ext>
            </a:extLst>
          </p:cNvPr>
          <p:cNvSpPr txBox="1"/>
          <p:nvPr/>
        </p:nvSpPr>
        <p:spPr>
          <a:xfrm>
            <a:off x="6489702" y="3664634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74EA0-53C8-6FA5-BB98-CD9AB2AE7FDA}"/>
              </a:ext>
            </a:extLst>
          </p:cNvPr>
          <p:cNvSpPr txBox="1"/>
          <p:nvPr/>
        </p:nvSpPr>
        <p:spPr>
          <a:xfrm>
            <a:off x="7150102" y="3664634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B04FE5-83CE-991E-8886-FF79F8CE280F}"/>
              </a:ext>
            </a:extLst>
          </p:cNvPr>
          <p:cNvSpPr txBox="1"/>
          <p:nvPr/>
        </p:nvSpPr>
        <p:spPr>
          <a:xfrm>
            <a:off x="8261350" y="3161268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↑↓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21E2AD-2576-7EBB-C6CF-B96E2BFB74F5}"/>
              </a:ext>
            </a:extLst>
          </p:cNvPr>
          <p:cNvSpPr txBox="1"/>
          <p:nvPr/>
        </p:nvSpPr>
        <p:spPr>
          <a:xfrm>
            <a:off x="8312149" y="37846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3s</a:t>
            </a:r>
            <a:r>
              <a:rPr lang="hu-HU" sz="2400" b="1" baseline="30000" dirty="0">
                <a:solidFill>
                  <a:srgbClr val="FF0000"/>
                </a:solidFill>
              </a:rPr>
              <a:t>2</a:t>
            </a:r>
            <a:endParaRPr lang="ro-RO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BC13FA-9F9C-D1CA-7BEE-4A97210BEFB7}"/>
              </a:ext>
            </a:extLst>
          </p:cNvPr>
          <p:cNvSpPr txBox="1"/>
          <p:nvPr/>
        </p:nvSpPr>
        <p:spPr>
          <a:xfrm>
            <a:off x="4023519" y="4800262"/>
            <a:ext cx="660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5B34F-CF10-86F0-C7B5-E53332CF5F5F}"/>
              </a:ext>
            </a:extLst>
          </p:cNvPr>
          <p:cNvSpPr txBox="1"/>
          <p:nvPr/>
        </p:nvSpPr>
        <p:spPr>
          <a:xfrm>
            <a:off x="4985544" y="4546600"/>
            <a:ext cx="646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2s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o-RO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F3B67A-7DD5-46D1-DC9A-59931DEB3B08}"/>
              </a:ext>
            </a:extLst>
          </p:cNvPr>
          <p:cNvSpPr txBox="1"/>
          <p:nvPr/>
        </p:nvSpPr>
        <p:spPr>
          <a:xfrm>
            <a:off x="6489702" y="4246265"/>
            <a:ext cx="715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r>
              <a:rPr kumimoji="0" lang="hu-HU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0520FD-46A5-2591-D1DB-136B40396EB1}"/>
              </a:ext>
            </a:extLst>
          </p:cNvPr>
          <p:cNvCxnSpPr/>
          <p:nvPr/>
        </p:nvCxnSpPr>
        <p:spPr>
          <a:xfrm>
            <a:off x="5308600" y="2260600"/>
            <a:ext cx="1473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78537D4-1FA7-10CA-6E39-CCBEBFC68C14}"/>
              </a:ext>
            </a:extLst>
          </p:cNvPr>
          <p:cNvSpPr txBox="1"/>
          <p:nvPr/>
        </p:nvSpPr>
        <p:spPr>
          <a:xfrm>
            <a:off x="5564193" y="1828800"/>
            <a:ext cx="925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-</a:t>
            </a:r>
            <a:r>
              <a:rPr lang="hu-HU" sz="2000" dirty="0"/>
              <a:t> </a:t>
            </a:r>
            <a:r>
              <a:rPr lang="hu-HU" sz="2000" b="1" dirty="0"/>
              <a:t>2e</a:t>
            </a:r>
            <a:r>
              <a:rPr lang="hu-HU" sz="2000" b="1" baseline="30000" dirty="0"/>
              <a:t>-</a:t>
            </a:r>
            <a:endParaRPr lang="ro-RO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CBBF2C-037C-9FDB-26E0-7D89FD3792CC}"/>
              </a:ext>
            </a:extLst>
          </p:cNvPr>
          <p:cNvSpPr txBox="1"/>
          <p:nvPr/>
        </p:nvSpPr>
        <p:spPr>
          <a:xfrm>
            <a:off x="3225800" y="2071928"/>
            <a:ext cx="2027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aseline="-25000" dirty="0"/>
              <a:t> </a:t>
            </a:r>
            <a:r>
              <a:rPr lang="hu-HU" sz="2400" dirty="0"/>
              <a:t> p</a:t>
            </a:r>
            <a:r>
              <a:rPr lang="hu-HU" sz="2400" baseline="30000" dirty="0"/>
              <a:t>+ </a:t>
            </a:r>
            <a:r>
              <a:rPr lang="hu-HU" sz="2400" dirty="0"/>
              <a:t>=12  </a:t>
            </a:r>
            <a:r>
              <a:rPr lang="hu-HU" sz="2400" baseline="-25000" dirty="0"/>
              <a:t> </a:t>
            </a:r>
            <a:r>
              <a:rPr lang="hu-HU" sz="2400" dirty="0"/>
              <a:t> </a:t>
            </a:r>
            <a:r>
              <a:rPr lang="hu-HU" sz="2400" baseline="-25000" dirty="0"/>
              <a:t>12</a:t>
            </a:r>
            <a:r>
              <a:rPr lang="hu-HU" sz="2400" dirty="0"/>
              <a:t>Mg</a:t>
            </a:r>
          </a:p>
          <a:p>
            <a:r>
              <a:rPr lang="hu-HU" sz="2400" dirty="0"/>
              <a:t>  e</a:t>
            </a:r>
            <a:r>
              <a:rPr lang="hu-HU" sz="2400" baseline="30000" dirty="0"/>
              <a:t>- </a:t>
            </a:r>
            <a:r>
              <a:rPr lang="hu-HU" sz="2400" dirty="0"/>
              <a:t>=12</a:t>
            </a:r>
            <a:endParaRPr lang="ro-RO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63D99B-0317-1114-DA22-FD0491B2F51F}"/>
              </a:ext>
            </a:extLst>
          </p:cNvPr>
          <p:cNvSpPr txBox="1"/>
          <p:nvPr/>
        </p:nvSpPr>
        <p:spPr>
          <a:xfrm>
            <a:off x="7010404" y="1981706"/>
            <a:ext cx="79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Mg</a:t>
            </a:r>
            <a:r>
              <a:rPr lang="hu-HU" sz="2400" baseline="30000" dirty="0"/>
              <a:t>2+</a:t>
            </a:r>
            <a:endParaRPr lang="ro-RO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1B1826-8149-5B7F-DF1B-497E545066C2}"/>
              </a:ext>
            </a:extLst>
          </p:cNvPr>
          <p:cNvSpPr txBox="1"/>
          <p:nvPr/>
        </p:nvSpPr>
        <p:spPr>
          <a:xfrm>
            <a:off x="7860901" y="2054761"/>
            <a:ext cx="2446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 </a:t>
            </a:r>
            <a:r>
              <a:rPr lang="hu-HU" sz="2400" dirty="0"/>
              <a:t>p</a:t>
            </a:r>
            <a:r>
              <a:rPr lang="hu-HU" sz="2400" baseline="30000" dirty="0"/>
              <a:t>+ </a:t>
            </a:r>
            <a:r>
              <a:rPr lang="hu-HU" sz="2400" dirty="0"/>
              <a:t>=12  </a:t>
            </a:r>
            <a:r>
              <a:rPr lang="hu-HU" sz="2400" baseline="-25000" dirty="0"/>
              <a:t> </a:t>
            </a:r>
            <a:r>
              <a:rPr lang="hu-HU" sz="2400" dirty="0"/>
              <a:t> </a:t>
            </a:r>
          </a:p>
          <a:p>
            <a:r>
              <a:rPr lang="hu-HU" sz="2400" dirty="0"/>
              <a:t>  e</a:t>
            </a:r>
            <a:r>
              <a:rPr lang="hu-HU" sz="2400" baseline="30000" dirty="0"/>
              <a:t>- </a:t>
            </a:r>
            <a:r>
              <a:rPr lang="hu-HU" sz="2400" dirty="0"/>
              <a:t>=10</a:t>
            </a:r>
            <a:r>
              <a:rPr lang="en-US" sz="2400" dirty="0"/>
              <a:t> (Ne)</a:t>
            </a:r>
            <a:endParaRPr lang="ro-RO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2F576-B75A-CC21-92D3-A210CEEA9731}"/>
              </a:ext>
            </a:extLst>
          </p:cNvPr>
          <p:cNvSpPr txBox="1"/>
          <p:nvPr/>
        </p:nvSpPr>
        <p:spPr>
          <a:xfrm>
            <a:off x="908048" y="1012453"/>
            <a:ext cx="451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A Mg atom ionizációja:</a:t>
            </a:r>
            <a:endParaRPr lang="ro-RO" sz="2800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41236" y="4331732"/>
            <a:ext cx="112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Mg</a:t>
            </a:r>
            <a:r>
              <a:rPr lang="en-US" sz="2400" b="1" baseline="30000" dirty="0"/>
              <a:t>2+</a:t>
            </a:r>
            <a:r>
              <a:rPr lang="en-US" sz="2400" b="1" dirty="0"/>
              <a:t> :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97346" y="301877"/>
            <a:ext cx="618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pozitív ion </a:t>
            </a:r>
            <a:r>
              <a:rPr lang="hu-HU" dirty="0"/>
              <a:t>elektron leadással jön létre és </a:t>
            </a:r>
            <a:r>
              <a:rPr lang="hu-HU" b="1" dirty="0"/>
              <a:t>kation</a:t>
            </a:r>
            <a:r>
              <a:rPr lang="hu-HU" dirty="0"/>
              <a:t>nak nevezzük.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3" grpId="0"/>
      <p:bldP spid="35" grpId="0"/>
      <p:bldP spid="3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207798"/>
            <a:ext cx="11111345" cy="59343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35562" y="6142182"/>
            <a:ext cx="660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Készítette</a:t>
            </a:r>
            <a:r>
              <a:rPr lang="en-US" dirty="0"/>
              <a:t>: </a:t>
            </a:r>
            <a:r>
              <a:rPr lang="en-US" dirty="0" err="1"/>
              <a:t>abhishek</a:t>
            </a:r>
            <a:r>
              <a:rPr lang="en-US" dirty="0"/>
              <a:t> - A </a:t>
            </a:r>
            <a:r>
              <a:rPr lang="en-US" dirty="0" err="1"/>
              <a:t>feltöltő</a:t>
            </a:r>
            <a:r>
              <a:rPr lang="en-US" dirty="0"/>
              <a:t>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munkája</a:t>
            </a:r>
            <a:r>
              <a:rPr lang="en-US" dirty="0"/>
              <a:t>, CC BY-SA 4.0, https://commons.wikimedia.org/w/index.php?curid=55162370</a:t>
            </a:r>
          </a:p>
        </p:txBody>
      </p:sp>
    </p:spTree>
    <p:extLst>
      <p:ext uri="{BB962C8B-B14F-4D97-AF65-F5344CB8AC3E}">
        <p14:creationId xmlns:p14="http://schemas.microsoft.com/office/powerpoint/2010/main" val="373709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96A21F28-947E-6FC4-7A85-5B3F9C66C4FB}"/>
              </a:ext>
            </a:extLst>
          </p:cNvPr>
          <p:cNvSpPr txBox="1"/>
          <p:nvPr/>
        </p:nvSpPr>
        <p:spPr>
          <a:xfrm>
            <a:off x="438727" y="224392"/>
            <a:ext cx="4489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A Fe atom ionizációja:</a:t>
            </a:r>
          </a:p>
          <a:p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272CB-3BDF-EA07-F0D5-437915503684}"/>
              </a:ext>
            </a:extLst>
          </p:cNvPr>
          <p:cNvSpPr txBox="1"/>
          <p:nvPr/>
        </p:nvSpPr>
        <p:spPr>
          <a:xfrm>
            <a:off x="3885474" y="3920039"/>
            <a:ext cx="4006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  <a:r>
              <a:rPr kumimoji="0" lang="ro-RO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ECAAC-CAD4-1FCA-D5B8-11D7A60E3094}"/>
              </a:ext>
            </a:extLst>
          </p:cNvPr>
          <p:cNvSpPr txBox="1"/>
          <p:nvPr/>
        </p:nvSpPr>
        <p:spPr>
          <a:xfrm>
            <a:off x="3793406" y="5903850"/>
            <a:ext cx="3968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lang="ro-RO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  <a:r>
              <a:rPr lang="ro-RO" sz="2800" baseline="30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ro-RO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D97B1C-81A6-56BA-E69E-EEE97ACDDB70}"/>
              </a:ext>
            </a:extLst>
          </p:cNvPr>
          <p:cNvCxnSpPr>
            <a:cxnSpLocks/>
          </p:cNvCxnSpPr>
          <p:nvPr/>
        </p:nvCxnSpPr>
        <p:spPr>
          <a:xfrm>
            <a:off x="5600700" y="2599335"/>
            <a:ext cx="0" cy="114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11C24B-745F-DD29-7E40-79736166648A}"/>
              </a:ext>
            </a:extLst>
          </p:cNvPr>
          <p:cNvCxnSpPr>
            <a:cxnSpLocks/>
          </p:cNvCxnSpPr>
          <p:nvPr/>
        </p:nvCxnSpPr>
        <p:spPr>
          <a:xfrm>
            <a:off x="5600700" y="4635249"/>
            <a:ext cx="0" cy="1130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AD9B61-8517-0FA4-45F2-0660446ABAF7}"/>
              </a:ext>
            </a:extLst>
          </p:cNvPr>
          <p:cNvSpPr txBox="1"/>
          <p:nvPr/>
        </p:nvSpPr>
        <p:spPr>
          <a:xfrm>
            <a:off x="5711827" y="2901289"/>
            <a:ext cx="97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/>
              <a:t>- 2e</a:t>
            </a:r>
            <a:r>
              <a:rPr lang="ro-RO" sz="2800" baseline="300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A5660-6953-C6B0-2777-6E395C8FC233}"/>
              </a:ext>
            </a:extLst>
          </p:cNvPr>
          <p:cNvSpPr txBox="1"/>
          <p:nvPr/>
        </p:nvSpPr>
        <p:spPr>
          <a:xfrm>
            <a:off x="5777777" y="4938789"/>
            <a:ext cx="971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- 1e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FBE03A-8F06-F3B8-DA9E-0D71250B142C}"/>
              </a:ext>
            </a:extLst>
          </p:cNvPr>
          <p:cNvSpPr txBox="1"/>
          <p:nvPr/>
        </p:nvSpPr>
        <p:spPr>
          <a:xfrm>
            <a:off x="488951" y="2786989"/>
            <a:ext cx="679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o-RO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93EE7E-8C58-5C8C-3D16-954654D6C24A}"/>
              </a:ext>
            </a:extLst>
          </p:cNvPr>
          <p:cNvSpPr txBox="1"/>
          <p:nvPr/>
        </p:nvSpPr>
        <p:spPr>
          <a:xfrm>
            <a:off x="1408475" y="2401754"/>
            <a:ext cx="679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o-RO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845BED-1B72-0587-3F93-F72277232030}"/>
              </a:ext>
            </a:extLst>
          </p:cNvPr>
          <p:cNvSpPr txBox="1"/>
          <p:nvPr/>
        </p:nvSpPr>
        <p:spPr>
          <a:xfrm>
            <a:off x="2588850" y="2176790"/>
            <a:ext cx="67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lang="ro-RO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9F8FD6-0011-5B32-C011-8DF262DFC50A}"/>
              </a:ext>
            </a:extLst>
          </p:cNvPr>
          <p:cNvSpPr txBox="1"/>
          <p:nvPr/>
        </p:nvSpPr>
        <p:spPr>
          <a:xfrm>
            <a:off x="4688749" y="1744084"/>
            <a:ext cx="679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3s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o-RO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18C694-4545-048F-7084-8FEECA39F1E5}"/>
              </a:ext>
            </a:extLst>
          </p:cNvPr>
          <p:cNvSpPr txBox="1"/>
          <p:nvPr/>
        </p:nvSpPr>
        <p:spPr>
          <a:xfrm>
            <a:off x="5888898" y="1482474"/>
            <a:ext cx="72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  <a:r>
              <a:rPr kumimoji="0" lang="ro-RO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lang="ro-RO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3D6B0F-F70A-D24F-00AA-3692618BF97A}"/>
              </a:ext>
            </a:extLst>
          </p:cNvPr>
          <p:cNvSpPr txBox="1"/>
          <p:nvPr/>
        </p:nvSpPr>
        <p:spPr>
          <a:xfrm>
            <a:off x="7811567" y="1120475"/>
            <a:ext cx="704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4s</a:t>
            </a:r>
            <a:r>
              <a:rPr kumimoji="0" lang="ro-RO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o-RO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7EE338-C824-756F-C235-78B09BBF5B86}"/>
              </a:ext>
            </a:extLst>
          </p:cNvPr>
          <p:cNvSpPr txBox="1"/>
          <p:nvPr/>
        </p:nvSpPr>
        <p:spPr>
          <a:xfrm>
            <a:off x="9098823" y="959254"/>
            <a:ext cx="721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  <a:r>
              <a:rPr kumimoji="0" lang="ro-RO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7414C9-365F-A435-36D9-7BF5919AE317}"/>
              </a:ext>
            </a:extLst>
          </p:cNvPr>
          <p:cNvSpPr txBox="1"/>
          <p:nvPr/>
        </p:nvSpPr>
        <p:spPr>
          <a:xfrm>
            <a:off x="438727" y="2248089"/>
            <a:ext cx="64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↑↓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BEC7285-908E-C00C-4CD2-0A29AFCA0D9F}"/>
              </a:ext>
            </a:extLst>
          </p:cNvPr>
          <p:cNvCxnSpPr/>
          <p:nvPr/>
        </p:nvCxnSpPr>
        <p:spPr>
          <a:xfrm>
            <a:off x="488951" y="2599335"/>
            <a:ext cx="5651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BFD5C3F-3FC2-D390-A21A-1CB7002CE987}"/>
              </a:ext>
            </a:extLst>
          </p:cNvPr>
          <p:cNvCxnSpPr/>
          <p:nvPr/>
        </p:nvCxnSpPr>
        <p:spPr>
          <a:xfrm>
            <a:off x="1408475" y="2248089"/>
            <a:ext cx="521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6DCA9C-29B3-4636-FB2A-8700E39D8556}"/>
              </a:ext>
            </a:extLst>
          </p:cNvPr>
          <p:cNvCxnSpPr/>
          <p:nvPr/>
        </p:nvCxnSpPr>
        <p:spPr>
          <a:xfrm>
            <a:off x="2242704" y="2039169"/>
            <a:ext cx="4407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3DA4F75-CDD9-5CBE-4663-655CE4EB2090}"/>
              </a:ext>
            </a:extLst>
          </p:cNvPr>
          <p:cNvCxnSpPr/>
          <p:nvPr/>
        </p:nvCxnSpPr>
        <p:spPr>
          <a:xfrm>
            <a:off x="2928575" y="2039169"/>
            <a:ext cx="4133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3C2CA2D-B9E7-02C2-2AF6-F5B9A7E10D7C}"/>
              </a:ext>
            </a:extLst>
          </p:cNvPr>
          <p:cNvCxnSpPr/>
          <p:nvPr/>
        </p:nvCxnSpPr>
        <p:spPr>
          <a:xfrm>
            <a:off x="3564806" y="2046338"/>
            <a:ext cx="45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EF0C20A-31F6-FA28-EF06-842C0A75B1E2}"/>
              </a:ext>
            </a:extLst>
          </p:cNvPr>
          <p:cNvCxnSpPr/>
          <p:nvPr/>
        </p:nvCxnSpPr>
        <p:spPr>
          <a:xfrm>
            <a:off x="4688749" y="1638300"/>
            <a:ext cx="5055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EADB76C-F0F1-43A2-DACA-5B8F72A72574}"/>
              </a:ext>
            </a:extLst>
          </p:cNvPr>
          <p:cNvCxnSpPr/>
          <p:nvPr/>
        </p:nvCxnSpPr>
        <p:spPr>
          <a:xfrm>
            <a:off x="5489579" y="1412108"/>
            <a:ext cx="2881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9F88CE1-9EDC-903B-F28A-FD51CAA9D8A3}"/>
              </a:ext>
            </a:extLst>
          </p:cNvPr>
          <p:cNvCxnSpPr/>
          <p:nvPr/>
        </p:nvCxnSpPr>
        <p:spPr>
          <a:xfrm>
            <a:off x="6096000" y="1412108"/>
            <a:ext cx="33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DB1B880-1B3C-476A-910B-3DA2662C11D1}"/>
              </a:ext>
            </a:extLst>
          </p:cNvPr>
          <p:cNvCxnSpPr/>
          <p:nvPr/>
        </p:nvCxnSpPr>
        <p:spPr>
          <a:xfrm>
            <a:off x="6749324" y="1412108"/>
            <a:ext cx="3626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1D23ED0-6085-99F8-A844-39F5E43FF2CF}"/>
              </a:ext>
            </a:extLst>
          </p:cNvPr>
          <p:cNvCxnSpPr/>
          <p:nvPr/>
        </p:nvCxnSpPr>
        <p:spPr>
          <a:xfrm>
            <a:off x="7892323" y="1086166"/>
            <a:ext cx="4515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EDE1CDC-1BAA-DC18-D27A-148605F03191}"/>
              </a:ext>
            </a:extLst>
          </p:cNvPr>
          <p:cNvCxnSpPr/>
          <p:nvPr/>
        </p:nvCxnSpPr>
        <p:spPr>
          <a:xfrm>
            <a:off x="8901246" y="787400"/>
            <a:ext cx="3606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681FEA5-AE88-C801-3854-3F9FAD9F6A02}"/>
              </a:ext>
            </a:extLst>
          </p:cNvPr>
          <p:cNvCxnSpPr/>
          <p:nvPr/>
        </p:nvCxnSpPr>
        <p:spPr>
          <a:xfrm>
            <a:off x="9499511" y="787400"/>
            <a:ext cx="3205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4F7B163-F9FD-BACF-D459-1F10B11D68E9}"/>
              </a:ext>
            </a:extLst>
          </p:cNvPr>
          <p:cNvCxnSpPr/>
          <p:nvPr/>
        </p:nvCxnSpPr>
        <p:spPr>
          <a:xfrm>
            <a:off x="9988187" y="787400"/>
            <a:ext cx="30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FA0E9A0-BD68-A3B0-970F-931B45D5CABD}"/>
              </a:ext>
            </a:extLst>
          </p:cNvPr>
          <p:cNvCxnSpPr/>
          <p:nvPr/>
        </p:nvCxnSpPr>
        <p:spPr>
          <a:xfrm>
            <a:off x="10566400" y="787400"/>
            <a:ext cx="33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AF641DA-F1AC-4450-DAF7-D18F838EF5DF}"/>
              </a:ext>
            </a:extLst>
          </p:cNvPr>
          <p:cNvCxnSpPr/>
          <p:nvPr/>
        </p:nvCxnSpPr>
        <p:spPr>
          <a:xfrm>
            <a:off x="11188700" y="787400"/>
            <a:ext cx="33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7EAF94CA-AEE5-99F3-695A-A2EE49F01C46}"/>
              </a:ext>
            </a:extLst>
          </p:cNvPr>
          <p:cNvSpPr txBox="1"/>
          <p:nvPr/>
        </p:nvSpPr>
        <p:spPr>
          <a:xfrm>
            <a:off x="1329713" y="1878757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7284C34-80D1-8870-3EA3-83B01C75509D}"/>
              </a:ext>
            </a:extLst>
          </p:cNvPr>
          <p:cNvSpPr txBox="1"/>
          <p:nvPr/>
        </p:nvSpPr>
        <p:spPr>
          <a:xfrm>
            <a:off x="2167810" y="1684175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3C3ADA8-E16A-8977-C0FA-320428B16423}"/>
              </a:ext>
            </a:extLst>
          </p:cNvPr>
          <p:cNvSpPr txBox="1"/>
          <p:nvPr/>
        </p:nvSpPr>
        <p:spPr>
          <a:xfrm>
            <a:off x="2828205" y="1668931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91AAD1E-11CF-03CD-CD91-1FEDF1C220E3}"/>
              </a:ext>
            </a:extLst>
          </p:cNvPr>
          <p:cNvSpPr txBox="1"/>
          <p:nvPr/>
        </p:nvSpPr>
        <p:spPr>
          <a:xfrm>
            <a:off x="3545750" y="1653684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4222843-290A-DEAA-130B-FAC98D1AA3FE}"/>
              </a:ext>
            </a:extLst>
          </p:cNvPr>
          <p:cNvSpPr txBox="1"/>
          <p:nvPr/>
        </p:nvSpPr>
        <p:spPr>
          <a:xfrm>
            <a:off x="4622803" y="1268968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8288673-D073-91D3-8DC2-5C0C3C93BA53}"/>
              </a:ext>
            </a:extLst>
          </p:cNvPr>
          <p:cNvSpPr txBox="1"/>
          <p:nvPr/>
        </p:nvSpPr>
        <p:spPr>
          <a:xfrm>
            <a:off x="5343376" y="1026659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0339245-A6B9-7A32-E941-F02C1DDC88FF}"/>
              </a:ext>
            </a:extLst>
          </p:cNvPr>
          <p:cNvSpPr txBox="1"/>
          <p:nvPr/>
        </p:nvSpPr>
        <p:spPr>
          <a:xfrm>
            <a:off x="5899318" y="986944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2A1215F-E183-0641-61B2-9A0D54DBACE7}"/>
              </a:ext>
            </a:extLst>
          </p:cNvPr>
          <p:cNvSpPr txBox="1"/>
          <p:nvPr/>
        </p:nvSpPr>
        <p:spPr>
          <a:xfrm>
            <a:off x="6612614" y="990660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FEFD637-F16A-4941-284B-202D94F3FCFC}"/>
              </a:ext>
            </a:extLst>
          </p:cNvPr>
          <p:cNvSpPr txBox="1"/>
          <p:nvPr/>
        </p:nvSpPr>
        <p:spPr>
          <a:xfrm>
            <a:off x="7797393" y="709510"/>
            <a:ext cx="679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↑↓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4916524-49D0-8373-7465-6757423FEC45}"/>
              </a:ext>
            </a:extLst>
          </p:cNvPr>
          <p:cNvSpPr txBox="1"/>
          <p:nvPr/>
        </p:nvSpPr>
        <p:spPr>
          <a:xfrm>
            <a:off x="8741828" y="418068"/>
            <a:ext cx="356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614D4B5-2BA7-D286-AB6F-51A1B1469080}"/>
              </a:ext>
            </a:extLst>
          </p:cNvPr>
          <p:cNvSpPr txBox="1"/>
          <p:nvPr/>
        </p:nvSpPr>
        <p:spPr>
          <a:xfrm>
            <a:off x="9382751" y="411202"/>
            <a:ext cx="41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</a:t>
            </a:r>
            <a:endParaRPr lang="ro-RO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F400B03-20C3-7C33-434D-2D40A01D4AD6}"/>
              </a:ext>
            </a:extLst>
          </p:cNvPr>
          <p:cNvSpPr txBox="1"/>
          <p:nvPr/>
        </p:nvSpPr>
        <p:spPr>
          <a:xfrm>
            <a:off x="9877835" y="411202"/>
            <a:ext cx="413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</a:t>
            </a:r>
            <a:endParaRPr lang="ro-RO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78BEEEA-0951-CB44-CA61-7864F7A867A9}"/>
              </a:ext>
            </a:extLst>
          </p:cNvPr>
          <p:cNvSpPr txBox="1"/>
          <p:nvPr/>
        </p:nvSpPr>
        <p:spPr>
          <a:xfrm>
            <a:off x="10477099" y="411202"/>
            <a:ext cx="413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</a:t>
            </a:r>
            <a:endParaRPr lang="ro-RO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6D5D8BB-FC2F-C2FF-8D85-D10E9F22DCFF}"/>
              </a:ext>
            </a:extLst>
          </p:cNvPr>
          <p:cNvSpPr txBox="1"/>
          <p:nvPr/>
        </p:nvSpPr>
        <p:spPr>
          <a:xfrm>
            <a:off x="11076363" y="410170"/>
            <a:ext cx="413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↑</a:t>
            </a:r>
            <a:endParaRPr lang="ro-RO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E9574F1-AEC1-0148-4CE5-B6387510319C}"/>
              </a:ext>
            </a:extLst>
          </p:cNvPr>
          <p:cNvSpPr txBox="1"/>
          <p:nvPr/>
        </p:nvSpPr>
        <p:spPr>
          <a:xfrm>
            <a:off x="2826939" y="3920039"/>
            <a:ext cx="102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FF0000"/>
                </a:solidFill>
              </a:rPr>
              <a:t>Fe</a:t>
            </a:r>
            <a:r>
              <a:rPr lang="ro-RO" sz="2800" b="1" baseline="30000" dirty="0">
                <a:solidFill>
                  <a:srgbClr val="FF0000"/>
                </a:solidFill>
              </a:rPr>
              <a:t>2+ </a:t>
            </a:r>
            <a:r>
              <a:rPr lang="ro-RO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E104E09-1378-E2CC-1884-C411A06AB19B}"/>
              </a:ext>
            </a:extLst>
          </p:cNvPr>
          <p:cNvSpPr txBox="1"/>
          <p:nvPr/>
        </p:nvSpPr>
        <p:spPr>
          <a:xfrm>
            <a:off x="2865758" y="5895774"/>
            <a:ext cx="974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lang="ro-RO" sz="2800" b="1" baseline="30000" dirty="0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kumimoji="0" lang="ro-RO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97BBEDC-9737-4529-0D81-CCAB13F90BEA}"/>
              </a:ext>
            </a:extLst>
          </p:cNvPr>
          <p:cNvSpPr txBox="1"/>
          <p:nvPr/>
        </p:nvSpPr>
        <p:spPr>
          <a:xfrm>
            <a:off x="8964638" y="448271"/>
            <a:ext cx="293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↓</a:t>
            </a:r>
            <a:endParaRPr lang="ro-RO" dirty="0"/>
          </a:p>
        </p:txBody>
      </p:sp>
      <p:sp>
        <p:nvSpPr>
          <p:cNvPr id="2" name="Téglalap 1"/>
          <p:cNvSpPr/>
          <p:nvPr/>
        </p:nvSpPr>
        <p:spPr>
          <a:xfrm>
            <a:off x="10229439" y="1012753"/>
            <a:ext cx="678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o-RO" sz="2800" dirty="0">
                <a:solidFill>
                  <a:prstClr val="black"/>
                </a:solidFill>
              </a:rPr>
              <a:t>3d</a:t>
            </a:r>
            <a:r>
              <a:rPr lang="ro-RO" sz="2800" baseline="30000" dirty="0">
                <a:solidFill>
                  <a:prstClr val="black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87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8" grpId="0"/>
      <p:bldP spid="47" grpId="0"/>
      <p:bldP spid="58" grpId="0"/>
      <p:bldP spid="118" grpId="0"/>
      <p:bldP spid="1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7A95C-5ABA-4DD6-ABC2-782AC27F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82" y="1511300"/>
            <a:ext cx="10592954" cy="349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6C406-9FBA-EF3D-EE14-AC715DAF9374}"/>
              </a:ext>
            </a:extLst>
          </p:cNvPr>
          <p:cNvSpPr txBox="1"/>
          <p:nvPr/>
        </p:nvSpPr>
        <p:spPr>
          <a:xfrm>
            <a:off x="508000" y="494437"/>
            <a:ext cx="680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pozitív ion sugara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kisebb, mint a semleges atomé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amiből származik.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5E40C-7CA2-0D7A-111E-1884BD0C81C3}"/>
              </a:ext>
            </a:extLst>
          </p:cNvPr>
          <p:cNvSpPr txBox="1"/>
          <p:nvPr/>
        </p:nvSpPr>
        <p:spPr>
          <a:xfrm>
            <a:off x="1028700" y="5771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Izoelektronos: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azonos számú elektront tartalmaznak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4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454</Words>
  <Application>Microsoft Office PowerPoint</Application>
  <PresentationFormat>Widescreen</PresentationFormat>
  <Paragraphs>97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Éva Olteán</dc:creator>
  <cp:lastModifiedBy>Éva Olteán</cp:lastModifiedBy>
  <cp:revision>17</cp:revision>
  <dcterms:created xsi:type="dcterms:W3CDTF">2024-12-08T15:55:57Z</dcterms:created>
  <dcterms:modified xsi:type="dcterms:W3CDTF">2025-06-19T04:41:54Z</dcterms:modified>
</cp:coreProperties>
</file>