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!s2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70" r:id="rId5"/>
    <p:sldId id="271" r:id="rId6"/>
    <p:sldId id="272" r:id="rId7"/>
    <p:sldId id="273" r:id="rId8"/>
    <p:sldId id="260" r:id="rId9"/>
    <p:sldId id="261" r:id="rId10"/>
    <p:sldId id="274" r:id="rId11"/>
    <p:sldId id="262" r:id="rId12"/>
    <p:sldId id="275" r:id="rId13"/>
    <p:sldId id="264" r:id="rId14"/>
    <p:sldId id="269" r:id="rId15"/>
    <p:sldId id="263" r:id="rId16"/>
    <p:sldId id="265" r:id="rId17"/>
    <p:sldId id="266" r:id="rId18"/>
    <p:sldId id="27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GKRose6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00"/>
    <a:srgbClr val="FFCCCC"/>
    <a:srgbClr val="1B951E"/>
    <a:srgbClr val="CC3300"/>
    <a:srgbClr val="0081E2"/>
    <a:srgbClr val="660033"/>
    <a:srgbClr val="660066"/>
    <a:srgbClr val="B143DD"/>
    <a:srgbClr val="DC6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B0322-1A42-4057-9500-1C56D0BC02F1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C7A27C4-73F8-4C5A-9EC2-F60112B42A66}">
      <dgm:prSet custT="1"/>
      <dgm:spPr/>
      <dgm:t>
        <a:bodyPr/>
        <a:lstStyle/>
        <a:p>
          <a:pPr algn="ctr"/>
          <a:r>
            <a:rPr lang="ro-RO" sz="2800" dirty="0">
              <a:latin typeface="Arial" panose="020B0604020202020204" pitchFamily="34" charset="0"/>
              <a:cs typeface="Arial" panose="020B0604020202020204" pitchFamily="34" charset="0"/>
            </a:rPr>
            <a:t>Aceeași valoare morfologică</a:t>
          </a:r>
          <a:endParaRPr lang="en-US" sz="4000" dirty="0"/>
        </a:p>
      </dgm:t>
    </dgm:pt>
    <dgm:pt modelId="{C9F5E6E1-8A3F-47EE-9CA9-9E5AB50350E2}" type="parTrans" cxnId="{047F4E57-C6EE-400F-B6BA-3FBF66CAC596}">
      <dgm:prSet/>
      <dgm:spPr/>
      <dgm:t>
        <a:bodyPr/>
        <a:lstStyle/>
        <a:p>
          <a:endParaRPr lang="en-US"/>
        </a:p>
      </dgm:t>
    </dgm:pt>
    <dgm:pt modelId="{424D14C3-490D-4F39-97F6-3721B33C97D4}" type="sibTrans" cxnId="{047F4E57-C6EE-400F-B6BA-3FBF66CAC596}">
      <dgm:prSet/>
      <dgm:spPr/>
      <dgm:t>
        <a:bodyPr/>
        <a:lstStyle/>
        <a:p>
          <a:endParaRPr lang="en-US"/>
        </a:p>
      </dgm:t>
    </dgm:pt>
    <dgm:pt modelId="{656BFD19-35A6-4DC1-9ADB-888ABB0232E8}">
      <dgm:prSet custT="1"/>
      <dgm:spPr/>
      <dgm:t>
        <a:bodyPr/>
        <a:lstStyle/>
        <a:p>
          <a:pPr>
            <a:buFontTx/>
            <a:buNone/>
          </a:pPr>
          <a:r>
            <a:rPr lang="ro-RO" sz="3200" dirty="0"/>
            <a:t>lac</a:t>
          </a:r>
          <a:r>
            <a:rPr lang="ro-RO" sz="3200" baseline="-25000" dirty="0"/>
            <a:t>1 </a:t>
          </a:r>
          <a:r>
            <a:rPr lang="ro-RO" sz="3200" dirty="0"/>
            <a:t>- apă stătătoare</a:t>
          </a:r>
          <a:endParaRPr lang="en-US" sz="3200" dirty="0"/>
        </a:p>
      </dgm:t>
    </dgm:pt>
    <dgm:pt modelId="{F02850E4-4D8A-4777-BDE0-6BDDE40AACBF}" type="parTrans" cxnId="{C316D843-4A40-4BA8-A67D-C9D4DE529669}">
      <dgm:prSet/>
      <dgm:spPr/>
      <dgm:t>
        <a:bodyPr/>
        <a:lstStyle/>
        <a:p>
          <a:endParaRPr lang="en-US"/>
        </a:p>
      </dgm:t>
    </dgm:pt>
    <dgm:pt modelId="{163EB9CC-2219-4F14-9D53-2DF3FC7E0363}" type="sibTrans" cxnId="{C316D843-4A40-4BA8-A67D-C9D4DE529669}">
      <dgm:prSet/>
      <dgm:spPr/>
      <dgm:t>
        <a:bodyPr/>
        <a:lstStyle/>
        <a:p>
          <a:endParaRPr lang="en-US"/>
        </a:p>
      </dgm:t>
    </dgm:pt>
    <dgm:pt modelId="{B1407514-B921-4E60-9036-DD9F47B9F3C1}">
      <dgm:prSet custT="1"/>
      <dgm:spPr/>
      <dgm:t>
        <a:bodyPr/>
        <a:lstStyle/>
        <a:p>
          <a:pPr algn="ctr"/>
          <a:r>
            <a:rPr lang="ro-RO" sz="3200" dirty="0">
              <a:latin typeface="Arial" panose="020B0604020202020204" pitchFamily="34" charset="0"/>
              <a:cs typeface="Arial" panose="020B0604020202020204" pitchFamily="34" charset="0"/>
            </a:rPr>
            <a:t>Valori morfologice diferite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5572D1-1F9D-492B-8AFF-165F646A64CA}" type="parTrans" cxnId="{F5BE23FA-113B-48C0-B599-99F2F10CF81C}">
      <dgm:prSet/>
      <dgm:spPr/>
      <dgm:t>
        <a:bodyPr/>
        <a:lstStyle/>
        <a:p>
          <a:endParaRPr lang="en-US"/>
        </a:p>
      </dgm:t>
    </dgm:pt>
    <dgm:pt modelId="{E91A355E-0BFE-43C2-A64C-EE080804D973}" type="sibTrans" cxnId="{F5BE23FA-113B-48C0-B599-99F2F10CF81C}">
      <dgm:prSet/>
      <dgm:spPr/>
      <dgm:t>
        <a:bodyPr/>
        <a:lstStyle/>
        <a:p>
          <a:endParaRPr lang="en-US"/>
        </a:p>
      </dgm:t>
    </dgm:pt>
    <dgm:pt modelId="{396E9A2D-DEDF-4466-8EF2-D6DF6D0E5517}">
      <dgm:prSet custT="1"/>
      <dgm:spPr/>
      <dgm:t>
        <a:bodyPr/>
        <a:lstStyle/>
        <a:p>
          <a:pPr>
            <a:buFontTx/>
            <a:buNone/>
          </a:pPr>
          <a:r>
            <a:rPr lang="ro-RO" sz="3200" dirty="0"/>
            <a:t>lac</a:t>
          </a:r>
          <a:r>
            <a:rPr lang="ro-RO" sz="3200" baseline="-25000" dirty="0"/>
            <a:t>2 </a:t>
          </a:r>
          <a:r>
            <a:rPr lang="ro-RO" sz="3200" dirty="0"/>
            <a:t>- substanță care se aplică pe lemn</a:t>
          </a:r>
          <a:endParaRPr lang="en-US" sz="3200" dirty="0"/>
        </a:p>
      </dgm:t>
    </dgm:pt>
    <dgm:pt modelId="{4861522D-24FE-4AB3-9BDF-E7136163BBF9}" type="parTrans" cxnId="{06CD3E4F-8833-407C-B04B-80F3B3622780}">
      <dgm:prSet/>
      <dgm:spPr/>
      <dgm:t>
        <a:bodyPr/>
        <a:lstStyle/>
        <a:p>
          <a:endParaRPr lang="en-US"/>
        </a:p>
      </dgm:t>
    </dgm:pt>
    <dgm:pt modelId="{451E1F1B-17BA-4A6D-B838-F51FB0B7C54C}" type="sibTrans" cxnId="{06CD3E4F-8833-407C-B04B-80F3B3622780}">
      <dgm:prSet/>
      <dgm:spPr/>
      <dgm:t>
        <a:bodyPr/>
        <a:lstStyle/>
        <a:p>
          <a:endParaRPr lang="en-US"/>
        </a:p>
      </dgm:t>
    </dgm:pt>
    <dgm:pt modelId="{92B6CCF1-395E-4E63-81A1-AB27AB84A1E1}">
      <dgm:prSet custT="1"/>
      <dgm:spPr/>
      <dgm:t>
        <a:bodyPr/>
        <a:lstStyle/>
        <a:p>
          <a:pPr>
            <a:buFontTx/>
            <a:buNone/>
          </a:pPr>
          <a:r>
            <a:rPr lang="ro-RO" sz="3200" dirty="0"/>
            <a:t>lac</a:t>
          </a:r>
          <a:r>
            <a:rPr lang="ro-RO" sz="3200" baseline="-25000" dirty="0"/>
            <a:t>3 </a:t>
          </a:r>
          <a:r>
            <a:rPr lang="ro-RO" sz="3200" dirty="0"/>
            <a:t>-ojă pentru unghii</a:t>
          </a:r>
          <a:endParaRPr lang="en-US" sz="3200" dirty="0"/>
        </a:p>
      </dgm:t>
    </dgm:pt>
    <dgm:pt modelId="{583D0D3E-F80B-40DD-8735-F2C85042F1B7}" type="parTrans" cxnId="{E7326B7C-7DF7-4C5F-849C-4E5C8A155DB9}">
      <dgm:prSet/>
      <dgm:spPr/>
      <dgm:t>
        <a:bodyPr/>
        <a:lstStyle/>
        <a:p>
          <a:endParaRPr lang="en-US"/>
        </a:p>
      </dgm:t>
    </dgm:pt>
    <dgm:pt modelId="{F8653B23-CD6C-4879-A2AC-E4BD5A45BC4C}" type="sibTrans" cxnId="{E7326B7C-7DF7-4C5F-849C-4E5C8A155DB9}">
      <dgm:prSet/>
      <dgm:spPr/>
      <dgm:t>
        <a:bodyPr/>
        <a:lstStyle/>
        <a:p>
          <a:endParaRPr lang="en-US"/>
        </a:p>
      </dgm:t>
    </dgm:pt>
    <dgm:pt modelId="{204B79CA-6F56-49CB-9D41-2870DE0DEBA6}" type="pres">
      <dgm:prSet presAssocID="{43EB0322-1A42-4057-9500-1C56D0BC02F1}" presName="linear" presStyleCnt="0">
        <dgm:presLayoutVars>
          <dgm:animLvl val="lvl"/>
          <dgm:resizeHandles val="exact"/>
        </dgm:presLayoutVars>
      </dgm:prSet>
      <dgm:spPr/>
    </dgm:pt>
    <dgm:pt modelId="{2A991ABF-61ED-47BD-98FE-B7D79134FC9B}" type="pres">
      <dgm:prSet presAssocID="{0C7A27C4-73F8-4C5A-9EC2-F60112B42A66}" presName="parentText" presStyleLbl="node1" presStyleIdx="0" presStyleCnt="2" custScaleY="38948" custLinFactNeighborX="4045" custLinFactNeighborY="-33989">
        <dgm:presLayoutVars>
          <dgm:chMax val="0"/>
          <dgm:bulletEnabled val="1"/>
        </dgm:presLayoutVars>
      </dgm:prSet>
      <dgm:spPr/>
    </dgm:pt>
    <dgm:pt modelId="{45F1B7A3-F1FB-403C-A8BB-6AC236D2F5A0}" type="pres">
      <dgm:prSet presAssocID="{0C7A27C4-73F8-4C5A-9EC2-F60112B42A66}" presName="childText" presStyleLbl="revTx" presStyleIdx="0" presStyleCnt="1" custLinFactNeighborX="1471" custLinFactNeighborY="-44895">
        <dgm:presLayoutVars>
          <dgm:bulletEnabled val="1"/>
        </dgm:presLayoutVars>
      </dgm:prSet>
      <dgm:spPr/>
    </dgm:pt>
    <dgm:pt modelId="{96752D3A-42AF-4525-BEB4-4ABF5F54E480}" type="pres">
      <dgm:prSet presAssocID="{B1407514-B921-4E60-9036-DD9F47B9F3C1}" presName="parentText" presStyleLbl="node1" presStyleIdx="1" presStyleCnt="2" custScaleY="38494" custLinFactNeighborY="-22153">
        <dgm:presLayoutVars>
          <dgm:chMax val="0"/>
          <dgm:bulletEnabled val="1"/>
        </dgm:presLayoutVars>
      </dgm:prSet>
      <dgm:spPr/>
    </dgm:pt>
  </dgm:ptLst>
  <dgm:cxnLst>
    <dgm:cxn modelId="{B7717E07-218E-433D-9FFA-32C084D04CC1}" type="presOf" srcId="{396E9A2D-DEDF-4466-8EF2-D6DF6D0E5517}" destId="{45F1B7A3-F1FB-403C-A8BB-6AC236D2F5A0}" srcOrd="0" destOrd="1" presId="urn:microsoft.com/office/officeart/2005/8/layout/vList2#1"/>
    <dgm:cxn modelId="{26D3050D-1697-4042-995B-49765D4055CF}" type="presOf" srcId="{0C7A27C4-73F8-4C5A-9EC2-F60112B42A66}" destId="{2A991ABF-61ED-47BD-98FE-B7D79134FC9B}" srcOrd="0" destOrd="0" presId="urn:microsoft.com/office/officeart/2005/8/layout/vList2#1"/>
    <dgm:cxn modelId="{C316D843-4A40-4BA8-A67D-C9D4DE529669}" srcId="{0C7A27C4-73F8-4C5A-9EC2-F60112B42A66}" destId="{656BFD19-35A6-4DC1-9ADB-888ABB0232E8}" srcOrd="0" destOrd="0" parTransId="{F02850E4-4D8A-4777-BDE0-6BDDE40AACBF}" sibTransId="{163EB9CC-2219-4F14-9D53-2DF3FC7E0363}"/>
    <dgm:cxn modelId="{C4D0766C-8B1C-452B-A128-626FFE853B2A}" type="presOf" srcId="{B1407514-B921-4E60-9036-DD9F47B9F3C1}" destId="{96752D3A-42AF-4525-BEB4-4ABF5F54E480}" srcOrd="0" destOrd="0" presId="urn:microsoft.com/office/officeart/2005/8/layout/vList2#1"/>
    <dgm:cxn modelId="{06CD3E4F-8833-407C-B04B-80F3B3622780}" srcId="{0C7A27C4-73F8-4C5A-9EC2-F60112B42A66}" destId="{396E9A2D-DEDF-4466-8EF2-D6DF6D0E5517}" srcOrd="1" destOrd="0" parTransId="{4861522D-24FE-4AB3-9BDF-E7136163BBF9}" sibTransId="{451E1F1B-17BA-4A6D-B838-F51FB0B7C54C}"/>
    <dgm:cxn modelId="{047F4E57-C6EE-400F-B6BA-3FBF66CAC596}" srcId="{43EB0322-1A42-4057-9500-1C56D0BC02F1}" destId="{0C7A27C4-73F8-4C5A-9EC2-F60112B42A66}" srcOrd="0" destOrd="0" parTransId="{C9F5E6E1-8A3F-47EE-9CA9-9E5AB50350E2}" sibTransId="{424D14C3-490D-4F39-97F6-3721B33C97D4}"/>
    <dgm:cxn modelId="{E7326B7C-7DF7-4C5F-849C-4E5C8A155DB9}" srcId="{0C7A27C4-73F8-4C5A-9EC2-F60112B42A66}" destId="{92B6CCF1-395E-4E63-81A1-AB27AB84A1E1}" srcOrd="2" destOrd="0" parTransId="{583D0D3E-F80B-40DD-8735-F2C85042F1B7}" sibTransId="{F8653B23-CD6C-4879-A2AC-E4BD5A45BC4C}"/>
    <dgm:cxn modelId="{1F932EA2-3627-4B4C-AC9F-C24E2ED900B6}" type="presOf" srcId="{656BFD19-35A6-4DC1-9ADB-888ABB0232E8}" destId="{45F1B7A3-F1FB-403C-A8BB-6AC236D2F5A0}" srcOrd="0" destOrd="0" presId="urn:microsoft.com/office/officeart/2005/8/layout/vList2#1"/>
    <dgm:cxn modelId="{9B5468C7-A89D-4FFA-A233-EFA519DC0E18}" type="presOf" srcId="{92B6CCF1-395E-4E63-81A1-AB27AB84A1E1}" destId="{45F1B7A3-F1FB-403C-A8BB-6AC236D2F5A0}" srcOrd="0" destOrd="2" presId="urn:microsoft.com/office/officeart/2005/8/layout/vList2#1"/>
    <dgm:cxn modelId="{F5BE23FA-113B-48C0-B599-99F2F10CF81C}" srcId="{43EB0322-1A42-4057-9500-1C56D0BC02F1}" destId="{B1407514-B921-4E60-9036-DD9F47B9F3C1}" srcOrd="1" destOrd="0" parTransId="{A85572D1-1F9D-492B-8AFF-165F646A64CA}" sibTransId="{E91A355E-0BFE-43C2-A64C-EE080804D973}"/>
    <dgm:cxn modelId="{6C1D4CFE-865E-4E5B-917D-598DB3D7AB96}" type="presOf" srcId="{43EB0322-1A42-4057-9500-1C56D0BC02F1}" destId="{204B79CA-6F56-49CB-9D41-2870DE0DEBA6}" srcOrd="0" destOrd="0" presId="urn:microsoft.com/office/officeart/2005/8/layout/vList2#1"/>
    <dgm:cxn modelId="{C010AC29-3E84-46EC-9E52-2A9538872C7F}" type="presParOf" srcId="{204B79CA-6F56-49CB-9D41-2870DE0DEBA6}" destId="{2A991ABF-61ED-47BD-98FE-B7D79134FC9B}" srcOrd="0" destOrd="0" presId="urn:microsoft.com/office/officeart/2005/8/layout/vList2#1"/>
    <dgm:cxn modelId="{FD2D4160-015E-43F4-BD6D-0C2DD434BD34}" type="presParOf" srcId="{204B79CA-6F56-49CB-9D41-2870DE0DEBA6}" destId="{45F1B7A3-F1FB-403C-A8BB-6AC236D2F5A0}" srcOrd="1" destOrd="0" presId="urn:microsoft.com/office/officeart/2005/8/layout/vList2#1"/>
    <dgm:cxn modelId="{55ED8D24-8426-45A8-8641-221CCF720A7A}" type="presParOf" srcId="{204B79CA-6F56-49CB-9D41-2870DE0DEBA6}" destId="{96752D3A-42AF-4525-BEB4-4ABF5F54E480}" srcOrd="2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91ABF-61ED-47BD-98FE-B7D79134FC9B}">
      <dsp:nvSpPr>
        <dsp:cNvPr id="0" name=""/>
        <dsp:cNvSpPr/>
      </dsp:nvSpPr>
      <dsp:spPr>
        <a:xfrm>
          <a:off x="0" y="0"/>
          <a:ext cx="5181600" cy="466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 dirty="0">
              <a:latin typeface="Arial" panose="020B0604020202020204" pitchFamily="34" charset="0"/>
              <a:cs typeface="Arial" panose="020B0604020202020204" pitchFamily="34" charset="0"/>
            </a:rPr>
            <a:t>Aceeași valoare morfologică</a:t>
          </a:r>
          <a:endParaRPr lang="en-US" sz="4000" kern="1200" dirty="0"/>
        </a:p>
      </dsp:txBody>
      <dsp:txXfrm>
        <a:off x="22779" y="22779"/>
        <a:ext cx="5136042" cy="421070"/>
      </dsp:txXfrm>
    </dsp:sp>
    <dsp:sp modelId="{45F1B7A3-F1FB-403C-A8BB-6AC236D2F5A0}">
      <dsp:nvSpPr>
        <dsp:cNvPr id="0" name=""/>
        <dsp:cNvSpPr/>
      </dsp:nvSpPr>
      <dsp:spPr>
        <a:xfrm>
          <a:off x="0" y="582659"/>
          <a:ext cx="5181600" cy="20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ro-RO" sz="3200" kern="1200" dirty="0"/>
            <a:t>lac</a:t>
          </a:r>
          <a:r>
            <a:rPr lang="ro-RO" sz="3200" kern="1200" baseline="-25000" dirty="0"/>
            <a:t>1 </a:t>
          </a:r>
          <a:r>
            <a:rPr lang="ro-RO" sz="3200" kern="1200" dirty="0"/>
            <a:t>- apă stătătoare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ro-RO" sz="3200" kern="1200" dirty="0"/>
            <a:t>lac</a:t>
          </a:r>
          <a:r>
            <a:rPr lang="ro-RO" sz="3200" kern="1200" baseline="-25000" dirty="0"/>
            <a:t>2 </a:t>
          </a:r>
          <a:r>
            <a:rPr lang="ro-RO" sz="3200" kern="1200" dirty="0"/>
            <a:t>- substanță care se aplică pe lemn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ro-RO" sz="3200" kern="1200" dirty="0"/>
            <a:t>lac</a:t>
          </a:r>
          <a:r>
            <a:rPr lang="ro-RO" sz="3200" kern="1200" baseline="-25000" dirty="0"/>
            <a:t>3 </a:t>
          </a:r>
          <a:r>
            <a:rPr lang="ro-RO" sz="3200" kern="1200" dirty="0"/>
            <a:t>-ojă pentru unghii</a:t>
          </a:r>
          <a:endParaRPr lang="en-US" sz="3200" kern="1200" dirty="0"/>
        </a:p>
      </dsp:txBody>
      <dsp:txXfrm>
        <a:off x="0" y="582659"/>
        <a:ext cx="5181600" cy="2086560"/>
      </dsp:txXfrm>
    </dsp:sp>
    <dsp:sp modelId="{96752D3A-42AF-4525-BEB4-4ABF5F54E480}">
      <dsp:nvSpPr>
        <dsp:cNvPr id="0" name=""/>
        <dsp:cNvSpPr/>
      </dsp:nvSpPr>
      <dsp:spPr>
        <a:xfrm>
          <a:off x="0" y="2744862"/>
          <a:ext cx="5181600" cy="461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>
              <a:latin typeface="Arial" panose="020B0604020202020204" pitchFamily="34" charset="0"/>
              <a:cs typeface="Arial" panose="020B0604020202020204" pitchFamily="34" charset="0"/>
            </a:rPr>
            <a:t>Valori morfologice diferite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13" y="2767375"/>
        <a:ext cx="5136574" cy="416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F194-09FC-4742-B233-9BD110F3F7B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7591-87AC-4809-842D-8427124EA1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!s2"/><Relationship Id="rId4" Type="http://schemas.openxmlformats.org/officeDocument/2006/relationships/hyperlink" Target="https://ioanaradu.com/umbrele-plutitoare-deasupra-stradutelor-din-agueda-portugalia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hyperlink" Target="https://wordwall.net/ro/resource/84522083" TargetMode="Externa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svgsilh.com/image/157172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Omonime. Paronime</a:t>
            </a:r>
            <a:r>
              <a:rPr lang="ro-RO" sz="4400" dirty="0">
                <a:solidFill>
                  <a:schemeClr val="accent1"/>
                </a:solidFill>
              </a:rPr>
              <a:t>.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body" idx="1"/>
          </p:nvPr>
        </p:nvSpPr>
        <p:spPr>
          <a:xfrm>
            <a:off x="1497675" y="4802526"/>
            <a:ext cx="10515600" cy="150018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ro-RO" sz="9600" dirty="0">
                <a:solidFill>
                  <a:srgbClr val="2F1D24"/>
                </a:solidFill>
                <a:latin typeface="Arial Nova"/>
                <a:ea typeface="Arial Nova"/>
                <a:cs typeface="Arial Nova"/>
                <a:sym typeface="Arial Nova"/>
              </a:rPr>
              <a:t>				</a:t>
            </a:r>
            <a:r>
              <a:rPr lang="ro-RO" sz="8000" dirty="0">
                <a:solidFill>
                  <a:schemeClr val="tx1"/>
                </a:solidFill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Clasa a VIII-a</a:t>
            </a:r>
            <a:endParaRPr lang="en-US" sz="8000" dirty="0">
              <a:solidFill>
                <a:schemeClr val="tx1"/>
              </a:solidFill>
              <a:latin typeface="Arial" panose="020B0604020202020204" pitchFamily="34" charset="0"/>
              <a:ea typeface="Arial Nova"/>
              <a:cs typeface="Arial" panose="020B0604020202020204" pitchFamily="34" charset="0"/>
              <a:sym typeface="Arial Nova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ro-RO" sz="8000" dirty="0">
                <a:solidFill>
                  <a:schemeClr val="tx1"/>
                </a:solidFill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				</a:t>
            </a: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Autor: </a:t>
            </a:r>
            <a:r>
              <a:rPr lang="ro-RO" sz="8000" dirty="0">
                <a:solidFill>
                  <a:schemeClr val="tx1"/>
                </a:solidFill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Grațiela </a:t>
            </a:r>
            <a:r>
              <a:rPr lang="ro-RO" sz="8000" dirty="0" err="1">
                <a:solidFill>
                  <a:schemeClr val="tx1"/>
                </a:solidFill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Tiutiu</a:t>
            </a:r>
            <a:endParaRPr lang="en-US" sz="8000" dirty="0">
              <a:solidFill>
                <a:schemeClr val="tx1"/>
              </a:solidFill>
              <a:latin typeface="Arial" panose="020B0604020202020204" pitchFamily="34" charset="0"/>
              <a:ea typeface="Arial Nova"/>
              <a:cs typeface="Arial" panose="020B0604020202020204" pitchFamily="34" charset="0"/>
              <a:sym typeface="Arial Nova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ro-RO" sz="8000" dirty="0">
                <a:solidFill>
                  <a:schemeClr val="tx1"/>
                </a:solidFill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						Colegiul Național </a:t>
            </a:r>
            <a:r>
              <a:rPr lang="ro-RO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„Bethlen Gábor” </a:t>
            </a:r>
            <a:r>
              <a:rPr lang="ro-RO" sz="8000" dirty="0">
                <a:solidFill>
                  <a:schemeClr val="tx1"/>
                </a:solidFill>
                <a:latin typeface="Arial" panose="020B0604020202020204" pitchFamily="34" charset="0"/>
                <a:ea typeface="Arial Nova"/>
                <a:cs typeface="Arial" panose="020B0604020202020204" pitchFamily="34" charset="0"/>
                <a:sym typeface="Arial Nova"/>
              </a:rPr>
              <a:t>Aiud</a:t>
            </a:r>
            <a:endParaRPr lang="en-US" sz="8000" dirty="0">
              <a:solidFill>
                <a:schemeClr val="tx1"/>
              </a:solidFill>
              <a:latin typeface="Arial" panose="020B0604020202020204" pitchFamily="34" charset="0"/>
              <a:ea typeface="Arial Nova"/>
              <a:cs typeface="Arial" panose="020B0604020202020204" pitchFamily="34" charset="0"/>
              <a:sym typeface="Arial Nova"/>
            </a:endParaRPr>
          </a:p>
          <a:p>
            <a:endParaRPr lang="en-US" dirty="0"/>
          </a:p>
        </p:txBody>
      </p:sp>
      <p:sp>
        <p:nvSpPr>
          <p:cNvPr id="4" name="Text Box 3"/>
          <p:cNvSpPr txBox="1"/>
          <p:nvPr/>
        </p:nvSpPr>
        <p:spPr>
          <a:xfrm>
            <a:off x="7637145" y="18872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241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o-RO" sz="8800" b="1" i="1" dirty="0">
                <a:ln>
                  <a:solidFill>
                    <a:srgbClr val="FF0000"/>
                  </a:solidFill>
                </a:ln>
                <a:solidFill>
                  <a:srgbClr val="FFCC00"/>
                </a:solidFill>
              </a:rPr>
              <a:t>Să exersăm</a:t>
            </a:r>
            <a:r>
              <a:rPr lang="en-US" sz="8800" b="1" i="1" dirty="0">
                <a:ln>
                  <a:solidFill>
                    <a:srgbClr val="FF0000"/>
                  </a:solidFill>
                </a:ln>
                <a:solidFill>
                  <a:srgbClr val="FFCC00"/>
                </a:solidFill>
              </a:rPr>
              <a:t>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68870"/>
            <a:ext cx="10515600" cy="4914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500" u="sng" dirty="0">
                <a:solidFill>
                  <a:srgbClr val="FF0000"/>
                </a:solidFill>
              </a:rPr>
              <a:t>u</a:t>
            </a:r>
            <a:r>
              <a:rPr lang="ro-RO" sz="3500" dirty="0"/>
              <a:t>mbrele – umbr</a:t>
            </a:r>
            <a:r>
              <a:rPr lang="ro-RO" sz="3500" u="sng" dirty="0">
                <a:solidFill>
                  <a:srgbClr val="FF0000"/>
                </a:solidFill>
              </a:rPr>
              <a:t>e</a:t>
            </a:r>
            <a:r>
              <a:rPr lang="ro-RO" sz="3500" dirty="0"/>
              <a:t>le</a:t>
            </a:r>
            <a:r>
              <a:rPr lang="en-US" sz="3500" dirty="0"/>
              <a:t> </a:t>
            </a:r>
            <a:r>
              <a:rPr lang="ro-RO" sz="3500" dirty="0"/>
              <a:t>		     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ro-RO" sz="3500" dirty="0"/>
          </a:p>
          <a:p>
            <a:pPr marL="0" indent="0">
              <a:buNone/>
            </a:pPr>
            <a:r>
              <a:rPr lang="ro-RO" sz="3500" dirty="0"/>
              <a:t>			 </a:t>
            </a:r>
            <a:r>
              <a:rPr lang="ro-RO" sz="3500" u="sng" dirty="0"/>
              <a:t>U</a:t>
            </a:r>
            <a:r>
              <a:rPr lang="ro-RO" sz="3500" dirty="0"/>
              <a:t>mbrele oamenilor se văd pe asfalt. </a:t>
            </a:r>
            <a:endParaRPr lang="en-US" sz="3500" dirty="0"/>
          </a:p>
          <a:p>
            <a:pPr marL="0" indent="0">
              <a:buNone/>
            </a:pPr>
            <a:endParaRPr lang="ro-RO" sz="3500" dirty="0"/>
          </a:p>
          <a:p>
            <a:pPr marL="0" indent="0" algn="ctr">
              <a:buNone/>
            </a:pPr>
            <a:r>
              <a:rPr lang="ro-RO" sz="4400" dirty="0"/>
              <a:t>				</a:t>
            </a:r>
            <a:r>
              <a:rPr lang="ro-RO" sz="3600" dirty="0"/>
              <a:t>La Timișoara există o stradă cu umbr</a:t>
            </a:r>
            <a:r>
              <a:rPr lang="ro-RO" sz="3600" u="sng" dirty="0"/>
              <a:t>e</a:t>
            </a:r>
            <a:r>
              <a:rPr lang="ro-RO" sz="3600" dirty="0"/>
              <a:t>le colorate</a:t>
            </a:r>
            <a:r>
              <a:rPr lang="ro-RO" sz="4400" dirty="0"/>
              <a:t>.</a:t>
            </a:r>
          </a:p>
          <a:p>
            <a:pPr marL="0" indent="0" algn="ctr">
              <a:buNone/>
            </a:pPr>
            <a:endParaRPr lang="ro-RO" sz="4300" b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D6EEE2E7-1AE7-4F0B-A84A-0CF6A7BE8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20426" y="4652793"/>
            <a:ext cx="2831977" cy="1887985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2712585E-072A-4824-899A-70025D9354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1" y="2201661"/>
            <a:ext cx="2703990" cy="20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04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o-RO" sz="6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OMOFONELE</a:t>
            </a:r>
            <a:br>
              <a:rPr lang="ro-RO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pronunță la fel, dar se scriu în mod diferit.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88773" y="1961548"/>
            <a:ext cx="10515600" cy="4562819"/>
          </a:xfrm>
        </p:spPr>
        <p:txBody>
          <a:bodyPr>
            <a:norm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Sora mea este </a:t>
            </a:r>
            <a:r>
              <a:rPr lang="ro-R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(pron. pers.) 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lang="ro-R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o carte de la școală. (verb)</a:t>
            </a:r>
          </a:p>
          <a:p>
            <a:r>
              <a:rPr lang="ro-R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promis o surpriză. (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pronume+verb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Doru cântă la </a:t>
            </a:r>
            <a:r>
              <a:rPr lang="ro-R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(substantiv)</a:t>
            </a:r>
          </a:p>
          <a:p>
            <a:pPr algn="ctr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Azi </a:t>
            </a:r>
            <a:r>
              <a:rPr lang="ro-R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n-ai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temă la matematică. (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nu+verb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Te-am văzut </a:t>
            </a:r>
            <a:r>
              <a:rPr lang="ro-R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școală. (prepoziție)</a:t>
            </a:r>
          </a:p>
          <a:p>
            <a:pPr algn="r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lang="ro-R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crezut nimeni. (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pronume+verb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o-RO" sz="8800" b="1" i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Ascultă-mă cu atenție!</a:t>
            </a:r>
            <a:endParaRPr lang="en-US" sz="8800" i="1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ro-RO" sz="3200" b="1" dirty="0">
              <a:solidFill>
                <a:prstClr val="black"/>
              </a:solidFill>
            </a:endParaRPr>
          </a:p>
          <a:p>
            <a:pPr lvl="0"/>
            <a:r>
              <a:rPr lang="ro-RO" sz="4000" dirty="0">
                <a:solidFill>
                  <a:prstClr val="black"/>
                </a:solidFill>
              </a:rPr>
              <a:t>sa/s-a</a:t>
            </a:r>
          </a:p>
          <a:p>
            <a:pPr lvl="0"/>
            <a:r>
              <a:rPr lang="ro-RO" sz="4000" dirty="0">
                <a:solidFill>
                  <a:prstClr val="black"/>
                </a:solidFill>
              </a:rPr>
              <a:t>sau/s-au</a:t>
            </a:r>
          </a:p>
          <a:p>
            <a:pPr lvl="0"/>
            <a:r>
              <a:rPr lang="ro-RO" sz="4000" dirty="0">
                <a:solidFill>
                  <a:prstClr val="black"/>
                </a:solidFill>
              </a:rPr>
              <a:t>Miau!/mi-au</a:t>
            </a:r>
          </a:p>
          <a:p>
            <a:pPr lvl="0"/>
            <a:r>
              <a:rPr lang="ro-RO" sz="4000" dirty="0">
                <a:solidFill>
                  <a:prstClr val="black"/>
                </a:solidFill>
              </a:rPr>
              <a:t>v-a/va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50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14905" y="150811"/>
            <a:ext cx="11558725" cy="1438292"/>
          </a:xfrm>
        </p:spPr>
        <p:txBody>
          <a:bodyPr>
            <a:noAutofit/>
          </a:bodyPr>
          <a:lstStyle/>
          <a:p>
            <a:pPr algn="ctr"/>
            <a:r>
              <a:rPr lang="ro-RO" sz="5400" dirty="0"/>
              <a:t>Omonimele sunt întotdeauna omofone.</a:t>
            </a:r>
            <a:endParaRPr lang="en-US" sz="54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78368" y="2388706"/>
            <a:ext cx="4958919" cy="1437570"/>
          </a:xfrm>
        </p:spPr>
        <p:txBody>
          <a:bodyPr>
            <a:normAutofit/>
          </a:bodyPr>
          <a:lstStyle/>
          <a:p>
            <a:pPr lvl="0" algn="ctr"/>
            <a:r>
              <a:rPr lang="en-US" sz="4000" dirty="0" err="1"/>
              <a:t>poartă</a:t>
            </a:r>
            <a:r>
              <a:rPr lang="en-US" sz="4000" dirty="0"/>
              <a:t> (</a:t>
            </a:r>
            <a:r>
              <a:rPr lang="en-US" sz="4000" dirty="0" err="1"/>
              <a:t>substantiv</a:t>
            </a:r>
            <a:r>
              <a:rPr lang="en-US" sz="4000" dirty="0"/>
              <a:t>: </a:t>
            </a:r>
            <a:r>
              <a:rPr lang="en-US" sz="4000" dirty="0" err="1"/>
              <a:t>intrare</a:t>
            </a:r>
            <a:r>
              <a:rPr lang="en-US" sz="4000" dirty="0"/>
              <a:t>, portal)</a:t>
            </a:r>
            <a:r>
              <a:rPr lang="ro-RO" sz="4000" dirty="0"/>
              <a:t> 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787" y="1742641"/>
            <a:ext cx="2301459" cy="44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8349" y="4701176"/>
            <a:ext cx="8371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prstClr val="black"/>
                </a:solidFill>
              </a:rPr>
              <a:t>poartă (verb</a:t>
            </a:r>
            <a:r>
              <a:rPr lang="ro-RO" sz="4000" dirty="0">
                <a:solidFill>
                  <a:prstClr val="black"/>
                </a:solidFill>
              </a:rPr>
              <a:t>ul</a:t>
            </a:r>
            <a:r>
              <a:rPr lang="it-IT" sz="4000" dirty="0">
                <a:solidFill>
                  <a:prstClr val="black"/>
                </a:solidFill>
              </a:rPr>
              <a:t> </a:t>
            </a:r>
            <a:r>
              <a:rPr lang="it-IT" sz="4000" dirty="0">
                <a:solidFill>
                  <a:srgbClr val="FF0000"/>
                </a:solidFill>
              </a:rPr>
              <a:t>a purta </a:t>
            </a:r>
            <a:r>
              <a:rPr lang="it-IT" sz="4000" dirty="0">
                <a:solidFill>
                  <a:prstClr val="black"/>
                </a:solidFill>
              </a:rPr>
              <a:t>la pers. a III-a sg. </a:t>
            </a:r>
            <a:r>
              <a:rPr lang="ro-RO" sz="4000" dirty="0">
                <a:solidFill>
                  <a:prstClr val="black"/>
                </a:solidFill>
              </a:rPr>
              <a:t>-</a:t>
            </a:r>
            <a:r>
              <a:rPr lang="it-IT" sz="4000" dirty="0">
                <a:solidFill>
                  <a:prstClr val="black"/>
                </a:solidFill>
              </a:rPr>
              <a:t> ex. Ea </a:t>
            </a:r>
            <a:r>
              <a:rPr lang="it-IT" sz="4000" u="sng" dirty="0">
                <a:solidFill>
                  <a:prstClr val="black"/>
                </a:solidFill>
              </a:rPr>
              <a:t>poartă</a:t>
            </a:r>
            <a:r>
              <a:rPr lang="it-IT" sz="4000" dirty="0">
                <a:solidFill>
                  <a:prstClr val="black"/>
                </a:solidFill>
              </a:rPr>
              <a:t> </a:t>
            </a:r>
            <a:r>
              <a:rPr lang="ro-RO" sz="4000" dirty="0">
                <a:solidFill>
                  <a:prstClr val="black"/>
                </a:solidFill>
              </a:rPr>
              <a:t>occhelari.</a:t>
            </a:r>
            <a:r>
              <a:rPr lang="it-IT" sz="4000" dirty="0">
                <a:solidFill>
                  <a:prstClr val="black"/>
                </a:solidFill>
              </a:rPr>
              <a:t>)</a:t>
            </a:r>
            <a:endParaRPr lang="ro-RO" sz="4000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13" y="1729475"/>
            <a:ext cx="3809960" cy="285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u 6">
            <a:extLst>
              <a:ext uri="{FF2B5EF4-FFF2-40B4-BE49-F238E27FC236}">
                <a16:creationId xmlns:a16="http://schemas.microsoft.com/office/drawing/2014/main" id="{C2640C60-3A6C-46A5-BF52-6C1C2C67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Autofit/>
          </a:bodyPr>
          <a:lstStyle/>
          <a:p>
            <a:r>
              <a:rPr lang="ro-RO" sz="3600" dirty="0"/>
              <a:t>	</a:t>
            </a:r>
            <a:r>
              <a:rPr lang="en-US" sz="3600" dirty="0"/>
              <a:t>Pe </a:t>
            </a:r>
            <a:r>
              <a:rPr lang="en-US" sz="3600" dirty="0" err="1"/>
              <a:t>scenă</a:t>
            </a:r>
            <a:r>
              <a:rPr lang="en-US" sz="3600" dirty="0"/>
              <a:t>, </a:t>
            </a:r>
            <a:r>
              <a:rPr lang="en-US" sz="3600" dirty="0" err="1"/>
              <a:t>artistul</a:t>
            </a:r>
            <a:r>
              <a:rPr lang="en-US" sz="3600" dirty="0"/>
              <a:t> </a:t>
            </a:r>
            <a:r>
              <a:rPr lang="en-US" sz="3600" dirty="0" err="1"/>
              <a:t>cânta</a:t>
            </a:r>
            <a:r>
              <a:rPr lang="en-US" sz="3600" dirty="0"/>
              <a:t> la </a:t>
            </a:r>
            <a:r>
              <a:rPr lang="en-US" sz="3600" b="1" dirty="0" err="1">
                <a:solidFill>
                  <a:srgbClr val="FF0000"/>
                </a:solidFill>
              </a:rPr>
              <a:t>nai</a:t>
            </a:r>
            <a:r>
              <a:rPr lang="en-US" sz="3600" dirty="0"/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iar</a:t>
            </a:r>
            <a:r>
              <a:rPr lang="en-US" sz="3600" dirty="0"/>
              <a:t> </a:t>
            </a:r>
            <a:r>
              <a:rPr lang="en-US" sz="3600" dirty="0" err="1"/>
              <a:t>publicul</a:t>
            </a:r>
            <a:r>
              <a:rPr lang="en-US" sz="3600" dirty="0"/>
              <a:t> </a:t>
            </a:r>
            <a:r>
              <a:rPr lang="en-US" sz="3600" dirty="0" err="1"/>
              <a:t>asculta</a:t>
            </a:r>
            <a:r>
              <a:rPr lang="en-US" sz="3600" dirty="0"/>
              <a:t> </a:t>
            </a:r>
            <a:r>
              <a:rPr lang="en-US" sz="3600" dirty="0" err="1"/>
              <a:t>sunetele</a:t>
            </a:r>
            <a:r>
              <a:rPr lang="en-US" sz="3600" dirty="0"/>
              <a:t> line.</a:t>
            </a:r>
            <a:r>
              <a:rPr lang="ro-RO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Dar</a:t>
            </a:r>
            <a:r>
              <a:rPr lang="en-US" sz="3600" dirty="0"/>
              <a:t> </a:t>
            </a:r>
            <a:r>
              <a:rPr lang="en-US" sz="3600" dirty="0" err="1"/>
              <a:t>tocmai</a:t>
            </a:r>
            <a:r>
              <a:rPr lang="en-US" sz="3600" dirty="0"/>
              <a:t> </a:t>
            </a:r>
            <a:r>
              <a:rPr lang="en-US" sz="3600" dirty="0" err="1"/>
              <a:t>când</a:t>
            </a:r>
            <a:r>
              <a:rPr lang="en-US" sz="3600" dirty="0"/>
              <a:t> </a:t>
            </a:r>
            <a:r>
              <a:rPr lang="en-US" sz="3600" dirty="0" err="1"/>
              <a:t>muzica</a:t>
            </a:r>
            <a:r>
              <a:rPr lang="en-US" sz="3600" dirty="0"/>
              <a:t> </a:t>
            </a:r>
            <a:r>
              <a:rPr lang="en-US" sz="3600" dirty="0" err="1"/>
              <a:t>devenea</a:t>
            </a:r>
            <a:r>
              <a:rPr lang="en-US" sz="3600" dirty="0"/>
              <a:t> </a:t>
            </a:r>
            <a:r>
              <a:rPr lang="en-US" sz="3600" dirty="0" err="1"/>
              <a:t>mai</a:t>
            </a:r>
            <a:r>
              <a:rPr lang="en-US" sz="3600" dirty="0"/>
              <a:t> </a:t>
            </a:r>
            <a:r>
              <a:rPr lang="en-US" sz="3600" dirty="0" err="1"/>
              <a:t>intensă</a:t>
            </a:r>
            <a:r>
              <a:rPr lang="en-US" sz="3600" dirty="0"/>
              <a:t>, un </a:t>
            </a:r>
            <a:r>
              <a:rPr lang="en-US" sz="3600" dirty="0" err="1"/>
              <a:t>copil</a:t>
            </a:r>
            <a:r>
              <a:rPr lang="en-US" sz="3600" dirty="0"/>
              <a:t> </a:t>
            </a:r>
            <a:r>
              <a:rPr lang="ro-RO" sz="3600" dirty="0"/>
              <a:t>izbucni într-un </a:t>
            </a:r>
            <a:r>
              <a:rPr lang="ro-RO" sz="3600" b="1" dirty="0">
                <a:solidFill>
                  <a:srgbClr val="FF0000"/>
                </a:solidFill>
              </a:rPr>
              <a:t>râs</a:t>
            </a:r>
            <a:r>
              <a:rPr lang="ro-RO" sz="3600" dirty="0"/>
              <a:t> z</a:t>
            </a:r>
            <a:r>
              <a:rPr lang="en-US" sz="3600" dirty="0" err="1"/>
              <a:t>gomotos</a:t>
            </a:r>
            <a:r>
              <a:rPr lang="en-US" sz="3600" dirty="0"/>
              <a:t>.</a:t>
            </a:r>
            <a:r>
              <a:rPr lang="ro-RO" sz="3600" dirty="0"/>
              <a:t> </a:t>
            </a:r>
            <a:r>
              <a:rPr lang="en-US" sz="3600" dirty="0"/>
              <a:t>Era din </a:t>
            </a:r>
            <a:r>
              <a:rPr lang="en-US" sz="3600" dirty="0" err="1"/>
              <a:t>ce</a:t>
            </a:r>
            <a:r>
              <a:rPr lang="en-US" sz="3600" dirty="0"/>
              <a:t> </a:t>
            </a:r>
            <a:r>
              <a:rPr lang="en-US" sz="3600" dirty="0" err="1"/>
              <a:t>în</a:t>
            </a:r>
            <a:r>
              <a:rPr lang="en-US" sz="3600" dirty="0"/>
              <a:t> </a:t>
            </a:r>
            <a:r>
              <a:rPr lang="en-US" sz="3600" dirty="0" err="1"/>
              <a:t>ce</a:t>
            </a:r>
            <a:r>
              <a:rPr lang="en-US" sz="3600" dirty="0"/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mai</a:t>
            </a:r>
            <a:r>
              <a:rPr lang="en-US" sz="3600" dirty="0"/>
              <a:t> </a:t>
            </a:r>
            <a:r>
              <a:rPr lang="en-US" sz="3600" dirty="0" err="1"/>
              <a:t>greu</a:t>
            </a:r>
            <a:r>
              <a:rPr lang="en-US" sz="3600" dirty="0"/>
              <a:t> </a:t>
            </a:r>
            <a:r>
              <a:rPr lang="en-US" sz="3600" dirty="0" err="1"/>
              <a:t>pentru</a:t>
            </a:r>
            <a:r>
              <a:rPr lang="en-US" sz="3600" dirty="0"/>
              <a:t> </a:t>
            </a:r>
            <a:r>
              <a:rPr lang="ro-RO" sz="3600" dirty="0"/>
              <a:t>artist </a:t>
            </a:r>
            <a:r>
              <a:rPr lang="en-US" sz="3600" dirty="0" err="1"/>
              <a:t>să</a:t>
            </a:r>
            <a:r>
              <a:rPr lang="en-US" sz="3600" dirty="0"/>
              <a:t> </a:t>
            </a:r>
            <a:r>
              <a:rPr lang="en-US" sz="3600" dirty="0" err="1"/>
              <a:t>își</a:t>
            </a:r>
            <a:r>
              <a:rPr lang="en-US" sz="3600" dirty="0"/>
              <a:t> </a:t>
            </a:r>
            <a:r>
              <a:rPr lang="en-US" sz="3600" dirty="0" err="1"/>
              <a:t>păstreze</a:t>
            </a:r>
            <a:r>
              <a:rPr lang="en-US" sz="3600" dirty="0"/>
              <a:t> </a:t>
            </a:r>
            <a:r>
              <a:rPr lang="en-US" sz="3600" dirty="0" err="1"/>
              <a:t>concentrarea</a:t>
            </a:r>
            <a:r>
              <a:rPr lang="en-US" sz="3600" dirty="0"/>
              <a:t>, </a:t>
            </a:r>
            <a:r>
              <a:rPr lang="en-US" sz="3600" dirty="0" err="1"/>
              <a:t>dar</a:t>
            </a:r>
            <a:r>
              <a:rPr lang="en-US" sz="3600" dirty="0"/>
              <a:t> </a:t>
            </a:r>
            <a:r>
              <a:rPr lang="en-US" sz="3600" dirty="0" err="1"/>
              <a:t>și</a:t>
            </a:r>
            <a:r>
              <a:rPr lang="en-US" sz="3600" dirty="0"/>
              <a:t>-a </a:t>
            </a:r>
            <a:r>
              <a:rPr lang="en-US" sz="3600" dirty="0" err="1"/>
              <a:t>continuat</a:t>
            </a:r>
            <a:r>
              <a:rPr lang="en-US" sz="3600" dirty="0"/>
              <a:t> </a:t>
            </a:r>
            <a:r>
              <a:rPr lang="en-US" sz="3600" dirty="0" err="1"/>
              <a:t>spectacolul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13487" y="3076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o-RO" sz="5400" b="1" dirty="0">
                <a:solidFill>
                  <a:srgbClr val="7030A0"/>
                </a:solidFill>
              </a:rPr>
              <a:t>CUVINTELE POLISEMANTICE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63207" y="1647981"/>
            <a:ext cx="10515600" cy="45551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</a:t>
            </a:r>
            <a:r>
              <a:rPr lang="ro-RO" dirty="0"/>
              <a:t>u două sau mai multe sensuri legate între ele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o-RO" sz="3200" b="1" dirty="0">
                <a:solidFill>
                  <a:srgbClr val="1B951E"/>
                </a:solidFill>
              </a:rPr>
              <a:t>A TRECE </a:t>
            </a:r>
            <a:r>
              <a:rPr lang="ro-RO" dirty="0"/>
              <a:t>- Ei </a:t>
            </a:r>
            <a:r>
              <a:rPr lang="ro-RO" dirty="0">
                <a:solidFill>
                  <a:srgbClr val="00B050"/>
                </a:solidFill>
              </a:rPr>
              <a:t>au trecut </a:t>
            </a:r>
            <a:r>
              <a:rPr lang="ro-RO" dirty="0"/>
              <a:t>strada. (au traversat)</a:t>
            </a:r>
          </a:p>
          <a:p>
            <a:pPr marL="0" indent="0">
              <a:buNone/>
            </a:pPr>
            <a:r>
              <a:rPr lang="ro-RO" dirty="0"/>
              <a:t>                - Învață ca </a:t>
            </a:r>
            <a:r>
              <a:rPr lang="ro-RO" dirty="0">
                <a:solidFill>
                  <a:srgbClr val="00B050"/>
                </a:solidFill>
              </a:rPr>
              <a:t>să treacă </a:t>
            </a:r>
            <a:r>
              <a:rPr lang="ro-RO" dirty="0"/>
              <a:t>examenul. (să promoveze)</a:t>
            </a:r>
          </a:p>
          <a:p>
            <a:pPr marL="0" indent="0">
              <a:buNone/>
            </a:pPr>
            <a:r>
              <a:rPr lang="ro-RO" dirty="0"/>
              <a:t>	     - Mai </a:t>
            </a:r>
            <a:r>
              <a:rPr lang="ro-RO" dirty="0">
                <a:solidFill>
                  <a:srgbClr val="00B050"/>
                </a:solidFill>
              </a:rPr>
              <a:t>treci</a:t>
            </a:r>
            <a:r>
              <a:rPr lang="ro-RO" dirty="0"/>
              <a:t> pe la noi! (</a:t>
            </a:r>
            <a:r>
              <a:rPr lang="ro-RO" dirty="0" err="1"/>
              <a:t>vino</a:t>
            </a:r>
            <a:r>
              <a:rPr lang="ro-RO" dirty="0"/>
              <a:t>!)</a:t>
            </a:r>
          </a:p>
          <a:p>
            <a:pPr marL="0" indent="0">
              <a:buNone/>
            </a:pPr>
            <a:r>
              <a:rPr lang="ro-RO" dirty="0"/>
              <a:t>	     - Profesorul </a:t>
            </a:r>
            <a:r>
              <a:rPr lang="ro-RO" dirty="0">
                <a:solidFill>
                  <a:srgbClr val="00B050"/>
                </a:solidFill>
              </a:rPr>
              <a:t>a trecut </a:t>
            </a:r>
            <a:r>
              <a:rPr lang="ro-RO" dirty="0"/>
              <a:t>nota</a:t>
            </a:r>
            <a:r>
              <a:rPr lang="ro-RO" dirty="0">
                <a:solidFill>
                  <a:srgbClr val="00B050"/>
                </a:solidFill>
              </a:rPr>
              <a:t> </a:t>
            </a:r>
            <a:r>
              <a:rPr lang="ro-RO" dirty="0"/>
              <a:t>în catalog. (a scris)</a:t>
            </a:r>
          </a:p>
          <a:p>
            <a:pPr marL="0" indent="0">
              <a:buNone/>
            </a:pPr>
            <a:r>
              <a:rPr lang="ro-RO" dirty="0"/>
              <a:t>	     - Nu a mai avut răbdare și </a:t>
            </a:r>
            <a:r>
              <a:rPr lang="ro-RO" dirty="0">
                <a:solidFill>
                  <a:srgbClr val="00B050"/>
                </a:solidFill>
              </a:rPr>
              <a:t>a trecut la fapte</a:t>
            </a:r>
            <a:r>
              <a:rPr lang="ro-RO" dirty="0"/>
              <a:t>. ( a acționat)</a:t>
            </a:r>
          </a:p>
          <a:p>
            <a:pPr marL="0" indent="0">
              <a:buNone/>
            </a:pPr>
            <a:r>
              <a:rPr lang="ro-RO" dirty="0"/>
              <a:t>	     - Durerea </a:t>
            </a:r>
            <a:r>
              <a:rPr lang="ro-RO" dirty="0">
                <a:solidFill>
                  <a:srgbClr val="00B050"/>
                </a:solidFill>
              </a:rPr>
              <a:t>a trecut </a:t>
            </a:r>
            <a:r>
              <a:rPr lang="ro-RO" dirty="0"/>
              <a:t>cu ajutorul medicamentului. (s-a risipit)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>
                <a:solidFill>
                  <a:schemeClr val="accent2">
                    <a:lumMod val="75000"/>
                  </a:schemeClr>
                </a:solidFill>
              </a:rPr>
              <a:t>Să exersăm! </a:t>
            </a:r>
            <a:r>
              <a:rPr lang="ro-RO" dirty="0"/>
              <a:t>Indică sensul cuvântului TOC!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„Într-un </a:t>
            </a:r>
            <a:r>
              <a:rPr lang="ro-RO" dirty="0">
                <a:solidFill>
                  <a:srgbClr val="0070C0"/>
                </a:solidFill>
              </a:rPr>
              <a:t>toc</a:t>
            </a:r>
            <a:r>
              <a:rPr lang="ro-RO" dirty="0"/>
              <a:t> făcut din pluș, ochelarii au culcuș.</a:t>
            </a:r>
          </a:p>
          <a:p>
            <a:pPr marL="0" indent="0">
              <a:buNone/>
            </a:pPr>
            <a:r>
              <a:rPr lang="ro-RO" dirty="0"/>
              <a:t>Doar un </a:t>
            </a:r>
            <a:r>
              <a:rPr lang="ro-RO" dirty="0">
                <a:solidFill>
                  <a:srgbClr val="0070C0"/>
                </a:solidFill>
              </a:rPr>
              <a:t>toc</a:t>
            </a:r>
            <a:r>
              <a:rPr lang="ro-RO" dirty="0"/>
              <a:t> mânjit cu tuș mă trimite pe la duș,</a:t>
            </a:r>
          </a:p>
          <a:p>
            <a:pPr marL="0" indent="0">
              <a:buNone/>
            </a:pPr>
            <a:r>
              <a:rPr lang="ro-RO" dirty="0"/>
              <a:t>Iar un </a:t>
            </a:r>
            <a:r>
              <a:rPr lang="ro-RO" dirty="0">
                <a:solidFill>
                  <a:srgbClr val="0070C0"/>
                </a:solidFill>
              </a:rPr>
              <a:t>toc</a:t>
            </a:r>
            <a:r>
              <a:rPr lang="ro-RO" dirty="0"/>
              <a:t> de la pantof nu mă ascultă deloc</a:t>
            </a:r>
          </a:p>
          <a:p>
            <a:pPr marL="0" indent="0">
              <a:buNone/>
            </a:pPr>
            <a:r>
              <a:rPr lang="ro-RO" dirty="0"/>
              <a:t>Și alunec până-n </a:t>
            </a:r>
            <a:r>
              <a:rPr lang="ro-RO" dirty="0">
                <a:solidFill>
                  <a:srgbClr val="0070C0"/>
                </a:solidFill>
              </a:rPr>
              <a:t>toc</a:t>
            </a:r>
            <a:r>
              <a:rPr lang="ro-RO" dirty="0"/>
              <a:t>, mai să mișc ușa din loc.”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de ochelari, de scris              de pantof               de ușă</a:t>
            </a:r>
            <a:endParaRPr lang="en-US" dirty="0"/>
          </a:p>
        </p:txBody>
      </p:sp>
      <p:pic>
        <p:nvPicPr>
          <p:cNvPr id="10" name="I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034">
            <a:off x="1432358" y="4831016"/>
            <a:ext cx="1103237" cy="732408"/>
          </a:xfrm>
          <a:prstGeom prst="rect">
            <a:avLst/>
          </a:prstGeom>
        </p:spPr>
      </p:pic>
      <p:pic>
        <p:nvPicPr>
          <p:cNvPr id="12" name="I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373">
            <a:off x="3716306" y="4479090"/>
            <a:ext cx="1103237" cy="732408"/>
          </a:xfrm>
          <a:prstGeom prst="rect">
            <a:avLst/>
          </a:prstGeom>
        </p:spPr>
      </p:pic>
      <p:pic>
        <p:nvPicPr>
          <p:cNvPr id="14" name="I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3" y="4264907"/>
            <a:ext cx="978716" cy="1041141"/>
          </a:xfrm>
          <a:prstGeom prst="rect">
            <a:avLst/>
          </a:prstGeom>
        </p:spPr>
      </p:pic>
      <p:pic>
        <p:nvPicPr>
          <p:cNvPr id="16" name="Imagin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4" r="11722"/>
          <a:stretch>
            <a:fillRect/>
          </a:stretch>
        </p:blipFill>
        <p:spPr>
          <a:xfrm>
            <a:off x="8772832" y="3049082"/>
            <a:ext cx="1167725" cy="25431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259493"/>
            <a:ext cx="10515600" cy="1668162"/>
          </a:xfrm>
          <a:solidFill>
            <a:srgbClr val="FFCC00"/>
          </a:solidFill>
        </p:spPr>
        <p:txBody>
          <a:bodyPr>
            <a:normAutofit fontScale="90000"/>
          </a:bodyPr>
          <a:lstStyle/>
          <a:p>
            <a:pPr algn="ctr"/>
            <a:r>
              <a:rPr lang="ro-RO" sz="5300" b="1" i="1" dirty="0">
                <a:solidFill>
                  <a:srgbClr val="C00000"/>
                </a:solidFill>
              </a:rPr>
              <a:t>PARONIMELE</a:t>
            </a:r>
            <a:br>
              <a:rPr lang="ro-RO" dirty="0"/>
            </a:br>
            <a:r>
              <a:rPr lang="ro-RO" sz="3600" dirty="0"/>
              <a:t>sunt cuvinte cu formă asemănătoare și sens diferit. Ele sunt aproape identice, deoarece se deosebesc printr-o singură literă</a:t>
            </a:r>
            <a:endParaRPr lang="en-US" sz="36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13486" y="213454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o-RO" sz="3000" b="1" dirty="0"/>
              <a:t> </a:t>
            </a:r>
            <a:r>
              <a:rPr lang="ro-RO" sz="3000" b="1" dirty="0">
                <a:solidFill>
                  <a:srgbClr val="C00000"/>
                </a:solidFill>
              </a:rPr>
              <a:t>text-test</a:t>
            </a:r>
          </a:p>
          <a:p>
            <a:pPr marL="0" indent="0">
              <a:buNone/>
            </a:pPr>
            <a:r>
              <a:rPr lang="ro-RO" dirty="0"/>
              <a:t>Știu trăsăturile unui </a:t>
            </a:r>
            <a:r>
              <a:rPr lang="ro-RO" u="sng" dirty="0"/>
              <a:t>text</a:t>
            </a:r>
            <a:r>
              <a:rPr lang="ro-RO" dirty="0"/>
              <a:t> narativ. </a:t>
            </a:r>
          </a:p>
          <a:p>
            <a:pPr marL="0" indent="0">
              <a:buNone/>
            </a:pPr>
            <a:r>
              <a:rPr lang="ro-RO" dirty="0"/>
              <a:t>Am scris un </a:t>
            </a:r>
            <a:r>
              <a:rPr lang="ro-RO" u="sng" dirty="0"/>
              <a:t>test</a:t>
            </a:r>
            <a:r>
              <a:rPr lang="ro-RO" dirty="0"/>
              <a:t> la istorie.</a:t>
            </a:r>
          </a:p>
          <a:p>
            <a:pPr algn="ctr"/>
            <a:r>
              <a:rPr lang="ro-RO" sz="3000" b="1" dirty="0">
                <a:solidFill>
                  <a:srgbClr val="C00000"/>
                </a:solidFill>
              </a:rPr>
              <a:t>pronume-prenume</a:t>
            </a:r>
          </a:p>
          <a:p>
            <a:pPr marL="0" indent="0" algn="ctr">
              <a:buNone/>
            </a:pPr>
            <a:r>
              <a:rPr lang="ro-RO" i="1" dirty="0"/>
              <a:t>Tu</a:t>
            </a:r>
            <a:r>
              <a:rPr lang="ro-RO" dirty="0"/>
              <a:t> este un </a:t>
            </a:r>
            <a:r>
              <a:rPr lang="ro-RO" u="sng" dirty="0"/>
              <a:t>pronume</a:t>
            </a:r>
            <a:r>
              <a:rPr lang="ro-RO" dirty="0"/>
              <a:t> personal.</a:t>
            </a:r>
          </a:p>
          <a:p>
            <a:pPr marL="0" indent="0" algn="ctr">
              <a:buNone/>
            </a:pPr>
            <a:r>
              <a:rPr lang="ro-RO" u="sng" dirty="0"/>
              <a:t>Prenumele</a:t>
            </a:r>
            <a:r>
              <a:rPr lang="ro-RO" dirty="0"/>
              <a:t> meu este Adrian.</a:t>
            </a:r>
          </a:p>
          <a:p>
            <a:pPr algn="r"/>
            <a:r>
              <a:rPr lang="ro-RO" b="1" dirty="0">
                <a:solidFill>
                  <a:srgbClr val="C00000"/>
                </a:solidFill>
              </a:rPr>
              <a:t>complement-compliment</a:t>
            </a:r>
          </a:p>
          <a:p>
            <a:pPr marL="0" indent="0" algn="r">
              <a:buNone/>
            </a:pPr>
            <a:r>
              <a:rPr lang="ro-RO" dirty="0"/>
              <a:t>Am învățat despre </a:t>
            </a:r>
            <a:r>
              <a:rPr lang="ro-RO" u="sng" dirty="0"/>
              <a:t>complementul</a:t>
            </a:r>
            <a:r>
              <a:rPr lang="ro-RO" dirty="0"/>
              <a:t> direct. </a:t>
            </a:r>
          </a:p>
          <a:p>
            <a:pPr marL="0" indent="0" algn="r">
              <a:buNone/>
            </a:pPr>
            <a:r>
              <a:rPr lang="ro-RO" dirty="0"/>
              <a:t>Am primit un </a:t>
            </a:r>
            <a:r>
              <a:rPr lang="ro-RO" u="sng" dirty="0"/>
              <a:t>compliment</a:t>
            </a:r>
            <a:r>
              <a:rPr lang="ro-RO" dirty="0"/>
              <a:t>.</a:t>
            </a:r>
          </a:p>
          <a:p>
            <a:endParaRPr lang="ro-RO" dirty="0"/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8476" y="1034791"/>
            <a:ext cx="10515600" cy="5180657"/>
          </a:xfrm>
        </p:spPr>
        <p:txBody>
          <a:bodyPr>
            <a:normAutofit/>
          </a:bodyPr>
          <a:lstStyle/>
          <a:p>
            <a:pPr algn="ctr"/>
            <a:r>
              <a:rPr lang="ro-RO" sz="3200" dirty="0">
                <a:solidFill>
                  <a:srgbClr val="C00000"/>
                </a:solidFill>
              </a:rPr>
              <a:t>oral - orar</a:t>
            </a:r>
          </a:p>
          <a:p>
            <a:pPr algn="ctr"/>
            <a:r>
              <a:rPr lang="ro-RO" sz="3200" dirty="0">
                <a:solidFill>
                  <a:srgbClr val="C00000"/>
                </a:solidFill>
              </a:rPr>
              <a:t>provin - previn</a:t>
            </a:r>
          </a:p>
          <a:p>
            <a:pPr algn="ctr"/>
            <a:r>
              <a:rPr lang="ro-RO" sz="3200" dirty="0">
                <a:solidFill>
                  <a:srgbClr val="C00000"/>
                </a:solidFill>
              </a:rPr>
              <a:t>original - originar</a:t>
            </a:r>
          </a:p>
          <a:p>
            <a:pPr algn="ctr"/>
            <a:r>
              <a:rPr lang="ro-RO" sz="3200" dirty="0">
                <a:solidFill>
                  <a:srgbClr val="C00000"/>
                </a:solidFill>
              </a:rPr>
              <a:t>emigrant - imigrant</a:t>
            </a:r>
          </a:p>
          <a:p>
            <a:pPr algn="ctr"/>
            <a:r>
              <a:rPr lang="ro-RO" sz="3200" dirty="0">
                <a:solidFill>
                  <a:srgbClr val="C00000"/>
                </a:solidFill>
              </a:rPr>
              <a:t>a însera - a insera</a:t>
            </a:r>
          </a:p>
          <a:p>
            <a:pPr algn="ctr"/>
            <a:r>
              <a:rPr lang="ro-RO" sz="3200" dirty="0">
                <a:solidFill>
                  <a:srgbClr val="C00000"/>
                </a:solidFill>
              </a:rPr>
              <a:t>a adapta - a adopta</a:t>
            </a:r>
          </a:p>
          <a:p>
            <a:pPr marL="0" indent="0">
              <a:buNone/>
            </a:pPr>
            <a:endParaRPr lang="ro-RO" sz="3600" dirty="0"/>
          </a:p>
          <a:p>
            <a:pPr marL="0" indent="0" algn="ctr">
              <a:buNone/>
            </a:pPr>
            <a:r>
              <a:rPr lang="ro-RO" sz="3600" i="1" dirty="0"/>
              <a:t>Îți propun să cauți în dicționar sensul paronimelor de mai sus, pentru a le folosi în mod corect!</a:t>
            </a:r>
            <a:endParaRPr lang="en-US" sz="36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26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0522"/>
          </a:xfrm>
        </p:spPr>
        <p:txBody>
          <a:bodyPr>
            <a:normAutofit fontScale="90000"/>
          </a:bodyPr>
          <a:lstStyle/>
          <a:p>
            <a:r>
              <a:rPr lang="ro-RO" dirty="0"/>
              <a:t>	</a:t>
            </a:r>
            <a:br>
              <a:rPr lang="ro-RO" dirty="0"/>
            </a:br>
            <a:r>
              <a:rPr lang="ro-RO" dirty="0"/>
              <a:t>	Cred că acum omonimele și paronimele nu ne mai pun probleme. În încheiere îți propun un joc, prin care te poți verifica. Mult succes!</a:t>
            </a:r>
            <a:endParaRPr lang="en-US" dirty="0"/>
          </a:p>
        </p:txBody>
      </p:sp>
      <p:pic>
        <p:nvPicPr>
          <p:cNvPr id="6" name="Grafic 5" descr="Persoană mâncâ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216" y="672483"/>
            <a:ext cx="914400" cy="914400"/>
          </a:xfrm>
          <a:prstGeom prst="rect">
            <a:avLst/>
          </a:prstGeom>
        </p:spPr>
      </p:pic>
      <p:sp>
        <p:nvSpPr>
          <p:cNvPr id="7" name="Dreptunghi 6"/>
          <p:cNvSpPr/>
          <p:nvPr/>
        </p:nvSpPr>
        <p:spPr>
          <a:xfrm>
            <a:off x="3915788" y="3244334"/>
            <a:ext cx="76072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5"/>
              </a:rPr>
              <a:t>https://wordwall.net/ro/resource/84522083</a:t>
            </a:r>
            <a:br>
              <a:rPr lang="ro-RO" sz="3200" dirty="0"/>
            </a:br>
            <a:endParaRPr lang="en-US" sz="3200" dirty="0"/>
          </a:p>
        </p:txBody>
      </p:sp>
      <p:pic>
        <p:nvPicPr>
          <p:cNvPr id="8" name="Imagine 7"/>
          <p:cNvPicPr>
            <a:picLocks noChangeAspect="1"/>
          </p:cNvPicPr>
          <p:nvPr/>
        </p:nvPicPr>
        <p:blipFill rotWithShape="1">
          <a:blip r:embed="rId6"/>
          <a:srcRect l="26622" t="24207" r="28003" b="16805"/>
          <a:stretch>
            <a:fillRect/>
          </a:stretch>
        </p:blipFill>
        <p:spPr>
          <a:xfrm>
            <a:off x="838200" y="3938410"/>
            <a:ext cx="3490162" cy="25544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6023" y="456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o-RO" sz="5400" dirty="0"/>
              <a:t>Astăzi vom recapitula:</a:t>
            </a:r>
            <a:endParaRPr lang="en-US" sz="5400" dirty="0"/>
          </a:p>
        </p:txBody>
      </p:sp>
      <p:sp>
        <p:nvSpPr>
          <p:cNvPr id="5" name="Dreptunghi 4"/>
          <p:cNvSpPr/>
          <p:nvPr/>
        </p:nvSpPr>
        <p:spPr>
          <a:xfrm>
            <a:off x="1065321" y="2325950"/>
            <a:ext cx="10286302" cy="333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OMONIMELE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omofone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omografe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cuvinte polisemantice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o-RO" sz="4000" dirty="0"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PARONIMELE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1C01CA0B-4B59-4CEA-B3BD-1CFE9D1FE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44694" y="2974019"/>
            <a:ext cx="683408" cy="693568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DF7CEE4C-E4D5-4469-8BAB-CA71C4E02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398" y="3757206"/>
            <a:ext cx="806613" cy="60559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CE9E9659-339B-449D-AD61-F634E770C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05313">
            <a:off x="1043365" y="601063"/>
            <a:ext cx="1322044" cy="13220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Îți propun să începem cu un joc:</a:t>
            </a:r>
            <a:endParaRPr lang="en-US" dirty="0"/>
          </a:p>
        </p:txBody>
      </p:sp>
      <p:sp>
        <p:nvSpPr>
          <p:cNvPr id="4" name="Substituent conținut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169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invit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așezi</a:t>
            </a:r>
            <a:r>
              <a:rPr lang="en-US" dirty="0"/>
              <a:t> </a:t>
            </a:r>
            <a:r>
              <a:rPr lang="en-US" dirty="0" err="1"/>
              <a:t>comod</a:t>
            </a:r>
            <a:r>
              <a:rPr lang="en-US" dirty="0"/>
              <a:t>, </a:t>
            </a:r>
            <a:r>
              <a:rPr lang="en-US" dirty="0" err="1"/>
              <a:t>să-ți</a:t>
            </a:r>
            <a:r>
              <a:rPr lang="en-US" dirty="0"/>
              <a:t> </a:t>
            </a:r>
            <a:r>
              <a:rPr lang="en-US" dirty="0" err="1"/>
              <a:t>pregătești</a:t>
            </a:r>
            <a:r>
              <a:rPr lang="en-US" dirty="0"/>
              <a:t> </a:t>
            </a:r>
            <a:r>
              <a:rPr lang="en-US" dirty="0" err="1"/>
              <a:t>ceva</a:t>
            </a:r>
            <a:r>
              <a:rPr lang="en-US" dirty="0"/>
              <a:t> de </a:t>
            </a:r>
            <a:r>
              <a:rPr lang="en-US" dirty="0" err="1"/>
              <a:t>scris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fii</a:t>
            </a:r>
            <a:r>
              <a:rPr lang="en-US" dirty="0"/>
              <a:t> </a:t>
            </a:r>
            <a:r>
              <a:rPr lang="en-US" dirty="0" err="1"/>
              <a:t>atent</a:t>
            </a:r>
            <a:r>
              <a:rPr lang="en-US" dirty="0"/>
              <a:t>!</a:t>
            </a:r>
            <a:endParaRPr lang="ro-RO" dirty="0"/>
          </a:p>
          <a:p>
            <a:endParaRPr lang="ro-RO" dirty="0"/>
          </a:p>
          <a:p>
            <a:r>
              <a:rPr lang="ro-RO" dirty="0"/>
              <a:t>Desenează </a:t>
            </a:r>
            <a:r>
              <a:rPr lang="ro-RO" dirty="0">
                <a:solidFill>
                  <a:srgbClr val="FF0000"/>
                </a:solidFill>
              </a:rPr>
              <a:t>o lamă</a:t>
            </a:r>
            <a:r>
              <a:rPr lang="ro-RO" dirty="0"/>
              <a:t>, </a:t>
            </a:r>
            <a:r>
              <a:rPr lang="ro-RO" dirty="0">
                <a:solidFill>
                  <a:srgbClr val="0070C0"/>
                </a:solidFill>
              </a:rPr>
              <a:t>un lac </a:t>
            </a:r>
            <a:r>
              <a:rPr lang="ro-RO" dirty="0"/>
              <a:t>și </a:t>
            </a:r>
            <a:r>
              <a:rPr lang="ro-RO" dirty="0">
                <a:solidFill>
                  <a:srgbClr val="7030A0"/>
                </a:solidFill>
              </a:rPr>
              <a:t>un liliac</a:t>
            </a:r>
            <a:r>
              <a:rPr lang="ro-RO" dirty="0"/>
              <a:t>!</a:t>
            </a:r>
            <a:endParaRPr lang="en-US" dirty="0"/>
          </a:p>
        </p:txBody>
      </p:sp>
      <p:sp>
        <p:nvSpPr>
          <p:cNvPr id="8" name="Dreptunghi 7"/>
          <p:cNvSpPr/>
          <p:nvPr/>
        </p:nvSpPr>
        <p:spPr>
          <a:xfrm>
            <a:off x="5726098" y="4513841"/>
            <a:ext cx="5237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-am pus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încurcătură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I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42" y="4190260"/>
            <a:ext cx="1277929" cy="127792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98">
            <a:off x="913921" y="840784"/>
            <a:ext cx="3624606" cy="29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8191">
            <a:off x="3777125" y="2142942"/>
            <a:ext cx="3116941" cy="311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776">
            <a:off x="905856" y="3985059"/>
            <a:ext cx="3383288" cy="209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4473" y="2711154"/>
            <a:ext cx="3944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i="1" u="wavy" dirty="0">
                <a:solidFill>
                  <a:srgbClr val="C00000"/>
                </a:solidFill>
              </a:rPr>
              <a:t>LAMĂ</a:t>
            </a:r>
            <a:endParaRPr lang="en-US" sz="8000" i="1" u="wavy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028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397">
            <a:off x="5458731" y="577123"/>
            <a:ext cx="4513675" cy="280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44">
            <a:off x="7651961" y="3014256"/>
            <a:ext cx="3789711" cy="281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292" y="2181531"/>
            <a:ext cx="28738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500" i="1" u="wavy" dirty="0">
                <a:solidFill>
                  <a:srgbClr val="002060"/>
                </a:solidFill>
              </a:rPr>
              <a:t>LAC</a:t>
            </a:r>
            <a:endParaRPr lang="en-US" sz="11500" i="1" u="wavy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590">
            <a:off x="5693412" y="3188250"/>
            <a:ext cx="2095950" cy="271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6602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DC6ED7"/>
            </a:gs>
            <a:gs pos="100000">
              <a:srgbClr val="B143D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593">
            <a:off x="1675664" y="984524"/>
            <a:ext cx="3246940" cy="325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1"/>
          <a:stretch/>
        </p:blipFill>
        <p:spPr bwMode="auto">
          <a:xfrm rot="253165">
            <a:off x="2420166" y="4468478"/>
            <a:ext cx="3310067" cy="14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6229" y="2479212"/>
            <a:ext cx="2869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0" i="1" u="wavy" dirty="0">
                <a:solidFill>
                  <a:srgbClr val="660033"/>
                </a:solidFill>
              </a:rPr>
              <a:t>LILIAC</a:t>
            </a:r>
            <a:endParaRPr lang="en-US" sz="8000" i="1" u="wavy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692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9061" y="1329834"/>
            <a:ext cx="7654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i="1" dirty="0"/>
              <a:t>Cuvintele </a:t>
            </a:r>
            <a:r>
              <a:rPr lang="ro-RO" sz="6000" i="1" dirty="0">
                <a:solidFill>
                  <a:srgbClr val="0070C0"/>
                </a:solidFill>
              </a:rPr>
              <a:t>cu aceeași formă </a:t>
            </a:r>
            <a:r>
              <a:rPr lang="ro-RO" sz="6000" i="1" dirty="0"/>
              <a:t>și cu înțeles total diferit se numesc </a:t>
            </a:r>
            <a:r>
              <a:rPr lang="ro-RO" sz="6000" b="1" i="1" dirty="0">
                <a:solidFill>
                  <a:srgbClr val="0070C0"/>
                </a:solidFill>
              </a:rPr>
              <a:t>OMONIME</a:t>
            </a:r>
            <a:r>
              <a:rPr lang="ro-RO" sz="6000" i="1" dirty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297768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90452" y="195943"/>
            <a:ext cx="10515600" cy="1650302"/>
          </a:xfrm>
        </p:spPr>
        <p:txBody>
          <a:bodyPr>
            <a:normAutofit/>
          </a:bodyPr>
          <a:lstStyle/>
          <a:p>
            <a:pPr algn="ctr"/>
            <a:r>
              <a:rPr lang="ro-RO" sz="7200" i="1" dirty="0"/>
              <a:t>- </a:t>
            </a:r>
            <a:r>
              <a:rPr lang="ro-RO" sz="7200" dirty="0"/>
              <a:t>Acestea pot avea:</a:t>
            </a:r>
            <a:endParaRPr lang="en-US" sz="7200" dirty="0"/>
          </a:p>
        </p:txBody>
      </p:sp>
      <p:graphicFrame>
        <p:nvGraphicFramePr>
          <p:cNvPr id="5" name="Substituent conținut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8306236"/>
              </p:ext>
            </p:extLst>
          </p:nvPr>
        </p:nvGraphicFramePr>
        <p:xfrm>
          <a:off x="372382" y="1757845"/>
          <a:ext cx="5181600" cy="4322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reptunghi 5"/>
          <p:cNvSpPr/>
          <p:nvPr/>
        </p:nvSpPr>
        <p:spPr>
          <a:xfrm>
            <a:off x="1522229" y="5249394"/>
            <a:ext cx="7641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o-RO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mare</a:t>
            </a:r>
            <a:r>
              <a:rPr lang="ro-RO" sz="3200" b="1" baseline="-25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o-RO" sz="3200" baseline="-25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o-RO" sz="32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substantiv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ro-RO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mare</a:t>
            </a:r>
            <a:r>
              <a:rPr lang="ro-RO" sz="3200" baseline="-25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ro-RO" sz="32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adjectiv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372">
            <a:off x="5668173" y="1839486"/>
            <a:ext cx="2985429" cy="198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726">
            <a:off x="8170273" y="2233063"/>
            <a:ext cx="1512271" cy="188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8" t="8689" r="33225"/>
          <a:stretch/>
        </p:blipFill>
        <p:spPr bwMode="auto">
          <a:xfrm>
            <a:off x="9682675" y="2822410"/>
            <a:ext cx="921656" cy="174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64326" y="482691"/>
            <a:ext cx="10515600" cy="1325563"/>
          </a:xfrm>
          <a:solidFill>
            <a:schemeClr val="accent2"/>
          </a:solidFill>
          <a:ln>
            <a:solidFill>
              <a:srgbClr val="CC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o-RO" sz="6000" b="1" i="1" dirty="0">
                <a:ln>
                  <a:solidFill>
                    <a:srgbClr val="002060"/>
                  </a:solidFill>
                </a:ln>
                <a:solidFill>
                  <a:srgbClr val="0081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OMOGRAFELE</a:t>
            </a:r>
            <a:b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se scriu în același fel, dar se pronunță diferit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81444" y="2113008"/>
            <a:ext cx="10787743" cy="4351338"/>
          </a:xfrm>
        </p:spPr>
        <p:txBody>
          <a:bodyPr>
            <a:norm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Acești </a:t>
            </a:r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r>
              <a:rPr lang="ro-RO" b="1" u="sng" dirty="0">
                <a:solidFill>
                  <a:srgbClr val="1B9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sunt veseli.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Am făcut câteva </a:t>
            </a:r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b="1" u="sng" dirty="0">
                <a:solidFill>
                  <a:srgbClr val="1B9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la xerox.</a:t>
            </a:r>
          </a:p>
          <a:p>
            <a:pPr algn="ctr"/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Le cunosc pe </a:t>
            </a:r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ro-RO" b="1" u="sng" dirty="0">
                <a:solidFill>
                  <a:srgbClr val="1B9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fete.</a:t>
            </a:r>
          </a:p>
          <a:p>
            <a:pPr algn="ctr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Am cumpărat </a:t>
            </a:r>
            <a:r>
              <a:rPr lang="ro-RO" b="1" u="sng" dirty="0">
                <a:solidFill>
                  <a:srgbClr val="1B9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pentru injecții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În pădure copacii nu mai sunt </a:t>
            </a:r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RO" b="1" u="sng" dirty="0">
                <a:solidFill>
                  <a:srgbClr val="1B9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ro-R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</a:t>
            </a:r>
            <a:r>
              <a:rPr lang="ro-RO" b="1" u="sng" dirty="0">
                <a:solidFill>
                  <a:srgbClr val="1B9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te-am sunat, nu ai răspuns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705</Words>
  <Application>Microsoft Office PowerPoint</Application>
  <PresentationFormat>Ecran lat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19</vt:i4>
      </vt:variant>
    </vt:vector>
  </HeadingPairs>
  <TitlesOfParts>
    <vt:vector size="25" baseType="lpstr">
      <vt:lpstr>Arial</vt:lpstr>
      <vt:lpstr>Arial Nova</vt:lpstr>
      <vt:lpstr>Calibri</vt:lpstr>
      <vt:lpstr>Calibri Light</vt:lpstr>
      <vt:lpstr>Symbol</vt:lpstr>
      <vt:lpstr>Temă Office</vt:lpstr>
      <vt:lpstr>Omonime. Paronime.</vt:lpstr>
      <vt:lpstr>Astăzi vom recapitula:</vt:lpstr>
      <vt:lpstr>Îți propun să începem cu un joc:</vt:lpstr>
      <vt:lpstr>Prezentare PowerPoint</vt:lpstr>
      <vt:lpstr>Prezentare PowerPoint</vt:lpstr>
      <vt:lpstr>Prezentare PowerPoint</vt:lpstr>
      <vt:lpstr>Prezentare PowerPoint</vt:lpstr>
      <vt:lpstr>- Acestea pot avea:</vt:lpstr>
      <vt:lpstr>OMOGRAFELE se scriu în același fel, dar se pronunță diferit</vt:lpstr>
      <vt:lpstr>Să exersăm!</vt:lpstr>
      <vt:lpstr>OMOFONELE se pronunță la fel, dar se scriu în mod diferit.</vt:lpstr>
      <vt:lpstr>Ascultă-mă cu atenție!</vt:lpstr>
      <vt:lpstr>Omonimele sunt întotdeauna omofone.</vt:lpstr>
      <vt:lpstr> Pe scenă, artistul cânta la nai, iar publicul asculta sunetele line. Dar tocmai când muzica devenea mai intensă, un copil izbucni într-un râs zgomotos. Era din ce în ce mai greu pentru artist să își păstreze concentrarea, dar și-a continuat spectacolul.</vt:lpstr>
      <vt:lpstr>CUVINTELE POLISEMANTICE</vt:lpstr>
      <vt:lpstr>Să exersăm! Indică sensul cuvântului TOC!</vt:lpstr>
      <vt:lpstr>PARONIMELE sunt cuvinte cu formă asemănătoare și sens diferit. Ele sunt aproape identice, deoarece se deosebesc printr-o singură literă</vt:lpstr>
      <vt:lpstr>Prezentare PowerPoint</vt:lpstr>
      <vt:lpstr>   Cred că acum omonimele și paronimele nu ne mai pun probleme. În încheiere îți propun un joc, prin care te poți verifica. Mult succes!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BGKRose6</dc:creator>
  <cp:lastModifiedBy>BGKRose6</cp:lastModifiedBy>
  <cp:revision>61</cp:revision>
  <dcterms:created xsi:type="dcterms:W3CDTF">2025-01-10T18:19:00Z</dcterms:created>
  <dcterms:modified xsi:type="dcterms:W3CDTF">2025-02-15T12:52:17Z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324F1D27CC554817B231E2A065F2DA09_13</vt:lpwstr>
  </property>
  <property fmtid="{D5CDD505-2E9C-101B-9397-08002B2CF9AE}" pid="3" name="KSOProductBuildVer">
    <vt:lpwstr>1033-12.2.0.19805</vt:lpwstr>
  </property>
</Properties>
</file>