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3" r:id="rId5"/>
    <p:sldId id="275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3" r:id="rId14"/>
    <p:sldId id="274" r:id="rId15"/>
    <p:sldId id="25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3A5"/>
    <a:srgbClr val="E3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10ED43-1C4C-4CBC-B282-C9065187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4E4C381-8485-4369-AED6-F6DF3C7C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6BDB8BC-F1D6-467C-AA0B-24746B56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DC51FE2-72D1-48A5-94F5-39569166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7F3D0DF-0F8E-4D8C-957F-8BB6CE9E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7A90508-5230-475A-85EC-50A091A2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CBC11D3-6775-4865-B019-88E5FDED0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9506956-C366-4A43-B717-B3AF2324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AF81926-1AB8-462F-BB11-ED3AE59A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3C5A1E4-94EA-4298-95F3-262072E4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5FF9780-8138-4B41-9225-3CFE92626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3913920-4D39-4957-8DC7-654B31BEF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A17BDBD-9727-4FAD-AB42-D1FE839B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2623435-E796-4CEC-9AEB-2E7541CD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9BE7F76-2FDA-4F92-A654-1C96DF4F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A07CA64-0AB7-4967-A487-5AE22888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8A30611-269A-4229-BD6F-D22C9E48B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CE25F6E-82B6-4782-92FB-B2B1F60E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F975E57-7F99-4863-9609-A52360DD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A852C42-0B0B-433C-B7FC-EEC81A8A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9681D0-2F93-40DD-BB69-25237CC1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5B8DEC5-7BE5-414B-8B94-CCE41D4D7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F7492D2-52C0-4856-A1DD-118D94A7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C47CAB0-46DF-4976-B02A-92E40DD2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245BDBB-5EFF-4C37-857C-EADFD89B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5BC86B-50A1-4534-8335-C84B0A6F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6C2B8D4-9E6C-47F4-8538-86818373C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1AF5362-EE4B-4985-AB4A-1CF6859F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2A15E6A-4A50-4F18-9342-0FB77A7C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C3846AF-63B3-45E6-BA1E-EC674E49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E2A3A20-BA7F-4499-ADBF-14470406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1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69FFB3-691B-4E41-8968-636A82B6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B6E4606-743C-4CD3-87D4-89B406759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AC94BCC-26FD-4D38-98D7-5A945332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69C3E88B-5444-45B8-A14F-9AC978CA7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197FD71D-19B7-46CA-BA1F-64A6D66F9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FBB3F4B-210C-4C05-AD4F-94A561A5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26CEFAAD-286D-40C8-9190-FC4E0CE4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8737F2F-86C8-44B1-B12E-0EAC3F5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0216AA2-1AC2-4A1A-B42D-94714E5F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602D89C-D0F7-403E-B0F8-D9813326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1176A746-4501-42CC-AA29-53FE8A99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32CAC0E-616D-4BF7-BC5C-3907D1B3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00053006-B943-402E-8291-A39DBE77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61572ED-72AD-4FAF-80A2-4CA3448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CF51C171-BBBD-42B0-8AFA-28E34F66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727B0F-79DA-48D0-B714-7BE60FC0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F30391A-9A0E-4FEB-913F-7F8274771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E0044C8-628F-4A9B-B050-E389E0B6C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28C3C75-78EA-467C-A1FF-4FD3BE2B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FA586E3-12F0-490E-8B53-64D3BA70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FE65F5C-2435-4CEE-9904-6728A41B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52CAA9-4BF1-4113-A20C-717E3D00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12AAF22-04C5-41A0-8594-8A2FB685E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7A4DE69-F116-49E4-B75A-6DAA3EFE1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DA2B7BD-504E-4BA7-AAA1-5F4A11B3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CE149ED-61DC-404D-8232-5FB1F195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87AE34F-7A2C-46B7-A23C-DC73D4B7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8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3">
              <a:srgbClr val="E383A5"/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4596ADD4-3B5A-463A-9DF7-FA442899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31849C4-AF76-4A8C-AED3-F823D896F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9325EDE-BEEB-4D9C-8D71-28E04EF5F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BA85-6CA9-46C8-B6DF-9C2CFA4980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410A804-63BE-4C77-83B2-29B81B51D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D6BEC7B-1942-4C7D-A4B4-D80DFFFD3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B44C0-2500-4929-8226-6C40DF07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2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wordwall.net/ro/resource/8452234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emoticon-emoji-sedih-kuning-wajah-163451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ngall.com/applause-png/download/5149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EEC704-8D49-4524-870B-700BEA32A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chemeClr val="accent1"/>
                </a:solidFill>
              </a:rPr>
              <a:t>Oameni și fapte. Valori</a:t>
            </a:r>
            <a:endParaRPr lang="en-US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9E46DE5-FF69-4020-9A67-F1CD7479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39417" cy="253243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o-RO" sz="26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			</a:t>
            </a:r>
            <a:r>
              <a:rPr lang="ro-RO" sz="20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Clasa a VIII-a</a:t>
            </a:r>
            <a:endParaRPr lang="en-US" sz="2000" dirty="0">
              <a:latin typeface="Arial" panose="020B0604020202020204" pitchFamily="34" charset="0"/>
              <a:ea typeface="Arial Nova"/>
              <a:cs typeface="Arial" panose="020B0604020202020204" pitchFamily="34" charset="0"/>
              <a:sym typeface="Arial Nova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o-RO" sz="20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			</a:t>
            </a:r>
            <a:r>
              <a:rPr lang="en-US" sz="20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Autor: </a:t>
            </a:r>
            <a:r>
              <a:rPr lang="ro-RO" sz="20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Grațiela </a:t>
            </a:r>
            <a:r>
              <a:rPr lang="ro-RO" sz="2000" dirty="0" err="1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Tiutiu</a:t>
            </a:r>
            <a:endParaRPr lang="en-US" sz="2000" dirty="0">
              <a:latin typeface="Arial" panose="020B0604020202020204" pitchFamily="34" charset="0"/>
              <a:ea typeface="Arial Nova"/>
              <a:cs typeface="Arial" panose="020B0604020202020204" pitchFamily="34" charset="0"/>
              <a:sym typeface="Arial Nova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o-RO" sz="20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				Colegiul Național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„Bethlen Gábor” </a:t>
            </a:r>
            <a:r>
              <a:rPr lang="ro-RO" sz="2000" dirty="0"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Aiud</a:t>
            </a:r>
            <a:endParaRPr lang="en-US" sz="2000" dirty="0">
              <a:latin typeface="Arial" panose="020B0604020202020204" pitchFamily="34" charset="0"/>
              <a:ea typeface="Arial Nova"/>
              <a:cs typeface="Arial" panose="020B0604020202020204" pitchFamily="34" charset="0"/>
              <a:sym typeface="Arial Nov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>
            <a:extLst>
              <a:ext uri="{FF2B5EF4-FFF2-40B4-BE49-F238E27FC236}">
                <a16:creationId xmlns:a16="http://schemas.microsoft.com/office/drawing/2014/main" id="{748D90ED-5057-44A6-BAB8-DF7E5062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4" y="365125"/>
            <a:ext cx="10421645" cy="1081935"/>
          </a:xfrm>
        </p:spPr>
        <p:txBody>
          <a:bodyPr>
            <a:normAutofit/>
          </a:bodyPr>
          <a:lstStyle/>
          <a:p>
            <a:r>
              <a:rPr lang="ro-RO" sz="3200" dirty="0"/>
              <a:t>În literatură sunt personaje care întruchipează idealurile morale sau culturale ale unui popor.</a:t>
            </a:r>
            <a:endParaRPr lang="en-US" sz="3200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959A1170-485E-4C57-9985-0D4E04746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604" y="1722267"/>
            <a:ext cx="5181600" cy="4643021"/>
          </a:xfrm>
        </p:spPr>
        <p:txBody>
          <a:bodyPr>
            <a:normAutofit lnSpcReduction="10000"/>
          </a:bodyPr>
          <a:lstStyle/>
          <a:p>
            <a:r>
              <a:rPr lang="ro-RO" dirty="0"/>
              <a:t>În basmele românești,             Făt-Frumos are cele mai alese trăsături fizice și morale: frumusețe, cinste, curaj, vitejie. </a:t>
            </a:r>
          </a:p>
          <a:p>
            <a:r>
              <a:rPr lang="ro-RO" dirty="0"/>
              <a:t>Personalități istorice intrate în legendă și cunoscute ca iubitoare de dreptate sunt      Vlad Țepeș </a:t>
            </a:r>
            <a:endParaRPr lang="en-US" dirty="0"/>
          </a:p>
        </p:txBody>
      </p:sp>
      <p:sp>
        <p:nvSpPr>
          <p:cNvPr id="7" name="Substituent conținut 6">
            <a:extLst>
              <a:ext uri="{FF2B5EF4-FFF2-40B4-BE49-F238E27FC236}">
                <a16:creationId xmlns:a16="http://schemas.microsoft.com/office/drawing/2014/main" id="{C9DC2F02-6004-4754-827E-09E72DE1B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78891"/>
            <a:ext cx="5181600" cy="4613984"/>
          </a:xfrm>
        </p:spPr>
        <p:txBody>
          <a:bodyPr>
            <a:normAutofit lnSpcReduction="10000"/>
          </a:bodyPr>
          <a:lstStyle/>
          <a:p>
            <a:r>
              <a:rPr lang="ro-RO" dirty="0"/>
              <a:t>În literatura maghiară, în poemul lui Petőfi Sándor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János </a:t>
            </a:r>
            <a:r>
              <a:rPr lang="ro-RO" dirty="0" err="1"/>
              <a:t>Vitéz</a:t>
            </a:r>
            <a:r>
              <a:rPr lang="ro-RO" dirty="0"/>
              <a:t> este idealul de virtuți masculine.</a:t>
            </a:r>
          </a:p>
          <a:p>
            <a:r>
              <a:rPr lang="ro-RO" dirty="0"/>
              <a:t>Mátyás Király </a:t>
            </a:r>
          </a:p>
          <a:p>
            <a:endParaRPr lang="ro-RO" dirty="0"/>
          </a:p>
          <a:p>
            <a:endParaRPr lang="ro-RO" dirty="0"/>
          </a:p>
          <a:p>
            <a:pPr marL="0" indent="0">
              <a:buNone/>
            </a:pPr>
            <a:r>
              <a:rPr lang="ro-RO" i="1" dirty="0">
                <a:solidFill>
                  <a:srgbClr val="002060"/>
                </a:solidFill>
              </a:rPr>
              <a:t>A murit Mátyás Király, a murit dreptatea</a:t>
            </a:r>
          </a:p>
          <a:p>
            <a:endParaRPr lang="ro-RO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900AF78D-ED02-49F0-ADE9-F05DC4F07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82" y="2255529"/>
            <a:ext cx="1428750" cy="962025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620D612B-07B6-4C79-AC55-3AF9394BC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98" y="4456593"/>
            <a:ext cx="1114811" cy="1351286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9443EFA4-E438-4C6C-8770-FB53177EF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0" y="3594192"/>
            <a:ext cx="1351021" cy="17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34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36060A-F8A3-44E2-8772-89E45D36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47" y="478247"/>
            <a:ext cx="10515600" cy="1325563"/>
          </a:xfrm>
        </p:spPr>
        <p:txBody>
          <a:bodyPr/>
          <a:lstStyle/>
          <a:p>
            <a:r>
              <a:rPr lang="ro-RO" dirty="0"/>
              <a:t>Valori în literatura universală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D91AE78-BC87-4D7B-AD7D-7803C61B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1712503"/>
            <a:ext cx="10515600" cy="2661534"/>
          </a:xfrm>
        </p:spPr>
        <p:txBody>
          <a:bodyPr/>
          <a:lstStyle/>
          <a:p>
            <a:pPr marL="0" indent="0">
              <a:buNone/>
            </a:pPr>
            <a:r>
              <a:rPr lang="ro-RO" u="sng" dirty="0"/>
              <a:t>Micul prinț </a:t>
            </a:r>
            <a:r>
              <a:rPr lang="ro-RO" dirty="0"/>
              <a:t>-Antoine de Saint </a:t>
            </a:r>
            <a:r>
              <a:rPr lang="ro-RO" dirty="0" err="1"/>
              <a:t>Exupery</a:t>
            </a:r>
            <a:r>
              <a:rPr lang="ro-RO" dirty="0"/>
              <a:t> – prietenia, inocența</a:t>
            </a:r>
          </a:p>
          <a:p>
            <a:pPr marL="0" indent="0">
              <a:buNone/>
            </a:pPr>
            <a:r>
              <a:rPr lang="ro-RO" u="sng" dirty="0"/>
              <a:t>Hansel și </a:t>
            </a:r>
            <a:r>
              <a:rPr lang="ro-RO" u="sng" dirty="0" err="1"/>
              <a:t>Gretel</a:t>
            </a:r>
            <a:r>
              <a:rPr lang="ro-RO" u="sng" dirty="0"/>
              <a:t> </a:t>
            </a:r>
            <a:r>
              <a:rPr lang="ro-RO" dirty="0"/>
              <a:t>– Frații Grimm (</a:t>
            </a:r>
            <a:r>
              <a:rPr lang="ro-RO" dirty="0" err="1"/>
              <a:t>Jancsi</a:t>
            </a:r>
            <a:r>
              <a:rPr lang="ro-RO" dirty="0"/>
              <a:t> </a:t>
            </a:r>
            <a:r>
              <a:rPr lang="ro-RO" dirty="0" err="1"/>
              <a:t>es</a:t>
            </a:r>
            <a:r>
              <a:rPr lang="ro-RO" dirty="0"/>
              <a:t> </a:t>
            </a:r>
            <a:r>
              <a:rPr lang="ro-RO" dirty="0" err="1"/>
              <a:t>Juliska</a:t>
            </a:r>
            <a:r>
              <a:rPr lang="ro-RO" dirty="0"/>
              <a:t>) –aventura, dragostea dintre frați</a:t>
            </a:r>
          </a:p>
          <a:p>
            <a:pPr marL="0" indent="0">
              <a:buNone/>
            </a:pPr>
            <a:r>
              <a:rPr lang="ro-RO" u="sng" dirty="0"/>
              <a:t>Matilda</a:t>
            </a:r>
            <a:r>
              <a:rPr lang="ro-RO" dirty="0"/>
              <a:t> – Roald </a:t>
            </a:r>
            <a:r>
              <a:rPr lang="ro-RO" dirty="0" err="1"/>
              <a:t>Dahl</a:t>
            </a:r>
            <a:r>
              <a:rPr lang="ro-RO" dirty="0"/>
              <a:t> – pasiunea pentru lectură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7" y="3835941"/>
            <a:ext cx="3855178" cy="255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18" y="3739844"/>
            <a:ext cx="1671473" cy="274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68" y="3613459"/>
            <a:ext cx="3731526" cy="277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57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EE2B82-6596-4366-8F30-C412F9E8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347369"/>
            <a:ext cx="10515600" cy="1325563"/>
          </a:xfrm>
        </p:spPr>
        <p:txBody>
          <a:bodyPr>
            <a:normAutofit/>
          </a:bodyPr>
          <a:lstStyle/>
          <a:p>
            <a:r>
              <a:rPr lang="ro-RO" dirty="0"/>
              <a:t>Valori în texte literare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08ED558-6910-46EA-9783-A9D6247B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75" y="1504353"/>
            <a:ext cx="10515600" cy="5117977"/>
          </a:xfrm>
        </p:spPr>
        <p:txBody>
          <a:bodyPr/>
          <a:lstStyle/>
          <a:p>
            <a:pPr marL="0" indent="0">
              <a:buNone/>
            </a:pPr>
            <a:endParaRPr lang="ro-RO" u="sng" dirty="0"/>
          </a:p>
          <a:p>
            <a:pPr marL="0" indent="0">
              <a:buNone/>
            </a:pPr>
            <a:r>
              <a:rPr lang="ro-RO" u="sng" dirty="0"/>
              <a:t>János </a:t>
            </a:r>
            <a:r>
              <a:rPr lang="ro-RO" u="sng" dirty="0" err="1"/>
              <a:t>Vitéz</a:t>
            </a:r>
            <a:r>
              <a:rPr lang="ro-RO" u="sng" dirty="0"/>
              <a:t> </a:t>
            </a:r>
            <a:r>
              <a:rPr lang="ro-RO" dirty="0"/>
              <a:t>(János Viteazul) – Petőfi  Sándor – curaj, iubire, aventură</a:t>
            </a:r>
          </a:p>
          <a:p>
            <a:pPr marL="0" indent="0">
              <a:buNone/>
            </a:pPr>
            <a:r>
              <a:rPr lang="en-US" u="sng" dirty="0" err="1"/>
              <a:t>Toldi</a:t>
            </a:r>
            <a:r>
              <a:rPr lang="en-US" dirty="0"/>
              <a:t> – </a:t>
            </a:r>
            <a:r>
              <a:rPr lang="en-US" dirty="0" err="1"/>
              <a:t>Arany</a:t>
            </a:r>
            <a:r>
              <a:rPr lang="en-US" dirty="0"/>
              <a:t> </a:t>
            </a:r>
            <a:r>
              <a:rPr lang="en-US" dirty="0" err="1"/>
              <a:t>János</a:t>
            </a:r>
            <a:r>
              <a:rPr lang="ro-RO" dirty="0"/>
              <a:t> – curaj, putere, adevăr, onoare</a:t>
            </a:r>
          </a:p>
          <a:p>
            <a:pPr marL="0" indent="0">
              <a:buNone/>
            </a:pPr>
            <a:r>
              <a:rPr lang="en-US" u="sng" dirty="0" err="1"/>
              <a:t>Egri</a:t>
            </a:r>
            <a:r>
              <a:rPr lang="en-US" u="sng" dirty="0"/>
              <a:t> </a:t>
            </a:r>
            <a:r>
              <a:rPr lang="en-US" u="sng" dirty="0" err="1"/>
              <a:t>csillagok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Stelele</a:t>
            </a:r>
            <a:r>
              <a:rPr lang="en-US" dirty="0"/>
              <a:t> din Eger) – </a:t>
            </a:r>
            <a:r>
              <a:rPr lang="en-US" dirty="0" err="1"/>
              <a:t>Gárdonyi</a:t>
            </a:r>
            <a:r>
              <a:rPr lang="en-US" dirty="0"/>
              <a:t> </a:t>
            </a:r>
            <a:r>
              <a:rPr lang="en-US" dirty="0" err="1"/>
              <a:t>Géza</a:t>
            </a:r>
            <a:r>
              <a:rPr lang="ro-RO" dirty="0"/>
              <a:t> – curaj, loialitate, patriotism</a:t>
            </a:r>
          </a:p>
          <a:p>
            <a:pPr marL="0" indent="0">
              <a:buNone/>
            </a:pPr>
            <a:r>
              <a:rPr lang="en-US" i="1" u="sng" dirty="0"/>
              <a:t>A </a:t>
            </a:r>
            <a:r>
              <a:rPr lang="en-US" i="1" u="sng" dirty="0" err="1"/>
              <a:t>Pál</a:t>
            </a:r>
            <a:r>
              <a:rPr lang="en-US" i="1" u="sng" dirty="0"/>
              <a:t> </a:t>
            </a:r>
            <a:r>
              <a:rPr lang="en-US" i="1" u="sng" dirty="0" err="1"/>
              <a:t>utcai</a:t>
            </a:r>
            <a:r>
              <a:rPr lang="en-US" i="1" u="sng" dirty="0"/>
              <a:t> </a:t>
            </a:r>
            <a:r>
              <a:rPr lang="en-US" i="1" u="sng" dirty="0" err="1"/>
              <a:t>fiúk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Băieții</a:t>
            </a:r>
            <a:r>
              <a:rPr lang="en-US" dirty="0"/>
              <a:t> din </a:t>
            </a:r>
            <a:r>
              <a:rPr lang="en-US" dirty="0" err="1"/>
              <a:t>strada</a:t>
            </a:r>
            <a:r>
              <a:rPr lang="en-US" dirty="0"/>
              <a:t> </a:t>
            </a:r>
            <a:r>
              <a:rPr lang="en-US" dirty="0" err="1"/>
              <a:t>Pál</a:t>
            </a:r>
            <a:r>
              <a:rPr lang="en-US" dirty="0"/>
              <a:t>) </a:t>
            </a:r>
            <a:r>
              <a:rPr lang="ro-RO" dirty="0"/>
              <a:t>–</a:t>
            </a:r>
            <a:r>
              <a:rPr lang="en-US" dirty="0"/>
              <a:t> </a:t>
            </a:r>
            <a:r>
              <a:rPr lang="en-US" dirty="0" err="1"/>
              <a:t>Molnár</a:t>
            </a:r>
            <a:r>
              <a:rPr lang="en-US" dirty="0"/>
              <a:t> Ferenc </a:t>
            </a:r>
            <a:r>
              <a:rPr lang="ro-RO" dirty="0"/>
              <a:t>– loialitate, curaj, spirit de sacrificiu</a:t>
            </a:r>
          </a:p>
          <a:p>
            <a:pPr marL="0" indent="0">
              <a:buNone/>
            </a:pPr>
            <a:r>
              <a:rPr lang="ro-RO" u="sng" dirty="0" err="1"/>
              <a:t>Abig</a:t>
            </a:r>
            <a:r>
              <a:rPr lang="hu-HU" dirty="0"/>
              <a:t>é</a:t>
            </a:r>
            <a:r>
              <a:rPr lang="ro-RO" dirty="0"/>
              <a:t>l – </a:t>
            </a:r>
            <a:r>
              <a:rPr lang="ro-RO" dirty="0" err="1"/>
              <a:t>Szab</a:t>
            </a:r>
            <a:r>
              <a:rPr lang="hu-HU" dirty="0"/>
              <a:t>ó Magda </a:t>
            </a:r>
            <a:r>
              <a:rPr lang="ro-RO" dirty="0"/>
              <a:t>– bunătate, prietenie, școală, familie</a:t>
            </a:r>
          </a:p>
          <a:p>
            <a:pPr marL="0" indent="0">
              <a:buNone/>
            </a:pPr>
            <a:r>
              <a:rPr lang="en-US" u="sng" dirty="0" err="1"/>
              <a:t>Légy</a:t>
            </a:r>
            <a:r>
              <a:rPr lang="en-US" u="sng" dirty="0"/>
              <a:t> </a:t>
            </a:r>
            <a:r>
              <a:rPr lang="en-US" u="sng" dirty="0" err="1"/>
              <a:t>jó</a:t>
            </a:r>
            <a:r>
              <a:rPr lang="en-US" u="sng" dirty="0"/>
              <a:t> </a:t>
            </a:r>
            <a:r>
              <a:rPr lang="en-US" u="sng" dirty="0" err="1"/>
              <a:t>mindhalálig</a:t>
            </a:r>
            <a:r>
              <a:rPr lang="ro-RO" u="sng" dirty="0"/>
              <a:t> </a:t>
            </a:r>
            <a:r>
              <a:rPr lang="ro-RO" dirty="0"/>
              <a:t>(Fii bun până la moarte) - </a:t>
            </a:r>
            <a:r>
              <a:rPr lang="en-US" dirty="0" err="1"/>
              <a:t>Móricz</a:t>
            </a:r>
            <a:r>
              <a:rPr lang="en-US" dirty="0"/>
              <a:t> </a:t>
            </a:r>
            <a:r>
              <a:rPr lang="en-US" dirty="0" err="1"/>
              <a:t>Zsigmond</a:t>
            </a:r>
            <a:r>
              <a:rPr lang="ro-RO" dirty="0"/>
              <a:t> – copilăria, bunătatea, respect, sensibilitate</a:t>
            </a:r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3E167E5D-BA65-4392-A875-0F73590155D4}"/>
              </a:ext>
            </a:extLst>
          </p:cNvPr>
          <p:cNvSpPr txBox="1"/>
          <p:nvPr/>
        </p:nvSpPr>
        <p:spPr>
          <a:xfrm>
            <a:off x="6312023" y="736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26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CC5577E-2658-4755-9A54-B8F56DD8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prietenie între scriitori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6A2FD07-9396-4D9F-8F0A-C6835A97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65" y="1894788"/>
            <a:ext cx="10515600" cy="4515439"/>
          </a:xfrm>
        </p:spPr>
        <p:txBody>
          <a:bodyPr/>
          <a:lstStyle/>
          <a:p>
            <a:pPr marL="0" indent="0">
              <a:buNone/>
            </a:pPr>
            <a:r>
              <a:rPr lang="ro-RO" sz="3600" dirty="0"/>
              <a:t>Mihai Eminescu și Ion Creangă </a:t>
            </a:r>
          </a:p>
          <a:p>
            <a:pPr marL="0" indent="0">
              <a:buNone/>
            </a:pPr>
            <a:r>
              <a:rPr lang="pt-BR" sz="3600" dirty="0"/>
              <a:t>Petőfi Sándor și Arany</a:t>
            </a:r>
            <a:r>
              <a:rPr lang="ro-RO" sz="3600" dirty="0"/>
              <a:t> </a:t>
            </a:r>
            <a:r>
              <a:rPr lang="pt-BR" sz="3600" dirty="0"/>
              <a:t>János</a:t>
            </a:r>
            <a:r>
              <a:rPr lang="ro-RO" sz="3600" dirty="0"/>
              <a:t> - </a:t>
            </a:r>
            <a:r>
              <a:rPr lang="en-US" sz="3600" dirty="0" err="1"/>
              <a:t>prietenie</a:t>
            </a:r>
            <a:r>
              <a:rPr lang="en-US" sz="3600" dirty="0"/>
              <a:t> </a:t>
            </a:r>
            <a:r>
              <a:rPr lang="en-US" sz="3600" dirty="0" err="1"/>
              <a:t>bazată</a:t>
            </a:r>
            <a:r>
              <a:rPr lang="en-US" sz="3600" dirty="0"/>
              <a:t> pe respect </a:t>
            </a:r>
            <a:r>
              <a:rPr lang="en-US" sz="3600" dirty="0" err="1"/>
              <a:t>reciproc</a:t>
            </a:r>
            <a:r>
              <a:rPr lang="en-US" sz="3600" dirty="0"/>
              <a:t> </a:t>
            </a:r>
            <a:r>
              <a:rPr lang="en-US" sz="3600" dirty="0" err="1"/>
              <a:t>și</a:t>
            </a:r>
            <a:r>
              <a:rPr lang="en-US" sz="3600" dirty="0"/>
              <a:t> </a:t>
            </a:r>
            <a:r>
              <a:rPr lang="en-US" sz="3600" dirty="0" err="1"/>
              <a:t>sprijin</a:t>
            </a:r>
            <a:r>
              <a:rPr lang="en-US" sz="3600" dirty="0"/>
              <a:t> </a:t>
            </a:r>
            <a:r>
              <a:rPr lang="en-US" sz="3600" dirty="0" err="1"/>
              <a:t>literar</a:t>
            </a:r>
            <a:endParaRPr lang="ro-RO" sz="3600" dirty="0"/>
          </a:p>
          <a:p>
            <a:pPr marL="0" indent="0">
              <a:buNone/>
            </a:pPr>
            <a:r>
              <a:rPr lang="en-US" sz="3600" dirty="0" err="1"/>
              <a:t>Ady</a:t>
            </a:r>
            <a:r>
              <a:rPr lang="en-US" sz="3600" dirty="0"/>
              <a:t> </a:t>
            </a:r>
            <a:r>
              <a:rPr lang="en-US" sz="3600" dirty="0" err="1"/>
              <a:t>Endre</a:t>
            </a:r>
            <a:r>
              <a:rPr lang="en-US" sz="3600" dirty="0"/>
              <a:t> </a:t>
            </a:r>
            <a:r>
              <a:rPr lang="en-US" sz="3600" dirty="0" err="1"/>
              <a:t>și</a:t>
            </a:r>
            <a:r>
              <a:rPr lang="en-US" sz="3600" dirty="0"/>
              <a:t> Octavian </a:t>
            </a:r>
            <a:r>
              <a:rPr lang="en-US" sz="3600" dirty="0" err="1"/>
              <a:t>Goga</a:t>
            </a:r>
            <a:r>
              <a:rPr lang="ro-RO" sz="3600" dirty="0"/>
              <a:t> – ambii au scris despre dorințele ardelenilor și au prezentat tradițiile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03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6D1C60-05C3-4E99-AD7B-E0407A3E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 nu uităm să ne prețuim valorile!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2403C27-EB67-4ACF-88C7-8259043DF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	</a:t>
            </a:r>
          </a:p>
          <a:p>
            <a:pPr marL="0" indent="0">
              <a:buNone/>
            </a:pPr>
            <a:r>
              <a:rPr lang="ro-RO" dirty="0"/>
              <a:t>„Când întâlnești în calea ta un român, să-i spui - </a:t>
            </a:r>
            <a:r>
              <a:rPr lang="ro-RO" i="1" dirty="0"/>
              <a:t>Bună ziua!, </a:t>
            </a:r>
            <a:r>
              <a:rPr lang="ro-RO" dirty="0"/>
              <a:t>dar maghiarului să-i spui - </a:t>
            </a:r>
            <a:r>
              <a:rPr lang="ro-RO" i="1" dirty="0" err="1"/>
              <a:t>Jó</a:t>
            </a:r>
            <a:r>
              <a:rPr lang="ro-RO" i="1" dirty="0"/>
              <a:t> </a:t>
            </a:r>
            <a:r>
              <a:rPr lang="ro-RO" i="1" dirty="0" err="1"/>
              <a:t>napot</a:t>
            </a:r>
            <a:r>
              <a:rPr lang="ro-RO" i="1" dirty="0"/>
              <a:t>!</a:t>
            </a:r>
            <a:r>
              <a:rPr lang="ro-RO" dirty="0"/>
              <a:t>, iar neamțului </a:t>
            </a:r>
            <a:r>
              <a:rPr lang="ro-RO" dirty="0" err="1"/>
              <a:t>Guten</a:t>
            </a:r>
            <a:r>
              <a:rPr lang="ro-RO" dirty="0"/>
              <a:t> </a:t>
            </a:r>
            <a:r>
              <a:rPr lang="ro-RO" dirty="0" err="1"/>
              <a:t>Tag</a:t>
            </a:r>
            <a:r>
              <a:rPr lang="ro-RO" dirty="0"/>
              <a:t>! Și treaba fiecăruia cum îți dă răspuns. Tu datoria să ți-o faci!...</a:t>
            </a:r>
            <a:r>
              <a:rPr lang="ro-RO" i="1" dirty="0"/>
              <a:t>”</a:t>
            </a:r>
          </a:p>
          <a:p>
            <a:pPr marL="0" indent="0">
              <a:buNone/>
            </a:pPr>
            <a:r>
              <a:rPr lang="ro-RO" i="1" dirty="0"/>
              <a:t>						</a:t>
            </a:r>
            <a:r>
              <a:rPr lang="ro-RO" dirty="0"/>
              <a:t>(Ioan Slavici – Amintiri)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810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 1" descr="Persoană mâncând">
            <a:extLst>
              <a:ext uri="{FF2B5EF4-FFF2-40B4-BE49-F238E27FC236}">
                <a16:creationId xmlns:a16="http://schemas.microsoft.com/office/drawing/2014/main" id="{B996D0AF-2AE8-4111-8CDA-C59B3A16A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93" y="3950563"/>
            <a:ext cx="914400" cy="914400"/>
          </a:xfrm>
          <a:prstGeom prst="rect">
            <a:avLst/>
          </a:prstGeom>
        </p:spPr>
      </p:pic>
      <p:sp>
        <p:nvSpPr>
          <p:cNvPr id="5" name="Titlu 4">
            <a:extLst>
              <a:ext uri="{FF2B5EF4-FFF2-40B4-BE49-F238E27FC236}">
                <a16:creationId xmlns:a16="http://schemas.microsoft.com/office/drawing/2014/main" id="{F9F351BF-31C6-4EBF-B1EC-3364CECF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28" y="1171852"/>
            <a:ext cx="10268506" cy="4687410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https://wordwall.net/ro/resource/84522343</a:t>
            </a:r>
            <a:br>
              <a:rPr lang="ro-RO" dirty="0"/>
            </a:br>
            <a:endParaRPr lang="en-US" dirty="0"/>
          </a:p>
        </p:txBody>
      </p:sp>
      <p:pic>
        <p:nvPicPr>
          <p:cNvPr id="1026" name="Picture 2" descr="https://wordwall.net/resourceajax/qr?shareLocation=1&amp;activityId=84522343">
            <a:extLst>
              <a:ext uri="{FF2B5EF4-FFF2-40B4-BE49-F238E27FC236}">
                <a16:creationId xmlns:a16="http://schemas.microsoft.com/office/drawing/2014/main" id="{6CA464DA-7668-4746-94DB-F3BD5C8B0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15" y="488270"/>
            <a:ext cx="2279249" cy="22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7AA82613-CDA2-4019-AF42-D8F1352CF483}"/>
              </a:ext>
            </a:extLst>
          </p:cNvPr>
          <p:cNvSpPr txBox="1"/>
          <p:nvPr/>
        </p:nvSpPr>
        <p:spPr>
          <a:xfrm>
            <a:off x="1447060" y="4225771"/>
            <a:ext cx="8984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/>
              <a:t>Îți propun un joc prin care vei putea asocia titluri de cărți cu valorile pe care le regăsești prin lectură.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64357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294BCD-3BC9-4C43-9F71-201949D5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75596035-62FE-4A16-96A5-0CBCD4032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A05D1CF-540C-487E-83DF-00C3C772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5" y="409513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o-RO" b="1" dirty="0"/>
              <a:t>Astăzi vom defini și clasifica valorile:</a:t>
            </a:r>
            <a:br>
              <a:rPr lang="ro-RO" b="1" dirty="0"/>
            </a:br>
            <a:r>
              <a:rPr lang="en-US" sz="3100" b="1" dirty="0" err="1"/>
              <a:t>Te</a:t>
            </a:r>
            <a:r>
              <a:rPr lang="en-US" sz="3100" b="1" dirty="0"/>
              <a:t> </a:t>
            </a:r>
            <a:r>
              <a:rPr lang="en-US" sz="3100" b="1" dirty="0" err="1"/>
              <a:t>invit</a:t>
            </a:r>
            <a:r>
              <a:rPr lang="en-US" sz="3100" b="1" dirty="0"/>
              <a:t> </a:t>
            </a:r>
            <a:r>
              <a:rPr lang="en-US" sz="3100" b="1" dirty="0" err="1"/>
              <a:t>să</a:t>
            </a:r>
            <a:r>
              <a:rPr lang="en-US" sz="3100" b="1" dirty="0"/>
              <a:t> </a:t>
            </a:r>
            <a:r>
              <a:rPr lang="en-US" sz="3100" b="1" dirty="0" err="1"/>
              <a:t>te</a:t>
            </a:r>
            <a:r>
              <a:rPr lang="en-US" sz="3100" b="1" dirty="0"/>
              <a:t> </a:t>
            </a:r>
            <a:r>
              <a:rPr lang="en-US" sz="3100" b="1" dirty="0" err="1"/>
              <a:t>așezi</a:t>
            </a:r>
            <a:r>
              <a:rPr lang="en-US" sz="3100" b="1" dirty="0"/>
              <a:t> </a:t>
            </a:r>
            <a:r>
              <a:rPr lang="en-US" sz="3100" b="1" dirty="0" err="1"/>
              <a:t>comod</a:t>
            </a:r>
            <a:r>
              <a:rPr lang="en-US" sz="3100" b="1" dirty="0"/>
              <a:t>, </a:t>
            </a:r>
            <a:r>
              <a:rPr lang="en-US" sz="3100" b="1" dirty="0" err="1"/>
              <a:t>să-ți</a:t>
            </a:r>
            <a:r>
              <a:rPr lang="en-US" sz="3100" b="1" dirty="0"/>
              <a:t> </a:t>
            </a:r>
            <a:r>
              <a:rPr lang="en-US" sz="3100" b="1" dirty="0" err="1"/>
              <a:t>pregătești</a:t>
            </a:r>
            <a:r>
              <a:rPr lang="en-US" sz="3100" b="1" dirty="0"/>
              <a:t> </a:t>
            </a:r>
            <a:r>
              <a:rPr lang="en-US" sz="3100" b="1" dirty="0" err="1"/>
              <a:t>ceva</a:t>
            </a:r>
            <a:r>
              <a:rPr lang="en-US" sz="3100" b="1" dirty="0"/>
              <a:t> de </a:t>
            </a:r>
            <a:r>
              <a:rPr lang="en-US" sz="3100" b="1" dirty="0" err="1"/>
              <a:t>scris</a:t>
            </a:r>
            <a:r>
              <a:rPr lang="en-US" sz="3100" b="1" dirty="0"/>
              <a:t> </a:t>
            </a:r>
            <a:r>
              <a:rPr lang="en-US" sz="3100" b="1" dirty="0" err="1"/>
              <a:t>și</a:t>
            </a:r>
            <a:r>
              <a:rPr lang="en-US" sz="3100" b="1" dirty="0"/>
              <a:t> </a:t>
            </a:r>
            <a:r>
              <a:rPr lang="en-US" sz="3100" b="1" dirty="0" err="1"/>
              <a:t>să</a:t>
            </a:r>
            <a:r>
              <a:rPr lang="en-US" sz="3100" b="1" dirty="0"/>
              <a:t> </a:t>
            </a:r>
            <a:r>
              <a:rPr lang="en-US" sz="3100" b="1" dirty="0" err="1"/>
              <a:t>fii</a:t>
            </a:r>
            <a:r>
              <a:rPr lang="en-US" sz="3100" b="1" dirty="0"/>
              <a:t> </a:t>
            </a:r>
            <a:r>
              <a:rPr lang="en-US" sz="3100" b="1" dirty="0" err="1"/>
              <a:t>atent</a:t>
            </a:r>
            <a:r>
              <a:rPr lang="en-US" sz="3100" b="1" dirty="0"/>
              <a:t>!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CA317F0-3218-46BB-9614-C3D4E3EC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97" y="19418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600" dirty="0"/>
              <a:t>În funcție de context, cuvântul </a:t>
            </a:r>
            <a:r>
              <a:rPr lang="ro-RO" sz="3600" b="1" i="1" dirty="0">
                <a:solidFill>
                  <a:srgbClr val="C00000"/>
                </a:solidFill>
              </a:rPr>
              <a:t>VALOARE</a:t>
            </a:r>
            <a:r>
              <a:rPr lang="ro-RO" sz="3600" dirty="0"/>
              <a:t> are mai multe sensuri:</a:t>
            </a:r>
          </a:p>
          <a:p>
            <a:pPr marL="0" indent="0">
              <a:buNone/>
            </a:pPr>
            <a:endParaRPr lang="ro-RO" sz="3600" dirty="0"/>
          </a:p>
          <a:p>
            <a:pPr marL="514350" indent="-514350">
              <a:buAutoNum type="arabicPeriod"/>
            </a:pPr>
            <a:r>
              <a:rPr lang="en-US" sz="3600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etică</a:t>
            </a:r>
            <a:r>
              <a:rPr lang="en-US" sz="3600" b="1" dirty="0"/>
              <a:t> </a:t>
            </a:r>
            <a:r>
              <a:rPr lang="en-US" sz="3600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morală</a:t>
            </a:r>
            <a:r>
              <a:rPr lang="ro-RO" sz="3600" b="1" dirty="0"/>
              <a:t> </a:t>
            </a:r>
            <a:r>
              <a:rPr lang="ro-RO" sz="3600" dirty="0"/>
              <a:t>–</a:t>
            </a:r>
            <a:r>
              <a:rPr lang="ro-RO" sz="3600" b="1" dirty="0"/>
              <a:t> </a:t>
            </a:r>
            <a:r>
              <a:rPr lang="ro-RO" sz="3600" dirty="0"/>
              <a:t>comportament </a:t>
            </a:r>
          </a:p>
          <a:p>
            <a:pPr marL="514350" indent="-514350">
              <a:buAutoNum type="arabicPeriod"/>
            </a:pPr>
            <a:r>
              <a:rPr lang="ro-RO" sz="3600" dirty="0"/>
              <a:t>În</a:t>
            </a:r>
            <a:r>
              <a:rPr lang="ro-RO" sz="3600" dirty="0">
                <a:solidFill>
                  <a:srgbClr val="00B050"/>
                </a:solidFill>
              </a:rPr>
              <a:t> </a:t>
            </a:r>
            <a:r>
              <a:rPr lang="ro-RO" sz="3600" b="1" dirty="0"/>
              <a:t>economie</a:t>
            </a:r>
            <a:r>
              <a:rPr lang="ro-RO" sz="3600" dirty="0">
                <a:solidFill>
                  <a:srgbClr val="00B050"/>
                </a:solidFill>
              </a:rPr>
              <a:t> </a:t>
            </a:r>
            <a:r>
              <a:rPr lang="ro-RO" sz="3600" dirty="0"/>
              <a:t>– bani</a:t>
            </a:r>
          </a:p>
          <a:p>
            <a:pPr marL="514350" indent="-514350">
              <a:buAutoNum type="arabicPeriod"/>
            </a:pPr>
            <a:r>
              <a:rPr lang="ro-RO" sz="3600" dirty="0"/>
              <a:t>În</a:t>
            </a:r>
            <a:r>
              <a:rPr lang="ro-RO" sz="3600" dirty="0">
                <a:solidFill>
                  <a:srgbClr val="00B050"/>
                </a:solidFill>
              </a:rPr>
              <a:t> </a:t>
            </a:r>
            <a:r>
              <a:rPr lang="ro-RO" sz="3600" b="1" dirty="0"/>
              <a:t>matematică</a:t>
            </a:r>
            <a:r>
              <a:rPr lang="ro-RO" sz="3600" dirty="0">
                <a:solidFill>
                  <a:srgbClr val="00B050"/>
                </a:solidFill>
              </a:rPr>
              <a:t> </a:t>
            </a:r>
            <a:r>
              <a:rPr lang="ro-RO" sz="3600" dirty="0"/>
              <a:t>– numere sau rezultate, soluții</a:t>
            </a:r>
          </a:p>
        </p:txBody>
      </p:sp>
    </p:spTree>
    <p:extLst>
      <p:ext uri="{BB962C8B-B14F-4D97-AF65-F5344CB8AC3E}">
        <p14:creationId xmlns:p14="http://schemas.microsoft.com/office/powerpoint/2010/main" val="352062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0E3DBD1-0677-4B42-AFA4-24DDCA89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VALOARE/ valori - </a:t>
            </a:r>
            <a:r>
              <a:rPr lang="en-US" dirty="0" err="1"/>
              <a:t>substantiv</a:t>
            </a:r>
            <a:r>
              <a:rPr lang="en-US" dirty="0"/>
              <a:t> </a:t>
            </a:r>
            <a:r>
              <a:rPr lang="en-US" dirty="0" err="1"/>
              <a:t>feminin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71621C-D7F7-4A07-A955-78D8E5875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ceea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este</a:t>
            </a:r>
            <a:r>
              <a:rPr lang="en-US" sz="3600" b="1" dirty="0">
                <a:solidFill>
                  <a:srgbClr val="FF0000"/>
                </a:solidFill>
              </a:rPr>
              <a:t> bun, important</a:t>
            </a:r>
            <a:r>
              <a:rPr lang="ro-RO" sz="3600" b="1" dirty="0">
                <a:solidFill>
                  <a:srgbClr val="FF0000"/>
                </a:solidFill>
              </a:rPr>
              <a:t> și de dorit</a:t>
            </a:r>
          </a:p>
          <a:p>
            <a:r>
              <a:rPr lang="ro-RO" dirty="0"/>
              <a:t>S</a:t>
            </a:r>
            <a:r>
              <a:rPr lang="it-IT" dirty="0"/>
              <a:t>e referă la </a:t>
            </a:r>
            <a:r>
              <a:rPr lang="it-IT" b="1" dirty="0"/>
              <a:t>abilitățile intelectuale sau profesionale</a:t>
            </a:r>
            <a:r>
              <a:rPr lang="it-IT" dirty="0"/>
              <a:t> ale unei persoane.</a:t>
            </a:r>
            <a:endParaRPr lang="ro-RO" dirty="0"/>
          </a:p>
          <a:p>
            <a:r>
              <a:rPr lang="ro-RO" dirty="0"/>
              <a:t>R</a:t>
            </a:r>
            <a:r>
              <a:rPr lang="en-US" dirty="0" err="1"/>
              <a:t>eprezintă</a:t>
            </a:r>
            <a:r>
              <a:rPr lang="en-US" dirty="0"/>
              <a:t> </a:t>
            </a:r>
            <a:r>
              <a:rPr lang="en-US" b="1" dirty="0" err="1"/>
              <a:t>importanța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ro-RO" dirty="0"/>
              <a:t>concept</a:t>
            </a:r>
            <a:r>
              <a:rPr lang="en-US" dirty="0"/>
              <a:t>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artistic, cultural, </a:t>
            </a:r>
            <a:r>
              <a:rPr lang="en-US" dirty="0" err="1"/>
              <a:t>istoric</a:t>
            </a:r>
            <a:r>
              <a:rPr lang="en-US" dirty="0"/>
              <a:t>, </a:t>
            </a:r>
            <a:r>
              <a:rPr lang="en-US" dirty="0" err="1"/>
              <a:t>științific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moral.</a:t>
            </a:r>
            <a:endParaRPr lang="ro-RO" dirty="0"/>
          </a:p>
          <a:p>
            <a:r>
              <a:rPr lang="ro-RO" dirty="0"/>
              <a:t>s</a:t>
            </a:r>
            <a:r>
              <a:rPr lang="en-US" dirty="0"/>
              <a:t>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ro-RO" dirty="0"/>
              <a:t>bazele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societăți</a:t>
            </a:r>
            <a:r>
              <a:rPr lang="en-US" dirty="0"/>
              <a:t>, precum </a:t>
            </a:r>
            <a:r>
              <a:rPr lang="en-US" b="1" dirty="0" err="1"/>
              <a:t>idealurile</a:t>
            </a:r>
            <a:r>
              <a:rPr lang="en-US" b="1" dirty="0"/>
              <a:t>, </a:t>
            </a:r>
            <a:r>
              <a:rPr lang="en-US" b="1" dirty="0" err="1"/>
              <a:t>tradițiile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principiile</a:t>
            </a:r>
            <a:r>
              <a:rPr lang="en-US" dirty="0"/>
              <a:t> de </a:t>
            </a:r>
            <a:r>
              <a:rPr lang="en-US" dirty="0" err="1"/>
              <a:t>viață</a:t>
            </a:r>
            <a:r>
              <a:rPr lang="en-US" dirty="0"/>
              <a:t>.</a:t>
            </a:r>
            <a:endParaRPr lang="ro-RO" dirty="0"/>
          </a:p>
          <a:p>
            <a:r>
              <a:rPr lang="ro-RO" sz="3200" b="1" dirty="0">
                <a:solidFill>
                  <a:srgbClr val="FF0000"/>
                </a:solidFill>
              </a:rPr>
              <a:t>VIRTUTE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70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B11992F-AF28-4B07-A9DC-C6ADC8A2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56" y="695064"/>
            <a:ext cx="10983012" cy="151080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o-RO" sz="4000" dirty="0"/>
              <a:t>Trăim într-o lume multiculturală, în care oamenii sunt diferiți, gândesc diferit și prețuiesc lucrurile în mod diferit.</a:t>
            </a:r>
            <a:endParaRPr lang="en-US" sz="40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546A873-08F3-432A-B67F-FFEE84615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73" y="2947415"/>
            <a:ext cx="10515600" cy="3161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4000" dirty="0"/>
              <a:t>Când vorbim despre valori, </a:t>
            </a:r>
            <a:r>
              <a:rPr lang="ro-RO" sz="4000" b="1" dirty="0">
                <a:solidFill>
                  <a:srgbClr val="FF0000"/>
                </a:solidFill>
              </a:rPr>
              <a:t>nu ne raportăm la ceea ce suntem</a:t>
            </a:r>
            <a:r>
              <a:rPr lang="ro-RO" sz="4000" dirty="0"/>
              <a:t>, ci la </a:t>
            </a:r>
            <a:r>
              <a:rPr lang="ro-RO" sz="4000" b="1" dirty="0">
                <a:solidFill>
                  <a:srgbClr val="FF0000"/>
                </a:solidFill>
              </a:rPr>
              <a:t>ceea ce dorim să ajungem</a:t>
            </a:r>
            <a:r>
              <a:rPr lang="ro-RO" sz="4000" dirty="0"/>
              <a:t>, pentru că fiecare popor are despre sine o imagine ideală.</a:t>
            </a:r>
          </a:p>
        </p:txBody>
      </p:sp>
    </p:spTree>
    <p:extLst>
      <p:ext uri="{BB962C8B-B14F-4D97-AF65-F5344CB8AC3E}">
        <p14:creationId xmlns:p14="http://schemas.microsoft.com/office/powerpoint/2010/main" val="3356152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8156" y="1329179"/>
            <a:ext cx="10515600" cy="4675694"/>
          </a:xfrm>
        </p:spPr>
        <p:txBody>
          <a:bodyPr/>
          <a:lstStyle/>
          <a:p>
            <a:pPr marL="0" lvl="0" indent="0" algn="ctr">
              <a:buNone/>
            </a:pPr>
            <a:r>
              <a:rPr lang="ro-RO" sz="4800" i="1" dirty="0">
                <a:solidFill>
                  <a:prstClr val="black"/>
                </a:solidFill>
              </a:rPr>
              <a:t>Valorile sunt concepte comune, recunoscute de un grup sau de o colectivitate. </a:t>
            </a:r>
            <a:endParaRPr lang="en-US" sz="4800" i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o-RO" sz="4800" i="1" dirty="0">
                <a:solidFill>
                  <a:prstClr val="black"/>
                </a:solidFill>
              </a:rPr>
              <a:t>Unele valori sunt prețuite în mod unanim, altele sunt specifice unui grup restrâns.</a:t>
            </a:r>
            <a:endParaRPr lang="en-US" sz="4800" i="1" dirty="0">
              <a:solidFill>
                <a:prstClr val="black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83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E8798915-57DF-4688-AC0D-7E305FB6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120" y="363437"/>
            <a:ext cx="3945276" cy="781234"/>
          </a:xfrm>
        </p:spPr>
        <p:txBody>
          <a:bodyPr>
            <a:normAutofit/>
          </a:bodyPr>
          <a:lstStyle/>
          <a:p>
            <a:pPr algn="ctr"/>
            <a:r>
              <a:rPr lang="ro-RO" sz="4000" dirty="0">
                <a:solidFill>
                  <a:srgbClr val="0070C0"/>
                </a:solidFill>
              </a:rPr>
              <a:t>VALORI MORALE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7AFE8004-EAB7-4185-B0DC-D407873F6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502" y="1668270"/>
            <a:ext cx="5531637" cy="4813624"/>
          </a:xfrm>
        </p:spPr>
        <p:txBody>
          <a:bodyPr>
            <a:normAutofit/>
          </a:bodyPr>
          <a:lstStyle/>
          <a:p>
            <a:r>
              <a:rPr lang="ro-RO" dirty="0"/>
              <a:t>Pot fi puse în legătură cu învățătura creștină:</a:t>
            </a:r>
          </a:p>
          <a:p>
            <a:pPr marL="0" indent="0">
              <a:buNone/>
            </a:pPr>
            <a:r>
              <a:rPr lang="ro-RO" dirty="0"/>
              <a:t>- </a:t>
            </a:r>
            <a:r>
              <a:rPr lang="ro-RO" dirty="0">
                <a:solidFill>
                  <a:srgbClr val="0070C0"/>
                </a:solidFill>
              </a:rPr>
              <a:t>respectul față de părinți</a:t>
            </a:r>
          </a:p>
          <a:p>
            <a:pPr marL="0" indent="0">
              <a:buNone/>
            </a:pPr>
            <a:r>
              <a:rPr lang="ro-RO" dirty="0">
                <a:solidFill>
                  <a:srgbClr val="0070C0"/>
                </a:solidFill>
              </a:rPr>
              <a:t>- cinstea</a:t>
            </a:r>
          </a:p>
          <a:p>
            <a:pPr marL="0" indent="0">
              <a:buNone/>
            </a:pPr>
            <a:r>
              <a:rPr lang="ro-RO" dirty="0">
                <a:solidFill>
                  <a:srgbClr val="0070C0"/>
                </a:solidFill>
              </a:rPr>
              <a:t>- dreptatea</a:t>
            </a:r>
          </a:p>
          <a:p>
            <a:pPr marL="0" indent="0">
              <a:buNone/>
            </a:pPr>
            <a:r>
              <a:rPr lang="ro-RO" dirty="0">
                <a:solidFill>
                  <a:srgbClr val="0070C0"/>
                </a:solidFill>
              </a:rPr>
              <a:t>- adevărul</a:t>
            </a:r>
          </a:p>
          <a:p>
            <a:pPr marL="0" indent="0">
              <a:buNone/>
            </a:pPr>
            <a:r>
              <a:rPr lang="ro-RO" dirty="0">
                <a:solidFill>
                  <a:srgbClr val="0070C0"/>
                </a:solidFill>
              </a:rPr>
              <a:t>- sinceritatea</a:t>
            </a:r>
          </a:p>
          <a:p>
            <a:pPr marL="0" indent="0">
              <a:buNone/>
            </a:pPr>
            <a:r>
              <a:rPr lang="ro-RO" dirty="0">
                <a:solidFill>
                  <a:srgbClr val="0070C0"/>
                </a:solidFill>
              </a:rPr>
              <a:t>- bunătatea</a:t>
            </a:r>
          </a:p>
        </p:txBody>
      </p:sp>
      <p:sp>
        <p:nvSpPr>
          <p:cNvPr id="7" name="Substituent text 6">
            <a:extLst>
              <a:ext uri="{FF2B5EF4-FFF2-40B4-BE49-F238E27FC236}">
                <a16:creationId xmlns:a16="http://schemas.microsoft.com/office/drawing/2014/main" id="{3F84A771-174C-47A2-AF0A-0120C835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732" y="344584"/>
            <a:ext cx="4412202" cy="781234"/>
          </a:xfrm>
        </p:spPr>
        <p:txBody>
          <a:bodyPr>
            <a:normAutofit/>
          </a:bodyPr>
          <a:lstStyle/>
          <a:p>
            <a:pPr algn="ctr"/>
            <a:r>
              <a:rPr lang="ro-RO" sz="4000" dirty="0">
                <a:solidFill>
                  <a:srgbClr val="C00000"/>
                </a:solidFill>
              </a:rPr>
              <a:t>VALORI CULTURALE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Substituent conținut 7">
            <a:extLst>
              <a:ext uri="{FF2B5EF4-FFF2-40B4-BE49-F238E27FC236}">
                <a16:creationId xmlns:a16="http://schemas.microsoft.com/office/drawing/2014/main" id="{ED74AD93-508B-45E8-A8CC-12803902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4836" y="1611709"/>
            <a:ext cx="5663954" cy="4813624"/>
          </a:xfrm>
        </p:spPr>
        <p:txBody>
          <a:bodyPr>
            <a:normAutofit/>
          </a:bodyPr>
          <a:lstStyle/>
          <a:p>
            <a:r>
              <a:rPr lang="ro-RO" dirty="0"/>
              <a:t>Sunt specifice unui grup :</a:t>
            </a:r>
          </a:p>
          <a:p>
            <a:pPr marL="0" indent="0">
              <a:buNone/>
            </a:pPr>
            <a:r>
              <a:rPr lang="ro-RO" dirty="0"/>
              <a:t>- </a:t>
            </a:r>
            <a:r>
              <a:rPr lang="ro-RO" dirty="0">
                <a:solidFill>
                  <a:srgbClr val="C00000"/>
                </a:solidFill>
              </a:rPr>
              <a:t>păstrarea tradițiilor</a:t>
            </a:r>
          </a:p>
          <a:p>
            <a:pPr marL="0" indent="0">
              <a:buNone/>
            </a:pPr>
            <a:r>
              <a:rPr lang="ro-RO" dirty="0">
                <a:solidFill>
                  <a:srgbClr val="C00000"/>
                </a:solidFill>
              </a:rPr>
              <a:t>- dragostea de țară</a:t>
            </a:r>
          </a:p>
          <a:p>
            <a:pPr marL="0" indent="0">
              <a:buNone/>
            </a:pPr>
            <a:r>
              <a:rPr lang="ro-RO" dirty="0">
                <a:solidFill>
                  <a:srgbClr val="C00000"/>
                </a:solidFill>
              </a:rPr>
              <a:t>- dorința de libertate</a:t>
            </a:r>
          </a:p>
          <a:p>
            <a:pPr marL="0" indent="0">
              <a:buNone/>
            </a:pPr>
            <a:r>
              <a:rPr lang="ro-RO" dirty="0">
                <a:solidFill>
                  <a:srgbClr val="C00000"/>
                </a:solidFill>
              </a:rPr>
              <a:t>- aventura</a:t>
            </a:r>
          </a:p>
          <a:p>
            <a:pPr marL="0" indent="0">
              <a:buNone/>
            </a:pPr>
            <a:r>
              <a:rPr lang="ro-RO" dirty="0">
                <a:solidFill>
                  <a:srgbClr val="C00000"/>
                </a:solidFill>
              </a:rPr>
              <a:t>- prietenia </a:t>
            </a:r>
          </a:p>
          <a:p>
            <a:pPr marL="0" indent="0">
              <a:buNone/>
            </a:pPr>
            <a:r>
              <a:rPr lang="ro-RO" dirty="0">
                <a:solidFill>
                  <a:srgbClr val="C00000"/>
                </a:solidFill>
              </a:rPr>
              <a:t>- curajul</a:t>
            </a:r>
          </a:p>
          <a:p>
            <a:pPr marL="0" indent="0">
              <a:buNone/>
            </a:pPr>
            <a:r>
              <a:rPr lang="ro-RO" dirty="0">
                <a:solidFill>
                  <a:srgbClr val="C00000"/>
                </a:solidFill>
              </a:rPr>
              <a:t>- familia</a:t>
            </a:r>
          </a:p>
        </p:txBody>
      </p:sp>
    </p:spTree>
    <p:extLst>
      <p:ext uri="{BB962C8B-B14F-4D97-AF65-F5344CB8AC3E}">
        <p14:creationId xmlns:p14="http://schemas.microsoft.com/office/powerpoint/2010/main" val="225836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37E30E-C8C5-4CE1-93A7-82F2DC0A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68" y="3273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o-RO" dirty="0"/>
              <a:t>     Valorile ne definesc. Fiecare valoare, morală sau culturală, are drept corespondent </a:t>
            </a:r>
            <a:r>
              <a:rPr lang="ro-RO" b="1" dirty="0"/>
              <a:t>opusul </a:t>
            </a:r>
            <a:endParaRPr lang="en-US" b="1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2D90043-6FA7-4D7F-8EDB-4BDDCEF9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480" y="1784858"/>
            <a:ext cx="5157787" cy="547132"/>
          </a:xfrm>
        </p:spPr>
        <p:txBody>
          <a:bodyPr>
            <a:normAutofit/>
          </a:bodyPr>
          <a:lstStyle/>
          <a:p>
            <a:r>
              <a:rPr lang="ro-RO" dirty="0"/>
              <a:t>VALORI MORALE  ↔  DEFECTE</a:t>
            </a:r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0D8A5AD-74AA-4875-B9F4-457380632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361" y="2750172"/>
            <a:ext cx="5157787" cy="3684588"/>
          </a:xfrm>
        </p:spPr>
        <p:txBody>
          <a:bodyPr/>
          <a:lstStyle/>
          <a:p>
            <a:r>
              <a:rPr lang="ro-RO" dirty="0"/>
              <a:t>CINSTE – NECINSTE</a:t>
            </a:r>
          </a:p>
          <a:p>
            <a:r>
              <a:rPr lang="ro-RO" dirty="0"/>
              <a:t>RESPECT – DISPREȚ</a:t>
            </a:r>
          </a:p>
          <a:p>
            <a:r>
              <a:rPr lang="ro-RO" dirty="0"/>
              <a:t>ADEVĂR – MINCIUNĂ</a:t>
            </a:r>
          </a:p>
          <a:p>
            <a:r>
              <a:rPr lang="ro-RO" dirty="0"/>
              <a:t>BUNĂTATE - RĂUTATE</a:t>
            </a:r>
          </a:p>
          <a:p>
            <a:endParaRPr lang="ro-RO" dirty="0"/>
          </a:p>
          <a:p>
            <a:endParaRPr lang="en-US" dirty="0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FDDBF8F7-BEB5-4297-8126-9D4219F71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4853" y="1794284"/>
            <a:ext cx="5259388" cy="973261"/>
          </a:xfrm>
        </p:spPr>
        <p:txBody>
          <a:bodyPr>
            <a:normAutofit/>
          </a:bodyPr>
          <a:lstStyle/>
          <a:p>
            <a:r>
              <a:rPr lang="ro-RO" dirty="0"/>
              <a:t>VALORI CULTURALE</a:t>
            </a:r>
            <a:r>
              <a:rPr lang="ro-RO" dirty="0">
                <a:solidFill>
                  <a:srgbClr val="0070C0"/>
                </a:solidFill>
              </a:rPr>
              <a:t> </a:t>
            </a:r>
            <a:r>
              <a:rPr lang="ro-RO" dirty="0"/>
              <a:t>↔ NONVALORI</a:t>
            </a:r>
            <a:endParaRPr lang="en-US" dirty="0"/>
          </a:p>
          <a:p>
            <a:endParaRPr lang="en-US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C454861E-04D6-4F40-A670-DA7AA8FD5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7615" y="2787879"/>
            <a:ext cx="5183188" cy="3684588"/>
          </a:xfrm>
        </p:spPr>
        <p:txBody>
          <a:bodyPr/>
          <a:lstStyle/>
          <a:p>
            <a:r>
              <a:rPr lang="ro-RO" dirty="0"/>
              <a:t>CURAJ - LAȘITATE, FRICĂ</a:t>
            </a:r>
          </a:p>
          <a:p>
            <a:r>
              <a:rPr lang="ro-RO" dirty="0"/>
              <a:t>PRIETENIE – DUȘMĂNIE</a:t>
            </a:r>
          </a:p>
          <a:p>
            <a:r>
              <a:rPr lang="ro-RO" dirty="0"/>
              <a:t>HĂRNICIE - LENE</a:t>
            </a:r>
          </a:p>
          <a:p>
            <a:r>
              <a:rPr lang="ro-RO" dirty="0"/>
              <a:t>PREȚUIRE A TRADIȚIILOR – RENUNȚARE LA TRADIȚII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92841848-7B32-419B-88B6-427FD1CC2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31037" y="899169"/>
            <a:ext cx="1161923" cy="774615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E8A98FA6-1458-4330-8E72-6246190BD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3445" y="144180"/>
            <a:ext cx="1402960" cy="782303"/>
          </a:xfrm>
          <a:prstGeom prst="rect">
            <a:avLst/>
          </a:prstGeom>
        </p:spPr>
      </p:pic>
      <p:sp>
        <p:nvSpPr>
          <p:cNvPr id="17" name="CasetăText 16">
            <a:extLst>
              <a:ext uri="{FF2B5EF4-FFF2-40B4-BE49-F238E27FC236}">
                <a16:creationId xmlns:a16="http://schemas.microsoft.com/office/drawing/2014/main" id="{1B0D185C-A117-452C-9DB6-CBA3231A037A}"/>
              </a:ext>
            </a:extLst>
          </p:cNvPr>
          <p:cNvSpPr txBox="1"/>
          <p:nvPr/>
        </p:nvSpPr>
        <p:spPr>
          <a:xfrm>
            <a:off x="-741750" y="668337"/>
            <a:ext cx="1800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57790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7542655-B3EF-4B20-97B8-EED131B3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05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o-RO" sz="3600" dirty="0">
                <a:latin typeface="+mn-lt"/>
              </a:rPr>
              <a:t>Proverbele vorbesc cel mai bine despre calitățile și defectele unui popor.</a:t>
            </a:r>
            <a:br>
              <a:rPr lang="ro-RO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5405608-2752-41A0-A675-5ED26F3D5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358" y="2608049"/>
            <a:ext cx="5181600" cy="2868923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Libertate</a:t>
            </a:r>
            <a:r>
              <a:rPr lang="ro-RO" dirty="0"/>
              <a:t> - proverb românesc</a:t>
            </a:r>
          </a:p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ro-RO" sz="2400" dirty="0"/>
              <a:t>„</a:t>
            </a:r>
            <a:r>
              <a:rPr lang="ro-RO" b="1" dirty="0">
                <a:solidFill>
                  <a:srgbClr val="00B050"/>
                </a:solidFill>
              </a:rPr>
              <a:t>Mai bine să trăiești o zi vultur, decât o mie de ani cioară!</a:t>
            </a:r>
            <a:r>
              <a:rPr lang="ro-RO" dirty="0"/>
              <a:t>”</a:t>
            </a:r>
            <a:endParaRPr lang="en-US" b="1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2357125-8A87-4517-BB97-7DCA4C051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602" y="2683464"/>
            <a:ext cx="5181600" cy="2378730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Libertate</a:t>
            </a:r>
            <a:r>
              <a:rPr lang="ro-RO" dirty="0"/>
              <a:t> - proverb maghiar</a:t>
            </a:r>
          </a:p>
          <a:p>
            <a:pPr marL="0" indent="0">
              <a:buNone/>
            </a:pPr>
            <a:r>
              <a:rPr lang="en-US" dirty="0"/>
              <a:t>„</a:t>
            </a:r>
            <a:r>
              <a:rPr lang="en-US" b="1" dirty="0">
                <a:solidFill>
                  <a:srgbClr val="00B050"/>
                </a:solidFill>
              </a:rPr>
              <a:t>Mai bine </a:t>
            </a:r>
            <a:r>
              <a:rPr lang="ro-RO" b="1" dirty="0">
                <a:solidFill>
                  <a:srgbClr val="00B050"/>
                </a:solidFill>
              </a:rPr>
              <a:t>să fii </a:t>
            </a:r>
            <a:r>
              <a:rPr lang="en-US" b="1" dirty="0" err="1">
                <a:solidFill>
                  <a:srgbClr val="00B050"/>
                </a:solidFill>
              </a:rPr>
              <a:t>azi</a:t>
            </a:r>
            <a:r>
              <a:rPr lang="en-US" b="1" dirty="0">
                <a:solidFill>
                  <a:srgbClr val="00B050"/>
                </a:solidFill>
              </a:rPr>
              <a:t> o </a:t>
            </a:r>
            <a:r>
              <a:rPr lang="en-US" b="1" dirty="0" err="1">
                <a:solidFill>
                  <a:srgbClr val="00B050"/>
                </a:solidFill>
              </a:rPr>
              <a:t>vrabie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o-RO" b="1" dirty="0">
                <a:solidFill>
                  <a:srgbClr val="00B050"/>
                </a:solidFill>
              </a:rPr>
              <a:t>decât </a:t>
            </a:r>
            <a:r>
              <a:rPr lang="en-US" b="1" dirty="0" err="1">
                <a:solidFill>
                  <a:srgbClr val="00B050"/>
                </a:solidFill>
              </a:rPr>
              <a:t>mâine</a:t>
            </a:r>
            <a:r>
              <a:rPr lang="en-US" b="1" dirty="0">
                <a:solidFill>
                  <a:srgbClr val="00B050"/>
                </a:solidFill>
              </a:rPr>
              <a:t> o </a:t>
            </a:r>
            <a:r>
              <a:rPr lang="en-US" b="1" dirty="0" err="1">
                <a:solidFill>
                  <a:srgbClr val="00B050"/>
                </a:solidFill>
              </a:rPr>
              <a:t>găină</a:t>
            </a:r>
            <a:r>
              <a:rPr lang="en-US" b="1" dirty="0">
                <a:solidFill>
                  <a:srgbClr val="00B050"/>
                </a:solidFill>
              </a:rPr>
              <a:t>.</a:t>
            </a:r>
            <a:r>
              <a:rPr lang="en-US" dirty="0"/>
              <a:t>”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i="1" dirty="0"/>
              <a:t>(„</a:t>
            </a:r>
            <a:r>
              <a:rPr lang="en-US" i="1" dirty="0" err="1"/>
              <a:t>Jobb</a:t>
            </a:r>
            <a:r>
              <a:rPr lang="en-US" i="1" dirty="0"/>
              <a:t> ma </a:t>
            </a:r>
            <a:r>
              <a:rPr lang="en-US" i="1" dirty="0" err="1"/>
              <a:t>egy</a:t>
            </a:r>
            <a:r>
              <a:rPr lang="en-US" i="1" dirty="0"/>
              <a:t> </a:t>
            </a:r>
            <a:r>
              <a:rPr lang="en-US" i="1" dirty="0" err="1"/>
              <a:t>veréb</a:t>
            </a:r>
            <a:r>
              <a:rPr lang="en-US" i="1" dirty="0"/>
              <a:t>, mint </a:t>
            </a:r>
            <a:r>
              <a:rPr lang="en-US" i="1" dirty="0" err="1"/>
              <a:t>holnap</a:t>
            </a:r>
            <a:r>
              <a:rPr lang="en-US" i="1" dirty="0"/>
              <a:t> </a:t>
            </a:r>
            <a:r>
              <a:rPr lang="en-US" i="1" dirty="0" err="1"/>
              <a:t>egy</a:t>
            </a:r>
            <a:r>
              <a:rPr lang="en-US" i="1" dirty="0"/>
              <a:t> </a:t>
            </a:r>
            <a:r>
              <a:rPr lang="en-US" i="1" dirty="0" err="1"/>
              <a:t>túzok</a:t>
            </a:r>
            <a:r>
              <a:rPr lang="en-US" i="1" dirty="0"/>
              <a:t>.”)</a:t>
            </a:r>
            <a:endParaRPr lang="ro-RO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1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0AE3A1-BC9D-4252-AC3B-89EC7323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Despre </a:t>
            </a:r>
            <a:r>
              <a:rPr lang="ro-RO" b="1" dirty="0"/>
              <a:t>PRIETENIE</a:t>
            </a:r>
            <a:r>
              <a:rPr lang="ro-RO" dirty="0"/>
              <a:t> și </a:t>
            </a:r>
            <a:r>
              <a:rPr lang="ro-RO" b="1" dirty="0"/>
              <a:t>RESPECT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BE799CE-DEF6-4527-AFE1-BDC73F73DC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Prietenul</a:t>
            </a:r>
            <a:r>
              <a:rPr lang="en-US" dirty="0"/>
              <a:t> </a:t>
            </a:r>
            <a:r>
              <a:rPr lang="ro-RO" dirty="0"/>
              <a:t>la nevoie se cunoaște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pt-BR" dirty="0"/>
              <a:t>Respectul nu se cere, se câștigă</a:t>
            </a:r>
            <a:r>
              <a:rPr lang="ro-RO" dirty="0"/>
              <a:t>.</a:t>
            </a:r>
          </a:p>
          <a:p>
            <a:endParaRPr lang="ro-RO" dirty="0"/>
          </a:p>
          <a:p>
            <a:endParaRPr lang="ro-RO" dirty="0"/>
          </a:p>
          <a:p>
            <a:r>
              <a:rPr lang="en-US" dirty="0"/>
              <a:t>Cine nu are </a:t>
            </a:r>
            <a:r>
              <a:rPr lang="en-US" dirty="0" err="1"/>
              <a:t>bătrâni</a:t>
            </a:r>
            <a:r>
              <a:rPr lang="en-US" dirty="0"/>
              <a:t>, </a:t>
            </a:r>
            <a:r>
              <a:rPr lang="en-US" dirty="0" err="1"/>
              <a:t>să-și</a:t>
            </a:r>
            <a:r>
              <a:rPr lang="en-US" dirty="0"/>
              <a:t> </a:t>
            </a:r>
            <a:r>
              <a:rPr lang="en-US" dirty="0" err="1"/>
              <a:t>cumpere</a:t>
            </a:r>
            <a:r>
              <a:rPr lang="en-US" dirty="0"/>
              <a:t>.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3E8FFB2-30C9-4FAC-AAE5-1DEF9AA0CC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„</a:t>
            </a:r>
            <a:r>
              <a:rPr lang="nb-NO" dirty="0"/>
              <a:t>Bajban ismered meg a barátodat.</a:t>
            </a:r>
            <a:r>
              <a:rPr lang="hu-HU" dirty="0"/>
              <a:t>” </a:t>
            </a:r>
            <a:r>
              <a:rPr lang="hu-HU" i="1" dirty="0"/>
              <a:t>(Prietenul la nevoie se cunoaște.)</a:t>
            </a:r>
          </a:p>
          <a:p>
            <a:endParaRPr lang="hu-HU" i="1" dirty="0"/>
          </a:p>
          <a:p>
            <a:r>
              <a:rPr lang="hu-HU" dirty="0"/>
              <a:t>„</a:t>
            </a:r>
            <a:r>
              <a:rPr lang="en-US" dirty="0"/>
              <a:t>Aki </a:t>
            </a:r>
            <a:r>
              <a:rPr lang="en-US" dirty="0" err="1"/>
              <a:t>tiszteletet</a:t>
            </a:r>
            <a:r>
              <a:rPr lang="en-US" dirty="0"/>
              <a:t> ad, </a:t>
            </a:r>
            <a:r>
              <a:rPr lang="en-US" dirty="0" err="1"/>
              <a:t>tiszteletet</a:t>
            </a:r>
            <a:r>
              <a:rPr lang="en-US" dirty="0"/>
              <a:t> </a:t>
            </a:r>
            <a:r>
              <a:rPr lang="en-US" dirty="0" err="1"/>
              <a:t>kap</a:t>
            </a:r>
            <a:r>
              <a:rPr lang="en-US" dirty="0"/>
              <a:t>.” </a:t>
            </a:r>
            <a:r>
              <a:rPr lang="en-US" i="1" dirty="0"/>
              <a:t>(Cine </a:t>
            </a:r>
            <a:r>
              <a:rPr lang="en-US" i="1" dirty="0" err="1"/>
              <a:t>oferă</a:t>
            </a:r>
            <a:r>
              <a:rPr lang="en-US" i="1" dirty="0"/>
              <a:t> respect, </a:t>
            </a:r>
            <a:r>
              <a:rPr lang="en-US" i="1" dirty="0" err="1"/>
              <a:t>primește</a:t>
            </a:r>
            <a:r>
              <a:rPr lang="en-US" i="1" dirty="0"/>
              <a:t> respect.</a:t>
            </a:r>
            <a:r>
              <a:rPr lang="ro-RO" i="1" dirty="0"/>
              <a:t>)</a:t>
            </a:r>
          </a:p>
          <a:p>
            <a:endParaRPr lang="ro-RO" i="1" dirty="0"/>
          </a:p>
          <a:p>
            <a:r>
              <a:rPr lang="en-US" dirty="0"/>
              <a:t>„Az </a:t>
            </a:r>
            <a:r>
              <a:rPr lang="en-US" dirty="0" err="1"/>
              <a:t>öregség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teher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dirty="0" err="1"/>
              <a:t>kincs</a:t>
            </a:r>
            <a:r>
              <a:rPr lang="en-US" dirty="0"/>
              <a:t>.” (</a:t>
            </a:r>
            <a:r>
              <a:rPr lang="en-US" i="1" dirty="0" err="1"/>
              <a:t>Bătrânețea</a:t>
            </a:r>
            <a:r>
              <a:rPr lang="en-US" i="1" dirty="0"/>
              <a:t> nu </a:t>
            </a:r>
            <a:r>
              <a:rPr lang="en-US" i="1" dirty="0" err="1"/>
              <a:t>este</a:t>
            </a:r>
            <a:r>
              <a:rPr lang="en-US" i="1" dirty="0"/>
              <a:t> o </a:t>
            </a:r>
            <a:r>
              <a:rPr lang="en-US" i="1" dirty="0" err="1"/>
              <a:t>povară</a:t>
            </a:r>
            <a:r>
              <a:rPr lang="en-US" i="1" dirty="0"/>
              <a:t>, ci o </a:t>
            </a:r>
            <a:r>
              <a:rPr lang="en-US" i="1" dirty="0" err="1"/>
              <a:t>comoară</a:t>
            </a:r>
            <a:r>
              <a:rPr lang="en-US" i="1" dirty="0"/>
              <a:t>.</a:t>
            </a:r>
            <a:r>
              <a:rPr lang="en-US" dirty="0"/>
              <a:t>)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0280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829</Words>
  <Application>Microsoft Office PowerPoint</Application>
  <PresentationFormat>Ecran lat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1" baseType="lpstr">
      <vt:lpstr>Arial</vt:lpstr>
      <vt:lpstr>Arial Nova</vt:lpstr>
      <vt:lpstr>Calibri</vt:lpstr>
      <vt:lpstr>Calibri Light</vt:lpstr>
      <vt:lpstr>Temă Office</vt:lpstr>
      <vt:lpstr>Oameni și fapte. Valori</vt:lpstr>
      <vt:lpstr>Astăzi vom defini și clasifica valorile: Te invit să te așezi comod, să-ți pregătești ceva de scris și să fii atent!</vt:lpstr>
      <vt:lpstr>VALOARE/ valori - substantiv feminin</vt:lpstr>
      <vt:lpstr>Trăim într-o lume multiculturală, în care oamenii sunt diferiți, gândesc diferit și prețuiesc lucrurile în mod diferit.</vt:lpstr>
      <vt:lpstr>Prezentare PowerPoint</vt:lpstr>
      <vt:lpstr>Prezentare PowerPoint</vt:lpstr>
      <vt:lpstr>     Valorile ne definesc. Fiecare valoare, morală sau culturală, are drept corespondent opusul </vt:lpstr>
      <vt:lpstr>Proverbele vorbesc cel mai bine despre calitățile și defectele unui popor. </vt:lpstr>
      <vt:lpstr>Despre PRIETENIE și RESPECT</vt:lpstr>
      <vt:lpstr>În literatură sunt personaje care întruchipează idealurile morale sau culturale ale unui popor.</vt:lpstr>
      <vt:lpstr>Valori în literatura universală</vt:lpstr>
      <vt:lpstr>Valori în texte literare</vt:lpstr>
      <vt:lpstr>prietenie între scriitori</vt:lpstr>
      <vt:lpstr>Să nu uităm să ne prețuim valorile!</vt:lpstr>
      <vt:lpstr>https://wordwall.net/ro/resource/84522343 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Oameni și fapte. Valori</dc:title>
  <dc:creator>BGKRose6</dc:creator>
  <cp:lastModifiedBy>BGKRose6</cp:lastModifiedBy>
  <cp:revision>47</cp:revision>
  <dcterms:created xsi:type="dcterms:W3CDTF">2025-02-12T09:12:47Z</dcterms:created>
  <dcterms:modified xsi:type="dcterms:W3CDTF">2025-02-14T19:01:02Z</dcterms:modified>
</cp:coreProperties>
</file>