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5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FF"/>
    <a:srgbClr val="FF0066"/>
    <a:srgbClr val="5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8DEB18-5376-420B-AC89-EC86CCA62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43F09B5-779C-473E-B2A5-F097B6AD5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C6AD0F9-D637-4C5B-9FC7-A20D5F3B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1C50F1A-C3D7-4F5B-967B-6FD195CD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8F18D4F-B0C7-4EC6-B40D-DB98DBFC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FD5674-01E0-4A92-867B-2C9D3EB5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023A8C4-EFF8-4D59-AE16-027178199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ADB1091-9A8B-439E-BFAA-FB2CF369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45C5308-7697-4574-AB1F-803A5E31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6D0B97D-78B7-4FCF-B137-FD695C63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830CDD25-D4A8-4935-89E2-CF95D251D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FEBF3F5-37E7-43C3-BBF7-4A84E93FC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6D9F87B-E7F5-4851-B9BF-9194991B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C3E6B97-82EA-4CDD-8464-D1AD9D83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C9265DF-60FC-462E-9F9F-0F66BE51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4F8483-607F-41B5-B434-6F0E5B09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6559249-24E7-446C-ADCA-56F895EC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6982B9-6A8D-45A7-AC51-9337BE4F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8AA05F-3AFE-4263-A4C4-EFFF9B26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A4CAC4-1732-4246-826E-B79B36DE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158886-0BF3-4933-A220-21F0D090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D6E1ED6-550C-4DEB-BF2A-A193E575A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A1037BE-0A24-4CD1-8D98-35093F6F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6C05FE2-8977-40C2-9D62-A6000891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5836D4D-B115-4302-9C71-EBD8199D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1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F9841F-C02D-44BE-A0E7-3321F140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A1F362-3274-42FF-A12B-E2680438C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A7603D5-4321-4DDA-BB61-5B5AFE7A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8763386-BDFF-42B4-8687-C1590DA4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62D2CB8-9AF1-40F2-A024-7F046FF0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AA28923-B947-4D58-951E-13C6E3A3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2B4AF3-D2B3-4021-BA99-F7D500A7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2C21DC4-A51E-4FD4-8D9F-4ACA454E7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9921B3C-2215-4C3B-AECD-EB289CCD4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7100C84-7881-4979-A804-D4974A031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69392C3-4558-4FFB-A1F2-6B8EA7FD0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A6530C0-C1DC-4F20-BAA8-0B33A821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C70BCCC5-8998-4654-B015-854518AC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54C1EA0-AC65-4A8D-8068-1AC14093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7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EB90C6-3CF1-4172-A9B5-4C65CE62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56924CE-84EB-4D5D-8456-D0E1E43E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787C684-1CE8-4BBC-930D-9E953A44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C963ED8-6E40-4EDF-82A2-BEA704CE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7833B54-44DF-4527-9FED-66FD11A2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0603A0CE-7D87-4D0A-BDF8-D9A8AD11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71DDADE-2B3A-4C17-9396-38A313EF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37EEAF-668C-4290-B98E-E4B7C1DD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1261C75-61A0-41DD-9854-55B956BC7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47FC5F0-7F84-43AE-B0A3-DFB56477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92D0CED-2147-47FF-93C8-BABEDA00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CAF3459-F94A-4462-B660-D4552BA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C007D5F-E5CD-4685-9EE5-82E049FA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C5D43C-553E-4917-9B90-D0CD208B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98F3E717-927F-4026-9676-7AF309A54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37A5123-1D19-4B86-8450-7B5BC1EF1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73A9D65-2650-4E0F-967E-16D55F7B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B2D9AFB-FECC-4873-885F-2066AC42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97F40FD-FEC1-43BE-BF30-E1EB5F77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8967A53-A4FA-4C09-ACB0-24D9BF21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B4DCE0A-0023-475F-83FD-1CE8B2D6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F927C59-C209-4876-8403-591DCF6C8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C718-628E-4AE5-A194-DF04BE8A515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3B203F-86AE-4A0A-AB81-41CCEC74C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B70CD6D-46BC-4FDA-98D1-703FE92FD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42F2-BBAC-4BE3-A474-91A94CF4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orial.ro/info/de-ce-este-important-sa-facem-miscare-si-cum-ne-ajuta-miscarea-pentru-sanatat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pixabay.com/sv/illustrations/solen-%C3%A4lskling-gul-sommaren-joy-1904087/" TargetMode="External"/><Relationship Id="rId7" Type="http://schemas.openxmlformats.org/officeDocument/2006/relationships/hyperlink" Target="https://pxhere.com/en/photo/103787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pixnio.com/ro/peisaje/stream/padure-frunze-verzi-moss-ecologie-lemn-peisaj-copac-natura-frunze-apa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pexels.com/it-it/foto/acqua-mare-oceano-schizzo-136314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0313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88FE8D6-1DF6-450B-B149-21377469F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chemeClr val="accent1"/>
                </a:solidFill>
              </a:rPr>
              <a:t>Structuri textuale</a:t>
            </a:r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6A9BBA8-E3E0-436F-A702-EE1BAEF06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o-RO" sz="29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	Clasa a VIII-a</a:t>
            </a:r>
            <a:endParaRPr lang="en-US" sz="2900" dirty="0"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o-RO" sz="29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	</a:t>
            </a:r>
            <a:r>
              <a:rPr lang="en-US" sz="29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Autor: </a:t>
            </a:r>
            <a:r>
              <a:rPr lang="ro-RO" sz="29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Grațiela </a:t>
            </a:r>
            <a:r>
              <a:rPr lang="ro-RO" sz="2900" dirty="0" err="1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Tiutiu</a:t>
            </a:r>
            <a:endParaRPr lang="en-US" sz="2900" dirty="0"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o-RO" sz="29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		Colegiul Național </a:t>
            </a:r>
            <a:r>
              <a:rPr lang="ro-RO" sz="2900" dirty="0">
                <a:latin typeface="Arial" panose="020B0604020202020204" pitchFamily="34" charset="0"/>
                <a:cs typeface="Arial" panose="020B0604020202020204" pitchFamily="34" charset="0"/>
              </a:rPr>
              <a:t>„Bethlen Gábor” </a:t>
            </a:r>
            <a:r>
              <a:rPr lang="ro-RO" sz="29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Aiud</a:t>
            </a:r>
            <a:endParaRPr lang="en-US" sz="2900" dirty="0"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2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4A1179-CCC0-42B3-838F-999F12EC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TEXTUL DIALOGAT</a:t>
            </a:r>
            <a:endParaRPr lang="en-US" dirty="0"/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63D7164C-CBA2-4A44-833E-3510DA3A2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o-RO" sz="3200" dirty="0">
              <a:solidFill>
                <a:schemeClr val="accent1"/>
              </a:solidFill>
            </a:endParaRPr>
          </a:p>
          <a:p>
            <a:r>
              <a:rPr lang="ro-RO" sz="3200" dirty="0">
                <a:solidFill>
                  <a:schemeClr val="accent1"/>
                </a:solidFill>
              </a:rPr>
              <a:t>vorbire directă</a:t>
            </a:r>
          </a:p>
          <a:p>
            <a:endParaRPr lang="ro-RO" sz="3200" dirty="0">
              <a:solidFill>
                <a:schemeClr val="accent1"/>
              </a:solidFill>
            </a:endParaRPr>
          </a:p>
          <a:p>
            <a:r>
              <a:rPr lang="ro-RO" sz="3200" dirty="0">
                <a:solidFill>
                  <a:schemeClr val="accent1"/>
                </a:solidFill>
              </a:rPr>
              <a:t>dialog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6467589E-80EB-4027-828B-46EBA9783A0A}"/>
              </a:ext>
            </a:extLst>
          </p:cNvPr>
          <p:cNvSpPr/>
          <p:nvPr/>
        </p:nvSpPr>
        <p:spPr>
          <a:xfrm>
            <a:off x="4394447" y="989012"/>
            <a:ext cx="68624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— </a:t>
            </a:r>
            <a:r>
              <a:rPr lang="en-US" sz="2800" dirty="0" err="1"/>
              <a:t>Bună</a:t>
            </a:r>
            <a:r>
              <a:rPr lang="en-US" sz="2800" dirty="0"/>
              <a:t> </a:t>
            </a:r>
            <a:r>
              <a:rPr lang="en-US" sz="2800" dirty="0" err="1"/>
              <a:t>ziua</a:t>
            </a:r>
            <a:r>
              <a:rPr lang="en-US" sz="2800" dirty="0"/>
              <a:t>, </a:t>
            </a:r>
            <a:r>
              <a:rPr lang="en-US" sz="2800" dirty="0" err="1"/>
              <a:t>spuse</a:t>
            </a:r>
            <a:r>
              <a:rPr lang="en-US" sz="2800" dirty="0"/>
              <a:t> </a:t>
            </a:r>
            <a:r>
              <a:rPr lang="en-US" sz="2800" b="1" dirty="0" err="1"/>
              <a:t>Micul</a:t>
            </a:r>
            <a:r>
              <a:rPr lang="en-US" sz="2800" b="1" dirty="0"/>
              <a:t> </a:t>
            </a:r>
            <a:r>
              <a:rPr lang="en-US" sz="2800" b="1" dirty="0" err="1"/>
              <a:t>Prinț</a:t>
            </a:r>
            <a:r>
              <a:rPr lang="en-US" sz="2800" dirty="0"/>
              <a:t>.</a:t>
            </a:r>
          </a:p>
          <a:p>
            <a:r>
              <a:rPr lang="en-US" sz="2800" dirty="0"/>
              <a:t>— </a:t>
            </a:r>
            <a:r>
              <a:rPr lang="en-US" sz="2800" dirty="0" err="1"/>
              <a:t>Bună</a:t>
            </a:r>
            <a:r>
              <a:rPr lang="en-US" sz="2800" dirty="0"/>
              <a:t> </a:t>
            </a:r>
            <a:r>
              <a:rPr lang="en-US" sz="2800" dirty="0" err="1"/>
              <a:t>ziua</a:t>
            </a:r>
            <a:r>
              <a:rPr lang="en-US" sz="2800" dirty="0"/>
              <a:t>, </a:t>
            </a:r>
            <a:r>
              <a:rPr lang="en-US" sz="2800" dirty="0" err="1"/>
              <a:t>răspunse</a:t>
            </a:r>
            <a:r>
              <a:rPr lang="en-US" sz="2800" dirty="0"/>
              <a:t> </a:t>
            </a:r>
            <a:r>
              <a:rPr lang="en-US" sz="2800" dirty="0" err="1"/>
              <a:t>vulpea</a:t>
            </a:r>
            <a:r>
              <a:rPr lang="en-US" sz="2800" dirty="0"/>
              <a:t>.</a:t>
            </a:r>
          </a:p>
          <a:p>
            <a:r>
              <a:rPr lang="en-US" sz="2800" dirty="0"/>
              <a:t>— Cine </a:t>
            </a:r>
            <a:r>
              <a:rPr lang="en-US" sz="2800" dirty="0" err="1"/>
              <a:t>ești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? </a:t>
            </a:r>
            <a:r>
              <a:rPr lang="en-US" sz="2800" dirty="0" err="1"/>
              <a:t>întrebă</a:t>
            </a:r>
            <a:r>
              <a:rPr lang="en-US" sz="2800" dirty="0"/>
              <a:t> </a:t>
            </a:r>
            <a:r>
              <a:rPr lang="en-US" sz="2800" dirty="0" err="1"/>
              <a:t>Micul</a:t>
            </a:r>
            <a:r>
              <a:rPr lang="en-US" sz="2800" dirty="0"/>
              <a:t> </a:t>
            </a:r>
            <a:r>
              <a:rPr lang="en-US" sz="2800" dirty="0" err="1"/>
              <a:t>Prinț</a:t>
            </a:r>
            <a:r>
              <a:rPr lang="en-US" sz="2800" dirty="0"/>
              <a:t>, </a:t>
            </a:r>
            <a:r>
              <a:rPr lang="en-US" sz="2800" dirty="0" err="1"/>
              <a:t>apropiindu</a:t>
            </a:r>
            <a:r>
              <a:rPr lang="en-US" sz="2800" dirty="0"/>
              <a:t>-se. </a:t>
            </a:r>
            <a:r>
              <a:rPr lang="en-US" sz="2800" dirty="0" err="1"/>
              <a:t>Ești</a:t>
            </a:r>
            <a:r>
              <a:rPr lang="en-US" sz="2800" dirty="0"/>
              <a:t> tare </a:t>
            </a:r>
            <a:r>
              <a:rPr lang="en-US" sz="2800" dirty="0" err="1"/>
              <a:t>frumoasă</a:t>
            </a:r>
            <a:r>
              <a:rPr lang="ro-RO" sz="2800" dirty="0"/>
              <a:t>!</a:t>
            </a:r>
            <a:r>
              <a:rPr lang="en-US" sz="2800" dirty="0"/>
              <a:t>…</a:t>
            </a:r>
          </a:p>
          <a:p>
            <a:r>
              <a:rPr lang="en-US" sz="2800" dirty="0"/>
              <a:t>— Sunt o </a:t>
            </a:r>
            <a:r>
              <a:rPr lang="en-US" sz="2800" dirty="0" err="1"/>
              <a:t>vulpe</a:t>
            </a:r>
            <a:r>
              <a:rPr lang="en-US" sz="2800" dirty="0"/>
              <a:t>, </a:t>
            </a:r>
            <a:r>
              <a:rPr lang="en-US" sz="2800" dirty="0" err="1"/>
              <a:t>spuse</a:t>
            </a:r>
            <a:r>
              <a:rPr lang="en-US" sz="2800" dirty="0"/>
              <a:t> ea.</a:t>
            </a:r>
          </a:p>
          <a:p>
            <a:r>
              <a:rPr lang="en-US" sz="2800" dirty="0"/>
              <a:t>— Hai </a:t>
            </a:r>
            <a:r>
              <a:rPr lang="en-US" sz="2800" dirty="0" err="1"/>
              <a:t>să</a:t>
            </a:r>
            <a:r>
              <a:rPr lang="en-US" sz="2800" dirty="0"/>
              <a:t> ne </a:t>
            </a:r>
            <a:r>
              <a:rPr lang="en-US" sz="2800" dirty="0" err="1"/>
              <a:t>jucăm</a:t>
            </a:r>
            <a:r>
              <a:rPr lang="en-US" sz="2800" dirty="0"/>
              <a:t>! Sunt </a:t>
            </a:r>
            <a:r>
              <a:rPr lang="en-US" sz="2800" dirty="0" err="1"/>
              <a:t>trist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am </a:t>
            </a:r>
            <a:r>
              <a:rPr lang="en-US" sz="2800" dirty="0" err="1"/>
              <a:t>nevoie</a:t>
            </a:r>
            <a:r>
              <a:rPr lang="en-US" sz="2800" dirty="0"/>
              <a:t> de un </a:t>
            </a:r>
            <a:r>
              <a:rPr lang="en-US" sz="2800" dirty="0" err="1"/>
              <a:t>prieten</a:t>
            </a:r>
            <a:r>
              <a:rPr lang="en-US" sz="2800" dirty="0"/>
              <a:t>.</a:t>
            </a:r>
          </a:p>
          <a:p>
            <a:r>
              <a:rPr lang="en-US" sz="2800" dirty="0"/>
              <a:t>— Nu pot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mă</a:t>
            </a:r>
            <a:r>
              <a:rPr lang="en-US" sz="2800" dirty="0"/>
              <a:t> </a:t>
            </a:r>
            <a:r>
              <a:rPr lang="en-US" sz="2800" dirty="0" err="1"/>
              <a:t>joc</a:t>
            </a:r>
            <a:r>
              <a:rPr lang="en-US" sz="2800" dirty="0"/>
              <a:t> cu tine, </a:t>
            </a:r>
            <a:r>
              <a:rPr lang="en-US" sz="2800" dirty="0" err="1"/>
              <a:t>zise</a:t>
            </a:r>
            <a:r>
              <a:rPr lang="en-US" sz="2800" dirty="0"/>
              <a:t> </a:t>
            </a:r>
            <a:r>
              <a:rPr lang="en-US" sz="2800" b="1" dirty="0" err="1"/>
              <a:t>vulpea</a:t>
            </a:r>
            <a:r>
              <a:rPr lang="en-US" sz="2800" dirty="0"/>
              <a:t>. Nu sunt </a:t>
            </a:r>
            <a:r>
              <a:rPr lang="en-US" sz="2800" dirty="0" err="1"/>
              <a:t>îmblânzită</a:t>
            </a:r>
            <a:r>
              <a:rPr lang="ro-RO" sz="2800" dirty="0"/>
              <a:t>...</a:t>
            </a:r>
          </a:p>
          <a:p>
            <a:r>
              <a:rPr lang="ro-RO" sz="2800" dirty="0"/>
              <a:t>(după </a:t>
            </a:r>
            <a:r>
              <a:rPr lang="ro-RO" sz="2800" u="sng" dirty="0"/>
              <a:t>Micul Prinț </a:t>
            </a:r>
            <a:r>
              <a:rPr lang="ro-RO" sz="2800" dirty="0"/>
              <a:t>- Antoine de Saint </a:t>
            </a:r>
            <a:r>
              <a:rPr lang="ro-RO" sz="2800" dirty="0" err="1"/>
              <a:t>Exupery</a:t>
            </a:r>
            <a:r>
              <a:rPr lang="ro-RO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33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u 1">
            <a:extLst>
              <a:ext uri="{FF2B5EF4-FFF2-40B4-BE49-F238E27FC236}">
                <a16:creationId xmlns:a16="http://schemas.microsoft.com/office/drawing/2014/main" id="{7E97B2F5-EFBC-47EA-8E1A-54944977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Trăsăturile secvenței dialogate 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8E633ABB-27A0-4109-BA88-F953B711F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Linia de dialog marchează schimbul de replici</a:t>
            </a:r>
          </a:p>
          <a:p>
            <a:r>
              <a:rPr lang="ro-RO" dirty="0"/>
              <a:t>Verbe de declarație: </a:t>
            </a:r>
            <a:r>
              <a:rPr lang="ro-RO" i="1" dirty="0"/>
              <a:t>a spune, a zice, a întreba, a răspunde</a:t>
            </a:r>
          </a:p>
          <a:p>
            <a:r>
              <a:rPr lang="ro-RO" dirty="0"/>
              <a:t>Intonația este marcată prin semne de punctuație specifice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4007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65DA95-BFED-4D09-93E8-5BB77606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TEXTUL EXPLICATIV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88511AB-6A4C-469E-B249-D6FD69A8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r>
              <a:rPr lang="en-US" dirty="0"/>
              <a:t> 2025 are loc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perioada</a:t>
            </a:r>
            <a:r>
              <a:rPr lang="en-US" dirty="0"/>
              <a:t> 23-27 </a:t>
            </a:r>
            <a:r>
              <a:rPr lang="en-US" dirty="0" err="1"/>
              <a:t>iunie</a:t>
            </a:r>
            <a:r>
              <a:rPr lang="en-US" dirty="0"/>
              <a:t>,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calendarului</a:t>
            </a:r>
            <a:r>
              <a:rPr lang="en-US" dirty="0"/>
              <a:t> </a:t>
            </a:r>
            <a:r>
              <a:rPr lang="en-US" dirty="0" err="1"/>
              <a:t>publicat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Monitorul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. </a:t>
            </a:r>
            <a:r>
              <a:rPr lang="en-US" dirty="0" err="1"/>
              <a:t>Proba</a:t>
            </a:r>
            <a:r>
              <a:rPr lang="en-US" dirty="0"/>
              <a:t> la </a:t>
            </a: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română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desfășura</a:t>
            </a:r>
            <a:r>
              <a:rPr lang="en-US" dirty="0"/>
              <a:t> pe 23 </a:t>
            </a:r>
            <a:r>
              <a:rPr lang="en-US" dirty="0" err="1"/>
              <a:t>iunie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proba</a:t>
            </a:r>
            <a:r>
              <a:rPr lang="en-US" dirty="0"/>
              <a:t> la </a:t>
            </a:r>
            <a:r>
              <a:rPr lang="en-US" dirty="0" err="1"/>
              <a:t>Matematică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programată</a:t>
            </a:r>
            <a:r>
              <a:rPr lang="en-US" dirty="0"/>
              <a:t> pe 25 </a:t>
            </a:r>
            <a:r>
              <a:rPr lang="en-US" dirty="0" err="1"/>
              <a:t>iunie</a:t>
            </a:r>
            <a:r>
              <a:rPr lang="en-US" dirty="0"/>
              <a:t>. </a:t>
            </a:r>
            <a:endParaRPr lang="ro-RO" dirty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EE5BBDA-A37E-4687-A9D5-9B949722A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sz="2400" dirty="0">
                <a:solidFill>
                  <a:srgbClr val="0070C0"/>
                </a:solidFill>
              </a:rPr>
              <a:t>oferă explicații, notițe, definiții</a:t>
            </a:r>
          </a:p>
          <a:p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răspunde la întrebările: De ce? Cum? Pentru că...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are ca scop explicarea unor noțiuni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0B61CA-C036-4C91-8C7C-EC5A2878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TEXTUL ARGUMENTATIV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43F6CA-F6E8-4876-A7F2-4825473E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713" y="987425"/>
            <a:ext cx="7244178" cy="5360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/>
              <a:t>	„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somnului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important</a:t>
            </a:r>
            <a:r>
              <a:rPr lang="ro-RO" dirty="0"/>
              <a:t>ă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deoarece</a:t>
            </a:r>
            <a:r>
              <a:rPr lang="en-US" dirty="0"/>
              <a:t> </a:t>
            </a:r>
            <a:r>
              <a:rPr lang="en-US" dirty="0" err="1"/>
              <a:t>func</a:t>
            </a:r>
            <a:r>
              <a:rPr lang="ro-RO" dirty="0"/>
              <a:t>ț</a:t>
            </a:r>
            <a:r>
              <a:rPr lang="en-US" dirty="0"/>
              <a:t>ii precum </a:t>
            </a:r>
            <a:r>
              <a:rPr lang="en-US" dirty="0" err="1"/>
              <a:t>memoria</a:t>
            </a:r>
            <a:r>
              <a:rPr lang="en-US" dirty="0"/>
              <a:t>, </a:t>
            </a:r>
            <a:r>
              <a:rPr lang="en-US" dirty="0" err="1"/>
              <a:t>aten</a:t>
            </a:r>
            <a:r>
              <a:rPr lang="ro-RO" dirty="0"/>
              <a:t>ț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ia</a:t>
            </a:r>
            <a:r>
              <a:rPr lang="en-US" dirty="0"/>
              <a:t> se </a:t>
            </a:r>
            <a:r>
              <a:rPr lang="ro-RO" dirty="0"/>
              <a:t>î</a:t>
            </a:r>
            <a:r>
              <a:rPr lang="en-US" dirty="0" err="1"/>
              <a:t>mbun</a:t>
            </a:r>
            <a:r>
              <a:rPr lang="ro-RO" dirty="0"/>
              <a:t>ă</a:t>
            </a:r>
            <a:r>
              <a:rPr lang="en-US" dirty="0"/>
              <a:t>t</a:t>
            </a:r>
            <a:r>
              <a:rPr lang="ro-RO" dirty="0" err="1"/>
              <a:t>ăț</a:t>
            </a:r>
            <a:r>
              <a:rPr lang="en-US" dirty="0"/>
              <a:t>esc </a:t>
            </a:r>
            <a:r>
              <a:rPr lang="en-US" dirty="0" err="1"/>
              <a:t>semnificativ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asemenea</a:t>
            </a:r>
            <a:r>
              <a:rPr lang="en-US" dirty="0"/>
              <a:t>, pe </a:t>
            </a:r>
            <a:r>
              <a:rPr lang="en-US" dirty="0" err="1"/>
              <a:t>perioada</a:t>
            </a:r>
            <a:r>
              <a:rPr lang="en-US" dirty="0"/>
              <a:t> </a:t>
            </a:r>
            <a:r>
              <a:rPr lang="en-US" dirty="0" err="1"/>
              <a:t>somnului</a:t>
            </a:r>
            <a:r>
              <a:rPr lang="en-US" dirty="0"/>
              <a:t> se </a:t>
            </a:r>
            <a:r>
              <a:rPr lang="en-US" dirty="0" err="1"/>
              <a:t>elibereaz</a:t>
            </a:r>
            <a:r>
              <a:rPr lang="ro-RO" dirty="0"/>
              <a:t>ă h</a:t>
            </a:r>
            <a:r>
              <a:rPr lang="en-US" dirty="0" err="1"/>
              <a:t>ormoni</a:t>
            </a:r>
            <a:r>
              <a:rPr lang="en-US" dirty="0"/>
              <a:t> </a:t>
            </a:r>
            <a:r>
              <a:rPr lang="en-US" dirty="0" err="1"/>
              <a:t>responsabili</a:t>
            </a:r>
            <a:r>
              <a:rPr lang="en-US" dirty="0"/>
              <a:t> cu </a:t>
            </a:r>
            <a:r>
              <a:rPr lang="en-US" dirty="0" err="1"/>
              <a:t>ob</a:t>
            </a:r>
            <a:r>
              <a:rPr lang="ro-RO" dirty="0"/>
              <a:t>ț</a:t>
            </a:r>
            <a:r>
              <a:rPr lang="en-US" dirty="0" err="1"/>
              <a:t>inerea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ro-RO" dirty="0"/>
              <a:t>ă</a:t>
            </a:r>
            <a:r>
              <a:rPr lang="en-US" dirty="0" err="1"/>
              <a:t>rii</a:t>
            </a:r>
            <a:r>
              <a:rPr lang="en-US" dirty="0"/>
              <a:t> de bine</a:t>
            </a:r>
            <a:r>
              <a:rPr lang="ro-RO" dirty="0"/>
              <a:t>. </a:t>
            </a:r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>
                <a:solidFill>
                  <a:srgbClr val="FF0000"/>
                </a:solidFill>
              </a:rPr>
              <a:t>În concluzie</a:t>
            </a:r>
            <a:r>
              <a:rPr lang="ro-RO" dirty="0"/>
              <a:t>, somnul</a:t>
            </a:r>
            <a:r>
              <a:rPr lang="it-IT" dirty="0"/>
              <a:t> este foarte important pentru organism</a:t>
            </a:r>
            <a:r>
              <a:rPr lang="ro-RO" dirty="0"/>
              <a:t>.” </a:t>
            </a:r>
            <a:r>
              <a:rPr lang="it-IT" dirty="0">
                <a:hlinkClick r:id="rId3"/>
              </a:rPr>
              <a:t>https://www.memorial.ro/info/de-ce-este-important-sa-facem-miscare-si-cum-ne-ajuta-miscarea-pentru-sanatate</a:t>
            </a:r>
            <a:r>
              <a:rPr lang="ro-RO" dirty="0"/>
              <a:t>  </a:t>
            </a:r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E2521F5-43BD-4B68-8B83-54D703154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dirty="0"/>
              <a:t> </a:t>
            </a:r>
            <a:r>
              <a:rPr lang="ro-RO" sz="2400" dirty="0">
                <a:solidFill>
                  <a:srgbClr val="0070C0"/>
                </a:solidFill>
              </a:rPr>
              <a:t>exprimă un punctul de vedere</a:t>
            </a:r>
          </a:p>
          <a:p>
            <a:r>
              <a:rPr lang="ro-RO" sz="2400" dirty="0">
                <a:solidFill>
                  <a:srgbClr val="0070C0"/>
                </a:solidFill>
              </a:rPr>
              <a:t>are o ipoteză</a:t>
            </a:r>
          </a:p>
          <a:p>
            <a:r>
              <a:rPr lang="ro-RO" sz="2400" dirty="0">
                <a:solidFill>
                  <a:srgbClr val="0070C0"/>
                </a:solidFill>
              </a:rPr>
              <a:t>argumente</a:t>
            </a:r>
          </a:p>
          <a:p>
            <a:r>
              <a:rPr lang="ro-RO" sz="2400" dirty="0">
                <a:solidFill>
                  <a:srgbClr val="0070C0"/>
                </a:solidFill>
              </a:rPr>
              <a:t>concluzie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FF0000"/>
                </a:solidFill>
              </a:rPr>
              <a:t>conectori specifici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are ca scop convingerea cititorilor în legătură cu un anumit punct de vedere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A5BEF7A-A6E8-4190-A3CD-417CAB9B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FF0000"/>
                </a:solidFill>
              </a:rPr>
              <a:t>CONECTORII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B4BD20-FD7A-4BFD-BA8A-7625FC75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117235"/>
          </a:xfrm>
        </p:spPr>
        <p:txBody>
          <a:bodyPr/>
          <a:lstStyle/>
          <a:p>
            <a:r>
              <a:rPr lang="ro-RO" dirty="0"/>
              <a:t>În opinia mea,</a:t>
            </a:r>
          </a:p>
          <a:p>
            <a:r>
              <a:rPr lang="ro-RO" dirty="0"/>
              <a:t>Eu cred/ Eu consider ... deoarece...</a:t>
            </a:r>
          </a:p>
          <a:p>
            <a:r>
              <a:rPr lang="ro-RO" dirty="0"/>
              <a:t>În primul rând,/ Pe de o parte</a:t>
            </a:r>
          </a:p>
          <a:p>
            <a:pPr marL="0" indent="0">
              <a:buNone/>
            </a:pPr>
            <a:r>
              <a:rPr lang="ro-RO" dirty="0"/>
              <a:t> ...de exemplu</a:t>
            </a:r>
          </a:p>
          <a:p>
            <a:r>
              <a:rPr lang="ro-RO" dirty="0"/>
              <a:t>În al doilea rând,/ Pe de altă parte</a:t>
            </a:r>
          </a:p>
          <a:p>
            <a:r>
              <a:rPr lang="ro-RO" dirty="0"/>
              <a:t>În concluzie,</a:t>
            </a:r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AD33AB6-81FD-4992-83B9-36283C78B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sunt cuvinte de legătură</a:t>
            </a:r>
          </a:p>
          <a:p>
            <a:r>
              <a:rPr lang="ro-RO" sz="2800" dirty="0"/>
              <a:t>specifice textului argumentativ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32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23E585-3561-4932-873F-236B0BB0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8" y="365125"/>
            <a:ext cx="9826841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 </a:t>
            </a:r>
            <a:r>
              <a:rPr lang="ro-RO" sz="3600" dirty="0"/>
              <a:t>În încheiere îți propun două exerciții. </a:t>
            </a:r>
            <a:br>
              <a:rPr lang="ro-RO" sz="3600" dirty="0"/>
            </a:br>
            <a:r>
              <a:rPr lang="ro-RO" sz="3600" dirty="0"/>
              <a:t>1. Precizează o trăsătură care să justifice faptul că fragmentul următor este descriptiv.</a:t>
            </a:r>
            <a:endParaRPr lang="en-US" sz="36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15E5DC7-D6BC-456F-9053-AED8D38D39B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>
                <a:solidFill>
                  <a:srgbClr val="FF0066"/>
                </a:solidFill>
              </a:rPr>
              <a:t>Afară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/>
              <a:t>plouă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>
                <a:solidFill>
                  <a:srgbClr val="FF0066"/>
                </a:solidFill>
              </a:rPr>
              <a:t>toamna</a:t>
            </a:r>
            <a:r>
              <a:rPr lang="en-US" dirty="0"/>
              <a:t> </a:t>
            </a:r>
            <a:r>
              <a:rPr lang="en-US" dirty="0" err="1"/>
              <a:t>și-i</a:t>
            </a:r>
            <a:r>
              <a:rPr lang="en-US" dirty="0"/>
              <a:t> </a:t>
            </a:r>
            <a:r>
              <a:rPr lang="en-US" dirty="0" err="1"/>
              <a:t>urât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Mă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pe </a:t>
            </a:r>
            <a:r>
              <a:rPr lang="en-US" dirty="0" err="1"/>
              <a:t>geam</a:t>
            </a:r>
            <a:r>
              <a:rPr lang="en-US" dirty="0"/>
              <a:t> ca </a:t>
            </a:r>
            <a:r>
              <a:rPr lang="en-US" dirty="0" err="1">
                <a:solidFill>
                  <a:srgbClr val="0070C0"/>
                </a:solidFill>
              </a:rPr>
              <a:t>după</a:t>
            </a:r>
            <a:r>
              <a:rPr lang="en-US" dirty="0">
                <a:solidFill>
                  <a:srgbClr val="0070C0"/>
                </a:solidFill>
              </a:rPr>
              <a:t> tine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În</a:t>
            </a:r>
            <a:r>
              <a:rPr lang="en-US" dirty="0">
                <a:solidFill>
                  <a:srgbClr val="0070C0"/>
                </a:solidFill>
              </a:rPr>
              <a:t> mine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amintirile</a:t>
            </a:r>
            <a:r>
              <a:rPr lang="en-US" dirty="0"/>
              <a:t> </a:t>
            </a:r>
            <a:r>
              <a:rPr lang="en-US" dirty="0" err="1"/>
              <a:t>te-așteaptă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De-</a:t>
            </a:r>
            <a:r>
              <a:rPr lang="en-US" dirty="0" err="1"/>
              <a:t>aceea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mi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privirea</a:t>
            </a:r>
            <a:r>
              <a:rPr lang="en-US" b="1" dirty="0"/>
              <a:t> </a:t>
            </a:r>
            <a:r>
              <a:rPr lang="en-US" b="1" dirty="0" err="1"/>
              <a:t>stranie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dreaptă</a:t>
            </a:r>
            <a:r>
              <a:rPr lang="en-US" dirty="0"/>
              <a:t>.</a:t>
            </a:r>
            <a:br>
              <a:rPr lang="en-US" dirty="0"/>
            </a:br>
            <a:r>
              <a:rPr lang="ro-RO" dirty="0"/>
              <a:t>                          (Demostene Botez – </a:t>
            </a:r>
            <a:r>
              <a:rPr lang="ro-RO" u="sng" dirty="0"/>
              <a:t>Singurătate</a:t>
            </a:r>
            <a:r>
              <a:rPr lang="ro-RO" dirty="0"/>
              <a:t>)</a:t>
            </a:r>
            <a:endParaRPr lang="en-US" dirty="0"/>
          </a:p>
        </p:txBody>
      </p:sp>
      <p:pic>
        <p:nvPicPr>
          <p:cNvPr id="4" name="Grafic 3" descr="Persoană mâncând">
            <a:extLst>
              <a:ext uri="{FF2B5EF4-FFF2-40B4-BE49-F238E27FC236}">
                <a16:creationId xmlns:a16="http://schemas.microsoft.com/office/drawing/2014/main" id="{7AC95704-02D7-4C48-8E70-6A023E20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558" y="550416"/>
            <a:ext cx="914400" cy="1045021"/>
          </a:xfrm>
          <a:prstGeom prst="rect">
            <a:avLst/>
          </a:prstGeom>
        </p:spPr>
      </p:pic>
      <p:sp>
        <p:nvSpPr>
          <p:cNvPr id="5" name="AutoShape 2" descr="blob:https://web.whatsapp.com/db13746c-5916-4bd7-960b-cce25c321925">
            <a:extLst>
              <a:ext uri="{FF2B5EF4-FFF2-40B4-BE49-F238E27FC236}">
                <a16:creationId xmlns:a16="http://schemas.microsoft.com/office/drawing/2014/main" id="{DD68D519-2721-437E-977E-908003C02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94DD5963-B3FC-4E72-A7EB-A12E7D39B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089" y="1316507"/>
            <a:ext cx="3312233" cy="45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CC99FF"/>
            </a:gs>
            <a:gs pos="95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54EB85-5F3C-4BA2-9186-1241AAC0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2. Precizează pe baza textului următor o trăsătură a textului narativ literar. Unde? Când? Cine? 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C5BA05A-9DA9-481D-A372-62638D4A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	„</a:t>
            </a:r>
            <a:r>
              <a:rPr lang="ro-RO" b="1" dirty="0"/>
              <a:t>E</a:t>
            </a:r>
            <a:r>
              <a:rPr lang="en-US" b="1" dirty="0"/>
              <a:t>ra o </a:t>
            </a:r>
            <a:r>
              <a:rPr lang="en-US" b="1" dirty="0" err="1"/>
              <a:t>vreme</a:t>
            </a:r>
            <a:r>
              <a:rPr lang="en-US" b="1" dirty="0"/>
              <a:t> </a:t>
            </a:r>
            <a:r>
              <a:rPr lang="en-US" dirty="0"/>
              <a:t>c</a:t>
            </a:r>
            <a:r>
              <a:rPr lang="ro-RO" dirty="0" err="1"/>
              <a:t>ân</a:t>
            </a:r>
            <a:r>
              <a:rPr lang="en-US" dirty="0"/>
              <a:t>d P</a:t>
            </a:r>
            <a:r>
              <a:rPr lang="ro-RO" dirty="0"/>
              <a:t>ă</a:t>
            </a:r>
            <a:r>
              <a:rPr lang="en-US" dirty="0"/>
              <a:t>m</a:t>
            </a:r>
            <a:r>
              <a:rPr lang="ro-RO" dirty="0"/>
              <a:t>â</a:t>
            </a:r>
            <a:r>
              <a:rPr lang="en-US" dirty="0" err="1"/>
              <a:t>ntul</a:t>
            </a:r>
            <a:r>
              <a:rPr lang="en-US" dirty="0"/>
              <a:t> se </a:t>
            </a:r>
            <a:r>
              <a:rPr lang="en-US" dirty="0" err="1"/>
              <a:t>numea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Bun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și</a:t>
            </a:r>
            <a:r>
              <a:rPr lang="en-US" dirty="0"/>
              <a:t> era</a:t>
            </a:r>
            <a:r>
              <a:rPr lang="ro-RO" dirty="0"/>
              <a:t> î</a:t>
            </a:r>
            <a:r>
              <a:rPr lang="en-US" dirty="0" err="1"/>
              <a:t>mp</a:t>
            </a:r>
            <a:r>
              <a:rPr lang="ro-RO" dirty="0" err="1"/>
              <a:t>ărțit</a:t>
            </a:r>
            <a:r>
              <a:rPr lang="ro-RO" dirty="0"/>
              <a:t> în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regate</a:t>
            </a:r>
            <a:r>
              <a:rPr lang="en-US" dirty="0"/>
              <a:t>. </a:t>
            </a:r>
            <a:r>
              <a:rPr lang="en-US" dirty="0" err="1">
                <a:solidFill>
                  <a:srgbClr val="FF0000"/>
                </a:solidFill>
              </a:rPr>
              <a:t>Oamenii</a:t>
            </a:r>
            <a:r>
              <a:rPr lang="en-US" dirty="0"/>
              <a:t> </a:t>
            </a:r>
            <a:r>
              <a:rPr lang="en-US" b="1" dirty="0"/>
              <a:t>tr</a:t>
            </a:r>
            <a:r>
              <a:rPr lang="ro-RO" b="1" dirty="0"/>
              <a:t>ă</a:t>
            </a:r>
            <a:r>
              <a:rPr lang="en-US" b="1" dirty="0" err="1"/>
              <a:t>iau</a:t>
            </a:r>
            <a:r>
              <a:rPr lang="en-US" b="1" dirty="0"/>
              <a:t> </a:t>
            </a:r>
            <a:r>
              <a:rPr lang="en-US" dirty="0" err="1"/>
              <a:t>ferici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mpreun</a:t>
            </a:r>
            <a:r>
              <a:rPr lang="ro-RO" dirty="0"/>
              <a:t>ă și </a:t>
            </a:r>
            <a:r>
              <a:rPr lang="en-US" dirty="0"/>
              <a:t>se </a:t>
            </a:r>
            <a:r>
              <a:rPr lang="en-US" dirty="0" err="1"/>
              <a:t>ajutau</a:t>
            </a:r>
            <a:r>
              <a:rPr lang="en-US" dirty="0"/>
              <a:t> </a:t>
            </a:r>
            <a:r>
              <a:rPr lang="en-US" dirty="0" err="1"/>
              <a:t>unii</a:t>
            </a:r>
            <a:r>
              <a:rPr lang="en-US" dirty="0"/>
              <a:t> pe al</a:t>
            </a:r>
            <a:r>
              <a:rPr lang="ro-RO" dirty="0"/>
              <a:t>ț</a:t>
            </a:r>
            <a:r>
              <a:rPr lang="en-US" dirty="0"/>
              <a:t>ii la </a:t>
            </a:r>
            <a:r>
              <a:rPr lang="en-US" dirty="0" err="1"/>
              <a:t>nevoie</a:t>
            </a:r>
            <a:r>
              <a:rPr lang="en-US" dirty="0"/>
              <a:t>. Pe-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apele</a:t>
            </a:r>
            <a:r>
              <a:rPr lang="en-US" dirty="0">
                <a:solidFill>
                  <a:srgbClr val="002060"/>
                </a:solidFill>
              </a:rPr>
              <a:t>, de </a:t>
            </a:r>
            <a:r>
              <a:rPr lang="en-US" dirty="0" err="1">
                <a:solidFill>
                  <a:srgbClr val="002060"/>
                </a:solidFill>
              </a:rPr>
              <a:t>culoarea</a:t>
            </a: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turcoazului</a:t>
            </a:r>
            <a:r>
              <a:rPr lang="en-US" dirty="0"/>
              <a:t>, </a:t>
            </a:r>
            <a:r>
              <a:rPr lang="en-US" dirty="0" err="1"/>
              <a:t>erau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line</a:t>
            </a:r>
            <a:r>
              <a:rPr lang="ro-RO" dirty="0">
                <a:solidFill>
                  <a:srgbClr val="002060"/>
                </a:solidFill>
              </a:rPr>
              <a:t> 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limpezi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sc</a:t>
            </a:r>
            <a:r>
              <a:rPr lang="ro-RO" dirty="0"/>
              <a:t>ă</a:t>
            </a:r>
            <a:r>
              <a:rPr lang="en-US" dirty="0" err="1"/>
              <a:t>ldau</a:t>
            </a:r>
            <a:r>
              <a:rPr lang="en-US" dirty="0"/>
              <a:t> </a:t>
            </a:r>
            <a:r>
              <a:rPr lang="en-US" dirty="0" err="1"/>
              <a:t>domol</a:t>
            </a:r>
            <a:r>
              <a:rPr lang="en-US" dirty="0"/>
              <a:t> </a:t>
            </a:r>
            <a:r>
              <a:rPr lang="en-US" dirty="0" err="1"/>
              <a:t>malurile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ro-RO" dirty="0"/>
              <a:t> </a:t>
            </a:r>
            <a:r>
              <a:rPr lang="en-US" dirty="0" err="1"/>
              <a:t>mereu</a:t>
            </a:r>
            <a:r>
              <a:rPr lang="en-US" dirty="0"/>
              <a:t> </a:t>
            </a:r>
            <a:r>
              <a:rPr lang="en-US" dirty="0" err="1"/>
              <a:t>verzi</a:t>
            </a:r>
            <a:r>
              <a:rPr lang="ro-RO" dirty="0"/>
              <a:t> a</a:t>
            </a:r>
            <a:r>
              <a:rPr lang="en-US" dirty="0"/>
              <a:t>le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ro-RO" dirty="0"/>
              <a:t>ț</a:t>
            </a:r>
            <a:r>
              <a:rPr lang="en-US" dirty="0" err="1"/>
              <a:t>inuturi</a:t>
            </a:r>
            <a:r>
              <a:rPr lang="en-US" dirty="0"/>
              <a:t>: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nord</a:t>
            </a:r>
            <a:r>
              <a:rPr lang="en-US" dirty="0"/>
              <a:t>, se </a:t>
            </a:r>
            <a:r>
              <a:rPr lang="en-US" dirty="0" err="1"/>
              <a:t>afla</a:t>
            </a:r>
            <a:r>
              <a:rPr lang="en-US" dirty="0"/>
              <a:t> </a:t>
            </a:r>
            <a:r>
              <a:rPr lang="en-US" dirty="0" err="1"/>
              <a:t>Regatul</a:t>
            </a:r>
            <a:r>
              <a:rPr lang="ro-RO" dirty="0"/>
              <a:t> </a:t>
            </a:r>
            <a:r>
              <a:rPr lang="en-US" dirty="0"/>
              <a:t>V</a:t>
            </a:r>
            <a:r>
              <a:rPr lang="ro-RO" dirty="0"/>
              <a:t>â</a:t>
            </a:r>
            <a:r>
              <a:rPr lang="en-US" dirty="0" err="1"/>
              <a:t>nturilor</a:t>
            </a:r>
            <a:r>
              <a:rPr lang="en-US" dirty="0"/>
              <a:t>, la </a:t>
            </a:r>
            <a:r>
              <a:rPr lang="en-US" dirty="0" err="1"/>
              <a:t>sud</a:t>
            </a:r>
            <a:r>
              <a:rPr lang="en-US" dirty="0"/>
              <a:t>, </a:t>
            </a:r>
            <a:r>
              <a:rPr lang="en-US" dirty="0" err="1"/>
              <a:t>cel</a:t>
            </a:r>
            <a:r>
              <a:rPr lang="en-US" dirty="0"/>
              <a:t> al </a:t>
            </a:r>
            <a:r>
              <a:rPr lang="en-US" dirty="0" err="1"/>
              <a:t>Apelor</a:t>
            </a:r>
            <a:r>
              <a:rPr lang="en-US" dirty="0"/>
              <a:t>, la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b="1" dirty="0"/>
              <a:t>era</a:t>
            </a:r>
            <a:r>
              <a:rPr lang="en-US" dirty="0"/>
              <a:t> T</a:t>
            </a:r>
            <a:r>
              <a:rPr lang="ro-RO" dirty="0" err="1"/>
              <a:t>ărâ</a:t>
            </a:r>
            <a:r>
              <a:rPr lang="en-US" dirty="0" err="1"/>
              <a:t>mul</a:t>
            </a:r>
            <a:r>
              <a:rPr lang="en-US" dirty="0"/>
              <a:t> </a:t>
            </a:r>
            <a:r>
              <a:rPr lang="en-US" dirty="0" err="1"/>
              <a:t>Soarelui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iar</a:t>
            </a:r>
            <a:r>
              <a:rPr lang="en-US" dirty="0"/>
              <a:t> la vest, T</a:t>
            </a:r>
            <a:r>
              <a:rPr lang="ro-RO" dirty="0" err="1"/>
              <a:t>ărâmul</a:t>
            </a:r>
            <a:r>
              <a:rPr lang="ro-RO" dirty="0"/>
              <a:t> Pădurilor.”</a:t>
            </a:r>
          </a:p>
          <a:p>
            <a:pPr marL="0" indent="0">
              <a:buNone/>
            </a:pPr>
            <a:r>
              <a:rPr lang="ro-RO" dirty="0"/>
              <a:t>		(Alec </a:t>
            </a:r>
            <a:r>
              <a:rPr lang="ro-RO" dirty="0" err="1"/>
              <a:t>Blenche</a:t>
            </a:r>
            <a:r>
              <a:rPr lang="ro-RO" dirty="0"/>
              <a:t> – </a:t>
            </a:r>
            <a:r>
              <a:rPr lang="ro-RO" i="1" u="sng" dirty="0" err="1"/>
              <a:t>Erus</a:t>
            </a:r>
            <a:r>
              <a:rPr lang="ro-RO" i="1" u="sng" dirty="0"/>
              <a:t> și Valea Răbdării</a:t>
            </a:r>
            <a:r>
              <a:rPr lang="ro-RO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FCB41D4-5FBF-402E-876A-4D90D1331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37767" y="4212175"/>
            <a:ext cx="2074679" cy="186396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DDA7996-6CDC-4473-8FEE-C8D28313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35966" y="3992416"/>
            <a:ext cx="2917834" cy="194433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B38B371A-DAFF-4799-B2D4-2DDEB1F61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28810" y="1114056"/>
            <a:ext cx="1566966" cy="1102099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485C1D4F-618E-478A-ADB3-76D0905E7D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574524" y="4815889"/>
            <a:ext cx="5479679" cy="16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95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709ACB-E2E5-4D9C-845D-D946D32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r>
              <a:rPr lang="ro-RO" dirty="0"/>
              <a:t>Astăzi vom recapitula structurile textuale.</a:t>
            </a:r>
            <a:br>
              <a:rPr lang="ro-RO" dirty="0"/>
            </a:br>
            <a:r>
              <a:rPr lang="ro-RO" dirty="0"/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așezi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comod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să-ți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pregătești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scris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o-RO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97F668-A8A6-49F4-B6BB-657D9C5D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După modul de structurare și tipul de conținut, avem structuri de tip: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NARATIV</a:t>
            </a:r>
          </a:p>
          <a:p>
            <a:pPr marL="0" indent="0">
              <a:buNone/>
            </a:pPr>
            <a:r>
              <a:rPr lang="ro-RO" dirty="0">
                <a:solidFill>
                  <a:srgbClr val="7030A0"/>
                </a:solidFill>
              </a:rPr>
              <a:t>DESCRIPTIV</a:t>
            </a:r>
          </a:p>
          <a:p>
            <a:pPr marL="0" indent="0">
              <a:buNone/>
            </a:pPr>
            <a:r>
              <a:rPr lang="ro-RO" dirty="0">
                <a:solidFill>
                  <a:srgbClr val="FF0066"/>
                </a:solidFill>
              </a:rPr>
              <a:t>DIALOGAT</a:t>
            </a:r>
          </a:p>
          <a:p>
            <a:pPr marL="0" indent="0">
              <a:buNone/>
            </a:pPr>
            <a:r>
              <a:rPr lang="ro-RO" dirty="0">
                <a:highlight>
                  <a:srgbClr val="FFFF00"/>
                </a:highlight>
              </a:rPr>
              <a:t>EXPLICATIV</a:t>
            </a:r>
          </a:p>
          <a:p>
            <a:pPr marL="0" indent="0">
              <a:buNone/>
            </a:pPr>
            <a:r>
              <a:rPr lang="ro-RO" dirty="0">
                <a:solidFill>
                  <a:srgbClr val="FF0000"/>
                </a:solidFill>
              </a:rPr>
              <a:t>ARGUMENTATIV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001335-E1DE-49D6-8BF0-A2E2845E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ro-RO" dirty="0"/>
              <a:t>Ce tip de text avem, după scopul comunicării? 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430C51-CFBF-4A16-B26E-4CF4F02A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>
                <a:solidFill>
                  <a:srgbClr val="FF0000"/>
                </a:solidFill>
              </a:rPr>
              <a:t>povestim</a:t>
            </a:r>
            <a:r>
              <a:rPr lang="ro-RO" dirty="0"/>
              <a:t> o întâmplare – secvență narativă</a:t>
            </a:r>
          </a:p>
          <a:p>
            <a:pPr marL="0" indent="0">
              <a:buNone/>
            </a:pPr>
            <a:r>
              <a:rPr lang="ro-RO" dirty="0"/>
              <a:t>prezentăm un tablou din natură sau o ființă – secvență descriptivă</a:t>
            </a:r>
          </a:p>
          <a:p>
            <a:pPr marL="0" indent="0">
              <a:buNone/>
            </a:pPr>
            <a:r>
              <a:rPr lang="ro-RO" dirty="0">
                <a:solidFill>
                  <a:srgbClr val="FF0000"/>
                </a:solidFill>
              </a:rPr>
              <a:t>explicăm</a:t>
            </a:r>
            <a:r>
              <a:rPr lang="ro-RO" dirty="0"/>
              <a:t> – secvență explicativă</a:t>
            </a:r>
          </a:p>
          <a:p>
            <a:pPr marL="0" indent="0">
              <a:buNone/>
            </a:pPr>
            <a:r>
              <a:rPr lang="ro-RO" dirty="0"/>
              <a:t>redăm discuția dintre personaje – secvență dialogată</a:t>
            </a:r>
          </a:p>
          <a:p>
            <a:pPr marL="0" indent="0">
              <a:buNone/>
            </a:pPr>
            <a:r>
              <a:rPr lang="ro-RO" dirty="0"/>
              <a:t>vrem să </a:t>
            </a:r>
            <a:r>
              <a:rPr lang="ro-RO" dirty="0">
                <a:solidFill>
                  <a:srgbClr val="FF0000"/>
                </a:solidFill>
              </a:rPr>
              <a:t>convingem</a:t>
            </a:r>
            <a:r>
              <a:rPr lang="ro-RO" dirty="0"/>
              <a:t> – secvență argumentativă </a:t>
            </a:r>
          </a:p>
          <a:p>
            <a:pPr marL="0" indent="0">
              <a:buNone/>
            </a:pP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750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713F86A-A335-49F1-834F-BF35A4AF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/>
              <a:t>TEXTUL NARATIV</a:t>
            </a:r>
            <a:r>
              <a:rPr lang="ro-RO" dirty="0"/>
              <a:t>: </a:t>
            </a:r>
            <a:br>
              <a:rPr lang="ro-RO" dirty="0"/>
            </a:br>
            <a:r>
              <a:rPr lang="ro-RO" dirty="0"/>
              <a:t>                 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0682FD-ADFB-49B7-B8FB-FD57FAC3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„[…] Despre un asemenea câine am să încerc să vă povestesc acum. Toți îi spuneau Ursu, fiindcă era un câine</a:t>
            </a:r>
            <a:r>
              <a:rPr lang="ro-RO" dirty="0"/>
              <a:t> </a:t>
            </a:r>
            <a:r>
              <a:rPr lang="it-IT" dirty="0"/>
              <a:t>mărișor, lățos, ager la minte și neobosit[…] Vara, ca și iarna, dormea la ușa stăpânului, pe pământul gol, și nimeni nu l-ar fi putut mișca de acolo. Într-o seară însă, Ursu era tare neliniștit.“</a:t>
            </a:r>
            <a:r>
              <a:rPr lang="ro-RO" dirty="0"/>
              <a:t>                                                                              	</a:t>
            </a:r>
            <a:r>
              <a:rPr lang="it-IT" dirty="0"/>
              <a:t>Virgil Carianopol, </a:t>
            </a:r>
            <a:r>
              <a:rPr lang="it-IT" i="1" dirty="0"/>
              <a:t>Cutremurul</a:t>
            </a:r>
            <a:r>
              <a:rPr lang="it-IT" u="sng" dirty="0"/>
              <a:t> </a:t>
            </a:r>
            <a:endParaRPr lang="en-US" u="sng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1033D8D-B91B-4C0B-8DC7-CA21998E4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204" y="1924236"/>
            <a:ext cx="3932237" cy="3811588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întâmplări</a:t>
            </a:r>
            <a:r>
              <a:rPr lang="ro-RO" sz="3200" dirty="0"/>
              <a:t> </a:t>
            </a:r>
          </a:p>
          <a:p>
            <a:endParaRPr lang="ro-RO" sz="3200" dirty="0"/>
          </a:p>
          <a:p>
            <a:r>
              <a:rPr lang="ro-RO" sz="3200" dirty="0">
                <a:solidFill>
                  <a:srgbClr val="0070C0"/>
                </a:solidFill>
              </a:rPr>
              <a:t>narator </a:t>
            </a:r>
          </a:p>
          <a:p>
            <a:endParaRPr lang="ro-RO" sz="3200" dirty="0"/>
          </a:p>
          <a:p>
            <a:r>
              <a:rPr lang="ro-RO" sz="3200" dirty="0">
                <a:solidFill>
                  <a:srgbClr val="0070C0"/>
                </a:solidFill>
              </a:rPr>
              <a:t>personaje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AB6358-8D30-4FE1-A2CC-0E54F934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Trăsăturile unei structuri narative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6C7A19-7404-41BB-A74A-68E986A4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prezintă un șir de întâmplări; </a:t>
            </a:r>
            <a:r>
              <a:rPr lang="ro-RO" dirty="0"/>
              <a:t>(despre ce se povestește?)</a:t>
            </a:r>
          </a:p>
          <a:p>
            <a:r>
              <a:rPr lang="it-IT" dirty="0"/>
              <a:t>evenimentele prezentate sunt, de obicei, în ordine cronologică;</a:t>
            </a:r>
            <a:endParaRPr lang="ro-RO" dirty="0"/>
          </a:p>
          <a:p>
            <a:r>
              <a:rPr lang="ro-RO" dirty="0" err="1"/>
              <a:t>fap</a:t>
            </a:r>
            <a:r>
              <a:rPr lang="it-IT" dirty="0"/>
              <a:t>tele sunt plasate în timp și spațiu</a:t>
            </a:r>
            <a:r>
              <a:rPr lang="ro-RO" dirty="0"/>
              <a:t> (unde? când?)</a:t>
            </a:r>
            <a:r>
              <a:rPr lang="it-IT" dirty="0"/>
              <a:t> </a:t>
            </a:r>
            <a:endParaRPr lang="ro-RO" dirty="0"/>
          </a:p>
          <a:p>
            <a:r>
              <a:rPr lang="ro-RO" dirty="0"/>
              <a:t>prezența</a:t>
            </a:r>
            <a:r>
              <a:rPr lang="it-IT" dirty="0"/>
              <a:t> personaje</a:t>
            </a:r>
            <a:r>
              <a:rPr lang="ro-RO" dirty="0"/>
              <a:t>lor (cine?)</a:t>
            </a:r>
          </a:p>
          <a:p>
            <a:r>
              <a:rPr lang="ro-RO" dirty="0"/>
              <a:t>prezența naratorului (la persoana I sau la persoana a III-a)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983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6C09A6C-E7E8-419C-A5D2-DB95C1BF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TEXTUL NARATIV LITERAR</a:t>
            </a:r>
            <a:r>
              <a:rPr lang="ro-RO" dirty="0"/>
              <a:t>: 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496F997-1615-48BA-8233-7FD8A298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dirty="0"/>
              <a:t> „</a:t>
            </a:r>
            <a:r>
              <a:rPr lang="it-IT" dirty="0"/>
              <a:t>Ursu, era un </a:t>
            </a:r>
            <a:r>
              <a:rPr lang="it-IT" dirty="0">
                <a:solidFill>
                  <a:srgbClr val="0070C0"/>
                </a:solidFill>
              </a:rPr>
              <a:t>câine</a:t>
            </a:r>
            <a:r>
              <a:rPr lang="ro-RO" dirty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mărișor, lățos, </a:t>
            </a:r>
            <a:r>
              <a:rPr lang="it-IT" dirty="0">
                <a:solidFill>
                  <a:srgbClr val="7030A0"/>
                </a:solidFill>
              </a:rPr>
              <a:t>ager la minte </a:t>
            </a:r>
            <a:r>
              <a:rPr lang="it-IT" dirty="0">
                <a:solidFill>
                  <a:srgbClr val="0070C0"/>
                </a:solidFill>
              </a:rPr>
              <a:t>și neobosit</a:t>
            </a:r>
            <a:r>
              <a:rPr lang="it-IT" dirty="0"/>
              <a:t>[…] Vara, ca și iarna, dormea la ușa stăpânului, pe </a:t>
            </a:r>
            <a:r>
              <a:rPr lang="it-IT" dirty="0">
                <a:solidFill>
                  <a:srgbClr val="00B050"/>
                </a:solidFill>
              </a:rPr>
              <a:t>pământul gol</a:t>
            </a:r>
            <a:r>
              <a:rPr lang="it-IT" dirty="0"/>
              <a:t>, și nimeni nu l-ar fi putut mișca de acolo. Într-o seară însă, </a:t>
            </a:r>
            <a:r>
              <a:rPr lang="it-IT" dirty="0">
                <a:solidFill>
                  <a:srgbClr val="7030A0"/>
                </a:solidFill>
              </a:rPr>
              <a:t>Ursu era tare neliniștit</a:t>
            </a:r>
            <a:r>
              <a:rPr lang="ro-RO" dirty="0"/>
              <a:t>”</a:t>
            </a:r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DDBBF83-7F17-4CAC-8DCD-12CB3B0F2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it-IT" sz="2800" dirty="0"/>
              <a:t>este expresiv prin prezenţa figurilor de stil</a:t>
            </a:r>
            <a:r>
              <a:rPr lang="ro-RO" sz="2800" dirty="0"/>
              <a:t> – </a:t>
            </a:r>
            <a:r>
              <a:rPr lang="ro-RO" sz="2800" dirty="0">
                <a:solidFill>
                  <a:srgbClr val="00B050"/>
                </a:solidFill>
              </a:rPr>
              <a:t>epitet</a:t>
            </a:r>
            <a:r>
              <a:rPr lang="ro-RO" sz="2800" dirty="0"/>
              <a:t>, </a:t>
            </a:r>
            <a:r>
              <a:rPr lang="ro-RO" sz="2800" dirty="0">
                <a:solidFill>
                  <a:srgbClr val="0070C0"/>
                </a:solidFill>
              </a:rPr>
              <a:t>enumerație</a:t>
            </a:r>
            <a:r>
              <a:rPr lang="ro-RO" sz="2800" dirty="0"/>
              <a:t>, </a:t>
            </a:r>
            <a:r>
              <a:rPr lang="ro-RO" sz="2800" dirty="0">
                <a:solidFill>
                  <a:srgbClr val="7030A0"/>
                </a:solidFill>
              </a:rPr>
              <a:t>personificare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 Acestea au rolul de a impresiona cititorul, de a transmite emoții</a:t>
            </a:r>
            <a:r>
              <a:rPr lang="ro-RO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1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0F6AB6-F05B-474A-817C-EAE2D4C9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TEXTUL DESCRIPTIV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1BAA4B0-7974-47D4-8AC5-4C9414F1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„Tânărul sosi. Era o frumusețe! O figură clasică încadrată de niște </a:t>
            </a:r>
            <a:r>
              <a:rPr lang="it-IT" dirty="0">
                <a:solidFill>
                  <a:srgbClr val="00B050"/>
                </a:solidFill>
              </a:rPr>
              <a:t>plete mari, negre</a:t>
            </a:r>
            <a:r>
              <a:rPr lang="it-IT" dirty="0"/>
              <a:t>; o </a:t>
            </a:r>
            <a:r>
              <a:rPr lang="it-IT" dirty="0">
                <a:solidFill>
                  <a:srgbClr val="00B050"/>
                </a:solidFill>
              </a:rPr>
              <a:t>frunte înaltă și senină</a:t>
            </a:r>
            <a:r>
              <a:rPr lang="it-IT" dirty="0"/>
              <a:t>; niște </a:t>
            </a:r>
            <a:r>
              <a:rPr lang="it-IT" dirty="0">
                <a:solidFill>
                  <a:srgbClr val="00B050"/>
                </a:solidFill>
              </a:rPr>
              <a:t>ochi mari </a:t>
            </a:r>
            <a:r>
              <a:rPr lang="ro-RO" dirty="0"/>
              <a:t>-</a:t>
            </a:r>
            <a:r>
              <a:rPr lang="it-IT" dirty="0"/>
              <a:t> la aceste ferestre ale sufletului se vedea că cineva este înăuntru; un </a:t>
            </a:r>
            <a:r>
              <a:rPr lang="it-IT" dirty="0">
                <a:solidFill>
                  <a:srgbClr val="00B050"/>
                </a:solidFill>
              </a:rPr>
              <a:t>zâmbet blând </a:t>
            </a:r>
            <a:r>
              <a:rPr lang="it-IT" dirty="0"/>
              <a:t>și adânc melancolic. Avea aerul unui sfânt coborât dintr-o veche icoană.“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               </a:t>
            </a:r>
            <a:r>
              <a:rPr lang="it-IT" dirty="0"/>
              <a:t>I.L. Caragiale, </a:t>
            </a:r>
            <a:r>
              <a:rPr lang="it-IT" i="1" dirty="0"/>
              <a:t>În Nirvana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419B1FC-9182-4783-AAC7-3837A9EAC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o-RO" sz="3200" dirty="0">
              <a:solidFill>
                <a:srgbClr val="0070C0"/>
              </a:solidFill>
            </a:endParaRPr>
          </a:p>
          <a:p>
            <a:r>
              <a:rPr lang="ro-RO" sz="3200" dirty="0">
                <a:solidFill>
                  <a:srgbClr val="0070C0"/>
                </a:solidFill>
              </a:rPr>
              <a:t>figuri de stil </a:t>
            </a:r>
            <a:r>
              <a:rPr lang="ro-RO" sz="3200" dirty="0"/>
              <a:t>(</a:t>
            </a:r>
            <a:r>
              <a:rPr lang="ro-RO" sz="3200" dirty="0">
                <a:solidFill>
                  <a:srgbClr val="00B050"/>
                </a:solidFill>
              </a:rPr>
              <a:t>epitet</a:t>
            </a:r>
            <a:r>
              <a:rPr lang="ro-RO" sz="3200" dirty="0"/>
              <a:t>)</a:t>
            </a:r>
            <a:endParaRPr lang="ro-RO" sz="3200" u="sng" dirty="0"/>
          </a:p>
          <a:p>
            <a:endParaRPr lang="ro-RO" sz="3200" dirty="0">
              <a:solidFill>
                <a:srgbClr val="0070C0"/>
              </a:solidFill>
            </a:endParaRPr>
          </a:p>
          <a:p>
            <a:r>
              <a:rPr lang="ro-RO" sz="3200" dirty="0">
                <a:solidFill>
                  <a:srgbClr val="0070C0"/>
                </a:solidFill>
              </a:rPr>
              <a:t>imagini artistice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8698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2F6411-19D2-47B4-807D-4A10496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TEXTUL DESCRIPTIV liric</a:t>
            </a:r>
            <a:endParaRPr lang="en-US" dirty="0"/>
          </a:p>
        </p:txBody>
      </p:sp>
      <p:pic>
        <p:nvPicPr>
          <p:cNvPr id="7" name="Substituent imagine 6">
            <a:extLst>
              <a:ext uri="{FF2B5EF4-FFF2-40B4-BE49-F238E27FC236}">
                <a16:creationId xmlns:a16="http://schemas.microsoft.com/office/drawing/2014/main" id="{761DE8A8-9BEA-424D-AA35-9C077FAADC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85" r="7785"/>
          <a:stretch>
            <a:fillRect/>
          </a:stretch>
        </p:blipFill>
        <p:spPr>
          <a:xfrm>
            <a:off x="4868291" y="1003578"/>
            <a:ext cx="6841355" cy="6179193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BE14118-5B96-4980-85EF-B392B7D85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495" y="2270464"/>
            <a:ext cx="3932237" cy="3811588"/>
          </a:xfrm>
        </p:spPr>
        <p:txBody>
          <a:bodyPr>
            <a:normAutofit/>
          </a:bodyPr>
          <a:lstStyle/>
          <a:p>
            <a:r>
              <a:rPr lang="ro-RO" sz="2800" dirty="0"/>
              <a:t>-figuri de stil (</a:t>
            </a:r>
            <a:r>
              <a:rPr lang="ro-RO" sz="2800" dirty="0">
                <a:solidFill>
                  <a:srgbClr val="00B050"/>
                </a:solidFill>
              </a:rPr>
              <a:t>epitet</a:t>
            </a:r>
            <a:r>
              <a:rPr lang="ro-RO" sz="2800" dirty="0"/>
              <a:t>, </a:t>
            </a:r>
            <a:r>
              <a:rPr lang="ro-RO" sz="2800" dirty="0">
                <a:solidFill>
                  <a:srgbClr val="C00000"/>
                </a:solidFill>
              </a:rPr>
              <a:t>comparație</a:t>
            </a:r>
            <a:r>
              <a:rPr lang="ro-RO" sz="2800" dirty="0"/>
              <a:t>, </a:t>
            </a:r>
            <a:r>
              <a:rPr lang="ro-RO" sz="2800" dirty="0">
                <a:solidFill>
                  <a:schemeClr val="accent1"/>
                </a:solidFill>
              </a:rPr>
              <a:t>inversiune</a:t>
            </a:r>
            <a:r>
              <a:rPr lang="ro-RO" sz="2800" dirty="0"/>
              <a:t>)</a:t>
            </a:r>
          </a:p>
          <a:p>
            <a:r>
              <a:rPr lang="ro-RO" sz="2800" dirty="0"/>
              <a:t>- mărci </a:t>
            </a:r>
            <a:r>
              <a:rPr lang="ro-RO" sz="2800" dirty="0" err="1"/>
              <a:t>lexico</a:t>
            </a:r>
            <a:r>
              <a:rPr lang="ro-RO" sz="2800" dirty="0"/>
              <a:t>-gramaticale verbe și pronume de persoana I și a II-a (ești, te). </a:t>
            </a:r>
          </a:p>
          <a:p>
            <a:pPr marL="457200" indent="-457200">
              <a:buFontTx/>
              <a:buChar char="-"/>
            </a:pPr>
            <a:r>
              <a:rPr lang="ro-RO" sz="2800" dirty="0"/>
              <a:t>transmite emoții</a:t>
            </a:r>
          </a:p>
          <a:p>
            <a:pPr marL="457200" indent="-457200">
              <a:buFontTx/>
              <a:buChar char="-"/>
            </a:pPr>
            <a:endParaRPr lang="ro-RO" sz="2800" dirty="0"/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2061BF28-8FC4-4E41-87DA-05E73D497B7E}"/>
              </a:ext>
            </a:extLst>
          </p:cNvPr>
          <p:cNvSpPr/>
          <p:nvPr/>
        </p:nvSpPr>
        <p:spPr>
          <a:xfrm>
            <a:off x="5149049" y="1003578"/>
            <a:ext cx="58059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Carte frumoasă</a:t>
            </a:r>
            <a:r>
              <a:rPr lang="it-IT" sz="2800" dirty="0"/>
              <a:t>, cinste cui te-a scris,</a:t>
            </a:r>
            <a:endParaRPr lang="ro-RO" sz="2800" dirty="0"/>
          </a:p>
          <a:p>
            <a:r>
              <a:rPr lang="it-IT" sz="2800" dirty="0">
                <a:solidFill>
                  <a:schemeClr val="accent1"/>
                </a:solidFill>
              </a:rPr>
              <a:t>Încet gândită, gingaș cumpănită</a:t>
            </a:r>
            <a:r>
              <a:rPr lang="ro-RO" sz="2800" dirty="0"/>
              <a:t>*</a:t>
            </a:r>
            <a:r>
              <a:rPr lang="it-IT" sz="2800" dirty="0"/>
              <a:t>;</a:t>
            </a:r>
            <a:endParaRPr lang="ro-RO" sz="2800" dirty="0"/>
          </a:p>
          <a:p>
            <a:r>
              <a:rPr lang="it-IT" sz="2800" dirty="0">
                <a:solidFill>
                  <a:srgbClr val="C00000"/>
                </a:solidFill>
              </a:rPr>
              <a:t>Ești ca o floare</a:t>
            </a:r>
            <a:r>
              <a:rPr lang="it-IT" sz="2800" dirty="0"/>
              <a:t>, anume înflorită</a:t>
            </a:r>
            <a:endParaRPr lang="ro-RO" sz="2800" dirty="0"/>
          </a:p>
          <a:p>
            <a:r>
              <a:rPr lang="it-IT" sz="2800" dirty="0"/>
              <a:t>Mâinilor mele, care te-au deschis.</a:t>
            </a:r>
            <a:endParaRPr lang="ro-RO" sz="2800" dirty="0"/>
          </a:p>
          <a:p>
            <a:r>
              <a:rPr lang="ro-RO" sz="2800" dirty="0"/>
              <a:t>		Tudor Arghezi – </a:t>
            </a:r>
            <a:r>
              <a:rPr lang="ro-RO" sz="2800" i="1" dirty="0"/>
              <a:t>Ex libris</a:t>
            </a:r>
            <a:r>
              <a:rPr lang="ro-RO" sz="2800" dirty="0">
                <a:solidFill>
                  <a:prstClr val="black"/>
                </a:solidFill>
              </a:rPr>
              <a:t>*</a:t>
            </a:r>
            <a:endParaRPr lang="ro-RO" sz="2800" i="1" dirty="0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DBE1A55-35E1-4AF4-ABB5-7CA147F28B6A}"/>
              </a:ext>
            </a:extLst>
          </p:cNvPr>
          <p:cNvSpPr txBox="1"/>
          <p:nvPr/>
        </p:nvSpPr>
        <p:spPr>
          <a:xfrm>
            <a:off x="770969" y="5648785"/>
            <a:ext cx="311606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*Cumpănită – creată cu grijă</a:t>
            </a:r>
          </a:p>
          <a:p>
            <a:r>
              <a:rPr lang="ro-RO" dirty="0"/>
              <a:t>*Ex libris – lat. din cărți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1A0523-59CB-4E6B-A19E-8BB9115D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Trăsăturile unei structuri descriptive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7A3D69-310B-431A-97C4-34C852EC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o-RO" i="1" dirty="0"/>
          </a:p>
          <a:p>
            <a:pPr marL="0" indent="0">
              <a:buNone/>
            </a:pPr>
            <a:r>
              <a:rPr lang="ro-RO" i="1" dirty="0"/>
              <a:t>- </a:t>
            </a:r>
            <a:r>
              <a:rPr lang="ro-RO" dirty="0"/>
              <a:t>limbaj expresiv</a:t>
            </a:r>
          </a:p>
          <a:p>
            <a:pPr>
              <a:buFontTx/>
              <a:buChar char="-"/>
            </a:pPr>
            <a:r>
              <a:rPr lang="ro-RO" dirty="0"/>
              <a:t>grad ridicat de subiectivitate</a:t>
            </a:r>
          </a:p>
          <a:p>
            <a:pPr>
              <a:buFontTx/>
              <a:buChar char="-"/>
            </a:pPr>
            <a:r>
              <a:rPr lang="ro-RO" dirty="0"/>
              <a:t>prezența a două planuri: uman și al naturii</a:t>
            </a:r>
          </a:p>
          <a:p>
            <a:pPr>
              <a:buFontTx/>
              <a:buChar char="-"/>
            </a:pPr>
            <a:r>
              <a:rPr lang="ro-RO" dirty="0"/>
              <a:t>prezența grupului nominal (substantiv + adjectiv)</a:t>
            </a:r>
          </a:p>
          <a:p>
            <a:pPr>
              <a:buFontTx/>
              <a:buChar char="-"/>
            </a:pPr>
            <a:r>
              <a:rPr lang="ro-RO" dirty="0"/>
              <a:t>cuvinte din câmpul semantic al temei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90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</TotalTime>
  <Words>1075</Words>
  <Application>Microsoft Office PowerPoint</Application>
  <PresentationFormat>Ecran lat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Temă Office</vt:lpstr>
      <vt:lpstr>Structuri textuale</vt:lpstr>
      <vt:lpstr>  Astăzi vom recapitula structurile textuale.  Te invit să te așezi comod, să-ți pregătești ceva de scris și să fii atent!  </vt:lpstr>
      <vt:lpstr>Ce tip de text avem, după scopul comunicării? </vt:lpstr>
      <vt:lpstr>TEXTUL NARATIV:                        </vt:lpstr>
      <vt:lpstr>Trăsăturile unei structuri narative</vt:lpstr>
      <vt:lpstr>TEXTUL NARATIV LITERAR: </vt:lpstr>
      <vt:lpstr>TEXTUL DESCRIPTIV</vt:lpstr>
      <vt:lpstr>TEXTUL DESCRIPTIV liric</vt:lpstr>
      <vt:lpstr>Trăsăturile unei structuri descriptive</vt:lpstr>
      <vt:lpstr>TEXTUL DIALOGAT</vt:lpstr>
      <vt:lpstr>Trăsăturile secvenței dialogate </vt:lpstr>
      <vt:lpstr>TEXTUL EXPLICATIV</vt:lpstr>
      <vt:lpstr>TEXTUL ARGUMENTATIV</vt:lpstr>
      <vt:lpstr>CONECTORII</vt:lpstr>
      <vt:lpstr> În încheiere îți propun două exerciții.  1. Precizează o trăsătură care să justifice faptul că fragmentul următor este descriptiv.</vt:lpstr>
      <vt:lpstr>2. Precizează pe baza textului următor o trăsătură a textului narativ literar. Unde? Când? Cine?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Structuri texturale</dc:title>
  <dc:creator>BGKRose6</dc:creator>
  <cp:lastModifiedBy>BGKRose6</cp:lastModifiedBy>
  <cp:revision>39</cp:revision>
  <dcterms:created xsi:type="dcterms:W3CDTF">2025-02-12T09:25:57Z</dcterms:created>
  <dcterms:modified xsi:type="dcterms:W3CDTF">2025-02-14T19:28:00Z</dcterms:modified>
</cp:coreProperties>
</file>