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4"/>
  </p:notesMasterIdLst>
  <p:sldIdLst>
    <p:sldId id="256" r:id="rId2"/>
    <p:sldId id="259" r:id="rId3"/>
    <p:sldId id="260" r:id="rId4"/>
    <p:sldId id="261" r:id="rId5"/>
    <p:sldId id="257" r:id="rId6"/>
    <p:sldId id="258" r:id="rId7"/>
    <p:sldId id="262" r:id="rId8"/>
    <p:sldId id="264" r:id="rId9"/>
    <p:sldId id="267" r:id="rId10"/>
    <p:sldId id="263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6" autoAdjust="0"/>
  </p:normalViewPr>
  <p:slideViewPr>
    <p:cSldViewPr snapToGrid="0">
      <p:cViewPr varScale="1">
        <p:scale>
          <a:sx n="73" d="100"/>
          <a:sy n="73" d="100"/>
        </p:scale>
        <p:origin x="9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7379D-C0F9-4FF4-A41A-5CD80353F49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49221-188A-4949-9BE6-98DDBB68C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64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49221-188A-4949-9BE6-98DDBB68C6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0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49221-188A-4949-9BE6-98DDBB68C6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8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2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9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9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3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9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7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2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4/29/2025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5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Bacteria, virus, germs icon pattern">
            <a:extLst>
              <a:ext uri="{FF2B5EF4-FFF2-40B4-BE49-F238E27FC236}">
                <a16:creationId xmlns:a16="http://schemas.microsoft.com/office/drawing/2014/main" id="{84B8CFA9-D5C7-11D9-E08C-3766D873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0" b="8220"/>
          <a:stretch/>
        </p:blipFill>
        <p:spPr bwMode="auto">
          <a:xfrm>
            <a:off x="20" y="10"/>
            <a:ext cx="121919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id="{B7E0C296-2B1B-4589-84EA-239D8784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9175" y="2279176"/>
            <a:ext cx="5199894" cy="25856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0CAA2C-74B9-3555-CFA1-50F3C729B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5812" y="2522070"/>
            <a:ext cx="4606621" cy="1533098"/>
          </a:xfrm>
        </p:spPr>
        <p:txBody>
          <a:bodyPr>
            <a:normAutofit/>
          </a:bodyPr>
          <a:lstStyle/>
          <a:p>
            <a:r>
              <a:rPr lang="hu-HU" sz="4800" dirty="0"/>
              <a:t>BAKTÉRIUMOK</a:t>
            </a:r>
            <a:endParaRPr lang="en-US" sz="4800" dirty="0"/>
          </a:p>
        </p:txBody>
      </p: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3CDD339A-0D5C-435F-B70C-6498DB974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552" y="3022005"/>
            <a:ext cx="12161561" cy="1033163"/>
            <a:chOff x="23552" y="3022005"/>
            <a:chExt cx="12161561" cy="1033163"/>
          </a:xfrm>
        </p:grpSpPr>
        <p:sp>
          <p:nvSpPr>
            <p:cNvPr id="1047" name="Freeform 6">
              <a:extLst>
                <a:ext uri="{FF2B5EF4-FFF2-40B4-BE49-F238E27FC236}">
                  <a16:creationId xmlns:a16="http://schemas.microsoft.com/office/drawing/2014/main" id="{21D7864D-9CC0-4345-A8ED-01EEC9C57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33426" y="3820899"/>
              <a:ext cx="146874" cy="103369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63">
              <a:extLst>
                <a:ext uri="{FF2B5EF4-FFF2-40B4-BE49-F238E27FC236}">
                  <a16:creationId xmlns:a16="http://schemas.microsoft.com/office/drawing/2014/main" id="{F9F23CAB-0676-4AC7-8CA8-7B5BF73E2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12632" y="3146103"/>
              <a:ext cx="143728" cy="146842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65">
              <a:extLst>
                <a:ext uri="{FF2B5EF4-FFF2-40B4-BE49-F238E27FC236}">
                  <a16:creationId xmlns:a16="http://schemas.microsoft.com/office/drawing/2014/main" id="{EB1A7EF0-FD1E-4431-AA12-061658B27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58308" y="3186235"/>
              <a:ext cx="143728" cy="93707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66">
              <a:extLst>
                <a:ext uri="{FF2B5EF4-FFF2-40B4-BE49-F238E27FC236}">
                  <a16:creationId xmlns:a16="http://schemas.microsoft.com/office/drawing/2014/main" id="{AAA8D351-4D5D-43CA-9EA3-3A209DBA7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19141" y="3199239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67">
              <a:extLst>
                <a:ext uri="{FF2B5EF4-FFF2-40B4-BE49-F238E27FC236}">
                  <a16:creationId xmlns:a16="http://schemas.microsoft.com/office/drawing/2014/main" id="{AEB482CE-8502-400F-A587-CEA8BF668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79147" y="320310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69">
              <a:extLst>
                <a:ext uri="{FF2B5EF4-FFF2-40B4-BE49-F238E27FC236}">
                  <a16:creationId xmlns:a16="http://schemas.microsoft.com/office/drawing/2014/main" id="{B86FDE7E-057E-44EF-9209-38C5CD45C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45413" y="3206968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70">
              <a:extLst>
                <a:ext uri="{FF2B5EF4-FFF2-40B4-BE49-F238E27FC236}">
                  <a16:creationId xmlns:a16="http://schemas.microsoft.com/office/drawing/2014/main" id="{9DAEC7B8-1258-418C-8918-40304A03F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2571" y="3278457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71">
              <a:extLst>
                <a:ext uri="{FF2B5EF4-FFF2-40B4-BE49-F238E27FC236}">
                  <a16:creationId xmlns:a16="http://schemas.microsoft.com/office/drawing/2014/main" id="{7B3E59D7-9F28-4FEB-8725-3474C434C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4344" y="3213730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72">
              <a:extLst>
                <a:ext uri="{FF2B5EF4-FFF2-40B4-BE49-F238E27FC236}">
                  <a16:creationId xmlns:a16="http://schemas.microsoft.com/office/drawing/2014/main" id="{FB6EF793-0487-49E6-ACD6-A61029C0A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55774" y="32175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73">
              <a:extLst>
                <a:ext uri="{FF2B5EF4-FFF2-40B4-BE49-F238E27FC236}">
                  <a16:creationId xmlns:a16="http://schemas.microsoft.com/office/drawing/2014/main" id="{98ABF759-8FA6-48D5-B872-D9CEECD39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6180" y="3221457"/>
              <a:ext cx="143728" cy="99505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7" name="Freeform 74">
              <a:extLst>
                <a:ext uri="{FF2B5EF4-FFF2-40B4-BE49-F238E27FC236}">
                  <a16:creationId xmlns:a16="http://schemas.microsoft.com/office/drawing/2014/main" id="{DDB8BBFA-C9D7-4F60-A252-7ED1743E4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49313" y="3228221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8" name="Freeform 85">
              <a:extLst>
                <a:ext uri="{FF2B5EF4-FFF2-40B4-BE49-F238E27FC236}">
                  <a16:creationId xmlns:a16="http://schemas.microsoft.com/office/drawing/2014/main" id="{A0FF6E41-0C56-4070-B2E2-2B584C578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69669" y="3263964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9" name="Freeform 87">
              <a:extLst>
                <a:ext uri="{FF2B5EF4-FFF2-40B4-BE49-F238E27FC236}">
                  <a16:creationId xmlns:a16="http://schemas.microsoft.com/office/drawing/2014/main" id="{BF2AC548-3795-4AF1-B887-1983F7F8A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25650" y="3278455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88">
              <a:extLst>
                <a:ext uri="{FF2B5EF4-FFF2-40B4-BE49-F238E27FC236}">
                  <a16:creationId xmlns:a16="http://schemas.microsoft.com/office/drawing/2014/main" id="{2BDFC7FA-5D85-4F31-B712-6E0C0D7B0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3043" y="3285217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94">
              <a:extLst>
                <a:ext uri="{FF2B5EF4-FFF2-40B4-BE49-F238E27FC236}">
                  <a16:creationId xmlns:a16="http://schemas.microsoft.com/office/drawing/2014/main" id="{DD1464FA-ADAE-4DB6-A9A6-A809763A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50139" y="3580387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2" name="Freeform 97">
              <a:extLst>
                <a:ext uri="{FF2B5EF4-FFF2-40B4-BE49-F238E27FC236}">
                  <a16:creationId xmlns:a16="http://schemas.microsoft.com/office/drawing/2014/main" id="{A247191C-2FEA-4AA3-9B1B-4F1602D26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15064" y="3539291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3" name="Freeform 98">
              <a:extLst>
                <a:ext uri="{FF2B5EF4-FFF2-40B4-BE49-F238E27FC236}">
                  <a16:creationId xmlns:a16="http://schemas.microsoft.com/office/drawing/2014/main" id="{92676367-B42C-46BC-BF52-A543723C2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91835" y="3539292"/>
              <a:ext cx="175200" cy="93707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99">
              <a:extLst>
                <a:ext uri="{FF2B5EF4-FFF2-40B4-BE49-F238E27FC236}">
                  <a16:creationId xmlns:a16="http://schemas.microsoft.com/office/drawing/2014/main" id="{F96083BD-2E2F-43C1-B5B8-90A19ECB2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20539" y="3539289"/>
              <a:ext cx="260178" cy="143944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100">
              <a:extLst>
                <a:ext uri="{FF2B5EF4-FFF2-40B4-BE49-F238E27FC236}">
                  <a16:creationId xmlns:a16="http://schemas.microsoft.com/office/drawing/2014/main" id="{36D49EC8-F959-4206-9496-81C1FCE95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59800" y="3539291"/>
              <a:ext cx="152120" cy="111097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101">
              <a:extLst>
                <a:ext uri="{FF2B5EF4-FFF2-40B4-BE49-F238E27FC236}">
                  <a16:creationId xmlns:a16="http://schemas.microsoft.com/office/drawing/2014/main" id="{0D1F9B54-5650-4ADE-8769-818D5AD3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4341" y="3569721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102">
              <a:extLst>
                <a:ext uri="{FF2B5EF4-FFF2-40B4-BE49-F238E27FC236}">
                  <a16:creationId xmlns:a16="http://schemas.microsoft.com/office/drawing/2014/main" id="{1208F64B-D1E2-4308-A921-2791E4D90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59349" y="3594839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103">
              <a:extLst>
                <a:ext uri="{FF2B5EF4-FFF2-40B4-BE49-F238E27FC236}">
                  <a16:creationId xmlns:a16="http://schemas.microsoft.com/office/drawing/2014/main" id="{DD5592E3-A816-49FE-824E-AF5845C51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1682" y="3557646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Freeform 113">
              <a:extLst>
                <a:ext uri="{FF2B5EF4-FFF2-40B4-BE49-F238E27FC236}">
                  <a16:creationId xmlns:a16="http://schemas.microsoft.com/office/drawing/2014/main" id="{048AF30C-3E40-4065-A7E2-A78D26B0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3811" y="3611744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Freeform 115">
              <a:extLst>
                <a:ext uri="{FF2B5EF4-FFF2-40B4-BE49-F238E27FC236}">
                  <a16:creationId xmlns:a16="http://schemas.microsoft.com/office/drawing/2014/main" id="{F6E9CB87-8280-47D0-88C8-BAC285D5D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8190" y="3618509"/>
              <a:ext cx="7345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117">
              <a:extLst>
                <a:ext uri="{FF2B5EF4-FFF2-40B4-BE49-F238E27FC236}">
                  <a16:creationId xmlns:a16="http://schemas.microsoft.com/office/drawing/2014/main" id="{C126D247-0C11-4EAB-BE52-A4D807955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45118" y="3633000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118">
              <a:extLst>
                <a:ext uri="{FF2B5EF4-FFF2-40B4-BE49-F238E27FC236}">
                  <a16:creationId xmlns:a16="http://schemas.microsoft.com/office/drawing/2014/main" id="{A15D480B-DA3E-4F00-BDEA-52E018D2C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09199" y="3636863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119">
              <a:extLst>
                <a:ext uri="{FF2B5EF4-FFF2-40B4-BE49-F238E27FC236}">
                  <a16:creationId xmlns:a16="http://schemas.microsoft.com/office/drawing/2014/main" id="{171F133F-A692-4513-A861-47BDCCC8F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25942" y="3622374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120">
              <a:extLst>
                <a:ext uri="{FF2B5EF4-FFF2-40B4-BE49-F238E27FC236}">
                  <a16:creationId xmlns:a16="http://schemas.microsoft.com/office/drawing/2014/main" id="{38207A8D-8E7E-463D-9992-9844A7808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06294" y="3832973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127">
              <a:extLst>
                <a:ext uri="{FF2B5EF4-FFF2-40B4-BE49-F238E27FC236}">
                  <a16:creationId xmlns:a16="http://schemas.microsoft.com/office/drawing/2014/main" id="{7BA77B91-9626-4DFA-A5D2-86BE3EAC8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72096" y="3868719"/>
              <a:ext cx="162611" cy="93707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129">
              <a:extLst>
                <a:ext uri="{FF2B5EF4-FFF2-40B4-BE49-F238E27FC236}">
                  <a16:creationId xmlns:a16="http://schemas.microsoft.com/office/drawing/2014/main" id="{E160D945-C924-441B-827A-C27206D18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34415" y="3872581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133">
              <a:extLst>
                <a:ext uri="{FF2B5EF4-FFF2-40B4-BE49-F238E27FC236}">
                  <a16:creationId xmlns:a16="http://schemas.microsoft.com/office/drawing/2014/main" id="{034D50E5-CC96-47EA-909D-9CC6ABA24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05710" y="3883209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136">
              <a:extLst>
                <a:ext uri="{FF2B5EF4-FFF2-40B4-BE49-F238E27FC236}">
                  <a16:creationId xmlns:a16="http://schemas.microsoft.com/office/drawing/2014/main" id="{CE529D6B-DA12-4C21-8816-B7C0655DC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33368" y="395837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137">
              <a:extLst>
                <a:ext uri="{FF2B5EF4-FFF2-40B4-BE49-F238E27FC236}">
                  <a16:creationId xmlns:a16="http://schemas.microsoft.com/office/drawing/2014/main" id="{8BD20D1C-AFD2-46C5-B874-E1E6575A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06887" y="3901564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138">
              <a:extLst>
                <a:ext uri="{FF2B5EF4-FFF2-40B4-BE49-F238E27FC236}">
                  <a16:creationId xmlns:a16="http://schemas.microsoft.com/office/drawing/2014/main" id="{1553F3A5-DAE1-4BE4-A62C-DC0B2B076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07894" y="3904464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139">
              <a:extLst>
                <a:ext uri="{FF2B5EF4-FFF2-40B4-BE49-F238E27FC236}">
                  <a16:creationId xmlns:a16="http://schemas.microsoft.com/office/drawing/2014/main" id="{7248432C-E709-4AB9-B196-B17BABF54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09199" y="3912191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Freeform 142">
              <a:extLst>
                <a:ext uri="{FF2B5EF4-FFF2-40B4-BE49-F238E27FC236}">
                  <a16:creationId xmlns:a16="http://schemas.microsoft.com/office/drawing/2014/main" id="{87579DF1-0CD1-48D7-9B6C-2B437C7B0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12046" y="3947935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Freeform 143">
              <a:extLst>
                <a:ext uri="{FF2B5EF4-FFF2-40B4-BE49-F238E27FC236}">
                  <a16:creationId xmlns:a16="http://schemas.microsoft.com/office/drawing/2014/main" id="{51C5165A-A8BD-4E8A-BB51-96ADB4E0C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27955" y="3951797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4" name="Freeform 144">
              <a:extLst>
                <a:ext uri="{FF2B5EF4-FFF2-40B4-BE49-F238E27FC236}">
                  <a16:creationId xmlns:a16="http://schemas.microsoft.com/office/drawing/2014/main" id="{3318A639-15FE-47E4-883D-24F0DAF6B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45833" y="3947935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Freeform 145">
              <a:extLst>
                <a:ext uri="{FF2B5EF4-FFF2-40B4-BE49-F238E27FC236}">
                  <a16:creationId xmlns:a16="http://schemas.microsoft.com/office/drawing/2014/main" id="{B03EC112-0D5C-48DA-93EE-940B74A6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94469" y="3954698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" name="Freeform 10">
              <a:extLst>
                <a:ext uri="{FF2B5EF4-FFF2-40B4-BE49-F238E27FC236}">
                  <a16:creationId xmlns:a16="http://schemas.microsoft.com/office/drawing/2014/main" id="{982DB46C-F13E-4ED7-90F3-47B25A085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264" y="3024903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Freeform 15">
              <a:extLst>
                <a:ext uri="{FF2B5EF4-FFF2-40B4-BE49-F238E27FC236}">
                  <a16:creationId xmlns:a16="http://schemas.microsoft.com/office/drawing/2014/main" id="{FF698AC9-5CD1-4A7F-8D25-5787F7E8E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7792" y="3039394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" name="Freeform 18">
              <a:extLst>
                <a:ext uri="{FF2B5EF4-FFF2-40B4-BE49-F238E27FC236}">
                  <a16:creationId xmlns:a16="http://schemas.microsoft.com/office/drawing/2014/main" id="{580965AB-01A6-476C-8F50-ED2350820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7259" y="3022005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9" name="Freeform 19">
              <a:extLst>
                <a:ext uri="{FF2B5EF4-FFF2-40B4-BE49-F238E27FC236}">
                  <a16:creationId xmlns:a16="http://schemas.microsoft.com/office/drawing/2014/main" id="{E3C0DF2F-3170-4A79-ADAA-4BC015B24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56843" y="3047122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Freeform 20">
              <a:extLst>
                <a:ext uri="{FF2B5EF4-FFF2-40B4-BE49-F238E27FC236}">
                  <a16:creationId xmlns:a16="http://schemas.microsoft.com/office/drawing/2014/main" id="{69010010-E67A-4065-8312-BE392BB1C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3941" y="3057748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Freeform 22">
              <a:extLst>
                <a:ext uri="{FF2B5EF4-FFF2-40B4-BE49-F238E27FC236}">
                  <a16:creationId xmlns:a16="http://schemas.microsoft.com/office/drawing/2014/main" id="{631A2BD3-8DA4-49DA-961C-2A84252D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8079" y="3068377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Freeform 23">
              <a:extLst>
                <a:ext uri="{FF2B5EF4-FFF2-40B4-BE49-F238E27FC236}">
                  <a16:creationId xmlns:a16="http://schemas.microsoft.com/office/drawing/2014/main" id="{B3462A74-8748-4CC2-A7DC-0F765B734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5247" y="3072240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Freeform 26">
              <a:extLst>
                <a:ext uri="{FF2B5EF4-FFF2-40B4-BE49-F238E27FC236}">
                  <a16:creationId xmlns:a16="http://schemas.microsoft.com/office/drawing/2014/main" id="{3FD72CB2-5280-4C42-ABD9-AC2202E75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30154" y="3093493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Freeform 27">
              <a:extLst>
                <a:ext uri="{FF2B5EF4-FFF2-40B4-BE49-F238E27FC236}">
                  <a16:creationId xmlns:a16="http://schemas.microsoft.com/office/drawing/2014/main" id="{7BB6BA01-F7D6-431B-97F7-2DAD44DF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54702" y="3093493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Freeform 28">
              <a:extLst>
                <a:ext uri="{FF2B5EF4-FFF2-40B4-BE49-F238E27FC236}">
                  <a16:creationId xmlns:a16="http://schemas.microsoft.com/office/drawing/2014/main" id="{6CBFA44B-13FA-4E01-8EC8-3C2E03DC7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78791" y="3125373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Freeform 30">
              <a:extLst>
                <a:ext uri="{FF2B5EF4-FFF2-40B4-BE49-F238E27FC236}">
                  <a16:creationId xmlns:a16="http://schemas.microsoft.com/office/drawing/2014/main" id="{0B5F8AEE-90EF-4529-B573-77F764D89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9975" y="3143729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Freeform 43">
              <a:extLst>
                <a:ext uri="{FF2B5EF4-FFF2-40B4-BE49-F238E27FC236}">
                  <a16:creationId xmlns:a16="http://schemas.microsoft.com/office/drawing/2014/main" id="{56BAE621-EB8E-4E88-9B1A-F840BFE65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6006" y="3362058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Freeform 51">
              <a:extLst>
                <a:ext uri="{FF2B5EF4-FFF2-40B4-BE49-F238E27FC236}">
                  <a16:creationId xmlns:a16="http://schemas.microsoft.com/office/drawing/2014/main" id="{14B4DED6-A4BF-4F3B-B1FC-82825676B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4777" y="3401668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Freeform 52">
              <a:extLst>
                <a:ext uri="{FF2B5EF4-FFF2-40B4-BE49-F238E27FC236}">
                  <a16:creationId xmlns:a16="http://schemas.microsoft.com/office/drawing/2014/main" id="{E93A246E-C93F-4DCB-8EB4-8AE46BC81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156" y="3408428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Freeform 53">
              <a:extLst>
                <a:ext uri="{FF2B5EF4-FFF2-40B4-BE49-F238E27FC236}">
                  <a16:creationId xmlns:a16="http://schemas.microsoft.com/office/drawing/2014/main" id="{2D8ABAA9-E978-42EE-9895-4A97F33EA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63345" y="3415192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Freeform 54">
              <a:extLst>
                <a:ext uri="{FF2B5EF4-FFF2-40B4-BE49-F238E27FC236}">
                  <a16:creationId xmlns:a16="http://schemas.microsoft.com/office/drawing/2014/main" id="{1BDBC350-8F9F-44B7-8860-EE05E4556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17434" y="3412293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Freeform 55">
              <a:extLst>
                <a:ext uri="{FF2B5EF4-FFF2-40B4-BE49-F238E27FC236}">
                  <a16:creationId xmlns:a16="http://schemas.microsoft.com/office/drawing/2014/main" id="{8CC1825B-07E8-4D9A-99FC-AF22F9D7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3589" y="341905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Freeform 56">
              <a:extLst>
                <a:ext uri="{FF2B5EF4-FFF2-40B4-BE49-F238E27FC236}">
                  <a16:creationId xmlns:a16="http://schemas.microsoft.com/office/drawing/2014/main" id="{E208343E-229A-4E39-AF3B-DAE8625D5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67596" y="3450937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Freeform 57">
              <a:extLst>
                <a:ext uri="{FF2B5EF4-FFF2-40B4-BE49-F238E27FC236}">
                  <a16:creationId xmlns:a16="http://schemas.microsoft.com/office/drawing/2014/main" id="{C48670A5-7175-4E13-BCF9-70B92BFB7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0620" y="3415192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Freeform 59">
              <a:extLst>
                <a:ext uri="{FF2B5EF4-FFF2-40B4-BE49-F238E27FC236}">
                  <a16:creationId xmlns:a16="http://schemas.microsoft.com/office/drawing/2014/main" id="{F4203D1F-0C38-4CC7-9667-06D91693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3108" y="3458664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Freeform 60">
              <a:extLst>
                <a:ext uri="{FF2B5EF4-FFF2-40B4-BE49-F238E27FC236}">
                  <a16:creationId xmlns:a16="http://schemas.microsoft.com/office/drawing/2014/main" id="{7C6039CA-A1B7-4086-B035-CF1A0B14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23943" y="3465427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Freeform 61">
              <a:extLst>
                <a:ext uri="{FF2B5EF4-FFF2-40B4-BE49-F238E27FC236}">
                  <a16:creationId xmlns:a16="http://schemas.microsoft.com/office/drawing/2014/main" id="{BCF25F37-4F50-4174-88D1-A3A43F614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5592" y="3483783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Freeform 78">
              <a:extLst>
                <a:ext uri="{FF2B5EF4-FFF2-40B4-BE49-F238E27FC236}">
                  <a16:creationId xmlns:a16="http://schemas.microsoft.com/office/drawing/2014/main" id="{F076F369-289A-4E93-BF39-B4C99E16B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149" y="3705975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Freeform 79">
              <a:extLst>
                <a:ext uri="{FF2B5EF4-FFF2-40B4-BE49-F238E27FC236}">
                  <a16:creationId xmlns:a16="http://schemas.microsoft.com/office/drawing/2014/main" id="{F014AE29-4A4C-418D-8D72-233AECCE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2456" y="3708874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Freeform 80">
              <a:extLst>
                <a:ext uri="{FF2B5EF4-FFF2-40B4-BE49-F238E27FC236}">
                  <a16:creationId xmlns:a16="http://schemas.microsoft.com/office/drawing/2014/main" id="{169B666F-51A1-4D47-851D-BF226C536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515" y="3716603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Freeform 81">
              <a:extLst>
                <a:ext uri="{FF2B5EF4-FFF2-40B4-BE49-F238E27FC236}">
                  <a16:creationId xmlns:a16="http://schemas.microsoft.com/office/drawing/2014/main" id="{1D47E7BB-91A2-4C01-848C-7528FB8DC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85883" y="3712738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Freeform 82">
              <a:extLst>
                <a:ext uri="{FF2B5EF4-FFF2-40B4-BE49-F238E27FC236}">
                  <a16:creationId xmlns:a16="http://schemas.microsoft.com/office/drawing/2014/main" id="{E8C443E6-6590-4FA5-9143-C734D59DC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7313" y="3723363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3" name="Freeform 83">
              <a:extLst>
                <a:ext uri="{FF2B5EF4-FFF2-40B4-BE49-F238E27FC236}">
                  <a16:creationId xmlns:a16="http://schemas.microsoft.com/office/drawing/2014/main" id="{8AE369CB-90BC-49E0-84E4-E46339759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95241" y="3702111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4" name="Freeform 84">
              <a:extLst>
                <a:ext uri="{FF2B5EF4-FFF2-40B4-BE49-F238E27FC236}">
                  <a16:creationId xmlns:a16="http://schemas.microsoft.com/office/drawing/2014/main" id="{DC1D6E23-7CDE-45A3-B8E0-2C5D1BDE7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3642" y="3730128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5" name="Freeform 86">
              <a:extLst>
                <a:ext uri="{FF2B5EF4-FFF2-40B4-BE49-F238E27FC236}">
                  <a16:creationId xmlns:a16="http://schemas.microsoft.com/office/drawing/2014/main" id="{AF542CA1-45D2-4197-B34E-0A63A758B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730" y="373792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" name="Freeform 89">
              <a:extLst>
                <a:ext uri="{FF2B5EF4-FFF2-40B4-BE49-F238E27FC236}">
                  <a16:creationId xmlns:a16="http://schemas.microsoft.com/office/drawing/2014/main" id="{5ED5642D-E343-41C8-8FF3-3368A8660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1490" y="3709999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" name="Freeform 90">
              <a:extLst>
                <a:ext uri="{FF2B5EF4-FFF2-40B4-BE49-F238E27FC236}">
                  <a16:creationId xmlns:a16="http://schemas.microsoft.com/office/drawing/2014/main" id="{BDD03E24-B855-4A54-9C06-9665F8E96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434" y="3802579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8" name="Freeform 5">
              <a:extLst>
                <a:ext uri="{FF2B5EF4-FFF2-40B4-BE49-F238E27FC236}">
                  <a16:creationId xmlns:a16="http://schemas.microsoft.com/office/drawing/2014/main" id="{92A5ABF9-C9AB-440A-9046-57769BAA7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7751" y="3076723"/>
              <a:ext cx="143728" cy="96607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" name="Freeform 7">
              <a:extLst>
                <a:ext uri="{FF2B5EF4-FFF2-40B4-BE49-F238E27FC236}">
                  <a16:creationId xmlns:a16="http://schemas.microsoft.com/office/drawing/2014/main" id="{20CCFA26-8B22-4B64-A21B-01B13BE5B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19939" y="3091214"/>
              <a:ext cx="163660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0" name="Freeform 40">
              <a:extLst>
                <a:ext uri="{FF2B5EF4-FFF2-40B4-BE49-F238E27FC236}">
                  <a16:creationId xmlns:a16="http://schemas.microsoft.com/office/drawing/2014/main" id="{7034E999-C5DC-41C3-93CF-5AA428892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52129" y="3460249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1" name="Freeform 46">
              <a:extLst>
                <a:ext uri="{FF2B5EF4-FFF2-40B4-BE49-F238E27FC236}">
                  <a16:creationId xmlns:a16="http://schemas.microsoft.com/office/drawing/2014/main" id="{1A197C36-622D-4B69-91BB-4C6D3D209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5385" y="3453485"/>
              <a:ext cx="143728" cy="96607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2" name="Freeform 64">
              <a:extLst>
                <a:ext uri="{FF2B5EF4-FFF2-40B4-BE49-F238E27FC236}">
                  <a16:creationId xmlns:a16="http://schemas.microsoft.com/office/drawing/2014/main" id="{2B41BCF4-897C-4C73-A9C9-92A909F18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05696" y="3715636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3" name="Freeform 75">
              <a:extLst>
                <a:ext uri="{FF2B5EF4-FFF2-40B4-BE49-F238E27FC236}">
                  <a16:creationId xmlns:a16="http://schemas.microsoft.com/office/drawing/2014/main" id="{406FB574-90F0-417D-ABCD-95DDE91A2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69586" y="3718188"/>
              <a:ext cx="152120" cy="92743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4" name="Freeform 8">
              <a:extLst>
                <a:ext uri="{FF2B5EF4-FFF2-40B4-BE49-F238E27FC236}">
                  <a16:creationId xmlns:a16="http://schemas.microsoft.com/office/drawing/2014/main" id="{4B98C702-29E3-4C5E-AA82-64BAC1F2A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552" y="3423540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5" name="Freeform 136">
              <a:extLst>
                <a:ext uri="{FF2B5EF4-FFF2-40B4-BE49-F238E27FC236}">
                  <a16:creationId xmlns:a16="http://schemas.microsoft.com/office/drawing/2014/main" id="{943DBA82-CBF2-40C6-A535-C02BA2F1E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7107" y="358421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" name="Freeform 64">
              <a:extLst>
                <a:ext uri="{FF2B5EF4-FFF2-40B4-BE49-F238E27FC236}">
                  <a16:creationId xmlns:a16="http://schemas.microsoft.com/office/drawing/2014/main" id="{5A1CC399-638B-44DB-80A7-401D797A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8048" y="3693860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D8F012-7F2C-8971-3858-A1AB3BF7D44C}"/>
              </a:ext>
            </a:extLst>
          </p:cNvPr>
          <p:cNvSpPr txBox="1"/>
          <p:nvPr/>
        </p:nvSpPr>
        <p:spPr>
          <a:xfrm>
            <a:off x="3002666" y="3928730"/>
            <a:ext cx="6186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Osztá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ly: V.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03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E917E-731B-CB7D-60E3-084E7F614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Jelentőségük</a:t>
            </a:r>
            <a:endParaRPr lang="en-US" dirty="0"/>
          </a:p>
        </p:txBody>
      </p:sp>
      <p:pic>
        <p:nvPicPr>
          <p:cNvPr id="1026" name="Picture 2" descr="Микроскопические Бактерии Микрофлора Вирусы — стоковая векторная графика и другие изображения на тему Бактерия - Бактерия, Кишечник, Вирус - iStock">
            <a:extLst>
              <a:ext uri="{FF2B5EF4-FFF2-40B4-BE49-F238E27FC236}">
                <a16:creationId xmlns:a16="http://schemas.microsoft.com/office/drawing/2014/main" id="{B728CB24-3D15-3AF9-86E3-58A1EA1A8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69" y="1817877"/>
            <a:ext cx="5014840" cy="428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Сливочный йогурт - покроковий рецепт з фото. Автор рецепта Виталий  Владимирович ✈ . - Cookpad">
            <a:extLst>
              <a:ext uri="{FF2B5EF4-FFF2-40B4-BE49-F238E27FC236}">
                <a16:creationId xmlns:a16="http://schemas.microsoft.com/office/drawing/2014/main" id="{F63D801B-F63C-5DE5-0170-52C022AC99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72" y="1828483"/>
            <a:ext cx="5716562" cy="40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7B10D-39E6-0482-5160-D43C18DC3E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50" r="2788"/>
          <a:stretch/>
        </p:blipFill>
        <p:spPr>
          <a:xfrm>
            <a:off x="2395959" y="1612870"/>
            <a:ext cx="7510041" cy="4483261"/>
          </a:xfrm>
          <a:prstGeom prst="rect">
            <a:avLst/>
          </a:prstGeom>
        </p:spPr>
      </p:pic>
      <p:pic>
        <p:nvPicPr>
          <p:cNvPr id="9226" name="Picture 10" descr="Almaecet készítése házilag - Zöld Szokások">
            <a:extLst>
              <a:ext uri="{FF2B5EF4-FFF2-40B4-BE49-F238E27FC236}">
                <a16:creationId xmlns:a16="http://schemas.microsoft.com/office/drawing/2014/main" id="{50EB7F50-2EDB-F43C-3066-FDE64D2FC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13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Javulnak a hazai antibiotikum eladási adatok az állategészségügyben - Nébih">
            <a:extLst>
              <a:ext uri="{FF2B5EF4-FFF2-40B4-BE49-F238E27FC236}">
                <a16:creationId xmlns:a16="http://schemas.microsoft.com/office/drawing/2014/main" id="{BF5E9B94-0737-60F1-2114-5A651258A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r="34657"/>
          <a:stretch/>
        </p:blipFill>
        <p:spPr bwMode="auto">
          <a:xfrm>
            <a:off x="2286001" y="1708570"/>
            <a:ext cx="7620000" cy="435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Rhizobia in Sustainable Agriculture: Enhancing Soil Health | Incotec">
            <a:extLst>
              <a:ext uri="{FF2B5EF4-FFF2-40B4-BE49-F238E27FC236}">
                <a16:creationId xmlns:a16="http://schemas.microsoft.com/office/drawing/2014/main" id="{A279629F-A897-22D7-7B1D-92DEB7D91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20" y="1672862"/>
            <a:ext cx="9108266" cy="468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54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A149F-2A0D-E241-6FAB-7F32FEF0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Kihívás</a:t>
            </a:r>
            <a:endParaRPr lang="en-US" dirty="0"/>
          </a:p>
        </p:txBody>
      </p:sp>
      <p:pic>
        <p:nvPicPr>
          <p:cNvPr id="4" name="Picture 2" descr="Feladat 4">
            <a:extLst>
              <a:ext uri="{FF2B5EF4-FFF2-40B4-BE49-F238E27FC236}">
                <a16:creationId xmlns:a16="http://schemas.microsoft.com/office/drawing/2014/main" id="{CFE63912-64AB-B4CF-0640-F16F827728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98" y="3429000"/>
            <a:ext cx="3904527" cy="30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6317C6-1FA9-89BB-259F-034AFDA2A650}"/>
              </a:ext>
            </a:extLst>
          </p:cNvPr>
          <p:cNvSpPr txBox="1"/>
          <p:nvPr/>
        </p:nvSpPr>
        <p:spPr>
          <a:xfrm>
            <a:off x="833377" y="1828483"/>
            <a:ext cx="111001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/>
              <a:t>Azonosítsd</a:t>
            </a:r>
            <a:r>
              <a:rPr lang="en-US" sz="2800" dirty="0"/>
              <a:t> a </a:t>
            </a:r>
            <a:r>
              <a:rPr lang="en-US" sz="2800" dirty="0" err="1"/>
              <a:t>baktériumsejt</a:t>
            </a:r>
            <a:r>
              <a:rPr lang="en-US" sz="2800" dirty="0"/>
              <a:t> </a:t>
            </a:r>
            <a:r>
              <a:rPr lang="en-US" sz="2800" dirty="0" err="1"/>
              <a:t>alkotóelemeit</a:t>
            </a:r>
            <a:r>
              <a:rPr lang="en-US" sz="2800" dirty="0"/>
              <a:t>!</a:t>
            </a:r>
            <a:endParaRPr lang="hu-HU" sz="2800" dirty="0"/>
          </a:p>
          <a:p>
            <a:pPr marL="514350" indent="-514350">
              <a:buAutoNum type="arabicPeriod"/>
            </a:pPr>
            <a:r>
              <a:rPr lang="en-US" sz="2800" dirty="0" err="1"/>
              <a:t>Ismertesd</a:t>
            </a:r>
            <a:r>
              <a:rPr lang="en-US" sz="2800" dirty="0"/>
              <a:t> a </a:t>
            </a:r>
            <a:r>
              <a:rPr lang="en-US" sz="2800" dirty="0" err="1"/>
              <a:t>következő</a:t>
            </a:r>
            <a:r>
              <a:rPr lang="en-US" sz="2800" dirty="0"/>
              <a:t> </a:t>
            </a:r>
            <a:r>
              <a:rPr lang="en-US" sz="2800" dirty="0" err="1"/>
              <a:t>betegségek</a:t>
            </a:r>
            <a:r>
              <a:rPr lang="en-US" sz="2800" dirty="0"/>
              <a:t> </a:t>
            </a:r>
            <a:r>
              <a:rPr lang="en-US" sz="2800" dirty="0" err="1"/>
              <a:t>okait</a:t>
            </a:r>
            <a:r>
              <a:rPr lang="en-US" sz="2800" dirty="0"/>
              <a:t>, </a:t>
            </a:r>
            <a:r>
              <a:rPr lang="en-US" sz="2800" dirty="0" err="1"/>
              <a:t>tüneteit</a:t>
            </a:r>
            <a:r>
              <a:rPr lang="en-US" sz="2800" dirty="0"/>
              <a:t> </a:t>
            </a:r>
            <a:r>
              <a:rPr lang="en-US" sz="2800" dirty="0" err="1"/>
              <a:t>és</a:t>
            </a:r>
            <a:r>
              <a:rPr lang="en-US" sz="2800" dirty="0"/>
              <a:t> </a:t>
            </a:r>
            <a:r>
              <a:rPr lang="en-US" sz="2800" dirty="0" err="1"/>
              <a:t>megelőzését</a:t>
            </a:r>
            <a:r>
              <a:rPr lang="en-US" sz="2800" dirty="0"/>
              <a:t>: </a:t>
            </a:r>
            <a:r>
              <a:rPr lang="en-US" sz="2800" dirty="0" err="1"/>
              <a:t>szamárköhögés</a:t>
            </a:r>
            <a:r>
              <a:rPr lang="en-US" sz="2800" dirty="0"/>
              <a:t>, </a:t>
            </a:r>
            <a:r>
              <a:rPr lang="en-US" sz="2800" dirty="0" err="1"/>
              <a:t>diftéria</a:t>
            </a:r>
            <a:r>
              <a:rPr lang="en-US" sz="2800" dirty="0"/>
              <a:t> </a:t>
            </a:r>
            <a:r>
              <a:rPr lang="en-US" sz="2800" dirty="0" err="1"/>
              <a:t>és</a:t>
            </a:r>
            <a:r>
              <a:rPr lang="en-US" sz="2800" dirty="0"/>
              <a:t> </a:t>
            </a:r>
            <a:r>
              <a:rPr lang="en-US" sz="2800" dirty="0" err="1"/>
              <a:t>tetanusz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1287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D4168-A746-EA5E-10CD-50142BB6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Irodalomjegyzék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CD356-E636-E206-9974-D7569FE0C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https://ro.wikipedia.org/ </a:t>
            </a:r>
          </a:p>
          <a:p>
            <a:r>
              <a:rPr lang="hu-HU" dirty="0"/>
              <a:t>2. </a:t>
            </a:r>
            <a:r>
              <a:rPr lang="en-US" dirty="0"/>
              <a:t>Atia Mihaela Fodor, </a:t>
            </a:r>
            <a:r>
              <a:rPr lang="en-US" dirty="0" err="1"/>
              <a:t>Leontina</a:t>
            </a:r>
            <a:r>
              <a:rPr lang="en-US" dirty="0"/>
              <a:t> Monica </a:t>
            </a:r>
            <a:r>
              <a:rPr lang="en-US" dirty="0" err="1"/>
              <a:t>Sună</a:t>
            </a:r>
            <a:r>
              <a:rPr lang="en-US" dirty="0"/>
              <a:t>, </a:t>
            </a:r>
            <a:r>
              <a:rPr lang="en-US" dirty="0" err="1"/>
              <a:t>Viorica</a:t>
            </a:r>
            <a:r>
              <a:rPr lang="en-US" dirty="0"/>
              <a:t> B </a:t>
            </a:r>
            <a:r>
              <a:rPr lang="en-US" dirty="0" err="1"/>
              <a:t>oldișor</a:t>
            </a:r>
            <a:r>
              <a:rPr lang="en-US" dirty="0"/>
              <a:t>, Carmen Mihaela </a:t>
            </a:r>
            <a:r>
              <a:rPr lang="en-US" dirty="0" err="1"/>
              <a:t>Ciuculescu</a:t>
            </a:r>
            <a:r>
              <a:rPr lang="en-US" dirty="0"/>
              <a:t>: Manual de </a:t>
            </a:r>
            <a:r>
              <a:rPr lang="en-US" dirty="0" err="1"/>
              <a:t>biologie</a:t>
            </a:r>
            <a:r>
              <a:rPr lang="en-US" dirty="0"/>
              <a:t>, </a:t>
            </a:r>
            <a:r>
              <a:rPr lang="en-US" dirty="0" err="1"/>
              <a:t>clasa</a:t>
            </a:r>
            <a:r>
              <a:rPr lang="en-US" dirty="0"/>
              <a:t> a V-a, https://manuale.edu.ro/manuale/Clasa%20a%20V-a/Biologie/Sigma/A490.pdf</a:t>
            </a:r>
          </a:p>
          <a:p>
            <a:r>
              <a:rPr lang="hu-HU" dirty="0"/>
              <a:t>3. </a:t>
            </a:r>
            <a:r>
              <a:rPr lang="en-US" dirty="0" err="1"/>
              <a:t>Jeanina</a:t>
            </a:r>
            <a:r>
              <a:rPr lang="en-US" dirty="0"/>
              <a:t> </a:t>
            </a:r>
            <a:r>
              <a:rPr lang="en-US" dirty="0" err="1"/>
              <a:t>Cîrstoiu</a:t>
            </a:r>
            <a:r>
              <a:rPr lang="en-US" dirty="0"/>
              <a:t>, Alexandrina-Dana </a:t>
            </a:r>
            <a:r>
              <a:rPr lang="en-US" dirty="0" err="1"/>
              <a:t>Grasu</a:t>
            </a:r>
            <a:r>
              <a:rPr lang="en-US" dirty="0"/>
              <a:t>: Manual de </a:t>
            </a:r>
            <a:r>
              <a:rPr lang="en-US" dirty="0" err="1"/>
              <a:t>biologie</a:t>
            </a:r>
            <a:r>
              <a:rPr lang="en-US" dirty="0"/>
              <a:t>, </a:t>
            </a:r>
            <a:r>
              <a:rPr lang="en-US" dirty="0" err="1"/>
              <a:t>clasa</a:t>
            </a:r>
            <a:r>
              <a:rPr lang="en-US" dirty="0"/>
              <a:t> a V-a, https://manuale.edu.ro/manuale/Clasa%20a%20V-a/Biologie/Litera/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97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5A822-F710-3650-52AC-C7656C3C0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Baktériumok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063F8-45F0-54B4-3DD9-F7639078F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Egysejtű élőlények</a:t>
            </a:r>
          </a:p>
          <a:p>
            <a:r>
              <a:rPr lang="hu-HU" dirty="0"/>
              <a:t>Az egész földet benépesítik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BA9D24-C3EC-E3B2-A712-D96D6DEC7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217" y="287853"/>
            <a:ext cx="1457445" cy="1457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AA2845-1572-318D-1BA4-ED74B7D8E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02" y="3235744"/>
            <a:ext cx="5565501" cy="3180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A3BD8-57FC-6B71-678E-69940571A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922" y="3241814"/>
            <a:ext cx="4752218" cy="3168145"/>
          </a:xfrm>
          <a:prstGeom prst="rect">
            <a:avLst/>
          </a:prstGeom>
        </p:spPr>
      </p:pic>
      <p:pic>
        <p:nvPicPr>
          <p:cNvPr id="5" name="Picture 4" descr="Szabó Magda: Pocsolya - Kárpátalja.ma">
            <a:extLst>
              <a:ext uri="{FF2B5EF4-FFF2-40B4-BE49-F238E27FC236}">
                <a16:creationId xmlns:a16="http://schemas.microsoft.com/office/drawing/2014/main" id="{15DC5299-85C2-02FC-7A9A-FAC034CA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7" y="3233597"/>
            <a:ext cx="5942755" cy="316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op 10 ocean facts you should know">
            <a:extLst>
              <a:ext uri="{FF2B5EF4-FFF2-40B4-BE49-F238E27FC236}">
                <a16:creationId xmlns:a16="http://schemas.microsoft.com/office/drawing/2014/main" id="{15035F68-0E61-7411-2629-C159EAD9B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9" b="319"/>
          <a:stretch/>
        </p:blipFill>
        <p:spPr bwMode="auto">
          <a:xfrm>
            <a:off x="5410455" y="3243961"/>
            <a:ext cx="5530685" cy="317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38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3EFC-7579-D1BC-C753-44A4DAB7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Baktériumok</a:t>
            </a:r>
            <a:endParaRPr lang="en-US" dirty="0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DBDEB683-E125-014A-5016-43E47DB261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46" y="1435000"/>
            <a:ext cx="6489907" cy="52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800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8F4AC-EFB5-2A3A-51D4-722C2F3A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Baktériumok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FC158-1D41-4367-2374-BEEC73D18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dirty="0"/>
              <a:t>M</a:t>
            </a:r>
            <a:r>
              <a:rPr lang="en-US" dirty="0" err="1"/>
              <a:t>éret</a:t>
            </a:r>
            <a:r>
              <a:rPr lang="en-US" dirty="0"/>
              <a:t>: 0,5-5 </a:t>
            </a:r>
            <a:r>
              <a:rPr lang="en-US" dirty="0" err="1"/>
              <a:t>mikrométer</a:t>
            </a:r>
            <a:endParaRPr lang="hu-HU" dirty="0"/>
          </a:p>
          <a:p>
            <a:pPr marL="0" indent="0" algn="ctr">
              <a:buNone/>
            </a:pPr>
            <a:r>
              <a:rPr lang="hu-HU" dirty="0"/>
              <a:t>Alak: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2" descr="23 tipuri de bacterii - Naturescu">
            <a:extLst>
              <a:ext uri="{FF2B5EF4-FFF2-40B4-BE49-F238E27FC236}">
                <a16:creationId xmlns:a16="http://schemas.microsoft.com/office/drawing/2014/main" id="{7F191D51-5FD4-79F9-0580-87C37E8E2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03" y="3270297"/>
            <a:ext cx="5713333" cy="328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97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1EC46-DB0F-53AD-76E4-DC67FC1CE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Baktériumok</a:t>
            </a:r>
            <a:endParaRPr lang="en-US" dirty="0"/>
          </a:p>
        </p:txBody>
      </p:sp>
      <p:pic>
        <p:nvPicPr>
          <p:cNvPr id="3074" name="Picture 2" descr="Antonie van Leeuwenhoek - Wikipedia">
            <a:extLst>
              <a:ext uri="{FF2B5EF4-FFF2-40B4-BE49-F238E27FC236}">
                <a16:creationId xmlns:a16="http://schemas.microsoft.com/office/drawing/2014/main" id="{79EF127F-E9D7-DC6B-0F8C-0FBB9240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323" y="1604184"/>
            <a:ext cx="4131156" cy="490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ton Van Leeuwenhoek N(1632-1723) Dutch Naturalist One Of LeeuwenhoekS  Microscopes (1) The Specimen To Be Examined Was Placed On The Apparatus (2)  ...">
            <a:extLst>
              <a:ext uri="{FF2B5EF4-FFF2-40B4-BE49-F238E27FC236}">
                <a16:creationId xmlns:a16="http://schemas.microsoft.com/office/drawing/2014/main" id="{D5502B58-5C95-7728-DC88-0FF633E2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79" y="1595975"/>
            <a:ext cx="3588151" cy="490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710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5C7CC-D495-D176-829E-3BBF68EA5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84C-E8E2-D646-9AC9-5A764819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Baktériumok</a:t>
            </a:r>
            <a:endParaRPr lang="en-US" dirty="0"/>
          </a:p>
        </p:txBody>
      </p:sp>
      <p:pic>
        <p:nvPicPr>
          <p:cNvPr id="3074" name="Picture 2" descr="Antonie van Leeuwenhoek - Wikipedia">
            <a:extLst>
              <a:ext uri="{FF2B5EF4-FFF2-40B4-BE49-F238E27FC236}">
                <a16:creationId xmlns:a16="http://schemas.microsoft.com/office/drawing/2014/main" id="{B4818645-B9CE-45B2-D2BF-711BC3106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" y="1592609"/>
            <a:ext cx="4131156" cy="490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C7FFAC-3D59-5249-0A45-0489B61FC8CC}"/>
              </a:ext>
            </a:extLst>
          </p:cNvPr>
          <p:cNvSpPr txBox="1"/>
          <p:nvPr/>
        </p:nvSpPr>
        <p:spPr>
          <a:xfrm>
            <a:off x="1119459" y="6031204"/>
            <a:ext cx="4342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ECECEC"/>
                </a:solidFill>
                <a:effectLst/>
              </a:rPr>
              <a:t>Antonie van Leeuwenhoek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79EF11-D66D-5711-09AA-A1FFAA985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27" r="17458"/>
          <a:stretch/>
        </p:blipFill>
        <p:spPr>
          <a:xfrm>
            <a:off x="4977743" y="3242459"/>
            <a:ext cx="2496608" cy="1836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093821-5760-5A5A-2B31-BDD07E4A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16" r="11324"/>
          <a:stretch/>
        </p:blipFill>
        <p:spPr>
          <a:xfrm>
            <a:off x="4961680" y="1592609"/>
            <a:ext cx="2515323" cy="1836391"/>
          </a:xfrm>
          <a:prstGeom prst="rect">
            <a:avLst/>
          </a:prstGeom>
        </p:spPr>
      </p:pic>
      <p:pic>
        <p:nvPicPr>
          <p:cNvPr id="11" name="Picture 6" descr="Tuberkulóza">
            <a:extLst>
              <a:ext uri="{FF2B5EF4-FFF2-40B4-BE49-F238E27FC236}">
                <a16:creationId xmlns:a16="http://schemas.microsoft.com/office/drawing/2014/main" id="{F4100C22-E9DB-FE3A-F420-91D0748D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0" t="13650"/>
          <a:stretch/>
        </p:blipFill>
        <p:spPr bwMode="auto">
          <a:xfrm>
            <a:off x="4968385" y="4779305"/>
            <a:ext cx="2515323" cy="171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449DBC-32C7-2B72-C37F-DA2786AC9D76}"/>
              </a:ext>
            </a:extLst>
          </p:cNvPr>
          <p:cNvSpPr txBox="1"/>
          <p:nvPr/>
        </p:nvSpPr>
        <p:spPr>
          <a:xfrm>
            <a:off x="5722648" y="4406915"/>
            <a:ext cx="126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Antrax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003571-93C0-D38A-361A-97595CD283D9}"/>
              </a:ext>
            </a:extLst>
          </p:cNvPr>
          <p:cNvSpPr txBox="1"/>
          <p:nvPr/>
        </p:nvSpPr>
        <p:spPr>
          <a:xfrm>
            <a:off x="5564292" y="6010490"/>
            <a:ext cx="191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Tuberkulózis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A85DC-FDFA-9A14-82F0-A9C0D3124487}"/>
              </a:ext>
            </a:extLst>
          </p:cNvPr>
          <p:cNvSpPr txBox="1"/>
          <p:nvPr/>
        </p:nvSpPr>
        <p:spPr>
          <a:xfrm>
            <a:off x="5723512" y="3051815"/>
            <a:ext cx="126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Kolera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104" name="Picture 8" descr="Robert Koch - Wikipedia">
            <a:extLst>
              <a:ext uri="{FF2B5EF4-FFF2-40B4-BE49-F238E27FC236}">
                <a16:creationId xmlns:a16="http://schemas.microsoft.com/office/drawing/2014/main" id="{F1E95B04-0B86-5DAF-C9E0-C47457F0A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708" y="1592608"/>
            <a:ext cx="3493673" cy="490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2A473B-200B-99C3-F58B-24B6DFA41BD6}"/>
              </a:ext>
            </a:extLst>
          </p:cNvPr>
          <p:cNvSpPr txBox="1"/>
          <p:nvPr/>
        </p:nvSpPr>
        <p:spPr>
          <a:xfrm>
            <a:off x="8340560" y="5893994"/>
            <a:ext cx="285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2"/>
                </a:solidFill>
              </a:rPr>
              <a:t>Robert Koch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3968A-950E-6712-FE72-18472C8A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Baktériumok táplálkozása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38317-A5F6-090D-A222-6A61694E3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31" y="2106014"/>
            <a:ext cx="963401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dirty="0"/>
              <a:t>Autotróf 				 Heterotróf</a:t>
            </a:r>
          </a:p>
          <a:p>
            <a:pPr marL="0" indent="0">
              <a:buNone/>
            </a:pPr>
            <a:endParaRPr lang="hu-HU" sz="32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6C5666F-133B-623C-50FC-CFD60569620C}"/>
              </a:ext>
            </a:extLst>
          </p:cNvPr>
          <p:cNvCxnSpPr/>
          <p:nvPr/>
        </p:nvCxnSpPr>
        <p:spPr>
          <a:xfrm flipH="1">
            <a:off x="3865944" y="1597306"/>
            <a:ext cx="1354238" cy="532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67785B-BEF4-8F9D-30D4-C9D4667B5A2E}"/>
              </a:ext>
            </a:extLst>
          </p:cNvPr>
          <p:cNvCxnSpPr/>
          <p:nvPr/>
        </p:nvCxnSpPr>
        <p:spPr>
          <a:xfrm>
            <a:off x="6439948" y="1597306"/>
            <a:ext cx="1365813" cy="498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2E866D-2130-6EC8-77F7-337D0DAB3517}"/>
              </a:ext>
            </a:extLst>
          </p:cNvPr>
          <p:cNvCxnSpPr/>
          <p:nvPr/>
        </p:nvCxnSpPr>
        <p:spPr>
          <a:xfrm>
            <a:off x="5771106" y="2458670"/>
            <a:ext cx="0" cy="3646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9F0E05-B76F-4443-8C9C-95325F255F8A}"/>
              </a:ext>
            </a:extLst>
          </p:cNvPr>
          <p:cNvSpPr txBox="1"/>
          <p:nvPr/>
        </p:nvSpPr>
        <p:spPr>
          <a:xfrm>
            <a:off x="6723028" y="2996152"/>
            <a:ext cx="44400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/>
              <a:t>Parazita</a:t>
            </a:r>
          </a:p>
          <a:p>
            <a:r>
              <a:rPr lang="hu-HU" sz="2800" dirty="0"/>
              <a:t>Pl. Kolera</a:t>
            </a:r>
          </a:p>
          <a:p>
            <a:r>
              <a:rPr lang="hu-HU" sz="2800" u="sng" dirty="0"/>
              <a:t>Szimbióta</a:t>
            </a:r>
          </a:p>
          <a:p>
            <a:r>
              <a:rPr lang="hu-HU" sz="2800" dirty="0"/>
              <a:t>Pl. nitorgéngyűjtő baktériumok</a:t>
            </a:r>
          </a:p>
          <a:p>
            <a:r>
              <a:rPr lang="hu-HU" sz="2800" u="sng" dirty="0"/>
              <a:t>Szaprofita</a:t>
            </a:r>
          </a:p>
          <a:p>
            <a:r>
              <a:rPr lang="hu-HU" sz="2800" dirty="0"/>
              <a:t>Pl. talajbaktériumok</a:t>
            </a:r>
            <a:endParaRPr lang="en-US" sz="2800" dirty="0"/>
          </a:p>
        </p:txBody>
      </p:sp>
      <p:pic>
        <p:nvPicPr>
          <p:cNvPr id="7170" name="Picture 2" descr="Things We Don't Know: What happens after death?">
            <a:extLst>
              <a:ext uri="{FF2B5EF4-FFF2-40B4-BE49-F238E27FC236}">
                <a16:creationId xmlns:a16="http://schemas.microsoft.com/office/drawing/2014/main" id="{3E2C962B-BA20-C59E-2A62-70E96C75F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58" y="3150123"/>
            <a:ext cx="2923735" cy="211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9C1616-BAE2-BB44-5EFC-1CF9CD90BCCF}"/>
              </a:ext>
            </a:extLst>
          </p:cNvPr>
          <p:cNvSpPr txBox="1"/>
          <p:nvPr/>
        </p:nvSpPr>
        <p:spPr>
          <a:xfrm>
            <a:off x="1312856" y="5458364"/>
            <a:ext cx="3899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Szervetlen anyagokból szerves anyagokat állítanak elő.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91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8B817-E1F1-54D0-2682-7B816881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Szaporodásuk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6C623-D835-5D73-4861-9970E6A109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Kedvező</a:t>
            </a:r>
            <a:r>
              <a:rPr lang="en-US" dirty="0"/>
              <a:t> </a:t>
            </a:r>
            <a:r>
              <a:rPr lang="en-US" dirty="0" err="1"/>
              <a:t>körülmények</a:t>
            </a:r>
            <a:r>
              <a:rPr lang="en-US" dirty="0"/>
              <a:t> </a:t>
            </a:r>
            <a:r>
              <a:rPr lang="en-US" dirty="0" err="1"/>
              <a:t>között</a:t>
            </a:r>
            <a:r>
              <a:rPr lang="en-US" dirty="0"/>
              <a:t> a </a:t>
            </a:r>
            <a:r>
              <a:rPr lang="en-US" dirty="0" err="1"/>
              <a:t>sejtek</a:t>
            </a:r>
            <a:r>
              <a:rPr lang="en-US" dirty="0"/>
              <a:t> </a:t>
            </a:r>
            <a:r>
              <a:rPr lang="en-US" dirty="0" err="1"/>
              <a:t>gyorsan</a:t>
            </a:r>
            <a:r>
              <a:rPr lang="en-US" dirty="0"/>
              <a:t> </a:t>
            </a:r>
            <a:r>
              <a:rPr lang="en-US" dirty="0" err="1"/>
              <a:t>osztódnak</a:t>
            </a:r>
            <a:r>
              <a:rPr lang="en-US" dirty="0"/>
              <a:t>: </a:t>
            </a:r>
            <a:r>
              <a:rPr lang="en-US" dirty="0" err="1"/>
              <a:t>először</a:t>
            </a:r>
            <a:r>
              <a:rPr lang="en-US" dirty="0"/>
              <a:t> </a:t>
            </a:r>
            <a:r>
              <a:rPr lang="en-US" dirty="0" err="1"/>
              <a:t>kettéválnak</a:t>
            </a:r>
            <a:r>
              <a:rPr lang="en-US" dirty="0"/>
              <a:t>, </a:t>
            </a:r>
            <a:r>
              <a:rPr lang="en-US" dirty="0" err="1"/>
              <a:t>majd</a:t>
            </a:r>
            <a:r>
              <a:rPr lang="en-US" dirty="0"/>
              <a:t> a </a:t>
            </a:r>
            <a:r>
              <a:rPr lang="en-US" dirty="0" err="1"/>
              <a:t>számuk</a:t>
            </a:r>
            <a:r>
              <a:rPr lang="en-US" dirty="0"/>
              <a:t> </a:t>
            </a:r>
            <a:r>
              <a:rPr lang="en-US" dirty="0" err="1"/>
              <a:t>megduplázódik</a:t>
            </a:r>
            <a:r>
              <a:rPr lang="en-US" dirty="0"/>
              <a:t> (2, 4, 8, 16, </a:t>
            </a:r>
            <a:r>
              <a:rPr lang="en-US" dirty="0" err="1"/>
              <a:t>stb</a:t>
            </a:r>
            <a:r>
              <a:rPr lang="en-US" dirty="0"/>
              <a:t>.) </a:t>
            </a:r>
            <a:endParaRPr lang="hu-HU" dirty="0"/>
          </a:p>
          <a:p>
            <a:r>
              <a:rPr lang="hu-HU" dirty="0"/>
              <a:t>Nagyon gyors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45B92-6AAE-D214-2A2F-18BC60F659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Kedvezőtlen</a:t>
            </a:r>
            <a:r>
              <a:rPr lang="en-US" dirty="0"/>
              <a:t> </a:t>
            </a:r>
            <a:r>
              <a:rPr lang="en-US" dirty="0" err="1"/>
              <a:t>körülmények</a:t>
            </a:r>
            <a:r>
              <a:rPr lang="en-US" dirty="0"/>
              <a:t> </a:t>
            </a:r>
            <a:r>
              <a:rPr lang="en-US" dirty="0" err="1"/>
              <a:t>között</a:t>
            </a:r>
            <a:r>
              <a:rPr lang="en-US" dirty="0"/>
              <a:t> a </a:t>
            </a:r>
            <a:r>
              <a:rPr lang="en-US" dirty="0" err="1"/>
              <a:t>baktériumok</a:t>
            </a:r>
            <a:r>
              <a:rPr lang="en-US" dirty="0"/>
              <a:t> </a:t>
            </a:r>
            <a:r>
              <a:rPr lang="en-US" dirty="0" err="1"/>
              <a:t>vastagabb</a:t>
            </a:r>
            <a:r>
              <a:rPr lang="en-US" dirty="0"/>
              <a:t> </a:t>
            </a:r>
            <a:r>
              <a:rPr lang="en-US" dirty="0" err="1"/>
              <a:t>védőréteget</a:t>
            </a:r>
            <a:r>
              <a:rPr lang="en-US" dirty="0"/>
              <a:t> </a:t>
            </a:r>
            <a:r>
              <a:rPr lang="en-US" dirty="0" err="1"/>
              <a:t>képeznek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spórákká</a:t>
            </a:r>
            <a:r>
              <a:rPr lang="en-US" dirty="0"/>
              <a:t> </a:t>
            </a:r>
            <a:r>
              <a:rPr lang="en-US" dirty="0" err="1"/>
              <a:t>változnak</a:t>
            </a:r>
            <a:r>
              <a:rPr lang="en-US" dirty="0"/>
              <a:t>.</a:t>
            </a:r>
          </a:p>
        </p:txBody>
      </p:sp>
      <p:pic>
        <p:nvPicPr>
          <p:cNvPr id="5" name="Picture 4" descr="Cell division of E. coli with continuous media flow on Make a GIF">
            <a:extLst>
              <a:ext uri="{FF2B5EF4-FFF2-40B4-BE49-F238E27FC236}">
                <a16:creationId xmlns:a16="http://schemas.microsoft.com/office/drawing/2014/main" id="{6AF15962-9764-6DA9-56B9-0EC6BFA7A9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95" y="3727049"/>
            <a:ext cx="3705338" cy="296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acterial Spores - WikiLectures">
            <a:extLst>
              <a:ext uri="{FF2B5EF4-FFF2-40B4-BE49-F238E27FC236}">
                <a16:creationId xmlns:a16="http://schemas.microsoft.com/office/drawing/2014/main" id="{F360A30A-A113-39E3-64B3-073C12D19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567" y="3598124"/>
            <a:ext cx="4137175" cy="257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54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0BC50-5728-EA0D-D9CD-AE2FBF0A0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F3377-B95A-DA3F-AB81-736A43F7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Jelentőségük</a:t>
            </a:r>
            <a:endParaRPr lang="en-US" dirty="0"/>
          </a:p>
        </p:txBody>
      </p:sp>
      <p:pic>
        <p:nvPicPr>
          <p:cNvPr id="1028" name="Picture 4" descr="Tuberculosis: Symptoms, Spread and Safety Tips">
            <a:extLst>
              <a:ext uri="{FF2B5EF4-FFF2-40B4-BE49-F238E27FC236}">
                <a16:creationId xmlns:a16="http://schemas.microsoft.com/office/drawing/2014/main" id="{39085918-B852-3417-6641-6C52ED90D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05" y="2561715"/>
            <a:ext cx="5335622" cy="355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r putea fi o imagine cu text">
            <a:extLst>
              <a:ext uri="{FF2B5EF4-FFF2-40B4-BE49-F238E27FC236}">
                <a16:creationId xmlns:a16="http://schemas.microsoft.com/office/drawing/2014/main" id="{21CD62EA-38F1-8986-1BB3-30F1C364A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41" b="99074" l="3236" r="89875">
                        <a14:foregroundMark x1="10960" y1="91852" x2="7933" y2="48704"/>
                        <a14:foregroundMark x1="35595" y1="90370" x2="35595" y2="90370"/>
                        <a14:foregroundMark x1="3340" y1="85926" x2="3340" y2="85926"/>
                        <a14:foregroundMark x1="79958" y1="92593" x2="79958" y2="92593"/>
                        <a14:foregroundMark x1="38935" y1="94815" x2="38935" y2="94815"/>
                        <a14:foregroundMark x1="80793" y1="95556" x2="82046" y2="99259"/>
                        <a14:foregroundMark x1="25157" y1="10185" x2="25157" y2="5741"/>
                        <a14:foregroundMark x1="77453" y1="87593" x2="77453" y2="87593"/>
                        <a14:foregroundMark x1="77453" y1="90556" x2="69102" y2="74259"/>
                        <a14:foregroundMark x1="80376" y1="98704" x2="77871" y2="91296"/>
                        <a14:foregroundMark x1="82046" y1="55000" x2="81628" y2="41667"/>
                        <a14:foregroundMark x1="49791" y1="18519" x2="54384" y2="21481"/>
                        <a14:foregroundMark x1="72025" y1="21481" x2="52610" y2="17222"/>
                        <a14:foregroundMark x1="52610" y1="17222" x2="41858" y2="41852"/>
                        <a14:foregroundMark x1="41858" y1="41852" x2="41858" y2="49815"/>
                        <a14:foregroundMark x1="71190" y1="17037" x2="44781" y2="30370"/>
                        <a14:foregroundMark x1="65344" y1="17037" x2="62422" y2="17037"/>
                        <a14:foregroundMark x1="62422" y1="17037" x2="49791" y2="16296"/>
                        <a14:foregroundMark x1="39353" y1="49815" x2="52296" y2="73519"/>
                        <a14:foregroundMark x1="82463" y1="96667" x2="82463" y2="96667"/>
                        <a14:foregroundMark x1="62422" y1="13889" x2="45511" y2="25000"/>
                        <a14:foregroundMark x1="45511" y1="25000" x2="40188" y2="4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0" y="2243974"/>
            <a:ext cx="2480839" cy="139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olera">
            <a:extLst>
              <a:ext uri="{FF2B5EF4-FFF2-40B4-BE49-F238E27FC236}">
                <a16:creationId xmlns:a16="http://schemas.microsoft.com/office/drawing/2014/main" id="{1C324C9F-48B9-9F63-7968-F451DA6C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0" y="1594803"/>
            <a:ext cx="7526147" cy="493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668EB5-715A-2A24-44BD-4539289AD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399324" y="-130368"/>
            <a:ext cx="5055659" cy="8308468"/>
          </a:xfrm>
          <a:prstGeom prst="rect">
            <a:avLst/>
          </a:prstGeom>
        </p:spPr>
      </p:pic>
      <p:pic>
        <p:nvPicPr>
          <p:cNvPr id="1036" name="Picture 12" descr="Diphtheria White: Over 281 Royalty-Free Licensable Stock Illustrations &amp;  Drawings | Shutterstock">
            <a:extLst>
              <a:ext uri="{FF2B5EF4-FFF2-40B4-BE49-F238E27FC236}">
                <a16:creationId xmlns:a16="http://schemas.microsoft.com/office/drawing/2014/main" id="{EDE21937-0FAF-EC16-2AEB-D5FD9FFEA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/>
          <a:stretch/>
        </p:blipFill>
        <p:spPr bwMode="auto">
          <a:xfrm>
            <a:off x="2312046" y="2110841"/>
            <a:ext cx="7656340" cy="325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2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224</Words>
  <Application>Microsoft Office PowerPoint</Application>
  <PresentationFormat>Widescreen</PresentationFormat>
  <Paragraphs>40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 LT Pro</vt:lpstr>
      <vt:lpstr>Modern Love</vt:lpstr>
      <vt:lpstr>Times New Roman</vt:lpstr>
      <vt:lpstr>BohemianVTI</vt:lpstr>
      <vt:lpstr>BAKTÉRIUMOK</vt:lpstr>
      <vt:lpstr>Baktériumok</vt:lpstr>
      <vt:lpstr>Baktériumok</vt:lpstr>
      <vt:lpstr>Baktériumok</vt:lpstr>
      <vt:lpstr>Baktériumok</vt:lpstr>
      <vt:lpstr>Baktériumok</vt:lpstr>
      <vt:lpstr>Baktériumok táplálkozása</vt:lpstr>
      <vt:lpstr>Szaporodásuk</vt:lpstr>
      <vt:lpstr>Jelentőségük</vt:lpstr>
      <vt:lpstr>Jelentőségük</vt:lpstr>
      <vt:lpstr>Kihívás</vt:lpstr>
      <vt:lpstr>Irodalomjegyzék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PAULA- APOLLÓNIA FERENCZ</dc:creator>
  <cp:lastModifiedBy>PAULA- APOLLÓNIA FERENCZ</cp:lastModifiedBy>
  <cp:revision>7</cp:revision>
  <dcterms:created xsi:type="dcterms:W3CDTF">2024-11-26T19:27:39Z</dcterms:created>
  <dcterms:modified xsi:type="dcterms:W3CDTF">2025-04-29T20:10:32Z</dcterms:modified>
</cp:coreProperties>
</file>