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</p:sldIdLst>
  <p:sldSz cy="10287000" cx="18288000"/>
  <p:notesSz cx="6858000" cy="9144000"/>
  <p:embeddedFontLst>
    <p:embeddedFont>
      <p:font typeface="Libre Baskerville"/>
      <p:regular r:id="rId24"/>
      <p:bold r:id="rId25"/>
      <p:italic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5788B457-AF67-4417-AF21-4DFF586B7E7A}">
  <a:tblStyle styleId="{5788B457-AF67-4417-AF21-4DFF586B7E7A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font" Target="fonts/LibreBaskerville-regular.fntdata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LibreBaskerville-italic.fntdata"/><Relationship Id="rId25" Type="http://schemas.openxmlformats.org/officeDocument/2006/relationships/font" Target="fonts/LibreBaskerville-bold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ro-RO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0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10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216" name="Google Shape;216;p10:notes"/>
          <p:cNvSpPr/>
          <p:nvPr>
            <p:ph idx="3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7" name="Google Shape;217;p10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-RO"/>
              <a:t>Răspuns fals</a:t>
            </a:r>
            <a:endParaRPr/>
          </a:p>
        </p:txBody>
      </p:sp>
      <p:sp>
        <p:nvSpPr>
          <p:cNvPr id="218" name="Google Shape;218;p10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10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1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11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232" name="Google Shape;232;p11:notes"/>
          <p:cNvSpPr/>
          <p:nvPr>
            <p:ph idx="3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3" name="Google Shape;233;p11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-RO"/>
              <a:t>Citește cu atenție textul, pe bucăți mici, fiecare paragraf în parte.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-RO"/>
              <a:t>Apoi încearcă să formulezi pe scurt ceea ai înțeles. Cele 5 întrebări te pot ajuta. </a:t>
            </a:r>
            <a:endParaRPr/>
          </a:p>
        </p:txBody>
      </p:sp>
      <p:sp>
        <p:nvSpPr>
          <p:cNvPr id="234" name="Google Shape;234;p11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11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2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12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247" name="Google Shape;247;p12:notes"/>
          <p:cNvSpPr/>
          <p:nvPr>
            <p:ph idx="3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8" name="Google Shape;248;p12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-RO"/>
              <a:t>Citește cu atenție textul, pe bucăți mici, fiecare paragraf în parte.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-RO"/>
              <a:t>Apoi încearcă să formulezi pe scurt ceea ai înțeles. Cele 5 întrebări te pot ajuta. </a:t>
            </a:r>
            <a:endParaRPr/>
          </a:p>
        </p:txBody>
      </p:sp>
      <p:sp>
        <p:nvSpPr>
          <p:cNvPr id="249" name="Google Shape;249;p12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12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3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13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262" name="Google Shape;262;p13:notes"/>
          <p:cNvSpPr/>
          <p:nvPr>
            <p:ph idx="3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3" name="Google Shape;263;p13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-RO"/>
              <a:t>Răspunsul e adevărat </a:t>
            </a:r>
            <a:endParaRPr/>
          </a:p>
        </p:txBody>
      </p:sp>
      <p:sp>
        <p:nvSpPr>
          <p:cNvPr id="264" name="Google Shape;264;p13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13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4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14:notes"/>
          <p:cNvSpPr/>
          <p:nvPr>
            <p:ph idx="2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5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15:notes"/>
          <p:cNvSpPr/>
          <p:nvPr>
            <p:ph idx="2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6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16:notes"/>
          <p:cNvSpPr/>
          <p:nvPr>
            <p:ph idx="2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7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17:notes"/>
          <p:cNvSpPr/>
          <p:nvPr>
            <p:ph idx="2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2:notes"/>
          <p:cNvSpPr/>
          <p:nvPr>
            <p:ph idx="2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3:notes"/>
          <p:cNvSpPr/>
          <p:nvPr>
            <p:ph idx="2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4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4:notes"/>
          <p:cNvSpPr/>
          <p:nvPr>
            <p:ph idx="2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5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5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40" name="Google Shape;140;p5:notes"/>
          <p:cNvSpPr/>
          <p:nvPr>
            <p:ph idx="3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1" name="Google Shape;141;p5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-RO"/>
              <a:t>Citește cu atenție textul, pe bucăți mici, fiecare paragraf în parte.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-RO"/>
              <a:t>Apoi încearcă să formulezi pe scurt ceea ai înțeles. Cele 5 întrebări te pot ajuta. </a:t>
            </a:r>
            <a:endParaRPr/>
          </a:p>
        </p:txBody>
      </p:sp>
      <p:sp>
        <p:nvSpPr>
          <p:cNvPr id="142" name="Google Shape;142;p5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5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6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6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55" name="Google Shape;155;p6:notes"/>
          <p:cNvSpPr/>
          <p:nvPr>
            <p:ph idx="3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6" name="Google Shape;156;p6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-RO"/>
              <a:t>Citește cu atenție textul, pe bucăți mici, fiecare paragraf în parte.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-RO"/>
              <a:t>Apoi încearcă să formulezi pe scurt ceea ai înțeles. Cele 5 întrebări te pot ajuta. </a:t>
            </a:r>
            <a:endParaRPr/>
          </a:p>
        </p:txBody>
      </p:sp>
      <p:sp>
        <p:nvSpPr>
          <p:cNvPr id="157" name="Google Shape;157;p6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6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7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7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70" name="Google Shape;170;p7:notes"/>
          <p:cNvSpPr/>
          <p:nvPr>
            <p:ph idx="3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1" name="Google Shape;171;p7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-RO"/>
              <a:t>Enunțul este fals</a:t>
            </a:r>
            <a:endParaRPr/>
          </a:p>
        </p:txBody>
      </p:sp>
      <p:sp>
        <p:nvSpPr>
          <p:cNvPr id="172" name="Google Shape;172;p7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7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8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8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86" name="Google Shape;186;p8:notes"/>
          <p:cNvSpPr/>
          <p:nvPr>
            <p:ph idx="3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7" name="Google Shape;187;p8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-RO"/>
              <a:t>Citește cu atenție textul, pe bucăți mici, fiecare paragraf în parte.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-RO"/>
              <a:t>Apoi încearcă să formulezi pe scurt ceea ai înțeles. Cele 5 întrebări te pot ajuta. </a:t>
            </a:r>
            <a:endParaRPr/>
          </a:p>
        </p:txBody>
      </p:sp>
      <p:sp>
        <p:nvSpPr>
          <p:cNvPr id="188" name="Google Shape;188;p8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8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9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9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201" name="Google Shape;201;p9:notes"/>
          <p:cNvSpPr/>
          <p:nvPr>
            <p:ph idx="3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2" name="Google Shape;202;p9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-RO"/>
              <a:t>Cine? Ce face? </a:t>
            </a:r>
            <a:endParaRPr/>
          </a:p>
        </p:txBody>
      </p:sp>
      <p:sp>
        <p:nvSpPr>
          <p:cNvPr id="203" name="Google Shape;203;p9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9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-R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-R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-R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-R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-R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-R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0" name="Google Shape;40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1" name="Google Shape;41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-R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8" name="Google Shape;48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0" name="Google Shape;50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-R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-R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2" name="Google Shape;62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-R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9" name="Google Shape;69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-RO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-RO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1" Type="http://schemas.openxmlformats.org/officeDocument/2006/relationships/image" Target="../media/image15.png"/><Relationship Id="rId10" Type="http://schemas.openxmlformats.org/officeDocument/2006/relationships/image" Target="../media/image3.png"/><Relationship Id="rId13" Type="http://schemas.openxmlformats.org/officeDocument/2006/relationships/image" Target="../media/image2.png"/><Relationship Id="rId1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4.jpg"/><Relationship Id="rId4" Type="http://schemas.openxmlformats.org/officeDocument/2006/relationships/image" Target="../media/image18.png"/><Relationship Id="rId9" Type="http://schemas.openxmlformats.org/officeDocument/2006/relationships/image" Target="../media/image9.png"/><Relationship Id="rId15" Type="http://schemas.openxmlformats.org/officeDocument/2006/relationships/image" Target="../media/image8.png"/><Relationship Id="rId1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4.jpg"/><Relationship Id="rId4" Type="http://schemas.openxmlformats.org/officeDocument/2006/relationships/image" Target="../media/image13.png"/><Relationship Id="rId5" Type="http://schemas.openxmlformats.org/officeDocument/2006/relationships/image" Target="../media/image1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jpg"/><Relationship Id="rId4" Type="http://schemas.openxmlformats.org/officeDocument/2006/relationships/image" Target="../media/image13.png"/><Relationship Id="rId5" Type="http://schemas.openxmlformats.org/officeDocument/2006/relationships/image" Target="../media/image1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jpg"/><Relationship Id="rId4" Type="http://schemas.openxmlformats.org/officeDocument/2006/relationships/image" Target="../media/image13.png"/><Relationship Id="rId5" Type="http://schemas.openxmlformats.org/officeDocument/2006/relationships/image" Target="../media/image1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4.jpg"/><Relationship Id="rId4" Type="http://schemas.openxmlformats.org/officeDocument/2006/relationships/image" Target="../media/image13.png"/><Relationship Id="rId5" Type="http://schemas.openxmlformats.org/officeDocument/2006/relationships/image" Target="../media/image1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4.jpg"/><Relationship Id="rId4" Type="http://schemas.openxmlformats.org/officeDocument/2006/relationships/image" Target="../media/image2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jpg"/><Relationship Id="rId4" Type="http://schemas.openxmlformats.org/officeDocument/2006/relationships/image" Target="../media/image25.png"/><Relationship Id="rId9" Type="http://schemas.openxmlformats.org/officeDocument/2006/relationships/image" Target="../media/image23.png"/><Relationship Id="rId5" Type="http://schemas.openxmlformats.org/officeDocument/2006/relationships/image" Target="../media/image7.png"/><Relationship Id="rId6" Type="http://schemas.openxmlformats.org/officeDocument/2006/relationships/image" Target="../media/image9.png"/><Relationship Id="rId7" Type="http://schemas.openxmlformats.org/officeDocument/2006/relationships/image" Target="../media/image15.png"/><Relationship Id="rId8" Type="http://schemas.openxmlformats.org/officeDocument/2006/relationships/image" Target="../media/image2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4.jpg"/><Relationship Id="rId4" Type="http://schemas.openxmlformats.org/officeDocument/2006/relationships/image" Target="../media/image28.png"/><Relationship Id="rId5" Type="http://schemas.openxmlformats.org/officeDocument/2006/relationships/image" Target="../media/image8.png"/><Relationship Id="rId6" Type="http://schemas.openxmlformats.org/officeDocument/2006/relationships/image" Target="../media/image29.png"/><Relationship Id="rId7" Type="http://schemas.openxmlformats.org/officeDocument/2006/relationships/image" Target="../media/image34.png"/><Relationship Id="rId8" Type="http://schemas.openxmlformats.org/officeDocument/2006/relationships/image" Target="../media/image2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jpg"/><Relationship Id="rId4" Type="http://schemas.openxmlformats.org/officeDocument/2006/relationships/image" Target="../media/image28.png"/><Relationship Id="rId5" Type="http://schemas.openxmlformats.org/officeDocument/2006/relationships/image" Target="../media/image35.png"/><Relationship Id="rId6" Type="http://schemas.openxmlformats.org/officeDocument/2006/relationships/image" Target="../media/image11.png"/><Relationship Id="rId7" Type="http://schemas.openxmlformats.org/officeDocument/2006/relationships/image" Target="../media/image7.png"/><Relationship Id="rId8" Type="http://schemas.openxmlformats.org/officeDocument/2006/relationships/hyperlink" Target="https://dilemaveche.ro/sectiune/dilematix/o-poveste-fara-punct-si-virgula-608438.html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4.jpg"/><Relationship Id="rId4" Type="http://schemas.openxmlformats.org/officeDocument/2006/relationships/image" Target="../media/image18.png"/><Relationship Id="rId5" Type="http://schemas.openxmlformats.org/officeDocument/2006/relationships/image" Target="../media/image12.jpg"/><Relationship Id="rId6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4.jpg"/><Relationship Id="rId4" Type="http://schemas.openxmlformats.org/officeDocument/2006/relationships/image" Target="../media/image13.png"/><Relationship Id="rId5" Type="http://schemas.openxmlformats.org/officeDocument/2006/relationships/image" Target="../media/image1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4.jpg"/><Relationship Id="rId4" Type="http://schemas.openxmlformats.org/officeDocument/2006/relationships/image" Target="../media/image13.png"/><Relationship Id="rId5" Type="http://schemas.openxmlformats.org/officeDocument/2006/relationships/image" Target="../media/image1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4.jpg"/><Relationship Id="rId4" Type="http://schemas.openxmlformats.org/officeDocument/2006/relationships/image" Target="../media/image13.png"/><Relationship Id="rId5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4.jpg"/><Relationship Id="rId4" Type="http://schemas.openxmlformats.org/officeDocument/2006/relationships/image" Target="../media/image13.png"/><Relationship Id="rId5" Type="http://schemas.openxmlformats.org/officeDocument/2006/relationships/image" Target="../media/image1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4.jpg"/><Relationship Id="rId4" Type="http://schemas.openxmlformats.org/officeDocument/2006/relationships/image" Target="../media/image13.png"/><Relationship Id="rId5" Type="http://schemas.openxmlformats.org/officeDocument/2006/relationships/image" Target="../media/image1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jpg"/><Relationship Id="rId4" Type="http://schemas.openxmlformats.org/officeDocument/2006/relationships/image" Target="../media/image13.png"/><Relationship Id="rId5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jpg"/><Relationship Id="rId4" Type="http://schemas.openxmlformats.org/officeDocument/2006/relationships/image" Target="../media/image13.png"/><Relationship Id="rId5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8883" l="0" r="0" t="-38885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3"/>
          <p:cNvSpPr/>
          <p:nvPr/>
        </p:nvSpPr>
        <p:spPr>
          <a:xfrm>
            <a:off x="2726518" y="-607523"/>
            <a:ext cx="12160173" cy="10395951"/>
          </a:xfrm>
          <a:custGeom>
            <a:rect b="b" l="l" r="r" t="t"/>
            <a:pathLst>
              <a:path extrusionOk="0" h="10395951" w="12160173">
                <a:moveTo>
                  <a:pt x="0" y="0"/>
                </a:moveTo>
                <a:lnTo>
                  <a:pt x="12160173" y="0"/>
                </a:lnTo>
                <a:lnTo>
                  <a:pt x="12160173" y="10395951"/>
                </a:lnTo>
                <a:lnTo>
                  <a:pt x="0" y="103959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1000"/>
            </a:blip>
            <a:stretch>
              <a:fillRect b="-19584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3"/>
          <p:cNvSpPr/>
          <p:nvPr/>
        </p:nvSpPr>
        <p:spPr>
          <a:xfrm>
            <a:off x="12998106" y="-1402721"/>
            <a:ext cx="6078553" cy="4862842"/>
          </a:xfrm>
          <a:custGeom>
            <a:rect b="b" l="l" r="r" t="t"/>
            <a:pathLst>
              <a:path extrusionOk="0" h="4862842" w="6078553">
                <a:moveTo>
                  <a:pt x="0" y="0"/>
                </a:moveTo>
                <a:lnTo>
                  <a:pt x="6078553" y="0"/>
                </a:lnTo>
                <a:lnTo>
                  <a:pt x="6078553" y="4862842"/>
                </a:lnTo>
                <a:lnTo>
                  <a:pt x="0" y="48628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3"/>
          <p:cNvSpPr/>
          <p:nvPr/>
        </p:nvSpPr>
        <p:spPr>
          <a:xfrm rot="620690">
            <a:off x="5881246" y="8595068"/>
            <a:ext cx="6602661" cy="3383864"/>
          </a:xfrm>
          <a:custGeom>
            <a:rect b="b" l="l" r="r" t="t"/>
            <a:pathLst>
              <a:path extrusionOk="0" h="3383864" w="6602661">
                <a:moveTo>
                  <a:pt x="0" y="0"/>
                </a:moveTo>
                <a:lnTo>
                  <a:pt x="6602661" y="0"/>
                </a:lnTo>
                <a:lnTo>
                  <a:pt x="6602661" y="3383864"/>
                </a:lnTo>
                <a:lnTo>
                  <a:pt x="0" y="33838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13"/>
          <p:cNvSpPr/>
          <p:nvPr/>
        </p:nvSpPr>
        <p:spPr>
          <a:xfrm>
            <a:off x="-1137424" y="-1608573"/>
            <a:ext cx="5945297" cy="4369793"/>
          </a:xfrm>
          <a:custGeom>
            <a:rect b="b" l="l" r="r" t="t"/>
            <a:pathLst>
              <a:path extrusionOk="0" h="4369793" w="5945297">
                <a:moveTo>
                  <a:pt x="0" y="0"/>
                </a:moveTo>
                <a:lnTo>
                  <a:pt x="5945297" y="0"/>
                </a:lnTo>
                <a:lnTo>
                  <a:pt x="5945297" y="4369794"/>
                </a:lnTo>
                <a:lnTo>
                  <a:pt x="0" y="43697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3"/>
          <p:cNvSpPr/>
          <p:nvPr/>
        </p:nvSpPr>
        <p:spPr>
          <a:xfrm rot="5933048">
            <a:off x="-4499408" y="4162613"/>
            <a:ext cx="9918960" cy="4063309"/>
          </a:xfrm>
          <a:custGeom>
            <a:rect b="b" l="l" r="r" t="t"/>
            <a:pathLst>
              <a:path extrusionOk="0" h="4063309" w="9918960">
                <a:moveTo>
                  <a:pt x="0" y="0"/>
                </a:moveTo>
                <a:lnTo>
                  <a:pt x="9918960" y="0"/>
                </a:lnTo>
                <a:lnTo>
                  <a:pt x="9918960" y="4063309"/>
                </a:lnTo>
                <a:lnTo>
                  <a:pt x="0" y="40633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-49821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3"/>
          <p:cNvSpPr/>
          <p:nvPr/>
        </p:nvSpPr>
        <p:spPr>
          <a:xfrm rot="704523">
            <a:off x="-2046616" y="7438153"/>
            <a:ext cx="7411184" cy="3381353"/>
          </a:xfrm>
          <a:custGeom>
            <a:rect b="b" l="l" r="r" t="t"/>
            <a:pathLst>
              <a:path extrusionOk="0" h="3381353" w="7411184">
                <a:moveTo>
                  <a:pt x="0" y="0"/>
                </a:moveTo>
                <a:lnTo>
                  <a:pt x="7411183" y="0"/>
                </a:lnTo>
                <a:lnTo>
                  <a:pt x="7411183" y="3381352"/>
                </a:lnTo>
                <a:lnTo>
                  <a:pt x="0" y="33813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3"/>
          <p:cNvSpPr/>
          <p:nvPr/>
        </p:nvSpPr>
        <p:spPr>
          <a:xfrm rot="10627675">
            <a:off x="10135722" y="7803089"/>
            <a:ext cx="4036266" cy="3970677"/>
          </a:xfrm>
          <a:custGeom>
            <a:rect b="b" l="l" r="r" t="t"/>
            <a:pathLst>
              <a:path extrusionOk="0" h="3970677" w="4036266">
                <a:moveTo>
                  <a:pt x="0" y="0"/>
                </a:moveTo>
                <a:lnTo>
                  <a:pt x="4036267" y="0"/>
                </a:lnTo>
                <a:lnTo>
                  <a:pt x="4036267" y="3970678"/>
                </a:lnTo>
                <a:lnTo>
                  <a:pt x="0" y="39706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13"/>
          <p:cNvSpPr/>
          <p:nvPr/>
        </p:nvSpPr>
        <p:spPr>
          <a:xfrm rot="-5721187">
            <a:off x="13685700" y="4459126"/>
            <a:ext cx="8922331" cy="3245498"/>
          </a:xfrm>
          <a:custGeom>
            <a:rect b="b" l="l" r="r" t="t"/>
            <a:pathLst>
              <a:path extrusionOk="0" h="3245498" w="8922331">
                <a:moveTo>
                  <a:pt x="0" y="0"/>
                </a:moveTo>
                <a:lnTo>
                  <a:pt x="8922331" y="0"/>
                </a:lnTo>
                <a:lnTo>
                  <a:pt x="8922331" y="3245498"/>
                </a:lnTo>
                <a:lnTo>
                  <a:pt x="0" y="32454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13"/>
          <p:cNvSpPr/>
          <p:nvPr/>
        </p:nvSpPr>
        <p:spPr>
          <a:xfrm>
            <a:off x="12734067" y="7564545"/>
            <a:ext cx="6262264" cy="3843464"/>
          </a:xfrm>
          <a:custGeom>
            <a:rect b="b" l="l" r="r" t="t"/>
            <a:pathLst>
              <a:path extrusionOk="0" h="3843464" w="6262264">
                <a:moveTo>
                  <a:pt x="0" y="0"/>
                </a:moveTo>
                <a:lnTo>
                  <a:pt x="6262264" y="0"/>
                </a:lnTo>
                <a:lnTo>
                  <a:pt x="6262264" y="3843464"/>
                </a:lnTo>
                <a:lnTo>
                  <a:pt x="0" y="38434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3"/>
          <p:cNvSpPr/>
          <p:nvPr/>
        </p:nvSpPr>
        <p:spPr>
          <a:xfrm>
            <a:off x="3554656" y="7853722"/>
            <a:ext cx="4152859" cy="3095255"/>
          </a:xfrm>
          <a:custGeom>
            <a:rect b="b" l="l" r="r" t="t"/>
            <a:pathLst>
              <a:path extrusionOk="0" h="3095255" w="4152859">
                <a:moveTo>
                  <a:pt x="0" y="0"/>
                </a:moveTo>
                <a:lnTo>
                  <a:pt x="4152859" y="0"/>
                </a:lnTo>
                <a:lnTo>
                  <a:pt x="4152859" y="3095254"/>
                </a:lnTo>
                <a:lnTo>
                  <a:pt x="0" y="30952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13"/>
          <p:cNvSpPr/>
          <p:nvPr/>
        </p:nvSpPr>
        <p:spPr>
          <a:xfrm rot="10800000">
            <a:off x="4518787" y="-1210370"/>
            <a:ext cx="9327580" cy="4255708"/>
          </a:xfrm>
          <a:custGeom>
            <a:rect b="b" l="l" r="r" t="t"/>
            <a:pathLst>
              <a:path extrusionOk="0" h="4255708" w="9327580">
                <a:moveTo>
                  <a:pt x="0" y="0"/>
                </a:moveTo>
                <a:lnTo>
                  <a:pt x="9327579" y="0"/>
                </a:lnTo>
                <a:lnTo>
                  <a:pt x="9327579" y="4255709"/>
                </a:lnTo>
                <a:lnTo>
                  <a:pt x="0" y="42557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13"/>
          <p:cNvSpPr/>
          <p:nvPr/>
        </p:nvSpPr>
        <p:spPr>
          <a:xfrm rot="1433827">
            <a:off x="3196190" y="-1300580"/>
            <a:ext cx="3244777" cy="3005475"/>
          </a:xfrm>
          <a:custGeom>
            <a:rect b="b" l="l" r="r" t="t"/>
            <a:pathLst>
              <a:path extrusionOk="0" h="3005475" w="3244777">
                <a:moveTo>
                  <a:pt x="0" y="0"/>
                </a:moveTo>
                <a:lnTo>
                  <a:pt x="3244777" y="0"/>
                </a:lnTo>
                <a:lnTo>
                  <a:pt x="3244777" y="3005475"/>
                </a:lnTo>
                <a:lnTo>
                  <a:pt x="0" y="30054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3"/>
          <p:cNvSpPr/>
          <p:nvPr/>
        </p:nvSpPr>
        <p:spPr>
          <a:xfrm rot="-170278">
            <a:off x="11767182" y="-1325240"/>
            <a:ext cx="3216764" cy="3510793"/>
          </a:xfrm>
          <a:custGeom>
            <a:rect b="b" l="l" r="r" t="t"/>
            <a:pathLst>
              <a:path extrusionOk="0" h="3510793" w="3216764">
                <a:moveTo>
                  <a:pt x="0" y="0"/>
                </a:moveTo>
                <a:lnTo>
                  <a:pt x="3216763" y="0"/>
                </a:lnTo>
                <a:lnTo>
                  <a:pt x="3216763" y="3510792"/>
                </a:lnTo>
                <a:lnTo>
                  <a:pt x="0" y="35107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13"/>
          <p:cNvSpPr/>
          <p:nvPr/>
        </p:nvSpPr>
        <p:spPr>
          <a:xfrm rot="-809862">
            <a:off x="8502403" y="-957954"/>
            <a:ext cx="1360347" cy="2776219"/>
          </a:xfrm>
          <a:custGeom>
            <a:rect b="b" l="l" r="r" t="t"/>
            <a:pathLst>
              <a:path extrusionOk="0" h="2776219" w="1360347">
                <a:moveTo>
                  <a:pt x="0" y="0"/>
                </a:moveTo>
                <a:lnTo>
                  <a:pt x="1360347" y="0"/>
                </a:lnTo>
                <a:lnTo>
                  <a:pt x="1360347" y="2776220"/>
                </a:lnTo>
                <a:lnTo>
                  <a:pt x="0" y="27762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13"/>
          <p:cNvSpPr txBox="1"/>
          <p:nvPr/>
        </p:nvSpPr>
        <p:spPr>
          <a:xfrm>
            <a:off x="2955503" y="3593471"/>
            <a:ext cx="13081879" cy="23695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8799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Narativul literar </a:t>
            </a:r>
            <a:endParaRPr/>
          </a:p>
          <a:p>
            <a:pPr indent="0" lvl="0" marL="0" marR="0" rtl="0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8799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(discurs narativ) </a:t>
            </a:r>
            <a:endParaRPr/>
          </a:p>
        </p:txBody>
      </p:sp>
      <p:sp>
        <p:nvSpPr>
          <p:cNvPr id="104" name="Google Shape;104;p13"/>
          <p:cNvSpPr txBox="1"/>
          <p:nvPr/>
        </p:nvSpPr>
        <p:spPr>
          <a:xfrm>
            <a:off x="5007412" y="5980961"/>
            <a:ext cx="7990694" cy="17805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3399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Clasa a V-a </a:t>
            </a:r>
            <a:endParaRPr/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3399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Autor: Ana-Maria Tudorache</a:t>
            </a:r>
            <a:endParaRPr/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3399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Școala Gimnazială Nr. 15, Brașov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2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8883" l="0" r="0" t="-38885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22"/>
          <p:cNvSpPr/>
          <p:nvPr/>
        </p:nvSpPr>
        <p:spPr>
          <a:xfrm rot="10188004">
            <a:off x="-60133" y="-327733"/>
            <a:ext cx="4535909" cy="4637351"/>
          </a:xfrm>
          <a:custGeom>
            <a:rect b="b" l="l" r="r" t="t"/>
            <a:pathLst>
              <a:path extrusionOk="0" h="4637351" w="4535909">
                <a:moveTo>
                  <a:pt x="0" y="0"/>
                </a:moveTo>
                <a:lnTo>
                  <a:pt x="4535908" y="0"/>
                </a:lnTo>
                <a:lnTo>
                  <a:pt x="4535908" y="4637351"/>
                </a:lnTo>
                <a:lnTo>
                  <a:pt x="0" y="46373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43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22"/>
          <p:cNvSpPr/>
          <p:nvPr/>
        </p:nvSpPr>
        <p:spPr>
          <a:xfrm>
            <a:off x="396974" y="324581"/>
            <a:ext cx="3621694" cy="2806813"/>
          </a:xfrm>
          <a:custGeom>
            <a:rect b="b" l="l" r="r" t="t"/>
            <a:pathLst>
              <a:path extrusionOk="0" h="2806813" w="3621694">
                <a:moveTo>
                  <a:pt x="0" y="0"/>
                </a:moveTo>
                <a:lnTo>
                  <a:pt x="3621694" y="0"/>
                </a:lnTo>
                <a:lnTo>
                  <a:pt x="3621694" y="2806813"/>
                </a:lnTo>
                <a:lnTo>
                  <a:pt x="0" y="28068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22"/>
          <p:cNvSpPr txBox="1"/>
          <p:nvPr/>
        </p:nvSpPr>
        <p:spPr>
          <a:xfrm>
            <a:off x="8035042" y="1242212"/>
            <a:ext cx="7762972" cy="5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ro-RO" sz="3799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Cum înțeleg textul narativ? </a:t>
            </a:r>
            <a:endParaRPr/>
          </a:p>
        </p:txBody>
      </p:sp>
      <p:sp>
        <p:nvSpPr>
          <p:cNvPr id="225" name="Google Shape;225;p22"/>
          <p:cNvSpPr txBox="1"/>
          <p:nvPr/>
        </p:nvSpPr>
        <p:spPr>
          <a:xfrm>
            <a:off x="9139238" y="4810442"/>
            <a:ext cx="9525" cy="5899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643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22"/>
          <p:cNvSpPr txBox="1"/>
          <p:nvPr/>
        </p:nvSpPr>
        <p:spPr>
          <a:xfrm>
            <a:off x="568675" y="3725356"/>
            <a:ext cx="17440367" cy="22675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2022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260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       — Așadar, sfatul meu este să pleci de aici! </a:t>
            </a:r>
            <a:r>
              <a:rPr lang="ro-RO" sz="2600">
                <a:solidFill>
                  <a:srgbClr val="FF313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Nimeni</a:t>
            </a:r>
            <a:r>
              <a:rPr lang="ro-RO" sz="260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ro-RO" sz="2600">
                <a:solidFill>
                  <a:srgbClr val="00BF63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nu te apreciază</a:t>
            </a:r>
            <a:r>
              <a:rPr lang="ro-RO" sz="260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la adevărata ta valoare, i-a zis într-o zi Virgula, Punctului.</a:t>
            </a:r>
            <a:endParaRPr/>
          </a:p>
          <a:p>
            <a:pPr indent="0" lvl="0" marL="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260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endParaRPr/>
          </a:p>
          <a:p>
            <a:pPr indent="0" lvl="0" marL="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rgbClr val="00000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227" name="Google Shape;227;p22"/>
          <p:cNvSpPr txBox="1"/>
          <p:nvPr/>
        </p:nvSpPr>
        <p:spPr>
          <a:xfrm>
            <a:off x="1335598" y="3074244"/>
            <a:ext cx="15426674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320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4. Compară informațiile stabilind dacă enunțul este adevărat sau fals. </a:t>
            </a:r>
            <a:endParaRPr/>
          </a:p>
        </p:txBody>
      </p:sp>
      <p:graphicFrame>
        <p:nvGraphicFramePr>
          <p:cNvPr id="228" name="Google Shape;228;p22"/>
          <p:cNvGraphicFramePr/>
          <p:nvPr/>
        </p:nvGraphicFramePr>
        <p:xfrm>
          <a:off x="568675" y="599294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{5788B457-AF67-4417-AF21-4DFF586B7E7A}</a:tableStyleId>
              </a:tblPr>
              <a:tblGrid>
                <a:gridCol w="12927225"/>
                <a:gridCol w="2310700"/>
                <a:gridCol w="2100100"/>
              </a:tblGrid>
              <a:tr h="10382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o-RO" sz="2799" u="none" cap="none" strike="noStrike">
                          <a:solidFill>
                            <a:srgbClr val="000000"/>
                          </a:solidFill>
                          <a:latin typeface="Libre Baskerville"/>
                          <a:ea typeface="Libre Baskerville"/>
                          <a:cs typeface="Libre Baskerville"/>
                          <a:sym typeface="Libre Baskerville"/>
                        </a:rPr>
                        <a:t>Enunțul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o-RO" sz="2800" u="none" cap="none" strike="noStrike">
                          <a:solidFill>
                            <a:srgbClr val="000000"/>
                          </a:solidFill>
                          <a:latin typeface="Libre Baskerville"/>
                          <a:ea typeface="Libre Baskerville"/>
                          <a:cs typeface="Libre Baskerville"/>
                          <a:sym typeface="Libre Baskerville"/>
                        </a:rPr>
                        <a:t>Adevărat 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o-RO" sz="2799" u="none" cap="none" strike="noStrike">
                          <a:solidFill>
                            <a:srgbClr val="000000"/>
                          </a:solidFill>
                          <a:latin typeface="Libre Baskerville"/>
                          <a:ea typeface="Libre Baskerville"/>
                          <a:cs typeface="Libre Baskerville"/>
                          <a:sym typeface="Libre Baskerville"/>
                        </a:rPr>
                        <a:t>Fals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382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o-RO" sz="2600" u="none" cap="none" strike="noStrike">
                          <a:solidFill>
                            <a:srgbClr val="000000"/>
                          </a:solidFill>
                          <a:latin typeface="Libre Baskerville"/>
                          <a:ea typeface="Libre Baskerville"/>
                          <a:cs typeface="Libre Baskerville"/>
                          <a:sym typeface="Libre Baskerville"/>
                        </a:rPr>
                        <a:t>Toate Semnele de Punctuație îl apreciau pe Punct.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2909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o-RO" sz="3600" u="none" cap="none" strike="noStrike"/>
                        <a:t>X</a:t>
                      </a:r>
                      <a:endParaRPr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3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8883" l="0" r="0" t="-38885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23"/>
          <p:cNvSpPr/>
          <p:nvPr/>
        </p:nvSpPr>
        <p:spPr>
          <a:xfrm rot="10188004">
            <a:off x="-60133" y="-327733"/>
            <a:ext cx="4535909" cy="4637351"/>
          </a:xfrm>
          <a:custGeom>
            <a:rect b="b" l="l" r="r" t="t"/>
            <a:pathLst>
              <a:path extrusionOk="0" h="4637351" w="4535909">
                <a:moveTo>
                  <a:pt x="0" y="0"/>
                </a:moveTo>
                <a:lnTo>
                  <a:pt x="4535908" y="0"/>
                </a:lnTo>
                <a:lnTo>
                  <a:pt x="4535908" y="4637351"/>
                </a:lnTo>
                <a:lnTo>
                  <a:pt x="0" y="46373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43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23"/>
          <p:cNvSpPr/>
          <p:nvPr/>
        </p:nvSpPr>
        <p:spPr>
          <a:xfrm>
            <a:off x="396974" y="324581"/>
            <a:ext cx="3621694" cy="2806813"/>
          </a:xfrm>
          <a:custGeom>
            <a:rect b="b" l="l" r="r" t="t"/>
            <a:pathLst>
              <a:path extrusionOk="0" h="2806813" w="3621694">
                <a:moveTo>
                  <a:pt x="0" y="0"/>
                </a:moveTo>
                <a:lnTo>
                  <a:pt x="3621694" y="0"/>
                </a:lnTo>
                <a:lnTo>
                  <a:pt x="3621694" y="2806813"/>
                </a:lnTo>
                <a:lnTo>
                  <a:pt x="0" y="28068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23"/>
          <p:cNvSpPr txBox="1"/>
          <p:nvPr/>
        </p:nvSpPr>
        <p:spPr>
          <a:xfrm>
            <a:off x="8035042" y="1242212"/>
            <a:ext cx="7762972" cy="5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ro-RO" sz="3799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Cum înțeleg textul narativ? </a:t>
            </a:r>
            <a:endParaRPr/>
          </a:p>
        </p:txBody>
      </p:sp>
      <p:sp>
        <p:nvSpPr>
          <p:cNvPr id="241" name="Google Shape;241;p23"/>
          <p:cNvSpPr txBox="1"/>
          <p:nvPr/>
        </p:nvSpPr>
        <p:spPr>
          <a:xfrm>
            <a:off x="9139238" y="4810442"/>
            <a:ext cx="9525" cy="5899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643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23"/>
          <p:cNvSpPr txBox="1"/>
          <p:nvPr/>
        </p:nvSpPr>
        <p:spPr>
          <a:xfrm>
            <a:off x="568675" y="3725356"/>
            <a:ext cx="17440367" cy="45535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2022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o-RO" sz="2600">
                <a:solidFill>
                  <a:srgbClr val="FF313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CINE?    </a:t>
            </a:r>
            <a:r>
              <a:rPr b="1" lang="ro-RO" sz="2600">
                <a:solidFill>
                  <a:srgbClr val="00BF63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CE FACE?</a:t>
            </a:r>
            <a:r>
              <a:rPr b="1" lang="ro-RO" sz="260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   </a:t>
            </a:r>
            <a:r>
              <a:rPr b="1" lang="ro-RO" sz="2600">
                <a:solidFill>
                  <a:srgbClr val="5271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UNDE?</a:t>
            </a:r>
            <a:r>
              <a:rPr b="1" lang="ro-RO" sz="260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   </a:t>
            </a:r>
            <a:r>
              <a:rPr b="1" lang="ro-RO" sz="2600">
                <a:solidFill>
                  <a:srgbClr val="FF914D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CÂND?</a:t>
            </a:r>
            <a:r>
              <a:rPr b="1" lang="ro-RO" sz="260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  </a:t>
            </a:r>
            <a:r>
              <a:rPr b="1" lang="ro-RO" sz="2600">
                <a:solidFill>
                  <a:srgbClr val="0097B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DE CE?</a:t>
            </a:r>
            <a:endParaRPr/>
          </a:p>
          <a:p>
            <a:pPr indent="0" lvl="0" marL="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rgbClr val="0097B2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0" lvl="0" marL="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260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     Când și-a dat seama că va avea un tovarăș de drum, Punctul s-a înveselit și și-a adunat repede lucrurile. Într-o noapte în care toate Semnele dormeau, fiecare în propoziția lui, Punctul și Virgula au părăsit fără regrete caietul de română, lăsând în urma lor doar două mici pete de cerneală.</a:t>
            </a:r>
            <a:endParaRPr/>
          </a:p>
          <a:p>
            <a:pPr indent="0" lvl="0" marL="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260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    </a:t>
            </a:r>
            <a:endParaRPr/>
          </a:p>
          <a:p>
            <a:pPr indent="0" lvl="0" marL="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rgbClr val="00000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0" lvl="0" marL="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260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    </a:t>
            </a:r>
            <a:endParaRPr/>
          </a:p>
          <a:p>
            <a:pPr indent="0" lvl="0" marL="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rgbClr val="00000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243" name="Google Shape;243;p23"/>
          <p:cNvSpPr txBox="1"/>
          <p:nvPr/>
        </p:nvSpPr>
        <p:spPr>
          <a:xfrm>
            <a:off x="1335598" y="3074244"/>
            <a:ext cx="15426674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320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5. Continuă citirea textului, încercând să răspunzi întrebărilor. 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4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8883" l="0" r="0" t="-38885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24"/>
          <p:cNvSpPr/>
          <p:nvPr/>
        </p:nvSpPr>
        <p:spPr>
          <a:xfrm rot="10188004">
            <a:off x="-60133" y="-327733"/>
            <a:ext cx="4535909" cy="4637351"/>
          </a:xfrm>
          <a:custGeom>
            <a:rect b="b" l="l" r="r" t="t"/>
            <a:pathLst>
              <a:path extrusionOk="0" h="4637351" w="4535909">
                <a:moveTo>
                  <a:pt x="0" y="0"/>
                </a:moveTo>
                <a:lnTo>
                  <a:pt x="4535908" y="0"/>
                </a:lnTo>
                <a:lnTo>
                  <a:pt x="4535908" y="4637351"/>
                </a:lnTo>
                <a:lnTo>
                  <a:pt x="0" y="46373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43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24"/>
          <p:cNvSpPr/>
          <p:nvPr/>
        </p:nvSpPr>
        <p:spPr>
          <a:xfrm>
            <a:off x="396974" y="324581"/>
            <a:ext cx="3621694" cy="2806813"/>
          </a:xfrm>
          <a:custGeom>
            <a:rect b="b" l="l" r="r" t="t"/>
            <a:pathLst>
              <a:path extrusionOk="0" h="2806813" w="3621694">
                <a:moveTo>
                  <a:pt x="0" y="0"/>
                </a:moveTo>
                <a:lnTo>
                  <a:pt x="3621694" y="0"/>
                </a:lnTo>
                <a:lnTo>
                  <a:pt x="3621694" y="2806813"/>
                </a:lnTo>
                <a:lnTo>
                  <a:pt x="0" y="28068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24"/>
          <p:cNvSpPr txBox="1"/>
          <p:nvPr/>
        </p:nvSpPr>
        <p:spPr>
          <a:xfrm>
            <a:off x="8035042" y="1242212"/>
            <a:ext cx="7762972" cy="5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ro-RO" sz="3799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Cum înțeleg textul narativ? </a:t>
            </a:r>
            <a:endParaRPr/>
          </a:p>
        </p:txBody>
      </p:sp>
      <p:sp>
        <p:nvSpPr>
          <p:cNvPr id="256" name="Google Shape;256;p24"/>
          <p:cNvSpPr txBox="1"/>
          <p:nvPr/>
        </p:nvSpPr>
        <p:spPr>
          <a:xfrm>
            <a:off x="9139238" y="4810442"/>
            <a:ext cx="9525" cy="5899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643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24"/>
          <p:cNvSpPr txBox="1"/>
          <p:nvPr/>
        </p:nvSpPr>
        <p:spPr>
          <a:xfrm>
            <a:off x="568675" y="3725356"/>
            <a:ext cx="17440367" cy="54679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2022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o-RO" sz="2600">
                <a:solidFill>
                  <a:srgbClr val="FF313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CINE?    </a:t>
            </a:r>
            <a:r>
              <a:rPr b="1" lang="ro-RO" sz="2600">
                <a:solidFill>
                  <a:srgbClr val="00BF63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CE FACE?</a:t>
            </a:r>
            <a:r>
              <a:rPr b="1" lang="ro-RO" sz="260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   </a:t>
            </a:r>
            <a:r>
              <a:rPr b="1" lang="ro-RO" sz="2600">
                <a:solidFill>
                  <a:srgbClr val="5271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UNDE?</a:t>
            </a:r>
            <a:r>
              <a:rPr b="1" lang="ro-RO" sz="260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   </a:t>
            </a:r>
            <a:r>
              <a:rPr b="1" lang="ro-RO" sz="2600">
                <a:solidFill>
                  <a:srgbClr val="FF914D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CÂND?</a:t>
            </a:r>
            <a:r>
              <a:rPr b="1" lang="ro-RO" sz="260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  </a:t>
            </a:r>
            <a:r>
              <a:rPr b="1" lang="ro-RO" sz="2600">
                <a:solidFill>
                  <a:srgbClr val="0097B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DE CE?</a:t>
            </a:r>
            <a:endParaRPr/>
          </a:p>
          <a:p>
            <a:pPr indent="0" lvl="0" marL="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rgbClr val="0097B2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0" lvl="0" marL="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260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     Când și-a dat seama că va avea un tovarăș de drum, Punctul s-a înveselit și și-a adunat repede lucrurile. Într-o noapte în care toate Semnele dormeau, fiecare în propoziția lui, Punctul și Virgula au părăsit fără regrete caietul de română, lăsând în urma lor doar două mici pete de cerneală.</a:t>
            </a:r>
            <a:endParaRPr/>
          </a:p>
          <a:p>
            <a:pPr indent="0" lvl="0" marL="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260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    </a:t>
            </a:r>
            <a:endParaRPr/>
          </a:p>
          <a:p>
            <a:pPr indent="0" lvl="0" marL="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rgbClr val="00000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0" lvl="0" marL="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260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    Când și-a dat seama că va avea un tovarăș de drum, Punctul s-a înveselit și și-a adunat repede lucrurile. </a:t>
            </a:r>
            <a:r>
              <a:rPr lang="ro-RO" sz="2600">
                <a:solidFill>
                  <a:srgbClr val="FF914D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Într-o noapte</a:t>
            </a:r>
            <a:r>
              <a:rPr lang="ro-RO" sz="260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în care toate Semnele dormeau, fiecare în propoziția lui, </a:t>
            </a:r>
            <a:r>
              <a:rPr lang="ro-RO" sz="2600">
                <a:solidFill>
                  <a:srgbClr val="FF313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Punctul și Virgula</a:t>
            </a:r>
            <a:r>
              <a:rPr lang="ro-RO" sz="260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ro-RO" sz="2600">
                <a:solidFill>
                  <a:srgbClr val="00BF63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au părăsit</a:t>
            </a:r>
            <a:r>
              <a:rPr lang="ro-RO" sz="260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fără regrete caietul de română, lăsând în urma lor doar două mici pete de cerneală.</a:t>
            </a:r>
            <a:endParaRPr/>
          </a:p>
          <a:p>
            <a:pPr indent="0" lvl="0" marL="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rgbClr val="00000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258" name="Google Shape;258;p24"/>
          <p:cNvSpPr txBox="1"/>
          <p:nvPr/>
        </p:nvSpPr>
        <p:spPr>
          <a:xfrm>
            <a:off x="1335598" y="3074244"/>
            <a:ext cx="15426674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320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5. Continuă citirea textului, încercând să răspunzi întrebărilor. 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5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8883" l="0" r="0" t="-38885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25"/>
          <p:cNvSpPr/>
          <p:nvPr/>
        </p:nvSpPr>
        <p:spPr>
          <a:xfrm rot="10188004">
            <a:off x="-60133" y="-327733"/>
            <a:ext cx="4535909" cy="4637351"/>
          </a:xfrm>
          <a:custGeom>
            <a:rect b="b" l="l" r="r" t="t"/>
            <a:pathLst>
              <a:path extrusionOk="0" h="4637351" w="4535909">
                <a:moveTo>
                  <a:pt x="0" y="0"/>
                </a:moveTo>
                <a:lnTo>
                  <a:pt x="4535908" y="0"/>
                </a:lnTo>
                <a:lnTo>
                  <a:pt x="4535908" y="4637351"/>
                </a:lnTo>
                <a:lnTo>
                  <a:pt x="0" y="46373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43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25"/>
          <p:cNvSpPr/>
          <p:nvPr/>
        </p:nvSpPr>
        <p:spPr>
          <a:xfrm>
            <a:off x="396974" y="324581"/>
            <a:ext cx="3621694" cy="2806813"/>
          </a:xfrm>
          <a:custGeom>
            <a:rect b="b" l="l" r="r" t="t"/>
            <a:pathLst>
              <a:path extrusionOk="0" h="2806813" w="3621694">
                <a:moveTo>
                  <a:pt x="0" y="0"/>
                </a:moveTo>
                <a:lnTo>
                  <a:pt x="3621694" y="0"/>
                </a:lnTo>
                <a:lnTo>
                  <a:pt x="3621694" y="2806813"/>
                </a:lnTo>
                <a:lnTo>
                  <a:pt x="0" y="28068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25"/>
          <p:cNvSpPr txBox="1"/>
          <p:nvPr/>
        </p:nvSpPr>
        <p:spPr>
          <a:xfrm>
            <a:off x="8035042" y="1242212"/>
            <a:ext cx="7762972" cy="5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ro-RO" sz="3799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Cum înțeleg textul narativ? </a:t>
            </a:r>
            <a:endParaRPr/>
          </a:p>
        </p:txBody>
      </p:sp>
      <p:sp>
        <p:nvSpPr>
          <p:cNvPr id="271" name="Google Shape;271;p25"/>
          <p:cNvSpPr txBox="1"/>
          <p:nvPr/>
        </p:nvSpPr>
        <p:spPr>
          <a:xfrm>
            <a:off x="9139238" y="4810442"/>
            <a:ext cx="9525" cy="5899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643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25"/>
          <p:cNvSpPr txBox="1"/>
          <p:nvPr/>
        </p:nvSpPr>
        <p:spPr>
          <a:xfrm>
            <a:off x="568675" y="3725356"/>
            <a:ext cx="17440367" cy="22675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2022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260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      Când și-a dat seama că va avea un tovarăș de drum, Punctul s-a înveselit și și-a adunat repede lucrurile. </a:t>
            </a:r>
            <a:r>
              <a:rPr lang="ro-RO" sz="2600">
                <a:solidFill>
                  <a:srgbClr val="FF914D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Într-o noapte</a:t>
            </a:r>
            <a:r>
              <a:rPr lang="ro-RO" sz="260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în care toate Semnele dormeau, fiecare în propoziția lui, </a:t>
            </a:r>
            <a:r>
              <a:rPr lang="ro-RO" sz="2600">
                <a:solidFill>
                  <a:srgbClr val="FF313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Punctul și Virgula</a:t>
            </a:r>
            <a:r>
              <a:rPr lang="ro-RO" sz="260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ro-RO" sz="2600">
                <a:solidFill>
                  <a:srgbClr val="00BF63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au părăsit</a:t>
            </a:r>
            <a:r>
              <a:rPr lang="ro-RO" sz="260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fără regrete caietul de română, lăsând în urma lor doar două mici pete de cerneală.</a:t>
            </a:r>
            <a:endParaRPr/>
          </a:p>
          <a:p>
            <a:pPr indent="0" lvl="0" marL="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rgbClr val="00000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273" name="Google Shape;273;p25"/>
          <p:cNvSpPr txBox="1"/>
          <p:nvPr/>
        </p:nvSpPr>
        <p:spPr>
          <a:xfrm>
            <a:off x="1335598" y="3074244"/>
            <a:ext cx="15426674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320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6. Compară informațiile stabilind dacă enunțul este adevărat sau fals. </a:t>
            </a:r>
            <a:endParaRPr/>
          </a:p>
        </p:txBody>
      </p:sp>
      <p:graphicFrame>
        <p:nvGraphicFramePr>
          <p:cNvPr id="274" name="Google Shape;274;p25"/>
          <p:cNvGraphicFramePr/>
          <p:nvPr/>
        </p:nvGraphicFramePr>
        <p:xfrm>
          <a:off x="568675" y="653331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{5788B457-AF67-4417-AF21-4DFF586B7E7A}</a:tableStyleId>
              </a:tblPr>
              <a:tblGrid>
                <a:gridCol w="12927225"/>
                <a:gridCol w="2310700"/>
                <a:gridCol w="2100100"/>
              </a:tblGrid>
              <a:tr h="10382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o-RO" sz="2799" u="none" cap="none" strike="noStrike">
                          <a:solidFill>
                            <a:srgbClr val="000000"/>
                          </a:solidFill>
                          <a:latin typeface="Libre Baskerville"/>
                          <a:ea typeface="Libre Baskerville"/>
                          <a:cs typeface="Libre Baskerville"/>
                          <a:sym typeface="Libre Baskerville"/>
                        </a:rPr>
                        <a:t>Enunțul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o-RO" sz="2800" u="none" cap="none" strike="noStrike">
                          <a:solidFill>
                            <a:srgbClr val="000000"/>
                          </a:solidFill>
                          <a:latin typeface="Libre Baskerville"/>
                          <a:ea typeface="Libre Baskerville"/>
                          <a:cs typeface="Libre Baskerville"/>
                          <a:sym typeface="Libre Baskerville"/>
                        </a:rPr>
                        <a:t>Adevărat 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o-RO" sz="2799" u="none" cap="none" strike="noStrike">
                          <a:solidFill>
                            <a:srgbClr val="000000"/>
                          </a:solidFill>
                          <a:latin typeface="Libre Baskerville"/>
                          <a:ea typeface="Libre Baskerville"/>
                          <a:cs typeface="Libre Baskerville"/>
                          <a:sym typeface="Libre Baskerville"/>
                        </a:rPr>
                        <a:t>Fals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382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o-RO" sz="2600" u="none" cap="none" strike="noStrike">
                          <a:solidFill>
                            <a:srgbClr val="000000"/>
                          </a:solidFill>
                          <a:latin typeface="Libre Baskerville"/>
                          <a:ea typeface="Libre Baskerville"/>
                          <a:cs typeface="Libre Baskerville"/>
                          <a:sym typeface="Libre Baskerville"/>
                        </a:rPr>
                        <a:t>Punctul și Virgula au plecat într-o noapte din caietul de limba română. 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2909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2909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6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8883" l="0" r="0" t="-38885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26"/>
          <p:cNvSpPr/>
          <p:nvPr/>
        </p:nvSpPr>
        <p:spPr>
          <a:xfrm>
            <a:off x="11734972" y="-1804119"/>
            <a:ext cx="12625727" cy="12908092"/>
          </a:xfrm>
          <a:custGeom>
            <a:rect b="b" l="l" r="r" t="t"/>
            <a:pathLst>
              <a:path extrusionOk="0" h="12908092" w="12625727">
                <a:moveTo>
                  <a:pt x="0" y="0"/>
                </a:moveTo>
                <a:lnTo>
                  <a:pt x="12625727" y="0"/>
                </a:lnTo>
                <a:lnTo>
                  <a:pt x="12625727" y="12908092"/>
                </a:lnTo>
                <a:lnTo>
                  <a:pt x="0" y="129080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26"/>
          <p:cNvSpPr txBox="1"/>
          <p:nvPr/>
        </p:nvSpPr>
        <p:spPr>
          <a:xfrm>
            <a:off x="169002" y="17515"/>
            <a:ext cx="17751936" cy="8210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ro-RO" sz="4800">
                <a:solidFill>
                  <a:srgbClr val="2C282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Exercițiu de luat acasă</a:t>
            </a:r>
            <a:r>
              <a:rPr lang="ro-RO" sz="4800">
                <a:solidFill>
                  <a:srgbClr val="2C282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endParaRPr/>
          </a:p>
        </p:txBody>
      </p:sp>
      <p:sp>
        <p:nvSpPr>
          <p:cNvPr id="282" name="Google Shape;282;p26"/>
          <p:cNvSpPr txBox="1"/>
          <p:nvPr/>
        </p:nvSpPr>
        <p:spPr>
          <a:xfrm>
            <a:off x="290199" y="781420"/>
            <a:ext cx="17491190" cy="56271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o-RO" sz="3200">
                <a:solidFill>
                  <a:srgbClr val="2C282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       „—</a:t>
            </a:r>
            <a:r>
              <a:rPr lang="ro-RO" sz="3200">
                <a:solidFill>
                  <a:srgbClr val="2C282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Atenție, ne scufundăm! Furtuna aceasta va scufunda curând corabia!</a:t>
            </a:r>
            <a:endParaRPr/>
          </a:p>
          <a:p>
            <a:pPr indent="0" lvl="0" marL="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3200">
                <a:solidFill>
                  <a:srgbClr val="2C282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     Așa începe povestea lui Gulliver, omul care iubea călătoriile pe mare și era gata oricând de noi aventuri. Aruncat de valuri pe o insulă necunoscută, el se trezește înconjurat de o mulțime de oameni micuți cât o palmă. Liliputani! Urmând ordinele regelui lor, micuții îl adoptă pe Omul-Munte, îi oferă adăpost într-un vechi templu și îl hrănesc cu 1724 de porții de mâncare liliputane pe zi. [...]</a:t>
            </a:r>
            <a:endParaRPr/>
          </a:p>
          <a:p>
            <a:pPr indent="0" lvl="0" marL="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3200">
                <a:solidFill>
                  <a:srgbClr val="2C282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    «La început mi-a fost greu să înțeleg limba din Lilliput, dar prin generozitatea sa, regele a desemnat șase maeștri care să mă învețe. Nu e de mirare că în câteva săptămâni am putut comunica și chiar ne-am împrietenit.»”</a:t>
            </a:r>
            <a:endParaRPr/>
          </a:p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ro-RO" sz="2600">
                <a:solidFill>
                  <a:srgbClr val="2C282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https://afostodata.ro/backtoschool/descopera-povesti/calatoriile-lui-gulliver/ </a:t>
            </a:r>
            <a:endParaRPr/>
          </a:p>
        </p:txBody>
      </p:sp>
      <p:graphicFrame>
        <p:nvGraphicFramePr>
          <p:cNvPr id="283" name="Google Shape;283;p26"/>
          <p:cNvGraphicFramePr/>
          <p:nvPr/>
        </p:nvGraphicFramePr>
        <p:xfrm>
          <a:off x="367062" y="71932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{5788B457-AF67-4417-AF21-4DFF586B7E7A}</a:tableStyleId>
              </a:tblPr>
              <a:tblGrid>
                <a:gridCol w="13613975"/>
                <a:gridCol w="2115100"/>
                <a:gridCol w="1734000"/>
              </a:tblGrid>
              <a:tr h="946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o-RO" sz="2799" u="none" cap="none" strike="noStrike">
                          <a:solidFill>
                            <a:srgbClr val="000000"/>
                          </a:solidFill>
                          <a:latin typeface="Libre Baskerville"/>
                          <a:ea typeface="Libre Baskerville"/>
                          <a:cs typeface="Libre Baskerville"/>
                          <a:sym typeface="Libre Baskerville"/>
                        </a:rPr>
                        <a:t>Enunțul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o-RO" sz="2800" u="none" cap="none" strike="noStrike">
                          <a:solidFill>
                            <a:srgbClr val="000000"/>
                          </a:solidFill>
                          <a:latin typeface="Libre Baskerville"/>
                          <a:ea typeface="Libre Baskerville"/>
                          <a:cs typeface="Libre Baskerville"/>
                          <a:sym typeface="Libre Baskerville"/>
                        </a:rPr>
                        <a:t>Adevărat 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o-RO" sz="2799" u="none" cap="none" strike="noStrike">
                          <a:solidFill>
                            <a:srgbClr val="000000"/>
                          </a:solidFill>
                          <a:latin typeface="Libre Baskerville"/>
                          <a:ea typeface="Libre Baskerville"/>
                          <a:cs typeface="Libre Baskerville"/>
                          <a:sym typeface="Libre Baskerville"/>
                        </a:rPr>
                        <a:t>Fals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912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o-RO" sz="2600" u="none" cap="none" strike="noStrike">
                          <a:solidFill>
                            <a:srgbClr val="000000"/>
                          </a:solidFill>
                          <a:latin typeface="Libre Baskerville"/>
                          <a:ea typeface="Libre Baskerville"/>
                          <a:cs typeface="Libre Baskerville"/>
                          <a:sym typeface="Libre Baskerville"/>
                        </a:rPr>
                        <a:t>Gulliver este hrănit de către liliputani. 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2909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2909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907850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500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o-RO" sz="2599" u="none" cap="none" strike="noStrike">
                          <a:solidFill>
                            <a:srgbClr val="000000"/>
                          </a:solidFill>
                          <a:latin typeface="Libre Baskerville"/>
                          <a:ea typeface="Libre Baskerville"/>
                          <a:cs typeface="Libre Baskerville"/>
                          <a:sym typeface="Libre Baskerville"/>
                        </a:rPr>
                        <a:t>Gulliver învață limba liliputanilor în câteva luni. 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2909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2909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84" name="Google Shape;284;p26"/>
          <p:cNvSpPr txBox="1"/>
          <p:nvPr/>
        </p:nvSpPr>
        <p:spPr>
          <a:xfrm>
            <a:off x="290199" y="6501119"/>
            <a:ext cx="17757637" cy="580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3399">
                <a:solidFill>
                  <a:srgbClr val="2C282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Stabilește, pe baza textului, dacă enunțurile de mai jos sunt adevărate sau false.</a:t>
            </a:r>
            <a:r>
              <a:rPr lang="ro-RO" sz="3399">
                <a:solidFill>
                  <a:srgbClr val="8C52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7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8883" l="0" r="0" t="-38885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27"/>
          <p:cNvSpPr/>
          <p:nvPr/>
        </p:nvSpPr>
        <p:spPr>
          <a:xfrm rot="5400000">
            <a:off x="-53870" y="2319736"/>
            <a:ext cx="18395741" cy="18807147"/>
          </a:xfrm>
          <a:custGeom>
            <a:rect b="b" l="l" r="r" t="t"/>
            <a:pathLst>
              <a:path extrusionOk="0" h="18807147" w="18395741">
                <a:moveTo>
                  <a:pt x="0" y="0"/>
                </a:moveTo>
                <a:lnTo>
                  <a:pt x="18395740" y="0"/>
                </a:lnTo>
                <a:lnTo>
                  <a:pt x="18395740" y="18807147"/>
                </a:lnTo>
                <a:lnTo>
                  <a:pt x="0" y="188071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27"/>
          <p:cNvSpPr/>
          <p:nvPr/>
        </p:nvSpPr>
        <p:spPr>
          <a:xfrm rot="620690">
            <a:off x="6180122" y="8591349"/>
            <a:ext cx="6602661" cy="3383864"/>
          </a:xfrm>
          <a:custGeom>
            <a:rect b="b" l="l" r="r" t="t"/>
            <a:pathLst>
              <a:path extrusionOk="0" h="3383864" w="6602661">
                <a:moveTo>
                  <a:pt x="0" y="0"/>
                </a:moveTo>
                <a:lnTo>
                  <a:pt x="6602661" y="0"/>
                </a:lnTo>
                <a:lnTo>
                  <a:pt x="6602661" y="3383864"/>
                </a:lnTo>
                <a:lnTo>
                  <a:pt x="0" y="33838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27"/>
          <p:cNvSpPr/>
          <p:nvPr/>
        </p:nvSpPr>
        <p:spPr>
          <a:xfrm rot="704523">
            <a:off x="-1747741" y="7434434"/>
            <a:ext cx="7411184" cy="3381353"/>
          </a:xfrm>
          <a:custGeom>
            <a:rect b="b" l="l" r="r" t="t"/>
            <a:pathLst>
              <a:path extrusionOk="0" h="3381353" w="7411184">
                <a:moveTo>
                  <a:pt x="0" y="0"/>
                </a:moveTo>
                <a:lnTo>
                  <a:pt x="7411184" y="0"/>
                </a:lnTo>
                <a:lnTo>
                  <a:pt x="7411184" y="3381353"/>
                </a:lnTo>
                <a:lnTo>
                  <a:pt x="0" y="33813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27"/>
          <p:cNvSpPr/>
          <p:nvPr/>
        </p:nvSpPr>
        <p:spPr>
          <a:xfrm rot="-1113733">
            <a:off x="11204752" y="8736678"/>
            <a:ext cx="8349258" cy="3037043"/>
          </a:xfrm>
          <a:custGeom>
            <a:rect b="b" l="l" r="r" t="t"/>
            <a:pathLst>
              <a:path extrusionOk="0" h="3037043" w="8349258">
                <a:moveTo>
                  <a:pt x="0" y="0"/>
                </a:moveTo>
                <a:lnTo>
                  <a:pt x="8349257" y="0"/>
                </a:lnTo>
                <a:lnTo>
                  <a:pt x="8349257" y="3037043"/>
                </a:lnTo>
                <a:lnTo>
                  <a:pt x="0" y="30370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27"/>
          <p:cNvSpPr/>
          <p:nvPr/>
        </p:nvSpPr>
        <p:spPr>
          <a:xfrm flipH="1">
            <a:off x="2754003" y="7758126"/>
            <a:ext cx="5173140" cy="3776392"/>
          </a:xfrm>
          <a:custGeom>
            <a:rect b="b" l="l" r="r" t="t"/>
            <a:pathLst>
              <a:path extrusionOk="0" h="3776392" w="5173140">
                <a:moveTo>
                  <a:pt x="5173140" y="0"/>
                </a:moveTo>
                <a:lnTo>
                  <a:pt x="0" y="0"/>
                </a:lnTo>
                <a:lnTo>
                  <a:pt x="0" y="3776392"/>
                </a:lnTo>
                <a:lnTo>
                  <a:pt x="5173140" y="3776392"/>
                </a:lnTo>
                <a:lnTo>
                  <a:pt x="517314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27"/>
          <p:cNvSpPr/>
          <p:nvPr/>
        </p:nvSpPr>
        <p:spPr>
          <a:xfrm rot="5057030">
            <a:off x="10722254" y="7767074"/>
            <a:ext cx="3399008" cy="4120009"/>
          </a:xfrm>
          <a:custGeom>
            <a:rect b="b" l="l" r="r" t="t"/>
            <a:pathLst>
              <a:path extrusionOk="0" h="4120009" w="3399008">
                <a:moveTo>
                  <a:pt x="0" y="0"/>
                </a:moveTo>
                <a:lnTo>
                  <a:pt x="3399008" y="0"/>
                </a:lnTo>
                <a:lnTo>
                  <a:pt x="3399008" y="4120009"/>
                </a:lnTo>
                <a:lnTo>
                  <a:pt x="0" y="41200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27"/>
          <p:cNvSpPr txBox="1"/>
          <p:nvPr/>
        </p:nvSpPr>
        <p:spPr>
          <a:xfrm>
            <a:off x="758426" y="604838"/>
            <a:ext cx="15470257" cy="847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ro-RO" sz="5600">
                <a:solidFill>
                  <a:srgbClr val="2C282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Continuă să citești! </a:t>
            </a:r>
            <a:endParaRPr/>
          </a:p>
        </p:txBody>
      </p:sp>
      <p:sp>
        <p:nvSpPr>
          <p:cNvPr id="297" name="Google Shape;297;p27"/>
          <p:cNvSpPr txBox="1"/>
          <p:nvPr/>
        </p:nvSpPr>
        <p:spPr>
          <a:xfrm>
            <a:off x="396974" y="1674554"/>
            <a:ext cx="17338006" cy="32721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2799">
                <a:solidFill>
                  <a:srgbClr val="2C282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         Dacă ți-a plăcut începutul aventurii celor două semne de punctuație, Punctul și Virgula, te invit să continui lectura textului pe siteul </a:t>
            </a:r>
            <a:r>
              <a:rPr lang="ro-RO" sz="2799">
                <a:solidFill>
                  <a:srgbClr val="5271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revistei  Dilema  Veche, https://dilemaveche.ro/sectiune/dilematix/o-poveste-fara-punct-si-virgula-608438.html</a:t>
            </a:r>
            <a:endParaRPr/>
          </a:p>
          <a:p>
            <a:pPr indent="0" lvl="0" marL="0" marR="0" rtl="0" algn="just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99">
              <a:solidFill>
                <a:srgbClr val="5271FF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0" lvl="0" marL="0" marR="0" rtl="0" algn="just">
              <a:lnSpc>
                <a:spcPct val="9003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99">
              <a:solidFill>
                <a:srgbClr val="5271FF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0" lvl="0" marL="0" marR="0" rtl="0" algn="just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2799">
                <a:solidFill>
                  <a:srgbClr val="2C282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        Dacă vrei să afli mai multe despre aventurile lui Gulliver, te invit să îl descoperi pe siteul </a:t>
            </a:r>
            <a:endParaRPr/>
          </a:p>
          <a:p>
            <a:pPr indent="0" lvl="0" marL="0" marR="0" rtl="0" algn="just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2799">
                <a:solidFill>
                  <a:srgbClr val="5271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https://afostodata.ro/backtoschool/acasa/</a:t>
            </a:r>
            <a:r>
              <a:rPr lang="ro-RO" sz="2799">
                <a:solidFill>
                  <a:srgbClr val="2C282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 unde vei găsi multe povești interesante. 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8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8883" l="0" r="0" t="-38885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28"/>
          <p:cNvSpPr/>
          <p:nvPr/>
        </p:nvSpPr>
        <p:spPr>
          <a:xfrm>
            <a:off x="11879146" y="-1203708"/>
            <a:ext cx="12625727" cy="12908092"/>
          </a:xfrm>
          <a:custGeom>
            <a:rect b="b" l="l" r="r" t="t"/>
            <a:pathLst>
              <a:path extrusionOk="0" h="12908092" w="12625727">
                <a:moveTo>
                  <a:pt x="0" y="0"/>
                </a:moveTo>
                <a:lnTo>
                  <a:pt x="12625727" y="0"/>
                </a:lnTo>
                <a:lnTo>
                  <a:pt x="12625727" y="12908092"/>
                </a:lnTo>
                <a:lnTo>
                  <a:pt x="0" y="129080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28"/>
          <p:cNvSpPr/>
          <p:nvPr/>
        </p:nvSpPr>
        <p:spPr>
          <a:xfrm rot="618040">
            <a:off x="15373872" y="-6097987"/>
            <a:ext cx="4770522" cy="9788560"/>
          </a:xfrm>
          <a:custGeom>
            <a:rect b="b" l="l" r="r" t="t"/>
            <a:pathLst>
              <a:path extrusionOk="0" h="9788560" w="4770522">
                <a:moveTo>
                  <a:pt x="0" y="0"/>
                </a:moveTo>
                <a:lnTo>
                  <a:pt x="4770522" y="0"/>
                </a:lnTo>
                <a:lnTo>
                  <a:pt x="4770522" y="9788559"/>
                </a:lnTo>
                <a:lnTo>
                  <a:pt x="0" y="97885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-256" r="-255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28"/>
          <p:cNvSpPr/>
          <p:nvPr/>
        </p:nvSpPr>
        <p:spPr>
          <a:xfrm rot="-5484824">
            <a:off x="15359765" y="4367556"/>
            <a:ext cx="7636093" cy="6652946"/>
          </a:xfrm>
          <a:custGeom>
            <a:rect b="b" l="l" r="r" t="t"/>
            <a:pathLst>
              <a:path extrusionOk="0" h="6652946" w="7636093">
                <a:moveTo>
                  <a:pt x="0" y="0"/>
                </a:moveTo>
                <a:lnTo>
                  <a:pt x="7636093" y="0"/>
                </a:lnTo>
                <a:lnTo>
                  <a:pt x="7636093" y="6652946"/>
                </a:lnTo>
                <a:lnTo>
                  <a:pt x="0" y="66529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28"/>
          <p:cNvSpPr/>
          <p:nvPr/>
        </p:nvSpPr>
        <p:spPr>
          <a:xfrm rot="1632180">
            <a:off x="16623623" y="1689036"/>
            <a:ext cx="3780147" cy="5199536"/>
          </a:xfrm>
          <a:custGeom>
            <a:rect b="b" l="l" r="r" t="t"/>
            <a:pathLst>
              <a:path extrusionOk="0" h="5199536" w="3780147">
                <a:moveTo>
                  <a:pt x="0" y="0"/>
                </a:moveTo>
                <a:lnTo>
                  <a:pt x="3780147" y="0"/>
                </a:lnTo>
                <a:lnTo>
                  <a:pt x="3780147" y="5199535"/>
                </a:lnTo>
                <a:lnTo>
                  <a:pt x="0" y="51995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-3900" r="-390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28"/>
          <p:cNvSpPr/>
          <p:nvPr/>
        </p:nvSpPr>
        <p:spPr>
          <a:xfrm flipH="1" rot="-5494974">
            <a:off x="13796815" y="8059782"/>
            <a:ext cx="6101966" cy="4454435"/>
          </a:xfrm>
          <a:custGeom>
            <a:rect b="b" l="l" r="r" t="t"/>
            <a:pathLst>
              <a:path extrusionOk="0" h="4454435" w="6101966">
                <a:moveTo>
                  <a:pt x="6101966" y="0"/>
                </a:moveTo>
                <a:lnTo>
                  <a:pt x="0" y="0"/>
                </a:lnTo>
                <a:lnTo>
                  <a:pt x="0" y="4454436"/>
                </a:lnTo>
                <a:lnTo>
                  <a:pt x="6101966" y="4454436"/>
                </a:lnTo>
                <a:lnTo>
                  <a:pt x="6101966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28"/>
          <p:cNvSpPr txBox="1"/>
          <p:nvPr/>
        </p:nvSpPr>
        <p:spPr>
          <a:xfrm>
            <a:off x="1345066" y="933450"/>
            <a:ext cx="8844548" cy="8210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4800">
                <a:solidFill>
                  <a:srgbClr val="2C282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Știai că ... </a:t>
            </a:r>
            <a:endParaRPr/>
          </a:p>
        </p:txBody>
      </p:sp>
      <p:sp>
        <p:nvSpPr>
          <p:cNvPr id="309" name="Google Shape;309;p28"/>
          <p:cNvSpPr txBox="1"/>
          <p:nvPr/>
        </p:nvSpPr>
        <p:spPr>
          <a:xfrm>
            <a:off x="1345066" y="2077085"/>
            <a:ext cx="13730414" cy="79621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o-RO" sz="3399">
                <a:solidFill>
                  <a:srgbClr val="2C282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Narațiune </a:t>
            </a:r>
            <a:r>
              <a:rPr lang="ro-RO" sz="3399">
                <a:solidFill>
                  <a:srgbClr val="2C282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înseamnă</a:t>
            </a:r>
            <a:r>
              <a:rPr b="1" lang="ro-RO" sz="3399">
                <a:solidFill>
                  <a:srgbClr val="2C282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ro-RO" sz="3399">
                <a:solidFill>
                  <a:srgbClr val="2C282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expunere, relatare a unor evenimente,  povestire?</a:t>
            </a:r>
            <a:endParaRPr/>
          </a:p>
          <a:p>
            <a:pPr indent="0" lvl="0" marL="0" marR="0" rtl="0" algn="just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399">
              <a:solidFill>
                <a:srgbClr val="2C2827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0" lvl="0" marL="0" marR="0" rtl="0" algn="just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o-RO" sz="3399">
                <a:solidFill>
                  <a:srgbClr val="2C282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Narativ</a:t>
            </a:r>
            <a:r>
              <a:rPr lang="ro-RO" sz="3399">
                <a:solidFill>
                  <a:srgbClr val="2C282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se referă la ceva care aparține narațiunii, privitor la narațiune, specific narațiunii?</a:t>
            </a:r>
            <a:endParaRPr/>
          </a:p>
          <a:p>
            <a:pPr indent="0" lvl="0" marL="0" marR="0" rtl="0" algn="just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3399">
                <a:solidFill>
                  <a:srgbClr val="2C282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endParaRPr/>
          </a:p>
          <a:p>
            <a:pPr indent="0" lvl="0" marL="0" marR="0" rtl="0" algn="just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o-RO" sz="3399">
                <a:solidFill>
                  <a:srgbClr val="2C282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Narator</a:t>
            </a:r>
            <a:r>
              <a:rPr lang="ro-RO" sz="3399">
                <a:solidFill>
                  <a:srgbClr val="2C282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se referă la vocea care povestește?</a:t>
            </a:r>
            <a:endParaRPr/>
          </a:p>
          <a:p>
            <a:pPr indent="0" lvl="0" marL="0" marR="0" rtl="0" algn="just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399">
              <a:solidFill>
                <a:srgbClr val="2C2827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0" lvl="0" marL="0" marR="0" rtl="0" algn="just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o-RO" sz="3399">
                <a:solidFill>
                  <a:srgbClr val="2C282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Literatura</a:t>
            </a:r>
            <a:r>
              <a:rPr lang="ro-RO" sz="3399">
                <a:solidFill>
                  <a:srgbClr val="2C282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cuprinde creații artistice ale căror mijloc de exprimare este limba?</a:t>
            </a:r>
            <a:endParaRPr/>
          </a:p>
          <a:p>
            <a:pPr indent="0" lvl="0" marL="0" marR="0" rtl="0" algn="just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399">
              <a:solidFill>
                <a:srgbClr val="2C2827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0" lvl="0" marL="0" marR="0" rtl="0" algn="just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o-RO" sz="3399">
                <a:solidFill>
                  <a:srgbClr val="2C282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Literar</a:t>
            </a:r>
            <a:r>
              <a:rPr lang="ro-RO" sz="3399">
                <a:solidFill>
                  <a:srgbClr val="2C282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se referă la ceva care aparține literaturii?   </a:t>
            </a:r>
            <a:endParaRPr/>
          </a:p>
          <a:p>
            <a:pPr indent="0" lvl="0" marL="0" marR="0" rtl="0" algn="just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399">
              <a:solidFill>
                <a:srgbClr val="2C2827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9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8883" l="0" r="0" t="-38885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29"/>
          <p:cNvSpPr/>
          <p:nvPr/>
        </p:nvSpPr>
        <p:spPr>
          <a:xfrm>
            <a:off x="-5284164" y="-1086007"/>
            <a:ext cx="12625727" cy="12908092"/>
          </a:xfrm>
          <a:custGeom>
            <a:rect b="b" l="l" r="r" t="t"/>
            <a:pathLst>
              <a:path extrusionOk="0" h="12908092" w="12625727">
                <a:moveTo>
                  <a:pt x="0" y="0"/>
                </a:moveTo>
                <a:lnTo>
                  <a:pt x="12625728" y="0"/>
                </a:lnTo>
                <a:lnTo>
                  <a:pt x="12625728" y="12908092"/>
                </a:lnTo>
                <a:lnTo>
                  <a:pt x="0" y="129080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6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29"/>
          <p:cNvSpPr/>
          <p:nvPr/>
        </p:nvSpPr>
        <p:spPr>
          <a:xfrm>
            <a:off x="-3319964" y="-2831885"/>
            <a:ext cx="7838713" cy="6604116"/>
          </a:xfrm>
          <a:custGeom>
            <a:rect b="b" l="l" r="r" t="t"/>
            <a:pathLst>
              <a:path extrusionOk="0" h="6604116" w="7838713">
                <a:moveTo>
                  <a:pt x="0" y="0"/>
                </a:moveTo>
                <a:lnTo>
                  <a:pt x="7838713" y="0"/>
                </a:lnTo>
                <a:lnTo>
                  <a:pt x="7838713" y="6604116"/>
                </a:lnTo>
                <a:lnTo>
                  <a:pt x="0" y="66041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29"/>
          <p:cNvSpPr/>
          <p:nvPr/>
        </p:nvSpPr>
        <p:spPr>
          <a:xfrm>
            <a:off x="-4792246" y="2543591"/>
            <a:ext cx="9584491" cy="5882482"/>
          </a:xfrm>
          <a:custGeom>
            <a:rect b="b" l="l" r="r" t="t"/>
            <a:pathLst>
              <a:path extrusionOk="0" h="5882482" w="9584491">
                <a:moveTo>
                  <a:pt x="0" y="0"/>
                </a:moveTo>
                <a:lnTo>
                  <a:pt x="9584492" y="0"/>
                </a:lnTo>
                <a:lnTo>
                  <a:pt x="9584492" y="5882482"/>
                </a:lnTo>
                <a:lnTo>
                  <a:pt x="0" y="5882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29"/>
          <p:cNvSpPr/>
          <p:nvPr/>
        </p:nvSpPr>
        <p:spPr>
          <a:xfrm>
            <a:off x="-3485346" y="7574074"/>
            <a:ext cx="8457093" cy="4334260"/>
          </a:xfrm>
          <a:custGeom>
            <a:rect b="b" l="l" r="r" t="t"/>
            <a:pathLst>
              <a:path extrusionOk="0" h="4334260" w="8457093">
                <a:moveTo>
                  <a:pt x="0" y="0"/>
                </a:moveTo>
                <a:lnTo>
                  <a:pt x="8457092" y="0"/>
                </a:lnTo>
                <a:lnTo>
                  <a:pt x="8457092" y="4334260"/>
                </a:lnTo>
                <a:lnTo>
                  <a:pt x="0" y="43342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29"/>
          <p:cNvSpPr txBox="1"/>
          <p:nvPr/>
        </p:nvSpPr>
        <p:spPr>
          <a:xfrm>
            <a:off x="3779320" y="2318253"/>
            <a:ext cx="2384852" cy="5796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o-RO" sz="3395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Referințe: </a:t>
            </a:r>
            <a:endParaRPr/>
          </a:p>
        </p:txBody>
      </p:sp>
      <p:sp>
        <p:nvSpPr>
          <p:cNvPr id="320" name="Google Shape;320;p29"/>
          <p:cNvSpPr txBox="1"/>
          <p:nvPr/>
        </p:nvSpPr>
        <p:spPr>
          <a:xfrm>
            <a:off x="3642496" y="2928190"/>
            <a:ext cx="14522501" cy="29578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02261" lvl="1" marL="604523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Libre Baskerville"/>
              <a:buAutoNum type="arabicPeriod"/>
            </a:pPr>
            <a:r>
              <a:rPr b="1" i="0" lang="ro-RO" sz="2800" u="none" cap="none" strike="noStrike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Adina Popescu</a:t>
            </a:r>
            <a:r>
              <a:rPr b="0" i="0" lang="ro-RO" sz="2800" u="none" cap="none" strike="noStrike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, </a:t>
            </a:r>
            <a:r>
              <a:rPr b="0" i="1" lang="ro-RO" sz="2800" u="none" cap="none" strike="noStrike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O poveste fără punct și virgulă</a:t>
            </a:r>
            <a:r>
              <a:rPr b="0" i="0" lang="ro-RO" sz="2800" u="none" cap="none" strike="noStrike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, </a:t>
            </a:r>
            <a:r>
              <a:rPr b="0" i="0" lang="ro-RO" sz="2800" u="sng" cap="none" strike="noStrike">
                <a:solidFill>
                  <a:schemeClr val="hlink"/>
                </a:solidFill>
                <a:latin typeface="Libre Baskerville"/>
                <a:ea typeface="Libre Baskerville"/>
                <a:cs typeface="Libre Baskerville"/>
                <a:sym typeface="Libre Baskerville"/>
                <a:hlinkClick r:id="rId8"/>
              </a:rPr>
              <a:t>https://dilemaveche.ro/sectiune/dilematix/o-poveste-fara-punct-si-virgula-608438.html  </a:t>
            </a:r>
            <a:r>
              <a:rPr b="0" i="0" lang="ro-RO" sz="2800" u="none" cap="none" strike="noStrike">
                <a:solidFill>
                  <a:srgbClr val="5271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b="0" i="0" lang="ro-RO" sz="2800" u="none" cap="none" strike="noStrike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endParaRPr/>
          </a:p>
          <a:p>
            <a:pPr indent="-302261" lvl="1" marL="604523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Libre Baskerville"/>
              <a:buAutoNum type="arabicPeriod"/>
            </a:pPr>
            <a:r>
              <a:rPr b="1" i="0" lang="ro-RO" sz="2800" u="none" cap="none" strike="noStrike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Jonathan Swift</a:t>
            </a:r>
            <a:r>
              <a:rPr b="0" i="0" lang="ro-RO" sz="2800" u="none" cap="none" strike="noStrike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, </a:t>
            </a:r>
            <a:r>
              <a:rPr b="0" i="1" lang="ro-RO" sz="2800" u="none" cap="none" strike="noStrike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Călătoriile lui Gulliver</a:t>
            </a:r>
            <a:r>
              <a:rPr b="0" i="0" lang="ro-RO" sz="2800" u="none" cap="none" strike="noStrike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, repovestire și adaptare după versiunea originală, </a:t>
            </a:r>
            <a:r>
              <a:rPr b="0" i="0" lang="ro-RO" sz="2800" u="none" cap="none" strike="noStrike">
                <a:solidFill>
                  <a:srgbClr val="5271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https://afostodata.ro/backtoschool/descopera-povesti/calatoriile-lui-gulliver/ 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4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8883" l="0" r="0" t="-38885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14"/>
          <p:cNvSpPr/>
          <p:nvPr/>
        </p:nvSpPr>
        <p:spPr>
          <a:xfrm>
            <a:off x="-1245564" y="-566073"/>
            <a:ext cx="10694708" cy="10933887"/>
          </a:xfrm>
          <a:custGeom>
            <a:rect b="b" l="l" r="r" t="t"/>
            <a:pathLst>
              <a:path extrusionOk="0" h="10933887" w="10694708">
                <a:moveTo>
                  <a:pt x="0" y="0"/>
                </a:moveTo>
                <a:lnTo>
                  <a:pt x="10694708" y="0"/>
                </a:lnTo>
                <a:lnTo>
                  <a:pt x="10694708" y="10933886"/>
                </a:lnTo>
                <a:lnTo>
                  <a:pt x="0" y="109338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43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14"/>
          <p:cNvSpPr/>
          <p:nvPr/>
        </p:nvSpPr>
        <p:spPr>
          <a:xfrm rot="-5400000">
            <a:off x="7511868" y="-480895"/>
            <a:ext cx="10838149" cy="11248790"/>
          </a:xfrm>
          <a:custGeom>
            <a:rect b="b" l="l" r="r" t="t"/>
            <a:pathLst>
              <a:path extrusionOk="0" h="11248790" w="10838149">
                <a:moveTo>
                  <a:pt x="0" y="0"/>
                </a:moveTo>
                <a:lnTo>
                  <a:pt x="10838148" y="0"/>
                </a:lnTo>
                <a:lnTo>
                  <a:pt x="10838148" y="11248790"/>
                </a:lnTo>
                <a:lnTo>
                  <a:pt x="0" y="112487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5390" l="-39942" r="-43870" t="-19358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14"/>
          <p:cNvSpPr/>
          <p:nvPr/>
        </p:nvSpPr>
        <p:spPr>
          <a:xfrm flipH="1" rot="-3278696">
            <a:off x="1065935" y="2418363"/>
            <a:ext cx="5242075" cy="5156891"/>
          </a:xfrm>
          <a:custGeom>
            <a:rect b="b" l="l" r="r" t="t"/>
            <a:pathLst>
              <a:path extrusionOk="0" h="5156891" w="5242075">
                <a:moveTo>
                  <a:pt x="5242074" y="0"/>
                </a:moveTo>
                <a:lnTo>
                  <a:pt x="0" y="0"/>
                </a:lnTo>
                <a:lnTo>
                  <a:pt x="0" y="5156891"/>
                </a:lnTo>
                <a:lnTo>
                  <a:pt x="5242074" y="5156891"/>
                </a:lnTo>
                <a:lnTo>
                  <a:pt x="5242074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14"/>
          <p:cNvSpPr txBox="1"/>
          <p:nvPr/>
        </p:nvSpPr>
        <p:spPr>
          <a:xfrm>
            <a:off x="7983151" y="3519170"/>
            <a:ext cx="7434628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o-RO" sz="3200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Narativul literar (discurs narativ): </a:t>
            </a:r>
            <a:endParaRPr/>
          </a:p>
        </p:txBody>
      </p:sp>
      <p:sp>
        <p:nvSpPr>
          <p:cNvPr id="114" name="Google Shape;114;p14"/>
          <p:cNvSpPr txBox="1"/>
          <p:nvPr/>
        </p:nvSpPr>
        <p:spPr>
          <a:xfrm>
            <a:off x="7983151" y="1565275"/>
            <a:ext cx="9906581" cy="8870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5199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Astăzi vom avea în vedere: </a:t>
            </a:r>
            <a:endParaRPr/>
          </a:p>
        </p:txBody>
      </p:sp>
      <p:sp>
        <p:nvSpPr>
          <p:cNvPr id="115" name="Google Shape;115;p14"/>
          <p:cNvSpPr txBox="1"/>
          <p:nvPr/>
        </p:nvSpPr>
        <p:spPr>
          <a:xfrm>
            <a:off x="7152628" y="4777734"/>
            <a:ext cx="11057776" cy="27320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2100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2599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endParaRPr/>
          </a:p>
          <a:p>
            <a:pPr indent="-280668" lvl="1" marL="561339" marR="0" rtl="0" algn="l">
              <a:lnSpc>
                <a:spcPct val="21004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99"/>
              <a:buFont typeface="Arial"/>
              <a:buChar char="•"/>
            </a:pPr>
            <a:r>
              <a:rPr b="0" i="0" lang="ro-RO" sz="2599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lectura unui text narativ literar;  </a:t>
            </a:r>
            <a:endParaRPr/>
          </a:p>
          <a:p>
            <a:pPr indent="-280668" lvl="1" marL="561339" marR="0" rtl="0" algn="l">
              <a:lnSpc>
                <a:spcPct val="21004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99"/>
              <a:buFont typeface="Arial"/>
              <a:buChar char="•"/>
            </a:pPr>
            <a:r>
              <a:rPr b="0" i="0" lang="ro-RO" sz="2599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înțelegerea textului narativ; </a:t>
            </a:r>
            <a:endParaRPr/>
          </a:p>
          <a:p>
            <a:pPr indent="-280668" lvl="1" marL="561339" marR="0" rtl="0" algn="l">
              <a:lnSpc>
                <a:spcPct val="21004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99"/>
              <a:buFont typeface="Arial"/>
              <a:buChar char="•"/>
            </a:pPr>
            <a:r>
              <a:rPr b="0" i="0" lang="ro-RO" sz="2599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identificarea informațiilor esențiale și de detaliu.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5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8883" l="0" r="0" t="-38885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15"/>
          <p:cNvSpPr/>
          <p:nvPr/>
        </p:nvSpPr>
        <p:spPr>
          <a:xfrm rot="10188004">
            <a:off x="-60133" y="-327733"/>
            <a:ext cx="4535909" cy="4637351"/>
          </a:xfrm>
          <a:custGeom>
            <a:rect b="b" l="l" r="r" t="t"/>
            <a:pathLst>
              <a:path extrusionOk="0" h="4637351" w="4535909">
                <a:moveTo>
                  <a:pt x="0" y="0"/>
                </a:moveTo>
                <a:lnTo>
                  <a:pt x="4535908" y="0"/>
                </a:lnTo>
                <a:lnTo>
                  <a:pt x="4535908" y="4637351"/>
                </a:lnTo>
                <a:lnTo>
                  <a:pt x="0" y="46373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43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15"/>
          <p:cNvSpPr/>
          <p:nvPr/>
        </p:nvSpPr>
        <p:spPr>
          <a:xfrm>
            <a:off x="396974" y="324581"/>
            <a:ext cx="3621694" cy="2806813"/>
          </a:xfrm>
          <a:custGeom>
            <a:rect b="b" l="l" r="r" t="t"/>
            <a:pathLst>
              <a:path extrusionOk="0" h="2806813" w="3621694">
                <a:moveTo>
                  <a:pt x="0" y="0"/>
                </a:moveTo>
                <a:lnTo>
                  <a:pt x="3621694" y="0"/>
                </a:lnTo>
                <a:lnTo>
                  <a:pt x="3621694" y="2806813"/>
                </a:lnTo>
                <a:lnTo>
                  <a:pt x="0" y="28068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15"/>
          <p:cNvSpPr txBox="1"/>
          <p:nvPr/>
        </p:nvSpPr>
        <p:spPr>
          <a:xfrm>
            <a:off x="8035042" y="1232687"/>
            <a:ext cx="7762972" cy="552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360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Citește împreună cu mine!</a:t>
            </a:r>
            <a:endParaRPr/>
          </a:p>
        </p:txBody>
      </p:sp>
      <p:sp>
        <p:nvSpPr>
          <p:cNvPr id="124" name="Google Shape;124;p15"/>
          <p:cNvSpPr txBox="1"/>
          <p:nvPr/>
        </p:nvSpPr>
        <p:spPr>
          <a:xfrm>
            <a:off x="9139238" y="4810442"/>
            <a:ext cx="9525" cy="5899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643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15"/>
          <p:cNvSpPr txBox="1"/>
          <p:nvPr/>
        </p:nvSpPr>
        <p:spPr>
          <a:xfrm>
            <a:off x="699536" y="3333115"/>
            <a:ext cx="17220216" cy="59251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o-RO" sz="260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      </a:t>
            </a:r>
            <a:r>
              <a:rPr lang="ro-RO" sz="260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În caietul de limba română, Punctul nu avea parte de o viață prea ușoară. Muncea din greu pentru a prescurta cuvinte, dar mai ales pentru a pune capăt propozițiilor, și nimeni nu-l aprecia cum se cuvine.</a:t>
            </a:r>
            <a:endParaRPr/>
          </a:p>
          <a:p>
            <a:pPr indent="0" lvl="0" marL="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260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     — Așadar, sfatul meu este să pleci de aici! Nimeni nu te apreciază la adevărata ta valoare, i-a zis într-o zi Virgula, Punctului.</a:t>
            </a:r>
            <a:endParaRPr/>
          </a:p>
          <a:p>
            <a:pPr indent="0" lvl="0" marL="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260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     — Asta așa e! Dar n-am unde să mă duc în altă parte. Punctului aproape că-i venea să plângă.</a:t>
            </a:r>
            <a:endParaRPr/>
          </a:p>
          <a:p>
            <a:pPr indent="0" lvl="0" marL="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260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     — Cum adică nu ai unde? Ghiozdanul e mare! Iar dacă nu ai curajul să pleci de unul singur, pot să vin cu tine! îi spuse Virgula, pe un ton conspirativ.</a:t>
            </a:r>
            <a:endParaRPr/>
          </a:p>
          <a:p>
            <a:pPr indent="0" lvl="0" marL="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260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    Când și-a dat seama că va avea un tovarăș de drum, Punctul s-a înveselit și și-a adunat repede lucrurile. Într-o noapte în care toate Semnele dormeau, fiecare în propoziția lui, Punctul și Virgula au părăsit fără regrete caietul de română, lăsând în urma lor doar două mici pete de cerneală.</a:t>
            </a:r>
            <a:endParaRPr/>
          </a:p>
          <a:p>
            <a:pPr indent="0" lvl="0" marL="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260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                                                                            adaptare după Adina Popescu, </a:t>
            </a:r>
            <a:r>
              <a:rPr i="1" lang="ro-RO" sz="260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O poveste fără punct și virgulă</a:t>
            </a:r>
            <a:endParaRPr/>
          </a:p>
          <a:p>
            <a:pPr indent="0" lvl="0" marL="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600">
              <a:solidFill>
                <a:srgbClr val="00000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6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8883" l="0" r="0" t="-38885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16"/>
          <p:cNvSpPr/>
          <p:nvPr/>
        </p:nvSpPr>
        <p:spPr>
          <a:xfrm rot="10188004">
            <a:off x="-60133" y="-327733"/>
            <a:ext cx="4535909" cy="4637351"/>
          </a:xfrm>
          <a:custGeom>
            <a:rect b="b" l="l" r="r" t="t"/>
            <a:pathLst>
              <a:path extrusionOk="0" h="4637351" w="4535909">
                <a:moveTo>
                  <a:pt x="0" y="0"/>
                </a:moveTo>
                <a:lnTo>
                  <a:pt x="4535908" y="0"/>
                </a:lnTo>
                <a:lnTo>
                  <a:pt x="4535908" y="4637351"/>
                </a:lnTo>
                <a:lnTo>
                  <a:pt x="0" y="46373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43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16"/>
          <p:cNvSpPr/>
          <p:nvPr/>
        </p:nvSpPr>
        <p:spPr>
          <a:xfrm>
            <a:off x="396974" y="324581"/>
            <a:ext cx="3621694" cy="2806813"/>
          </a:xfrm>
          <a:custGeom>
            <a:rect b="b" l="l" r="r" t="t"/>
            <a:pathLst>
              <a:path extrusionOk="0" h="2806813" w="3621694">
                <a:moveTo>
                  <a:pt x="0" y="0"/>
                </a:moveTo>
                <a:lnTo>
                  <a:pt x="3621694" y="0"/>
                </a:lnTo>
                <a:lnTo>
                  <a:pt x="3621694" y="2806813"/>
                </a:lnTo>
                <a:lnTo>
                  <a:pt x="0" y="28068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33" name="Google Shape;133;p16"/>
          <p:cNvGraphicFramePr/>
          <p:nvPr/>
        </p:nvGraphicFramePr>
        <p:xfrm>
          <a:off x="396974" y="488664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{5788B457-AF67-4417-AF21-4DFF586B7E7A}</a:tableStyleId>
              </a:tblPr>
              <a:tblGrid>
                <a:gridCol w="12927225"/>
                <a:gridCol w="2310700"/>
                <a:gridCol w="2100100"/>
              </a:tblGrid>
              <a:tr h="1028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o-RO" sz="2799" u="none" cap="none" strike="noStrike">
                          <a:solidFill>
                            <a:srgbClr val="000000"/>
                          </a:solidFill>
                          <a:latin typeface="Libre Baskerville"/>
                          <a:ea typeface="Libre Baskerville"/>
                          <a:cs typeface="Libre Baskerville"/>
                          <a:sym typeface="Libre Baskerville"/>
                        </a:rPr>
                        <a:t>Enunțul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o-RO" sz="2800" u="none" cap="none" strike="noStrike">
                          <a:solidFill>
                            <a:srgbClr val="000000"/>
                          </a:solidFill>
                          <a:latin typeface="Libre Baskerville"/>
                          <a:ea typeface="Libre Baskerville"/>
                          <a:cs typeface="Libre Baskerville"/>
                          <a:sym typeface="Libre Baskerville"/>
                        </a:rPr>
                        <a:t>Adevărat 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o-RO" sz="2799" u="none" cap="none" strike="noStrike">
                          <a:solidFill>
                            <a:srgbClr val="000000"/>
                          </a:solidFill>
                          <a:latin typeface="Libre Baskerville"/>
                          <a:ea typeface="Libre Baskerville"/>
                          <a:cs typeface="Libre Baskerville"/>
                          <a:sym typeface="Libre Baskerville"/>
                        </a:rPr>
                        <a:t>Fals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287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o-RO" sz="2600" u="none" cap="none" strike="noStrike">
                          <a:solidFill>
                            <a:srgbClr val="000000"/>
                          </a:solidFill>
                          <a:latin typeface="Libre Baskerville"/>
                          <a:ea typeface="Libre Baskerville"/>
                          <a:cs typeface="Libre Baskerville"/>
                          <a:sym typeface="Libre Baskerville"/>
                        </a:rPr>
                        <a:t>Punctul avea o muncă ușoară în caietul de limba română. 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2909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2909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28700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400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o-RO" sz="2599" u="none" cap="none" strike="noStrike">
                          <a:solidFill>
                            <a:srgbClr val="000000"/>
                          </a:solidFill>
                          <a:latin typeface="Libre Baskerville"/>
                          <a:ea typeface="Libre Baskerville"/>
                          <a:cs typeface="Libre Baskerville"/>
                          <a:sym typeface="Libre Baskerville"/>
                        </a:rPr>
                        <a:t>Toate Semnele de Punctuație îl apreciau pe Punct.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2909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2909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28700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o-RO" sz="2600" u="none" cap="none" strike="noStrike">
                          <a:solidFill>
                            <a:srgbClr val="000000"/>
                          </a:solidFill>
                          <a:latin typeface="Libre Baskerville"/>
                          <a:ea typeface="Libre Baskerville"/>
                          <a:cs typeface="Libre Baskerville"/>
                          <a:sym typeface="Libre Baskerville"/>
                        </a:rPr>
                        <a:t>Punctul și Virgula au plecat într-o noapte din caietul de limba română. 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2909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2909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34" name="Google Shape;134;p16"/>
          <p:cNvSpPr txBox="1"/>
          <p:nvPr/>
        </p:nvSpPr>
        <p:spPr>
          <a:xfrm>
            <a:off x="8035042" y="1242212"/>
            <a:ext cx="7762972" cy="5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ro-RO" sz="3799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Să descoperim textul. </a:t>
            </a:r>
            <a:endParaRPr/>
          </a:p>
        </p:txBody>
      </p:sp>
      <p:sp>
        <p:nvSpPr>
          <p:cNvPr id="135" name="Google Shape;135;p16"/>
          <p:cNvSpPr txBox="1"/>
          <p:nvPr/>
        </p:nvSpPr>
        <p:spPr>
          <a:xfrm>
            <a:off x="9139238" y="4810442"/>
            <a:ext cx="9525" cy="5899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643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16"/>
          <p:cNvSpPr txBox="1"/>
          <p:nvPr/>
        </p:nvSpPr>
        <p:spPr>
          <a:xfrm>
            <a:off x="175361" y="3158347"/>
            <a:ext cx="17967781" cy="10998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320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Notează „X” în dreptul fiecărui enunț, pentru a stabili dacă acesta este „adevărat” sau „fals”, valorificând informațiile din textul dat.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7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8883" l="0" r="0" t="-38885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17"/>
          <p:cNvSpPr/>
          <p:nvPr/>
        </p:nvSpPr>
        <p:spPr>
          <a:xfrm rot="10188004">
            <a:off x="-60133" y="-327733"/>
            <a:ext cx="4535909" cy="4637351"/>
          </a:xfrm>
          <a:custGeom>
            <a:rect b="b" l="l" r="r" t="t"/>
            <a:pathLst>
              <a:path extrusionOk="0" h="4637351" w="4535909">
                <a:moveTo>
                  <a:pt x="0" y="0"/>
                </a:moveTo>
                <a:lnTo>
                  <a:pt x="4535908" y="0"/>
                </a:lnTo>
                <a:lnTo>
                  <a:pt x="4535908" y="4637351"/>
                </a:lnTo>
                <a:lnTo>
                  <a:pt x="0" y="46373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43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17"/>
          <p:cNvSpPr/>
          <p:nvPr/>
        </p:nvSpPr>
        <p:spPr>
          <a:xfrm>
            <a:off x="396974" y="324581"/>
            <a:ext cx="3621694" cy="2806813"/>
          </a:xfrm>
          <a:custGeom>
            <a:rect b="b" l="l" r="r" t="t"/>
            <a:pathLst>
              <a:path extrusionOk="0" h="2806813" w="3621694">
                <a:moveTo>
                  <a:pt x="0" y="0"/>
                </a:moveTo>
                <a:lnTo>
                  <a:pt x="3621694" y="0"/>
                </a:lnTo>
                <a:lnTo>
                  <a:pt x="3621694" y="2806813"/>
                </a:lnTo>
                <a:lnTo>
                  <a:pt x="0" y="28068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17"/>
          <p:cNvSpPr txBox="1"/>
          <p:nvPr/>
        </p:nvSpPr>
        <p:spPr>
          <a:xfrm>
            <a:off x="8035042" y="1242212"/>
            <a:ext cx="7762972" cy="5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ro-RO" sz="3799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Cum înțeleg textul narativ? </a:t>
            </a:r>
            <a:endParaRPr/>
          </a:p>
        </p:txBody>
      </p:sp>
      <p:sp>
        <p:nvSpPr>
          <p:cNvPr id="149" name="Google Shape;149;p17"/>
          <p:cNvSpPr txBox="1"/>
          <p:nvPr/>
        </p:nvSpPr>
        <p:spPr>
          <a:xfrm>
            <a:off x="9139238" y="4810442"/>
            <a:ext cx="9525" cy="5899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643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17"/>
          <p:cNvSpPr txBox="1"/>
          <p:nvPr/>
        </p:nvSpPr>
        <p:spPr>
          <a:xfrm>
            <a:off x="538654" y="4275733"/>
            <a:ext cx="17220216" cy="27247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2022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o-RO" sz="2600">
                <a:solidFill>
                  <a:srgbClr val="FF313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CINE?    </a:t>
            </a:r>
            <a:r>
              <a:rPr b="1" lang="ro-RO" sz="2600">
                <a:solidFill>
                  <a:srgbClr val="00BF63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CE FACE?</a:t>
            </a:r>
            <a:r>
              <a:rPr b="1" lang="ro-RO" sz="260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   </a:t>
            </a:r>
            <a:r>
              <a:rPr b="1" lang="ro-RO" sz="2600">
                <a:solidFill>
                  <a:srgbClr val="5271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UNDE?</a:t>
            </a:r>
            <a:r>
              <a:rPr b="1" lang="ro-RO" sz="260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   </a:t>
            </a:r>
            <a:r>
              <a:rPr b="1" lang="ro-RO" sz="2600">
                <a:solidFill>
                  <a:srgbClr val="FF914D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CÂND?</a:t>
            </a:r>
            <a:r>
              <a:rPr b="1" lang="ro-RO" sz="260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  </a:t>
            </a:r>
            <a:r>
              <a:rPr b="1" lang="ro-RO" sz="2600">
                <a:solidFill>
                  <a:srgbClr val="0097B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DE CE?</a:t>
            </a:r>
            <a:endParaRPr/>
          </a:p>
          <a:p>
            <a:pPr indent="0" lvl="0" marL="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rgbClr val="0097B2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0" lvl="0" marL="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260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     În caietul de limba română, Punctul nu avea parte de o viață prea ușoară. Muncea din greu pentru a prescurta cuvinte, dar mai ales pentru a pune capăt propozițiilor, și nimeni nu-l aprecia cum se cuvine.</a:t>
            </a:r>
            <a:endParaRPr/>
          </a:p>
        </p:txBody>
      </p:sp>
      <p:sp>
        <p:nvSpPr>
          <p:cNvPr id="151" name="Google Shape;151;p17"/>
          <p:cNvSpPr txBox="1"/>
          <p:nvPr/>
        </p:nvSpPr>
        <p:spPr>
          <a:xfrm>
            <a:off x="1325591" y="3349178"/>
            <a:ext cx="15426674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45439" lvl="1" marL="69088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ibre Baskerville"/>
              <a:buAutoNum type="arabicPeriod"/>
            </a:pPr>
            <a:r>
              <a:rPr b="0" i="0" lang="ro-RO" sz="3200" u="none" cap="none" strike="noStrike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Citește cu atenție fiecare paragraf, încercând să răspunzi întrebărilor. 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8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8883" l="0" r="0" t="-38885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18"/>
          <p:cNvSpPr/>
          <p:nvPr/>
        </p:nvSpPr>
        <p:spPr>
          <a:xfrm rot="10188004">
            <a:off x="-60133" y="-327733"/>
            <a:ext cx="4535909" cy="4637351"/>
          </a:xfrm>
          <a:custGeom>
            <a:rect b="b" l="l" r="r" t="t"/>
            <a:pathLst>
              <a:path extrusionOk="0" h="4637351" w="4535909">
                <a:moveTo>
                  <a:pt x="0" y="0"/>
                </a:moveTo>
                <a:lnTo>
                  <a:pt x="4535908" y="0"/>
                </a:lnTo>
                <a:lnTo>
                  <a:pt x="4535908" y="4637351"/>
                </a:lnTo>
                <a:lnTo>
                  <a:pt x="0" y="46373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43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18"/>
          <p:cNvSpPr/>
          <p:nvPr/>
        </p:nvSpPr>
        <p:spPr>
          <a:xfrm>
            <a:off x="396974" y="324581"/>
            <a:ext cx="3621694" cy="2806813"/>
          </a:xfrm>
          <a:custGeom>
            <a:rect b="b" l="l" r="r" t="t"/>
            <a:pathLst>
              <a:path extrusionOk="0" h="2806813" w="3621694">
                <a:moveTo>
                  <a:pt x="0" y="0"/>
                </a:moveTo>
                <a:lnTo>
                  <a:pt x="3621694" y="0"/>
                </a:lnTo>
                <a:lnTo>
                  <a:pt x="3621694" y="2806813"/>
                </a:lnTo>
                <a:lnTo>
                  <a:pt x="0" y="28068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18"/>
          <p:cNvSpPr txBox="1"/>
          <p:nvPr/>
        </p:nvSpPr>
        <p:spPr>
          <a:xfrm>
            <a:off x="8035042" y="1242212"/>
            <a:ext cx="7762972" cy="5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ro-RO" sz="3799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Cum înțeleg textul narativ? </a:t>
            </a:r>
            <a:endParaRPr/>
          </a:p>
        </p:txBody>
      </p:sp>
      <p:sp>
        <p:nvSpPr>
          <p:cNvPr id="164" name="Google Shape;164;p18"/>
          <p:cNvSpPr txBox="1"/>
          <p:nvPr/>
        </p:nvSpPr>
        <p:spPr>
          <a:xfrm>
            <a:off x="9139238" y="4810442"/>
            <a:ext cx="9525" cy="5899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643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18"/>
          <p:cNvSpPr txBox="1"/>
          <p:nvPr/>
        </p:nvSpPr>
        <p:spPr>
          <a:xfrm>
            <a:off x="538654" y="4275733"/>
            <a:ext cx="17220216" cy="45535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2022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o-RO" sz="2600">
                <a:solidFill>
                  <a:srgbClr val="FF313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CINE?    </a:t>
            </a:r>
            <a:r>
              <a:rPr b="1" lang="ro-RO" sz="2600">
                <a:solidFill>
                  <a:srgbClr val="00BF63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CE FACE?</a:t>
            </a:r>
            <a:r>
              <a:rPr b="1" lang="ro-RO" sz="260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   </a:t>
            </a:r>
            <a:r>
              <a:rPr b="1" lang="ro-RO" sz="2600">
                <a:solidFill>
                  <a:srgbClr val="5271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UNDE?</a:t>
            </a:r>
            <a:r>
              <a:rPr b="1" lang="ro-RO" sz="260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   </a:t>
            </a:r>
            <a:r>
              <a:rPr b="1" lang="ro-RO" sz="2600">
                <a:solidFill>
                  <a:srgbClr val="FF914D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CÂND?</a:t>
            </a:r>
            <a:r>
              <a:rPr b="1" lang="ro-RO" sz="260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  </a:t>
            </a:r>
            <a:r>
              <a:rPr b="1" lang="ro-RO" sz="2600">
                <a:solidFill>
                  <a:srgbClr val="0097B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DE CE?</a:t>
            </a:r>
            <a:endParaRPr/>
          </a:p>
          <a:p>
            <a:pPr indent="0" lvl="0" marL="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rgbClr val="0097B2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0" lvl="0" marL="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260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     În caietul de limba română, Punctul nu avea parte de o viață prea ușoară. Muncea din greu pentru a prescurta cuvinte, dar mai ales pentru a pune capăt propozițiilor, şi nimeni nu-l aprecia cum se cuvine.</a:t>
            </a:r>
            <a:endParaRPr/>
          </a:p>
          <a:p>
            <a:pPr indent="0" lvl="0" marL="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rgbClr val="00000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0" lvl="0" marL="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260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   </a:t>
            </a:r>
            <a:r>
              <a:rPr lang="ro-RO" sz="2600">
                <a:solidFill>
                  <a:srgbClr val="5271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În caietul de limba română</a:t>
            </a:r>
            <a:r>
              <a:rPr lang="ro-RO" sz="260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, </a:t>
            </a:r>
            <a:r>
              <a:rPr lang="ro-RO" sz="2600">
                <a:solidFill>
                  <a:srgbClr val="FF313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Punctul</a:t>
            </a:r>
            <a:r>
              <a:rPr lang="ro-RO" sz="260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ro-RO" sz="2600">
                <a:solidFill>
                  <a:srgbClr val="00BF63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nu avea</a:t>
            </a:r>
            <a:r>
              <a:rPr lang="ro-RO" sz="260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parte de </a:t>
            </a:r>
            <a:r>
              <a:rPr lang="ro-RO" sz="2600">
                <a:solidFill>
                  <a:srgbClr val="00BF63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o viață prea ușoară</a:t>
            </a:r>
            <a:r>
              <a:rPr lang="ro-RO" sz="260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. </a:t>
            </a:r>
            <a:r>
              <a:rPr lang="ro-RO" sz="2600">
                <a:solidFill>
                  <a:srgbClr val="00BF63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Muncea</a:t>
            </a:r>
            <a:r>
              <a:rPr lang="ro-RO" sz="260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din greu </a:t>
            </a:r>
            <a:r>
              <a:rPr lang="ro-RO" sz="2600">
                <a:solidFill>
                  <a:schemeClr val="accent6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</a:t>
            </a:r>
            <a:r>
              <a:rPr lang="ro-RO" sz="2600">
                <a:solidFill>
                  <a:srgbClr val="FF914D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ot timpul</a:t>
            </a:r>
            <a:r>
              <a:rPr lang="ro-RO" sz="260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ro-RO" sz="2600">
                <a:solidFill>
                  <a:srgbClr val="0097B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pentru a prescurta cuvinte</a:t>
            </a:r>
            <a:r>
              <a:rPr lang="ro-RO" sz="260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, dar mai ales </a:t>
            </a:r>
            <a:r>
              <a:rPr lang="ro-RO" sz="2600">
                <a:solidFill>
                  <a:srgbClr val="0097B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pentru a pune capăt propozițiilor</a:t>
            </a:r>
            <a:r>
              <a:rPr lang="ro-RO" sz="260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, și nimeni nu-l aprecia cum se cuvine.</a:t>
            </a:r>
            <a:endParaRPr/>
          </a:p>
        </p:txBody>
      </p:sp>
      <p:sp>
        <p:nvSpPr>
          <p:cNvPr id="166" name="Google Shape;166;p18"/>
          <p:cNvSpPr txBox="1"/>
          <p:nvPr/>
        </p:nvSpPr>
        <p:spPr>
          <a:xfrm>
            <a:off x="1325591" y="3349178"/>
            <a:ext cx="15426674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45439" lvl="1" marL="69088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ibre Baskerville"/>
              <a:buAutoNum type="arabicPeriod"/>
            </a:pPr>
            <a:r>
              <a:rPr b="0" i="0" lang="ro-RO" sz="3200" u="none" cap="none" strike="noStrike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Citește cu atenție fiecare paragraf, încercând să răspunzi întrebărilor. 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9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8883" l="0" r="0" t="-38885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19"/>
          <p:cNvSpPr/>
          <p:nvPr/>
        </p:nvSpPr>
        <p:spPr>
          <a:xfrm rot="10188004">
            <a:off x="-60133" y="-327733"/>
            <a:ext cx="4535909" cy="4637351"/>
          </a:xfrm>
          <a:custGeom>
            <a:rect b="b" l="l" r="r" t="t"/>
            <a:pathLst>
              <a:path extrusionOk="0" h="4637351" w="4535909">
                <a:moveTo>
                  <a:pt x="0" y="0"/>
                </a:moveTo>
                <a:lnTo>
                  <a:pt x="4535908" y="0"/>
                </a:lnTo>
                <a:lnTo>
                  <a:pt x="4535908" y="4637351"/>
                </a:lnTo>
                <a:lnTo>
                  <a:pt x="0" y="46373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43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19"/>
          <p:cNvSpPr/>
          <p:nvPr/>
        </p:nvSpPr>
        <p:spPr>
          <a:xfrm>
            <a:off x="396974" y="324581"/>
            <a:ext cx="3621694" cy="2806813"/>
          </a:xfrm>
          <a:custGeom>
            <a:rect b="b" l="l" r="r" t="t"/>
            <a:pathLst>
              <a:path extrusionOk="0" h="2806813" w="3621694">
                <a:moveTo>
                  <a:pt x="0" y="0"/>
                </a:moveTo>
                <a:lnTo>
                  <a:pt x="3621694" y="0"/>
                </a:lnTo>
                <a:lnTo>
                  <a:pt x="3621694" y="2806813"/>
                </a:lnTo>
                <a:lnTo>
                  <a:pt x="0" y="28068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19"/>
          <p:cNvSpPr txBox="1"/>
          <p:nvPr/>
        </p:nvSpPr>
        <p:spPr>
          <a:xfrm>
            <a:off x="8035042" y="1242212"/>
            <a:ext cx="7762972" cy="5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ro-RO" sz="3799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Cum înțeleg textul narativ? </a:t>
            </a:r>
            <a:endParaRPr/>
          </a:p>
        </p:txBody>
      </p:sp>
      <p:sp>
        <p:nvSpPr>
          <p:cNvPr id="179" name="Google Shape;179;p19"/>
          <p:cNvSpPr txBox="1"/>
          <p:nvPr/>
        </p:nvSpPr>
        <p:spPr>
          <a:xfrm>
            <a:off x="9139238" y="4810442"/>
            <a:ext cx="9525" cy="5899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643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19"/>
          <p:cNvSpPr txBox="1"/>
          <p:nvPr/>
        </p:nvSpPr>
        <p:spPr>
          <a:xfrm>
            <a:off x="538654" y="4275733"/>
            <a:ext cx="17220216" cy="13531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2600">
                <a:solidFill>
                  <a:srgbClr val="5271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     În caietul de limba română</a:t>
            </a:r>
            <a:r>
              <a:rPr lang="ro-RO" sz="260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, </a:t>
            </a:r>
            <a:r>
              <a:rPr lang="ro-RO" sz="2600">
                <a:solidFill>
                  <a:srgbClr val="FF313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Punctul</a:t>
            </a:r>
            <a:r>
              <a:rPr lang="ro-RO" sz="260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ro-RO" sz="2600">
                <a:solidFill>
                  <a:srgbClr val="00BF63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nu avea</a:t>
            </a:r>
            <a:r>
              <a:rPr lang="ro-RO" sz="260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parte de </a:t>
            </a:r>
            <a:r>
              <a:rPr lang="ro-RO" sz="2600">
                <a:solidFill>
                  <a:srgbClr val="00BF63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o viață prea ușoară</a:t>
            </a:r>
            <a:r>
              <a:rPr lang="ro-RO" sz="260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. </a:t>
            </a:r>
            <a:r>
              <a:rPr lang="ro-RO" sz="2600">
                <a:solidFill>
                  <a:srgbClr val="00BF63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Muncea</a:t>
            </a:r>
            <a:r>
              <a:rPr lang="ro-RO" sz="260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din greu </a:t>
            </a:r>
            <a:r>
              <a:rPr lang="ro-RO" sz="2600">
                <a:solidFill>
                  <a:srgbClr val="FF914D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tot timpul</a:t>
            </a:r>
            <a:r>
              <a:rPr lang="ro-RO" sz="260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ro-RO" sz="2600">
                <a:solidFill>
                  <a:srgbClr val="0097B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pentru a prescurta cuvinte</a:t>
            </a:r>
            <a:r>
              <a:rPr lang="ro-RO" sz="260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, dar mai ales </a:t>
            </a:r>
            <a:r>
              <a:rPr lang="ro-RO" sz="2600">
                <a:solidFill>
                  <a:srgbClr val="0097B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pentru a pune capăt propozițiilor</a:t>
            </a:r>
            <a:r>
              <a:rPr lang="ro-RO" sz="260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, și nimeni nu-l aprecia cum se cuvine.</a:t>
            </a:r>
            <a:endParaRPr/>
          </a:p>
        </p:txBody>
      </p:sp>
      <p:sp>
        <p:nvSpPr>
          <p:cNvPr id="181" name="Google Shape;181;p19"/>
          <p:cNvSpPr txBox="1"/>
          <p:nvPr/>
        </p:nvSpPr>
        <p:spPr>
          <a:xfrm>
            <a:off x="1325591" y="3349178"/>
            <a:ext cx="15426674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320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2. Compară informațiile stabilind dacă enunțul este adevărat sau fals. </a:t>
            </a:r>
            <a:endParaRPr/>
          </a:p>
        </p:txBody>
      </p:sp>
      <p:graphicFrame>
        <p:nvGraphicFramePr>
          <p:cNvPr id="182" name="Google Shape;182;p19"/>
          <p:cNvGraphicFramePr/>
          <p:nvPr/>
        </p:nvGraphicFramePr>
        <p:xfrm>
          <a:off x="479759" y="681954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{5788B457-AF67-4417-AF21-4DFF586B7E7A}</a:tableStyleId>
              </a:tblPr>
              <a:tblGrid>
                <a:gridCol w="12927225"/>
                <a:gridCol w="2310700"/>
                <a:gridCol w="2100100"/>
              </a:tblGrid>
              <a:tr h="10382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o-RO" sz="2799" u="none" cap="none" strike="noStrike">
                          <a:solidFill>
                            <a:srgbClr val="000000"/>
                          </a:solidFill>
                          <a:latin typeface="Libre Baskerville"/>
                          <a:ea typeface="Libre Baskerville"/>
                          <a:cs typeface="Libre Baskerville"/>
                          <a:sym typeface="Libre Baskerville"/>
                        </a:rPr>
                        <a:t>Enunțul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o-RO" sz="2800" u="none" cap="none" strike="noStrike">
                          <a:solidFill>
                            <a:srgbClr val="000000"/>
                          </a:solidFill>
                          <a:latin typeface="Libre Baskerville"/>
                          <a:ea typeface="Libre Baskerville"/>
                          <a:cs typeface="Libre Baskerville"/>
                          <a:sym typeface="Libre Baskerville"/>
                        </a:rPr>
                        <a:t>Adevărat 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o-RO" sz="2799" u="none" cap="none" strike="noStrike">
                          <a:solidFill>
                            <a:srgbClr val="000000"/>
                          </a:solidFill>
                          <a:latin typeface="Libre Baskerville"/>
                          <a:ea typeface="Libre Baskerville"/>
                          <a:cs typeface="Libre Baskerville"/>
                          <a:sym typeface="Libre Baskerville"/>
                        </a:rPr>
                        <a:t>Fals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382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o-RO" sz="2600" u="none" cap="none" strike="noStrike">
                          <a:solidFill>
                            <a:srgbClr val="000000"/>
                          </a:solidFill>
                          <a:latin typeface="Libre Baskerville"/>
                          <a:ea typeface="Libre Baskerville"/>
                          <a:cs typeface="Libre Baskerville"/>
                          <a:sym typeface="Libre Baskerville"/>
                        </a:rPr>
                        <a:t>Punctul avea o muncă ușoară în caietul de limba română. 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2909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6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o-RO" sz="4000" u="none" cap="none" strike="noStrike"/>
                        <a:t>X</a:t>
                      </a:r>
                      <a:endParaRPr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0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8883" l="0" r="0" t="-38885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20"/>
          <p:cNvSpPr/>
          <p:nvPr/>
        </p:nvSpPr>
        <p:spPr>
          <a:xfrm rot="10188004">
            <a:off x="-60133" y="-327733"/>
            <a:ext cx="4535909" cy="4637351"/>
          </a:xfrm>
          <a:custGeom>
            <a:rect b="b" l="l" r="r" t="t"/>
            <a:pathLst>
              <a:path extrusionOk="0" h="4637351" w="4535909">
                <a:moveTo>
                  <a:pt x="0" y="0"/>
                </a:moveTo>
                <a:lnTo>
                  <a:pt x="4535908" y="0"/>
                </a:lnTo>
                <a:lnTo>
                  <a:pt x="4535908" y="4637351"/>
                </a:lnTo>
                <a:lnTo>
                  <a:pt x="0" y="46373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43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20"/>
          <p:cNvSpPr/>
          <p:nvPr/>
        </p:nvSpPr>
        <p:spPr>
          <a:xfrm>
            <a:off x="396974" y="324581"/>
            <a:ext cx="3621694" cy="2806813"/>
          </a:xfrm>
          <a:custGeom>
            <a:rect b="b" l="l" r="r" t="t"/>
            <a:pathLst>
              <a:path extrusionOk="0" h="2806813" w="3621694">
                <a:moveTo>
                  <a:pt x="0" y="0"/>
                </a:moveTo>
                <a:lnTo>
                  <a:pt x="3621694" y="0"/>
                </a:lnTo>
                <a:lnTo>
                  <a:pt x="3621694" y="2806813"/>
                </a:lnTo>
                <a:lnTo>
                  <a:pt x="0" y="28068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20"/>
          <p:cNvSpPr txBox="1"/>
          <p:nvPr/>
        </p:nvSpPr>
        <p:spPr>
          <a:xfrm>
            <a:off x="8035042" y="1242212"/>
            <a:ext cx="7762972" cy="5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ro-RO" sz="3799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Cum înțeleg textul narativ? </a:t>
            </a:r>
            <a:endParaRPr/>
          </a:p>
        </p:txBody>
      </p:sp>
      <p:sp>
        <p:nvSpPr>
          <p:cNvPr id="195" name="Google Shape;195;p20"/>
          <p:cNvSpPr txBox="1"/>
          <p:nvPr/>
        </p:nvSpPr>
        <p:spPr>
          <a:xfrm>
            <a:off x="9139238" y="4810442"/>
            <a:ext cx="9525" cy="5899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643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20"/>
          <p:cNvSpPr txBox="1"/>
          <p:nvPr/>
        </p:nvSpPr>
        <p:spPr>
          <a:xfrm>
            <a:off x="568675" y="3725356"/>
            <a:ext cx="17440367" cy="27247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2022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o-RO" sz="2600">
                <a:solidFill>
                  <a:srgbClr val="FF313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CINE?    </a:t>
            </a:r>
            <a:r>
              <a:rPr b="1" lang="ro-RO" sz="2600">
                <a:solidFill>
                  <a:srgbClr val="00BF63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CE FACE?</a:t>
            </a:r>
            <a:r>
              <a:rPr b="1" lang="ro-RO" sz="260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   </a:t>
            </a:r>
            <a:r>
              <a:rPr b="1" lang="ro-RO" sz="2600">
                <a:solidFill>
                  <a:srgbClr val="5271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UNDE?</a:t>
            </a:r>
            <a:r>
              <a:rPr b="1" lang="ro-RO" sz="260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   </a:t>
            </a:r>
            <a:r>
              <a:rPr b="1" lang="ro-RO" sz="2600">
                <a:solidFill>
                  <a:srgbClr val="FF914D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CÂND?</a:t>
            </a:r>
            <a:r>
              <a:rPr b="1" lang="ro-RO" sz="260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  </a:t>
            </a:r>
            <a:r>
              <a:rPr b="1" lang="ro-RO" sz="2600">
                <a:solidFill>
                  <a:srgbClr val="0097B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DE CE?</a:t>
            </a:r>
            <a:endParaRPr/>
          </a:p>
          <a:p>
            <a:pPr indent="0" lvl="0" marL="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rgbClr val="0097B2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0" lvl="0" marL="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260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     — Așadar, sfatul meu este să pleci de aici! Nimeni nu te apreciază la adevărata ta valoare, i-a zis într-o zi Virgula, Punctului.</a:t>
            </a:r>
            <a:endParaRPr/>
          </a:p>
          <a:p>
            <a:pPr indent="0" lvl="0" marL="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260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      </a:t>
            </a:r>
            <a:endParaRPr/>
          </a:p>
        </p:txBody>
      </p:sp>
      <p:sp>
        <p:nvSpPr>
          <p:cNvPr id="197" name="Google Shape;197;p20"/>
          <p:cNvSpPr txBox="1"/>
          <p:nvPr/>
        </p:nvSpPr>
        <p:spPr>
          <a:xfrm>
            <a:off x="1335598" y="3074244"/>
            <a:ext cx="15426674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320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3. Continuă citirea textului, încercând să răspunzi întrebărilor. 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1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8883" l="0" r="0" t="-38885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21"/>
          <p:cNvSpPr/>
          <p:nvPr/>
        </p:nvSpPr>
        <p:spPr>
          <a:xfrm rot="10188004">
            <a:off x="-60133" y="-327733"/>
            <a:ext cx="4535909" cy="4637351"/>
          </a:xfrm>
          <a:custGeom>
            <a:rect b="b" l="l" r="r" t="t"/>
            <a:pathLst>
              <a:path extrusionOk="0" h="4637351" w="4535909">
                <a:moveTo>
                  <a:pt x="0" y="0"/>
                </a:moveTo>
                <a:lnTo>
                  <a:pt x="4535908" y="0"/>
                </a:lnTo>
                <a:lnTo>
                  <a:pt x="4535908" y="4637351"/>
                </a:lnTo>
                <a:lnTo>
                  <a:pt x="0" y="46373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43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21"/>
          <p:cNvSpPr/>
          <p:nvPr/>
        </p:nvSpPr>
        <p:spPr>
          <a:xfrm>
            <a:off x="396974" y="324581"/>
            <a:ext cx="3621694" cy="2806813"/>
          </a:xfrm>
          <a:custGeom>
            <a:rect b="b" l="l" r="r" t="t"/>
            <a:pathLst>
              <a:path extrusionOk="0" h="2806813" w="3621694">
                <a:moveTo>
                  <a:pt x="0" y="0"/>
                </a:moveTo>
                <a:lnTo>
                  <a:pt x="3621694" y="0"/>
                </a:lnTo>
                <a:lnTo>
                  <a:pt x="3621694" y="2806813"/>
                </a:lnTo>
                <a:lnTo>
                  <a:pt x="0" y="28068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21"/>
          <p:cNvSpPr txBox="1"/>
          <p:nvPr/>
        </p:nvSpPr>
        <p:spPr>
          <a:xfrm>
            <a:off x="8035042" y="1242212"/>
            <a:ext cx="7762972" cy="5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ro-RO" sz="3799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Cum înțeleg textul narativ? </a:t>
            </a:r>
            <a:endParaRPr/>
          </a:p>
        </p:txBody>
      </p:sp>
      <p:sp>
        <p:nvSpPr>
          <p:cNvPr id="210" name="Google Shape;210;p21"/>
          <p:cNvSpPr txBox="1"/>
          <p:nvPr/>
        </p:nvSpPr>
        <p:spPr>
          <a:xfrm>
            <a:off x="9139238" y="4810442"/>
            <a:ext cx="9525" cy="5899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643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21"/>
          <p:cNvSpPr txBox="1"/>
          <p:nvPr/>
        </p:nvSpPr>
        <p:spPr>
          <a:xfrm>
            <a:off x="568675" y="3725356"/>
            <a:ext cx="17440367" cy="45535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2022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o-RO" sz="2600">
                <a:solidFill>
                  <a:srgbClr val="FF313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CINE?    </a:t>
            </a:r>
            <a:r>
              <a:rPr b="1" lang="ro-RO" sz="2600">
                <a:solidFill>
                  <a:srgbClr val="00BF63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CE FACE?</a:t>
            </a:r>
            <a:r>
              <a:rPr b="1" lang="ro-RO" sz="260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   </a:t>
            </a:r>
            <a:r>
              <a:rPr b="1" lang="ro-RO" sz="2600">
                <a:solidFill>
                  <a:srgbClr val="5271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UNDE?</a:t>
            </a:r>
            <a:r>
              <a:rPr b="1" lang="ro-RO" sz="260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   </a:t>
            </a:r>
            <a:r>
              <a:rPr b="1" lang="ro-RO" sz="2600">
                <a:solidFill>
                  <a:srgbClr val="FF914D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CÂND?</a:t>
            </a:r>
            <a:r>
              <a:rPr b="1" lang="ro-RO" sz="260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  </a:t>
            </a:r>
            <a:r>
              <a:rPr b="1" lang="ro-RO" sz="2600">
                <a:solidFill>
                  <a:srgbClr val="0097B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DE CE?</a:t>
            </a:r>
            <a:endParaRPr/>
          </a:p>
          <a:p>
            <a:pPr indent="0" lvl="0" marL="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rgbClr val="0097B2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0" lvl="0" marL="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260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     — Așadar, sfatul meu este să pleci de aici! Nimeni nu te apreciază la adevărata ta valoare, i-a zis într-o zi Virgula, Punctului.</a:t>
            </a:r>
            <a:endParaRPr/>
          </a:p>
          <a:p>
            <a:pPr indent="0" lvl="0" marL="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rgbClr val="00000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0" lvl="0" marL="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260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     — Așadar, sfatul meu este să pleci de aici! </a:t>
            </a:r>
            <a:r>
              <a:rPr lang="ro-RO" sz="2600">
                <a:solidFill>
                  <a:srgbClr val="FF313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Nimeni</a:t>
            </a:r>
            <a:r>
              <a:rPr lang="ro-RO" sz="260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ro-RO" sz="2600">
                <a:solidFill>
                  <a:srgbClr val="00BF63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nu te apreciază</a:t>
            </a:r>
            <a:r>
              <a:rPr lang="ro-RO" sz="260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la adevărata ta valoare, i-a zis într-o zi Virgula, Punctului.</a:t>
            </a:r>
            <a:endParaRPr/>
          </a:p>
          <a:p>
            <a:pPr indent="0" lvl="0" marL="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260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endParaRPr/>
          </a:p>
          <a:p>
            <a:pPr indent="0" lvl="0" marL="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rgbClr val="00000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212" name="Google Shape;212;p21"/>
          <p:cNvSpPr txBox="1"/>
          <p:nvPr/>
        </p:nvSpPr>
        <p:spPr>
          <a:xfrm>
            <a:off x="1335598" y="3074244"/>
            <a:ext cx="15426674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320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3. Continuă citirea textului, încercând să răspunzi întrebărilor. 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