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312" r:id="rId6"/>
    <p:sldId id="292" r:id="rId7"/>
    <p:sldId id="262" r:id="rId8"/>
    <p:sldId id="293" r:id="rId9"/>
    <p:sldId id="295" r:id="rId10"/>
    <p:sldId id="296" r:id="rId11"/>
    <p:sldId id="300" r:id="rId12"/>
    <p:sldId id="313" r:id="rId13"/>
    <p:sldId id="289" r:id="rId14"/>
    <p:sldId id="281" r:id="rId15"/>
    <p:sldId id="301" r:id="rId16"/>
    <p:sldId id="302" r:id="rId17"/>
    <p:sldId id="304" r:id="rId18"/>
    <p:sldId id="305" r:id="rId19"/>
    <p:sldId id="306" r:id="rId20"/>
    <p:sldId id="307" r:id="rId21"/>
    <p:sldId id="308" r:id="rId22"/>
    <p:sldId id="309" r:id="rId23"/>
    <p:sldId id="303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3AD4"/>
    <a:srgbClr val="4EC648"/>
    <a:srgbClr val="FF9900"/>
    <a:srgbClr val="73C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94660"/>
  </p:normalViewPr>
  <p:slideViewPr>
    <p:cSldViewPr>
      <p:cViewPr varScale="1">
        <p:scale>
          <a:sx n="92" d="100"/>
          <a:sy n="92" d="100"/>
        </p:scale>
        <p:origin x="-21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26A9CD-A85E-4C16-9C9D-21B7920DF03F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3C633923-B43A-49B4-A29B-6EB2D057DC2F}">
      <dgm:prSet phldrT="[Text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hu-HU" sz="2000" dirty="0" smtClean="0">
              <a:solidFill>
                <a:schemeClr val="tx1"/>
              </a:solidFill>
            </a:rPr>
            <a:t>premissza(k)</a:t>
          </a:r>
          <a:endParaRPr lang="hu-HU" sz="2000" dirty="0">
            <a:solidFill>
              <a:schemeClr val="tx1"/>
            </a:solidFill>
          </a:endParaRPr>
        </a:p>
      </dgm:t>
    </dgm:pt>
    <dgm:pt modelId="{C379F33B-57D1-4C54-8852-7D045D46B08D}" type="parTrans" cxnId="{60966C98-E8B7-4116-8D57-1B623C6C2A0B}">
      <dgm:prSet/>
      <dgm:spPr/>
      <dgm:t>
        <a:bodyPr/>
        <a:lstStyle/>
        <a:p>
          <a:endParaRPr lang="hu-HU"/>
        </a:p>
      </dgm:t>
    </dgm:pt>
    <dgm:pt modelId="{191EC265-07B8-452B-A870-0E676FAFA203}" type="sibTrans" cxnId="{60966C98-E8B7-4116-8D57-1B623C6C2A0B}">
      <dgm:prSet/>
      <dgm:spPr/>
      <dgm:t>
        <a:bodyPr/>
        <a:lstStyle/>
        <a:p>
          <a:endParaRPr lang="hu-HU"/>
        </a:p>
      </dgm:t>
    </dgm:pt>
    <dgm:pt modelId="{7290A73B-7CF4-4CB6-8EA2-D7BF91954352}">
      <dgm:prSet phldrT="[Text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hu-HU" sz="2000" dirty="0" smtClean="0">
              <a:solidFill>
                <a:schemeClr val="tx1"/>
              </a:solidFill>
            </a:rPr>
            <a:t>logikai művelet</a:t>
          </a:r>
          <a:endParaRPr lang="hu-HU" sz="2000" dirty="0">
            <a:solidFill>
              <a:schemeClr val="tx1"/>
            </a:solidFill>
          </a:endParaRPr>
        </a:p>
      </dgm:t>
    </dgm:pt>
    <dgm:pt modelId="{62398675-9900-4F30-AF9F-559BC3A24008}" type="parTrans" cxnId="{F2A5FCFE-3B47-4E54-A896-10F072BF7150}">
      <dgm:prSet/>
      <dgm:spPr/>
      <dgm:t>
        <a:bodyPr/>
        <a:lstStyle/>
        <a:p>
          <a:endParaRPr lang="hu-HU"/>
        </a:p>
      </dgm:t>
    </dgm:pt>
    <dgm:pt modelId="{877B0FAE-DC10-4389-A1F4-18E0E0DACD91}" type="sibTrans" cxnId="{F2A5FCFE-3B47-4E54-A896-10F072BF7150}">
      <dgm:prSet/>
      <dgm:spPr/>
      <dgm:t>
        <a:bodyPr/>
        <a:lstStyle/>
        <a:p>
          <a:endParaRPr lang="hu-HU"/>
        </a:p>
      </dgm:t>
    </dgm:pt>
    <dgm:pt modelId="{9BA39759-98D5-4605-B82A-C7EBFB5C2170}">
      <dgm:prSet phldrT="[Text]" custT="1"/>
      <dgm:spPr>
        <a:noFill/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hu-HU" sz="2000" dirty="0" smtClean="0">
              <a:solidFill>
                <a:schemeClr val="tx1"/>
              </a:solidFill>
            </a:rPr>
            <a:t>konklúzió</a:t>
          </a:r>
          <a:endParaRPr lang="hu-HU" sz="2000" dirty="0">
            <a:solidFill>
              <a:schemeClr val="tx1"/>
            </a:solidFill>
          </a:endParaRPr>
        </a:p>
      </dgm:t>
    </dgm:pt>
    <dgm:pt modelId="{3EAA4670-2033-436B-B9D6-FD8A4BDB55DF}" type="parTrans" cxnId="{2E6D03D3-AEB2-4EED-A1BB-E4909BD20E43}">
      <dgm:prSet/>
      <dgm:spPr/>
      <dgm:t>
        <a:bodyPr/>
        <a:lstStyle/>
        <a:p>
          <a:endParaRPr lang="hu-HU"/>
        </a:p>
      </dgm:t>
    </dgm:pt>
    <dgm:pt modelId="{86F65829-1D11-4517-9631-038FF2AF6F7F}" type="sibTrans" cxnId="{2E6D03D3-AEB2-4EED-A1BB-E4909BD20E43}">
      <dgm:prSet/>
      <dgm:spPr/>
      <dgm:t>
        <a:bodyPr/>
        <a:lstStyle/>
        <a:p>
          <a:endParaRPr lang="hu-HU"/>
        </a:p>
      </dgm:t>
    </dgm:pt>
    <dgm:pt modelId="{291F33B0-5A30-440F-A406-4CB629584334}" type="pres">
      <dgm:prSet presAssocID="{C226A9CD-A85E-4C16-9C9D-21B7920DF03F}" presName="linearFlow" presStyleCnt="0">
        <dgm:presLayoutVars>
          <dgm:dir/>
          <dgm:resizeHandles val="exact"/>
        </dgm:presLayoutVars>
      </dgm:prSet>
      <dgm:spPr/>
    </dgm:pt>
    <dgm:pt modelId="{B92977D3-C05A-45CB-AC61-4CFBDE39C422}" type="pres">
      <dgm:prSet presAssocID="{3C633923-B43A-49B4-A29B-6EB2D057DC2F}" presName="node" presStyleLbl="node1" presStyleIdx="0" presStyleCnt="3" custScaleX="151337" custScaleY="10993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BCF9A60-5E9C-4BA4-93BB-01F4D5BF4C9F}" type="pres">
      <dgm:prSet presAssocID="{191EC265-07B8-452B-A870-0E676FAFA203}" presName="spacerL" presStyleCnt="0"/>
      <dgm:spPr/>
    </dgm:pt>
    <dgm:pt modelId="{7F0113F5-35DF-4077-A148-98F23E4EB22B}" type="pres">
      <dgm:prSet presAssocID="{191EC265-07B8-452B-A870-0E676FAFA203}" presName="sibTrans" presStyleLbl="sibTrans2D1" presStyleIdx="0" presStyleCnt="2"/>
      <dgm:spPr/>
      <dgm:t>
        <a:bodyPr/>
        <a:lstStyle/>
        <a:p>
          <a:endParaRPr lang="hu-HU"/>
        </a:p>
      </dgm:t>
    </dgm:pt>
    <dgm:pt modelId="{B6DE4408-C472-44A5-A353-F80FCF8BE381}" type="pres">
      <dgm:prSet presAssocID="{191EC265-07B8-452B-A870-0E676FAFA203}" presName="spacerR" presStyleCnt="0"/>
      <dgm:spPr/>
    </dgm:pt>
    <dgm:pt modelId="{5CEBBA5E-F489-4118-A9BF-5F1F2153A7A1}" type="pres">
      <dgm:prSet presAssocID="{7290A73B-7CF4-4CB6-8EA2-D7BF9195435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0D86496-3BE4-4C50-A50E-7ADB571FBA3F}" type="pres">
      <dgm:prSet presAssocID="{877B0FAE-DC10-4389-A1F4-18E0E0DACD91}" presName="spacerL" presStyleCnt="0"/>
      <dgm:spPr/>
    </dgm:pt>
    <dgm:pt modelId="{5EA00066-41FC-4732-BBA6-26150C06938C}" type="pres">
      <dgm:prSet presAssocID="{877B0FAE-DC10-4389-A1F4-18E0E0DACD91}" presName="sibTrans" presStyleLbl="sibTrans2D1" presStyleIdx="1" presStyleCnt="2"/>
      <dgm:spPr/>
      <dgm:t>
        <a:bodyPr/>
        <a:lstStyle/>
        <a:p>
          <a:endParaRPr lang="hu-HU"/>
        </a:p>
      </dgm:t>
    </dgm:pt>
    <dgm:pt modelId="{6FC28080-3D38-47A6-BF49-626BDA9AAD4A}" type="pres">
      <dgm:prSet presAssocID="{877B0FAE-DC10-4389-A1F4-18E0E0DACD91}" presName="spacerR" presStyleCnt="0"/>
      <dgm:spPr/>
    </dgm:pt>
    <dgm:pt modelId="{3D839F9D-C619-459D-90FB-1FFD40BBF9DB}" type="pres">
      <dgm:prSet presAssocID="{9BA39759-98D5-4605-B82A-C7EBFB5C217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02CDE38-89BE-48EC-911B-8DA1F7773A98}" type="presOf" srcId="{877B0FAE-DC10-4389-A1F4-18E0E0DACD91}" destId="{5EA00066-41FC-4732-BBA6-26150C06938C}" srcOrd="0" destOrd="0" presId="urn:microsoft.com/office/officeart/2005/8/layout/equation1"/>
    <dgm:cxn modelId="{A2A94EE6-43B0-4B47-9848-77812B544E7D}" type="presOf" srcId="{9BA39759-98D5-4605-B82A-C7EBFB5C2170}" destId="{3D839F9D-C619-459D-90FB-1FFD40BBF9DB}" srcOrd="0" destOrd="0" presId="urn:microsoft.com/office/officeart/2005/8/layout/equation1"/>
    <dgm:cxn modelId="{2E6D03D3-AEB2-4EED-A1BB-E4909BD20E43}" srcId="{C226A9CD-A85E-4C16-9C9D-21B7920DF03F}" destId="{9BA39759-98D5-4605-B82A-C7EBFB5C2170}" srcOrd="2" destOrd="0" parTransId="{3EAA4670-2033-436B-B9D6-FD8A4BDB55DF}" sibTransId="{86F65829-1D11-4517-9631-038FF2AF6F7F}"/>
    <dgm:cxn modelId="{C58941BA-1CC7-4E5E-A47F-160B09552457}" type="presOf" srcId="{3C633923-B43A-49B4-A29B-6EB2D057DC2F}" destId="{B92977D3-C05A-45CB-AC61-4CFBDE39C422}" srcOrd="0" destOrd="0" presId="urn:microsoft.com/office/officeart/2005/8/layout/equation1"/>
    <dgm:cxn modelId="{F2A5FCFE-3B47-4E54-A896-10F072BF7150}" srcId="{C226A9CD-A85E-4C16-9C9D-21B7920DF03F}" destId="{7290A73B-7CF4-4CB6-8EA2-D7BF91954352}" srcOrd="1" destOrd="0" parTransId="{62398675-9900-4F30-AF9F-559BC3A24008}" sibTransId="{877B0FAE-DC10-4389-A1F4-18E0E0DACD91}"/>
    <dgm:cxn modelId="{60966C98-E8B7-4116-8D57-1B623C6C2A0B}" srcId="{C226A9CD-A85E-4C16-9C9D-21B7920DF03F}" destId="{3C633923-B43A-49B4-A29B-6EB2D057DC2F}" srcOrd="0" destOrd="0" parTransId="{C379F33B-57D1-4C54-8852-7D045D46B08D}" sibTransId="{191EC265-07B8-452B-A870-0E676FAFA203}"/>
    <dgm:cxn modelId="{D321995E-DF3E-43DD-8978-700324133A34}" type="presOf" srcId="{191EC265-07B8-452B-A870-0E676FAFA203}" destId="{7F0113F5-35DF-4077-A148-98F23E4EB22B}" srcOrd="0" destOrd="0" presId="urn:microsoft.com/office/officeart/2005/8/layout/equation1"/>
    <dgm:cxn modelId="{AC982036-EE21-49D8-AC6B-0FA2A40C4116}" type="presOf" srcId="{7290A73B-7CF4-4CB6-8EA2-D7BF91954352}" destId="{5CEBBA5E-F489-4118-A9BF-5F1F2153A7A1}" srcOrd="0" destOrd="0" presId="urn:microsoft.com/office/officeart/2005/8/layout/equation1"/>
    <dgm:cxn modelId="{3894ADC9-6AE1-428E-BC0B-1B9AA87C2000}" type="presOf" srcId="{C226A9CD-A85E-4C16-9C9D-21B7920DF03F}" destId="{291F33B0-5A30-440F-A406-4CB629584334}" srcOrd="0" destOrd="0" presId="urn:microsoft.com/office/officeart/2005/8/layout/equation1"/>
    <dgm:cxn modelId="{85DFA29F-DC83-47CD-ADC9-42625D0AC994}" type="presParOf" srcId="{291F33B0-5A30-440F-A406-4CB629584334}" destId="{B92977D3-C05A-45CB-AC61-4CFBDE39C422}" srcOrd="0" destOrd="0" presId="urn:microsoft.com/office/officeart/2005/8/layout/equation1"/>
    <dgm:cxn modelId="{D19CDBE5-DDE8-4DC5-9C82-17CB2E83ABEE}" type="presParOf" srcId="{291F33B0-5A30-440F-A406-4CB629584334}" destId="{EBCF9A60-5E9C-4BA4-93BB-01F4D5BF4C9F}" srcOrd="1" destOrd="0" presId="urn:microsoft.com/office/officeart/2005/8/layout/equation1"/>
    <dgm:cxn modelId="{13E387E1-070E-48AC-A467-964257FBD748}" type="presParOf" srcId="{291F33B0-5A30-440F-A406-4CB629584334}" destId="{7F0113F5-35DF-4077-A148-98F23E4EB22B}" srcOrd="2" destOrd="0" presId="urn:microsoft.com/office/officeart/2005/8/layout/equation1"/>
    <dgm:cxn modelId="{1F16B477-8323-4671-A9A1-56E6D46A73AE}" type="presParOf" srcId="{291F33B0-5A30-440F-A406-4CB629584334}" destId="{B6DE4408-C472-44A5-A353-F80FCF8BE381}" srcOrd="3" destOrd="0" presId="urn:microsoft.com/office/officeart/2005/8/layout/equation1"/>
    <dgm:cxn modelId="{093B021E-4DE4-4FE6-82D8-6D9AA7CB527E}" type="presParOf" srcId="{291F33B0-5A30-440F-A406-4CB629584334}" destId="{5CEBBA5E-F489-4118-A9BF-5F1F2153A7A1}" srcOrd="4" destOrd="0" presId="urn:microsoft.com/office/officeart/2005/8/layout/equation1"/>
    <dgm:cxn modelId="{BA17552B-75B6-4FEE-8FD5-C419F890A39A}" type="presParOf" srcId="{291F33B0-5A30-440F-A406-4CB629584334}" destId="{80D86496-3BE4-4C50-A50E-7ADB571FBA3F}" srcOrd="5" destOrd="0" presId="urn:microsoft.com/office/officeart/2005/8/layout/equation1"/>
    <dgm:cxn modelId="{9C0FF501-7DB3-47CD-ACC8-E8B26092AB28}" type="presParOf" srcId="{291F33B0-5A30-440F-A406-4CB629584334}" destId="{5EA00066-41FC-4732-BBA6-26150C06938C}" srcOrd="6" destOrd="0" presId="urn:microsoft.com/office/officeart/2005/8/layout/equation1"/>
    <dgm:cxn modelId="{3E04C0C1-719A-4081-9DD1-DCF06844D156}" type="presParOf" srcId="{291F33B0-5A30-440F-A406-4CB629584334}" destId="{6FC28080-3D38-47A6-BF49-626BDA9AAD4A}" srcOrd="7" destOrd="0" presId="urn:microsoft.com/office/officeart/2005/8/layout/equation1"/>
    <dgm:cxn modelId="{3B2F4184-246F-4766-8BAE-FA446CCBA284}" type="presParOf" srcId="{291F33B0-5A30-440F-A406-4CB629584334}" destId="{3D839F9D-C619-459D-90FB-1FFD40BBF9D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977D3-C05A-45CB-AC61-4CFBDE39C422}">
      <dsp:nvSpPr>
        <dsp:cNvPr id="0" name=""/>
        <dsp:cNvSpPr/>
      </dsp:nvSpPr>
      <dsp:spPr>
        <a:xfrm>
          <a:off x="2240" y="504664"/>
          <a:ext cx="2222542" cy="1614510"/>
        </a:xfrm>
        <a:prstGeom prst="ellipse">
          <a:avLst/>
        </a:pr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>
              <a:solidFill>
                <a:schemeClr val="tx1"/>
              </a:solidFill>
            </a:rPr>
            <a:t>premissza(k)</a:t>
          </a:r>
          <a:endParaRPr lang="hu-HU" sz="2000" kern="1200" dirty="0">
            <a:solidFill>
              <a:schemeClr val="tx1"/>
            </a:solidFill>
          </a:endParaRPr>
        </a:p>
      </dsp:txBody>
      <dsp:txXfrm>
        <a:off x="327724" y="741104"/>
        <a:ext cx="1571574" cy="1141630"/>
      </dsp:txXfrm>
    </dsp:sp>
    <dsp:sp modelId="{7F0113F5-35DF-4077-A148-98F23E4EB22B}">
      <dsp:nvSpPr>
        <dsp:cNvPr id="0" name=""/>
        <dsp:cNvSpPr/>
      </dsp:nvSpPr>
      <dsp:spPr>
        <a:xfrm>
          <a:off x="2344033" y="886024"/>
          <a:ext cx="851790" cy="85179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/>
        </a:p>
      </dsp:txBody>
      <dsp:txXfrm>
        <a:off x="2456938" y="1211748"/>
        <a:ext cx="625980" cy="200342"/>
      </dsp:txXfrm>
    </dsp:sp>
    <dsp:sp modelId="{5CEBBA5E-F489-4118-A9BF-5F1F2153A7A1}">
      <dsp:nvSpPr>
        <dsp:cNvPr id="0" name=""/>
        <dsp:cNvSpPr/>
      </dsp:nvSpPr>
      <dsp:spPr>
        <a:xfrm>
          <a:off x="3315074" y="577617"/>
          <a:ext cx="1468604" cy="1468604"/>
        </a:xfrm>
        <a:prstGeom prst="ellipse">
          <a:avLst/>
        </a:pr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>
              <a:solidFill>
                <a:schemeClr val="tx1"/>
              </a:solidFill>
            </a:rPr>
            <a:t>logikai művelet</a:t>
          </a:r>
          <a:endParaRPr lang="hu-HU" sz="2000" kern="1200" dirty="0">
            <a:solidFill>
              <a:schemeClr val="tx1"/>
            </a:solidFill>
          </a:endParaRPr>
        </a:p>
      </dsp:txBody>
      <dsp:txXfrm>
        <a:off x="3530146" y="792689"/>
        <a:ext cx="1038460" cy="1038460"/>
      </dsp:txXfrm>
    </dsp:sp>
    <dsp:sp modelId="{5EA00066-41FC-4732-BBA6-26150C06938C}">
      <dsp:nvSpPr>
        <dsp:cNvPr id="0" name=""/>
        <dsp:cNvSpPr/>
      </dsp:nvSpPr>
      <dsp:spPr>
        <a:xfrm>
          <a:off x="4902929" y="886024"/>
          <a:ext cx="851790" cy="851790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3500" kern="1200"/>
        </a:p>
      </dsp:txBody>
      <dsp:txXfrm>
        <a:off x="5015834" y="1061493"/>
        <a:ext cx="625980" cy="500852"/>
      </dsp:txXfrm>
    </dsp:sp>
    <dsp:sp modelId="{3D839F9D-C619-459D-90FB-1FFD40BBF9DB}">
      <dsp:nvSpPr>
        <dsp:cNvPr id="0" name=""/>
        <dsp:cNvSpPr/>
      </dsp:nvSpPr>
      <dsp:spPr>
        <a:xfrm>
          <a:off x="5873971" y="577617"/>
          <a:ext cx="1468604" cy="1468604"/>
        </a:xfrm>
        <a:prstGeom prst="ellipse">
          <a:avLst/>
        </a:pr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>
              <a:solidFill>
                <a:schemeClr val="tx1"/>
              </a:solidFill>
            </a:rPr>
            <a:t>konklúzió</a:t>
          </a:r>
          <a:endParaRPr lang="hu-HU" sz="2000" kern="1200" dirty="0">
            <a:solidFill>
              <a:schemeClr val="tx1"/>
            </a:solidFill>
          </a:endParaRPr>
        </a:p>
      </dsp:txBody>
      <dsp:txXfrm>
        <a:off x="6089043" y="792689"/>
        <a:ext cx="1038460" cy="1038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5D9A4-2134-4F43-814F-BECF0CD35681}" type="datetimeFigureOut">
              <a:rPr lang="hu-HU" smtClean="0"/>
              <a:t>2020. 05. 14.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820B7-194D-439F-9A4C-5AC6B60364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1096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E83-0CEF-45C5-9CC4-1F58C7C2D004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10D2-52C0-43FA-B372-5A4FD94C2B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E83-0CEF-45C5-9CC4-1F58C7C2D004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10D2-52C0-43FA-B372-5A4FD94C2B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E83-0CEF-45C5-9CC4-1F58C7C2D004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10D2-52C0-43FA-B372-5A4FD94C2B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E83-0CEF-45C5-9CC4-1F58C7C2D004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10D2-52C0-43FA-B372-5A4FD94C2B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E83-0CEF-45C5-9CC4-1F58C7C2D004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10D2-52C0-43FA-B372-5A4FD94C2B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E83-0CEF-45C5-9CC4-1F58C7C2D004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10D2-52C0-43FA-B372-5A4FD94C2B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E83-0CEF-45C5-9CC4-1F58C7C2D004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10D2-52C0-43FA-B372-5A4FD94C2B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E83-0CEF-45C5-9CC4-1F58C7C2D004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10D2-52C0-43FA-B372-5A4FD94C2B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E83-0CEF-45C5-9CC4-1F58C7C2D004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10D2-52C0-43FA-B372-5A4FD94C2B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E83-0CEF-45C5-9CC4-1F58C7C2D004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B10D2-52C0-43FA-B372-5A4FD94C2B9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7E83-0CEF-45C5-9CC4-1F58C7C2D004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B10D2-52C0-43FA-B372-5A4FD94C2B9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28B10D2-52C0-43FA-B372-5A4FD94C2B9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B667E83-0CEF-45C5-9CC4-1F58C7C2D004}" type="datetimeFigureOut">
              <a:rPr lang="en-GB" smtClean="0"/>
              <a:t>14/05/2020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08" y="843558"/>
            <a:ext cx="7543800" cy="1945481"/>
          </a:xfrm>
        </p:spPr>
        <p:txBody>
          <a:bodyPr>
            <a:normAutofit/>
          </a:bodyPr>
          <a:lstStyle/>
          <a:p>
            <a:r>
              <a:rPr lang="hu-HU" sz="4800" dirty="0"/>
              <a:t>A közvetlen következtetések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4678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915566"/>
                <a:ext cx="8003232" cy="382307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hu-HU" dirty="0" smtClean="0"/>
                  <a:t>4. SoP megfordítása</a:t>
                </a:r>
              </a:p>
              <a:p>
                <a:pPr marL="0" indent="0">
                  <a:buNone/>
                </a:pPr>
                <a:r>
                  <a:rPr lang="hu-HU" dirty="0" smtClean="0"/>
                  <a:t>a. SoP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/>
                  <a:t> </a:t>
                </a:r>
                <a:r>
                  <a:rPr lang="hu-HU" dirty="0" err="1" smtClean="0"/>
                  <a:t>PoS</a:t>
                </a:r>
                <a:r>
                  <a:rPr lang="hu-HU" dirty="0" smtClean="0"/>
                  <a:t> </a:t>
                </a:r>
                <a:r>
                  <a:rPr lang="hu-HU" sz="1800" dirty="0" smtClean="0"/>
                  <a:t>(egyszerű megfordítás)</a:t>
                </a:r>
              </a:p>
              <a:p>
                <a:pPr marL="0" indent="0">
                  <a:buNone/>
                </a:pPr>
                <a:r>
                  <a:rPr lang="hu-HU" dirty="0"/>
                  <a:t>Van olyan gyümölcs, ami nem ehető.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/>
                  <a:t> </a:t>
                </a:r>
                <a:r>
                  <a:rPr lang="hu-HU" dirty="0" smtClean="0"/>
                  <a:t>Van olyan ehető dolog, ami nem gyümölcs</a:t>
                </a:r>
                <a:r>
                  <a:rPr lang="hu-HU" dirty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− </m:t>
                          </m:r>
                        </m:sup>
                      </m:sSup>
                      <m:r>
                        <a:rPr lang="hu-HU" i="1">
                          <a:latin typeface="Cambria Math"/>
                        </a:rPr>
                        <m:t>𝑜</m:t>
                      </m: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+</m:t>
                          </m:r>
                        </m:sup>
                      </m:sSup>
                      <m:groupChr>
                        <m:groupChrPr>
                          <m:chr m:val="→"/>
                          <m:vertJc m:val="bot"/>
                          <m:ctrlPr>
                            <a:rPr lang="hu-HU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hu-HU" i="1">
                              <a:latin typeface="Cambria Math"/>
                            </a:rPr>
                            <m:t>𝑚</m:t>
                          </m:r>
                        </m:e>
                      </m:groupCh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hu-HU" i="1">
                          <a:latin typeface="Cambria Math"/>
                        </a:rPr>
                        <m:t>𝑜</m:t>
                      </m: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hu-HU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hu-HU" dirty="0" smtClean="0"/>
                  <a:t>b</a:t>
                </a:r>
                <a:r>
                  <a:rPr lang="hu-HU" dirty="0"/>
                  <a:t>. SoP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/>
                  <a:t> </a:t>
                </a:r>
                <a:r>
                  <a:rPr lang="hu-HU" dirty="0" err="1" smtClean="0"/>
                  <a:t>PeS</a:t>
                </a:r>
                <a:r>
                  <a:rPr lang="hu-HU" dirty="0" smtClean="0"/>
                  <a:t> </a:t>
                </a:r>
                <a:r>
                  <a:rPr lang="hu-HU" sz="1800" dirty="0" smtClean="0"/>
                  <a:t>(esetlegességen alapuló megfordítás)</a:t>
                </a:r>
                <a:endParaRPr lang="hu-HU" dirty="0"/>
              </a:p>
              <a:p>
                <a:pPr marL="0" indent="0">
                  <a:buNone/>
                </a:pPr>
                <a:r>
                  <a:rPr lang="hu-HU" dirty="0"/>
                  <a:t>Van olyan gyümölcs, ami nem ehető.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/>
                  <a:t> Egy ehető dolog sem gyümölcs.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− </m:t>
                          </m:r>
                        </m:sup>
                      </m:sSup>
                      <m:r>
                        <a:rPr lang="hu-HU" i="1">
                          <a:latin typeface="Cambria Math"/>
                        </a:rPr>
                        <m:t>𝑜</m:t>
                      </m: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+</m:t>
                          </m:r>
                        </m:sup>
                      </m:sSup>
                      <m:groupChr>
                        <m:groupChrPr>
                          <m:chr m:val="→"/>
                          <m:vertJc m:val="bot"/>
                          <m:ctrlPr>
                            <a:rPr lang="hu-HU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hu-HU" i="1">
                              <a:latin typeface="Cambria Math"/>
                            </a:rPr>
                            <m:t>𝑚</m:t>
                          </m:r>
                        </m:e>
                      </m:groupCh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hu-HU" i="1">
                          <a:latin typeface="Cambria Math"/>
                        </a:rPr>
                        <m:t>𝑒</m:t>
                      </m: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915566"/>
                <a:ext cx="8003232" cy="3823073"/>
              </a:xfrm>
              <a:blipFill rotWithShape="1">
                <a:blip r:embed="rId2"/>
                <a:stretch>
                  <a:fillRect l="-914" t="-191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744" y="4291558"/>
            <a:ext cx="296416" cy="29641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540893"/>
            <a:ext cx="1827719" cy="10947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520" y="2643758"/>
            <a:ext cx="288032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1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20930344"/>
                  </p:ext>
                </p:extLst>
              </p:nvPr>
            </p:nvGraphicFramePr>
            <p:xfrm>
              <a:off x="683569" y="729547"/>
              <a:ext cx="7776863" cy="38584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76263"/>
                    <a:gridCol w="3138240"/>
                    <a:gridCol w="2262360"/>
                  </a:tblGrid>
                  <a:tr h="403502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hu-HU" sz="2000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 helyes</a:t>
                          </a:r>
                          <a:r>
                            <a:rPr lang="hu-HU" sz="2000" baseline="0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 megfordítások</a:t>
                          </a:r>
                          <a:endParaRPr lang="en-GB" sz="2000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+mn-lt"/>
                          </a:endParaRPr>
                        </a:p>
                      </a:txBody>
                      <a:tcPr marT="34290" marB="3429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T="34290" marB="34290"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T="34290" marB="34290"/>
                    </a:tc>
                  </a:tr>
                  <a:tr h="403502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hu-HU" sz="2000" dirty="0" smtClean="0">
                              <a:latin typeface="+mn-lt"/>
                            </a:rPr>
                            <a:t>Természetes</a:t>
                          </a:r>
                          <a:r>
                            <a:rPr lang="hu-HU" sz="2000" baseline="0" dirty="0" smtClean="0">
                              <a:latin typeface="+mn-lt"/>
                            </a:rPr>
                            <a:t> nyelven</a:t>
                          </a:r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hu-HU" sz="2000" dirty="0" smtClean="0"/>
                            <a:t>Formális</a:t>
                          </a:r>
                          <a:r>
                            <a:rPr lang="hu-HU" sz="2000" baseline="0" dirty="0" smtClean="0"/>
                            <a:t> nyelven</a:t>
                          </a:r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151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u-HU" sz="1600" dirty="0" smtClean="0"/>
                            <a:t>Premissza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u-HU" sz="1600" dirty="0" smtClean="0"/>
                            <a:t>Konklúzió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13360">
                    <a:tc>
                      <a:txBody>
                        <a:bodyPr/>
                        <a:lstStyle/>
                        <a:p>
                          <a:r>
                            <a:rPr lang="hu-HU" sz="1600" dirty="0" smtClean="0"/>
                            <a:t>Minden</a:t>
                          </a:r>
                          <a:r>
                            <a:rPr lang="hu-HU" sz="1600" baseline="0" dirty="0" smtClean="0"/>
                            <a:t> emlős gerinces.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600" dirty="0" smtClean="0"/>
                            <a:t>Van olyan gerinces, amely emlős.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+ </m:t>
                                    </m:r>
                                  </m:sup>
                                </m:sSup>
                                <m:r>
                                  <a:rPr lang="hu-HU" sz="2000" i="1">
                                    <a:latin typeface="Cambria Math"/>
                                  </a:rPr>
                                  <m:t>𝑎</m:t>
                                </m:r>
                                <m:sSup>
                                  <m:sSupPr>
                                    <m:ctrlPr>
                                      <a:rPr lang="en-GB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p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−</m:t>
                                    </m:r>
                                  </m:sup>
                                </m:sSup>
                                <m:groupChr>
                                  <m:groupChrPr>
                                    <m:chr m:val="→"/>
                                    <m:vertJc m:val="bot"/>
                                    <m:ctrlPr>
                                      <a:rPr lang="en-GB" sz="2000" i="1">
                                        <a:latin typeface="Cambria Math"/>
                                      </a:rPr>
                                    </m:ctrlPr>
                                  </m:groupChr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</m:groupChr>
                                <m:sSup>
                                  <m:sSupPr>
                                    <m:ctrlPr>
                                      <a:rPr lang="en-GB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p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−</m:t>
                                    </m:r>
                                  </m:sup>
                                </m:sSup>
                                <m:r>
                                  <a:rPr lang="hu-HU" sz="2000" i="1">
                                    <a:latin typeface="Cambria Math"/>
                                  </a:rPr>
                                  <m:t>𝑖</m:t>
                                </m:r>
                                <m:sSup>
                                  <m:sSupPr>
                                    <m:ctrlPr>
                                      <a:rPr lang="en-GB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78377">
                    <a:tc row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u-HU" sz="1600" dirty="0" smtClean="0"/>
                            <a:t>Egy ember sem halhatatlan.</a:t>
                          </a:r>
                          <a:endParaRPr lang="en-GB" sz="1600" dirty="0" smtClean="0">
                            <a:latin typeface="+mn-lt"/>
                          </a:endParaRPr>
                        </a:p>
                        <a:p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600" dirty="0" smtClean="0"/>
                            <a:t>Egy halhatatlan</a:t>
                          </a:r>
                          <a:r>
                            <a:rPr lang="hu-HU" sz="1600" baseline="0" dirty="0" smtClean="0"/>
                            <a:t> lény sem ember. 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u-HU" sz="20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+ </m:t>
                                    </m:r>
                                  </m:sup>
                                </m:sSup>
                                <m:r>
                                  <a:rPr lang="hu-HU" sz="2000" i="1">
                                    <a:latin typeface="Cambria Math"/>
                                  </a:rPr>
                                  <m:t>𝑒</m:t>
                                </m:r>
                                <m:sSup>
                                  <m:sSupPr>
                                    <m:ctrlPr>
                                      <a:rPr lang="hu-HU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p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  <m:groupChr>
                                  <m:groupChrPr>
                                    <m:chr m:val="→"/>
                                    <m:vertJc m:val="bot"/>
                                    <m:ctrlPr>
                                      <a:rPr lang="hu-HU" sz="2000" i="1">
                                        <a:latin typeface="Cambria Math"/>
                                      </a:rPr>
                                    </m:ctrlPr>
                                  </m:groupChrPr>
                                  <m:e>
                                    <m:r>
                                      <m:rPr>
                                        <m:brk m:alnAt="2"/>
                                      </m:rPr>
                                      <a:rPr lang="hu-HU" sz="2000" i="1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</m:groupChr>
                                <m:sSup>
                                  <m:sSupPr>
                                    <m:ctrlPr>
                                      <a:rPr lang="hu-HU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p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  <m:r>
                                  <a:rPr lang="hu-HU" sz="2000" i="1">
                                    <a:latin typeface="Cambria Math"/>
                                  </a:rPr>
                                  <m:t>𝑒</m:t>
                                </m:r>
                                <m:sSup>
                                  <m:sSupPr>
                                    <m:ctrlPr>
                                      <a:rPr lang="hu-HU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hu-HU" sz="2000" dirty="0"/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76064">
                    <a:tc vMerge="1">
                      <a:txBody>
                        <a:bodyPr/>
                        <a:lstStyle/>
                        <a:p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600" baseline="0" dirty="0" smtClean="0"/>
                            <a:t>Van olyan halhatatlan lény, amely nem ember.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u-HU" sz="20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+ </m:t>
                                    </m:r>
                                  </m:sup>
                                </m:sSup>
                                <m:r>
                                  <a:rPr lang="hu-HU" sz="2000" i="1">
                                    <a:latin typeface="Cambria Math"/>
                                  </a:rPr>
                                  <m:t>𝑒</m:t>
                                </m:r>
                                <m:sSup>
                                  <m:sSupPr>
                                    <m:ctrlPr>
                                      <a:rPr lang="hu-HU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p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  <m:groupChr>
                                  <m:groupChrPr>
                                    <m:chr m:val="→"/>
                                    <m:vertJc m:val="bot"/>
                                    <m:ctrlPr>
                                      <a:rPr lang="hu-HU" sz="2000" i="1">
                                        <a:latin typeface="Cambria Math"/>
                                      </a:rPr>
                                    </m:ctrlPr>
                                  </m:groupChrPr>
                                  <m:e>
                                    <m:r>
                                      <m:rPr>
                                        <m:brk m:alnAt="2"/>
                                      </m:rPr>
                                      <a:rPr lang="hu-HU" sz="2000" i="1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</m:groupChr>
                                <m:sSup>
                                  <m:sSupPr>
                                    <m:ctrlPr>
                                      <a:rPr lang="hu-HU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p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−</m:t>
                                    </m:r>
                                  </m:sup>
                                </m:sSup>
                                <m:r>
                                  <a:rPr lang="hu-HU" sz="2000" i="1">
                                    <a:latin typeface="Cambria Math"/>
                                  </a:rPr>
                                  <m:t>𝑜</m:t>
                                </m:r>
                                <m:sSup>
                                  <m:sSupPr>
                                    <m:ctrlPr>
                                      <a:rPr lang="hu-HU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hu-HU" sz="2000" dirty="0" smtClean="0"/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76064">
                    <a:tc>
                      <a:txBody>
                        <a:bodyPr/>
                        <a:lstStyle/>
                        <a:p>
                          <a:r>
                            <a:rPr lang="hu-HU" sz="1600" dirty="0" smtClean="0"/>
                            <a:t>Van növény,</a:t>
                          </a:r>
                          <a:r>
                            <a:rPr lang="hu-HU" sz="1600" baseline="0" dirty="0" smtClean="0"/>
                            <a:t> amely ehető.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600" dirty="0" smtClean="0"/>
                            <a:t>Van olyan ehető (dolog), amely</a:t>
                          </a:r>
                          <a:r>
                            <a:rPr lang="hu-HU" sz="1600" baseline="0" dirty="0" smtClean="0"/>
                            <a:t> növény.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u-HU" sz="20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−</m:t>
                                    </m:r>
                                  </m:sup>
                                </m:sSup>
                                <m:r>
                                  <a:rPr lang="hu-HU" sz="2000" i="1">
                                    <a:latin typeface="Cambria Math"/>
                                  </a:rPr>
                                  <m:t>𝑖</m:t>
                                </m:r>
                                <m:sSup>
                                  <m:sSupPr>
                                    <m:ctrlPr>
                                      <a:rPr lang="hu-HU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p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−</m:t>
                                    </m:r>
                                  </m:sup>
                                </m:sSup>
                                <m:groupChr>
                                  <m:groupChrPr>
                                    <m:chr m:val="→"/>
                                    <m:vertJc m:val="bot"/>
                                    <m:ctrlPr>
                                      <a:rPr lang="hu-HU" sz="2000" i="1">
                                        <a:latin typeface="Cambria Math"/>
                                      </a:rPr>
                                    </m:ctrlPr>
                                  </m:groupChrPr>
                                  <m:e>
                                    <m:r>
                                      <m:rPr>
                                        <m:brk m:alnAt="2"/>
                                      </m:rPr>
                                      <a:rPr lang="hu-HU" sz="2000" i="1"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</m:groupChr>
                                <m:sSup>
                                  <m:sSupPr>
                                    <m:ctrlPr>
                                      <a:rPr lang="hu-HU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p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−</m:t>
                                    </m:r>
                                  </m:sup>
                                </m:sSup>
                                <m:r>
                                  <a:rPr lang="hu-HU" sz="2000" i="1">
                                    <a:latin typeface="Cambria Math"/>
                                  </a:rPr>
                                  <m:t>𝑖</m:t>
                                </m:r>
                                <m:sSup>
                                  <m:sSupPr>
                                    <m:ctrlPr>
                                      <a:rPr lang="hu-HU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hu-HU" sz="2000" i="1">
                                        <a:latin typeface="Cambria Math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hu-HU" sz="2000" dirty="0"/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92439">
                    <a:tc>
                      <a:txBody>
                        <a:bodyPr/>
                        <a:lstStyle/>
                        <a:p>
                          <a:r>
                            <a:rPr lang="hu-HU" sz="1600" dirty="0" smtClean="0"/>
                            <a:t>Van gyerek,</a:t>
                          </a:r>
                          <a:r>
                            <a:rPr lang="hu-HU" sz="1600" baseline="0" dirty="0" smtClean="0"/>
                            <a:t> aki nem szorgalmas.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600" dirty="0" smtClean="0"/>
                            <a:t>-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u-HU" sz="2000" dirty="0" smtClean="0"/>
                            <a:t>-</a:t>
                          </a:r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20930344"/>
                  </p:ext>
                </p:extLst>
              </p:nvPr>
            </p:nvGraphicFramePr>
            <p:xfrm>
              <a:off x="683569" y="729547"/>
              <a:ext cx="7776863" cy="38584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76263"/>
                    <a:gridCol w="3138240"/>
                    <a:gridCol w="2262360"/>
                  </a:tblGrid>
                  <a:tr h="403502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hu-HU" sz="2000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 helyes</a:t>
                          </a:r>
                          <a:r>
                            <a:rPr lang="hu-HU" sz="2000" baseline="0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 megfordítások</a:t>
                          </a:r>
                          <a:endParaRPr lang="en-GB" sz="2000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+mn-lt"/>
                          </a:endParaRPr>
                        </a:p>
                      </a:txBody>
                      <a:tcPr marT="34290" marB="3429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T="34290" marB="34290"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T="34290" marB="34290"/>
                    </a:tc>
                  </a:tr>
                  <a:tr h="403502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hu-HU" sz="2000" dirty="0" smtClean="0">
                              <a:latin typeface="+mn-lt"/>
                            </a:rPr>
                            <a:t>Természetes</a:t>
                          </a:r>
                          <a:r>
                            <a:rPr lang="hu-HU" sz="2000" baseline="0" dirty="0" smtClean="0">
                              <a:latin typeface="+mn-lt"/>
                            </a:rPr>
                            <a:t> nyelven</a:t>
                          </a:r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hu-HU" sz="2000" dirty="0" smtClean="0"/>
                            <a:t>Formális</a:t>
                          </a:r>
                          <a:r>
                            <a:rPr lang="hu-HU" sz="2000" baseline="0" dirty="0" smtClean="0"/>
                            <a:t> nyelven</a:t>
                          </a:r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151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u-HU" sz="1600" dirty="0" smtClean="0"/>
                            <a:t>Premissza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u-HU" sz="1600" dirty="0" smtClean="0"/>
                            <a:t>Konklúzió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13360">
                    <a:tc>
                      <a:txBody>
                        <a:bodyPr/>
                        <a:lstStyle/>
                        <a:p>
                          <a:r>
                            <a:rPr lang="hu-HU" sz="1600" dirty="0" smtClean="0"/>
                            <a:t>Minden</a:t>
                          </a:r>
                          <a:r>
                            <a:rPr lang="hu-HU" sz="1600" baseline="0" dirty="0" smtClean="0"/>
                            <a:t> emlős gerinces.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600" dirty="0" smtClean="0"/>
                            <a:t>Van olyan gerinces, amely emlős.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43935" t="-227381" b="-445238"/>
                          </a:stretch>
                        </a:blipFill>
                      </a:tcPr>
                    </a:tc>
                  </a:tr>
                  <a:tr h="478377">
                    <a:tc row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u-HU" sz="1600" dirty="0" smtClean="0"/>
                            <a:t>Egy ember sem halhatatlan.</a:t>
                          </a:r>
                          <a:endParaRPr lang="en-GB" sz="1600" dirty="0" smtClean="0">
                            <a:latin typeface="+mn-lt"/>
                          </a:endParaRPr>
                        </a:p>
                        <a:p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600" dirty="0" smtClean="0"/>
                            <a:t>Egy halhatatlan</a:t>
                          </a:r>
                          <a:r>
                            <a:rPr lang="hu-HU" sz="1600" baseline="0" dirty="0" smtClean="0"/>
                            <a:t> lény sem ember. 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43935" t="-348101" b="-373418"/>
                          </a:stretch>
                        </a:blipFill>
                      </a:tcPr>
                    </a:tc>
                  </a:tr>
                  <a:tr h="576064">
                    <a:tc vMerge="1">
                      <a:txBody>
                        <a:bodyPr/>
                        <a:lstStyle/>
                        <a:p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600" baseline="0" dirty="0" smtClean="0"/>
                            <a:t>Van olyan halhatatlan lény, amely nem ember.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43935" t="-376596" b="-213830"/>
                          </a:stretch>
                        </a:blipFill>
                      </a:tcPr>
                    </a:tc>
                  </a:tr>
                  <a:tr h="576064">
                    <a:tc>
                      <a:txBody>
                        <a:bodyPr/>
                        <a:lstStyle/>
                        <a:p>
                          <a:r>
                            <a:rPr lang="hu-HU" sz="1600" dirty="0" smtClean="0"/>
                            <a:t>Van növény,</a:t>
                          </a:r>
                          <a:r>
                            <a:rPr lang="hu-HU" sz="1600" baseline="0" dirty="0" smtClean="0"/>
                            <a:t> amely ehető.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600" dirty="0" smtClean="0"/>
                            <a:t>Van olyan ehető (dolog), amely</a:t>
                          </a:r>
                          <a:r>
                            <a:rPr lang="hu-HU" sz="1600" baseline="0" dirty="0" smtClean="0"/>
                            <a:t> növény.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43935" t="-471579" b="-111579"/>
                          </a:stretch>
                        </a:blipFill>
                      </a:tcPr>
                    </a:tc>
                  </a:tr>
                  <a:tr h="592439">
                    <a:tc>
                      <a:txBody>
                        <a:bodyPr/>
                        <a:lstStyle/>
                        <a:p>
                          <a:r>
                            <a:rPr lang="hu-HU" sz="1600" dirty="0" smtClean="0"/>
                            <a:t>Van gyerek,</a:t>
                          </a:r>
                          <a:r>
                            <a:rPr lang="hu-HU" sz="1600" baseline="0" dirty="0" smtClean="0"/>
                            <a:t> aki nem szorgalmas.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600" dirty="0" smtClean="0"/>
                            <a:t>-</a:t>
                          </a:r>
                          <a:endParaRPr lang="en-GB" sz="16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u-HU" sz="2000" dirty="0" smtClean="0"/>
                            <a:t>-</a:t>
                          </a:r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3267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11" y="456516"/>
            <a:ext cx="7704856" cy="31233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 smtClean="0"/>
              <a:t>Az átalakítás</a:t>
            </a:r>
          </a:p>
          <a:p>
            <a:pPr marL="0" indent="0">
              <a:buNone/>
            </a:pPr>
            <a:r>
              <a:rPr lang="hu-HU" i="1" dirty="0" err="1" smtClean="0"/>
              <a:t>Def</a:t>
            </a:r>
            <a:r>
              <a:rPr lang="hu-HU" i="1" dirty="0" smtClean="0"/>
              <a:t>.: </a:t>
            </a:r>
            <a:r>
              <a:rPr lang="hu-HU" i="1" dirty="0"/>
              <a:t>Az átalakítás olyan </a:t>
            </a:r>
            <a:r>
              <a:rPr lang="hu-HU" i="1" dirty="0" smtClean="0"/>
              <a:t>közvetlen következtetés, </a:t>
            </a:r>
            <a:r>
              <a:rPr lang="hu-HU" i="1" dirty="0"/>
              <a:t>melynek során megváltoztatjuk egy kijelentés </a:t>
            </a:r>
            <a:r>
              <a:rPr lang="hu-HU" i="1" dirty="0" smtClean="0"/>
              <a:t>minőségét  és a premissza állítmányát tagadjuk, anélkül</a:t>
            </a:r>
            <a:r>
              <a:rPr lang="hu-HU" i="1" dirty="0"/>
              <a:t>, hogy a kijelentés mennyisége </a:t>
            </a:r>
            <a:r>
              <a:rPr lang="hu-HU" i="1" dirty="0" smtClean="0"/>
              <a:t>megváltozzon</a:t>
            </a:r>
            <a:r>
              <a:rPr lang="hu-HU" i="1" dirty="0"/>
              <a:t>.</a:t>
            </a:r>
          </a:p>
          <a:p>
            <a:pPr marL="0" indent="0">
              <a:buNone/>
            </a:pPr>
            <a:r>
              <a:rPr lang="hu-HU" i="1" dirty="0" smtClean="0"/>
              <a:t>		</a:t>
            </a:r>
            <a:endParaRPr lang="hu-HU" i="1" dirty="0">
              <a:solidFill>
                <a:srgbClr val="00B05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419872" y="1563638"/>
            <a:ext cx="2312401" cy="1056799"/>
            <a:chOff x="5665727" y="1821553"/>
            <a:chExt cx="2024684" cy="1056799"/>
          </a:xfrm>
        </p:grpSpPr>
        <p:grpSp>
          <p:nvGrpSpPr>
            <p:cNvPr id="7" name="Group 6"/>
            <p:cNvGrpSpPr/>
            <p:nvPr/>
          </p:nvGrpSpPr>
          <p:grpSpPr>
            <a:xfrm>
              <a:off x="5665727" y="1821553"/>
              <a:ext cx="1284642" cy="1008112"/>
              <a:chOff x="5665727" y="1821553"/>
              <a:chExt cx="1284642" cy="1008112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H="1">
                <a:off x="6142159" y="1821553"/>
                <a:ext cx="808210" cy="526314"/>
              </a:xfrm>
              <a:prstGeom prst="straightConnector1">
                <a:avLst/>
              </a:prstGeom>
              <a:ln>
                <a:solidFill>
                  <a:schemeClr val="accent2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5665727" y="2244890"/>
                <a:ext cx="952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6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állító</a:t>
                </a:r>
              </a:p>
              <a:p>
                <a:r>
                  <a:rPr lang="hu-HU" sz="16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(SaP, SiP)</a:t>
                </a:r>
                <a:endParaRPr lang="hu-HU" sz="16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641484" y="1821553"/>
              <a:ext cx="1048927" cy="1056799"/>
              <a:chOff x="5201324" y="1718187"/>
              <a:chExt cx="1048927" cy="1056799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flipH="1">
                <a:off x="5486537" y="1718187"/>
                <a:ext cx="23672" cy="472024"/>
              </a:xfrm>
              <a:prstGeom prst="straightConnector1">
                <a:avLst/>
              </a:prstGeom>
              <a:ln>
                <a:solidFill>
                  <a:schemeClr val="accent2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201324" y="2190211"/>
                <a:ext cx="10489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6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tagadó</a:t>
                </a:r>
              </a:p>
              <a:p>
                <a:r>
                  <a:rPr lang="hu-HU" sz="16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(SeP, SoP)</a:t>
                </a:r>
                <a:endParaRPr lang="hu-HU" sz="16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5904148" y="1858638"/>
            <a:ext cx="2497253" cy="730532"/>
            <a:chOff x="1714707" y="3291830"/>
            <a:chExt cx="2497253" cy="730532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2758823" y="3291830"/>
              <a:ext cx="288032" cy="216024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1714707" y="3291830"/>
              <a:ext cx="2497253" cy="730532"/>
              <a:chOff x="1714707" y="3291830"/>
              <a:chExt cx="2497253" cy="730532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 flipH="1">
                <a:off x="2344777" y="3291830"/>
                <a:ext cx="414046" cy="216024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1714707" y="3435846"/>
                <a:ext cx="14761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600" dirty="0" smtClean="0">
                    <a:solidFill>
                      <a:srgbClr val="7030A0"/>
                    </a:solidFill>
                  </a:rPr>
                  <a:t>egyetemes (SaP, SeP)</a:t>
                </a:r>
                <a:endParaRPr lang="hu-HU" sz="16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987824" y="3437587"/>
                <a:ext cx="122413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600" dirty="0" smtClean="0">
                    <a:solidFill>
                      <a:srgbClr val="7030A0"/>
                    </a:solidFill>
                  </a:rPr>
                  <a:t>részleges (SiP, SoP)</a:t>
                </a:r>
                <a:endParaRPr lang="hu-HU" sz="1600" dirty="0">
                  <a:solidFill>
                    <a:srgbClr val="7030A0"/>
                  </a:solidFill>
                </a:endParaRP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827584" y="3075806"/>
            <a:ext cx="4140460" cy="1008112"/>
            <a:chOff x="755576" y="3022962"/>
            <a:chExt cx="4140460" cy="1008112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3023828" y="3039366"/>
              <a:ext cx="468052" cy="543256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/>
            <p:nvPr/>
          </p:nvGrpSpPr>
          <p:grpSpPr>
            <a:xfrm>
              <a:off x="755576" y="3022962"/>
              <a:ext cx="4140460" cy="1008112"/>
              <a:chOff x="755576" y="3022962"/>
              <a:chExt cx="4140460" cy="1008112"/>
            </a:xfrm>
          </p:grpSpPr>
          <p:cxnSp>
            <p:nvCxnSpPr>
              <p:cNvPr id="41" name="Straight Arrow Connector 40"/>
              <p:cNvCxnSpPr/>
              <p:nvPr/>
            </p:nvCxnSpPr>
            <p:spPr>
              <a:xfrm flipH="1">
                <a:off x="1907704" y="3022962"/>
                <a:ext cx="468052" cy="520896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755576" y="3435846"/>
                <a:ext cx="12961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400" dirty="0" smtClean="0">
                    <a:solidFill>
                      <a:srgbClr val="00B050"/>
                    </a:solidFill>
                  </a:rPr>
                  <a:t>a premissza logikai alanya</a:t>
                </a:r>
                <a:endParaRPr lang="hu-HU" sz="1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419872" y="3507854"/>
                <a:ext cx="147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400" dirty="0" smtClean="0">
                    <a:solidFill>
                      <a:srgbClr val="00B050"/>
                    </a:solidFill>
                  </a:rPr>
                  <a:t>a konklúzió logikai alanya</a:t>
                </a:r>
                <a:endParaRPr lang="hu-HU" sz="1400" dirty="0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1835696" y="3003798"/>
            <a:ext cx="3852428" cy="1440160"/>
            <a:chOff x="1871700" y="2886204"/>
            <a:chExt cx="3852428" cy="1440160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3311860" y="2886204"/>
              <a:ext cx="898176" cy="297178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/>
            <p:cNvGrpSpPr/>
            <p:nvPr/>
          </p:nvGrpSpPr>
          <p:grpSpPr>
            <a:xfrm>
              <a:off x="1871700" y="2974616"/>
              <a:ext cx="3852428" cy="1351748"/>
              <a:chOff x="1871700" y="2974616"/>
              <a:chExt cx="3852428" cy="1351748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>
                <a:off x="2663788" y="3003798"/>
                <a:ext cx="0" cy="818510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871700" y="3803144"/>
                <a:ext cx="147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400" dirty="0" smtClean="0">
                    <a:solidFill>
                      <a:srgbClr val="0070C0"/>
                    </a:solidFill>
                  </a:rPr>
                  <a:t>a premissza logikai állítmánya</a:t>
                </a:r>
                <a:endParaRPr lang="hu-HU" sz="1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247964" y="2974616"/>
                <a:ext cx="147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400" dirty="0" smtClean="0">
                    <a:solidFill>
                      <a:srgbClr val="0070C0"/>
                    </a:solidFill>
                  </a:rPr>
                  <a:t>a konklúzió logikai állítmánya</a:t>
                </a:r>
                <a:endParaRPr lang="hu-HU" sz="1400" dirty="0">
                  <a:solidFill>
                    <a:srgbClr val="0070C0"/>
                  </a:solidFill>
                </a:endParaRPr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2385485" y="2643758"/>
            <a:ext cx="5210851" cy="1665476"/>
            <a:chOff x="2385485" y="2786033"/>
            <a:chExt cx="5210851" cy="16654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/>
                <p:cNvSpPr/>
                <p:nvPr/>
              </p:nvSpPr>
              <p:spPr>
                <a:xfrm>
                  <a:off x="2385485" y="2786033"/>
                  <a:ext cx="982898" cy="47641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hu-HU" dirty="0" smtClean="0">
                      <a:solidFill>
                        <a:srgbClr val="00B050"/>
                      </a:solidFill>
                    </a:rPr>
                    <a:t>S</a:t>
                  </a:r>
                  <a:r>
                    <a:rPr lang="hu-HU" dirty="0" smtClean="0">
                      <a:solidFill>
                        <a:srgbClr val="0070C0"/>
                      </a:solidFill>
                    </a:rPr>
                    <a:t>P</a:t>
                  </a:r>
                  <a:r>
                    <a:rPr lang="hu-HU" dirty="0" smtClean="0"/>
                    <a:t> </a:t>
                  </a:r>
                  <a14:m>
                    <m:oMath xmlns:m="http://schemas.openxmlformats.org/officeDocument/2006/math">
                      <m:groupChr>
                        <m:groupChrPr>
                          <m:chr m:val="→"/>
                          <m:vertJc m:val="bot"/>
                          <m:ctrlPr>
                            <a:rPr lang="hu-HU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hu-HU" b="0" i="1" smtClean="0">
                              <a:latin typeface="Cambria Math"/>
                            </a:rPr>
                            <m:t>á</m:t>
                          </m:r>
                        </m:e>
                      </m:groupChr>
                    </m:oMath>
                  </a14:m>
                  <a:r>
                    <a:rPr lang="hu-HU" dirty="0"/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hu-HU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b="0" i="1" dirty="0" smtClean="0">
                              <a:latin typeface="Cambria Math"/>
                            </a:rPr>
                            <m:t>𝑆</m:t>
                          </m:r>
                          <m:acc>
                            <m:accPr>
                              <m:chr m:val="̅"/>
                              <m:ctrlPr>
                                <a:rPr lang="en-GB" b="0" i="1" dirty="0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GB" b="0" i="1" dirty="0" smtClean="0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</m:acc>
                    </m:oMath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5485" y="2786033"/>
                  <a:ext cx="982898" cy="47641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4938" b="-20513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/>
                <p:nvPr/>
              </p:nvSpPr>
              <p:spPr>
                <a:xfrm>
                  <a:off x="6315985" y="4082177"/>
                  <a:ext cx="128035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hu-HU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hu-HU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</m:acc>
                        <m:r>
                          <a:rPr lang="hu-HU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hu-HU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𝑛𝑜𝑛</m:t>
                        </m:r>
                        <m:r>
                          <a:rPr lang="hu-HU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hu-HU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5985" y="4082177"/>
                  <a:ext cx="1280351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4" name="TextBox 43"/>
          <p:cNvSpPr txBox="1"/>
          <p:nvPr/>
        </p:nvSpPr>
        <p:spPr>
          <a:xfrm>
            <a:off x="5220072" y="4321428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FF9900"/>
                </a:solidFill>
              </a:rPr>
              <a:t>premissza = 1 </a:t>
            </a:r>
            <a:r>
              <a:rPr lang="hu-HU" sz="1600" dirty="0" smtClean="0">
                <a:solidFill>
                  <a:srgbClr val="FF9900"/>
                </a:solidFill>
                <a:ea typeface="Cambria Math"/>
              </a:rPr>
              <a:t>⇒ konklúzió = 1</a:t>
            </a:r>
            <a:endParaRPr lang="hu-HU" sz="1600" dirty="0">
              <a:solidFill>
                <a:srgbClr val="FF99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463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10444" y="789553"/>
                <a:ext cx="6923112" cy="356439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hu-HU" dirty="0" smtClean="0"/>
                  <a:t>Az átalakítás = 2X tagadás:</a:t>
                </a:r>
              </a:p>
              <a:p>
                <a:pPr marL="0" indent="0">
                  <a:buNone/>
                </a:pPr>
                <a:endParaRPr lang="hu-HU" dirty="0" smtClean="0"/>
              </a:p>
              <a:p>
                <a:pPr marL="0" indent="0">
                  <a:buNone/>
                </a:pPr>
                <a:r>
                  <a:rPr lang="hu-HU" dirty="0" smtClean="0">
                    <a:solidFill>
                      <a:srgbClr val="0070C0"/>
                    </a:solidFill>
                  </a:rPr>
                  <a:t>1. lépés: tagadjuk a kijelentés predikátumát</a:t>
                </a:r>
              </a:p>
              <a:p>
                <a:pPr marL="0" indent="0">
                  <a:buNone/>
                </a:pPr>
                <a:r>
                  <a:rPr lang="hu-HU" dirty="0"/>
                  <a:t>Pl. Minden romantikus regény könnyű olvasmány.</a:t>
                </a:r>
              </a:p>
              <a:p>
                <a:pPr marL="0" indent="0">
                  <a:buNone/>
                </a:pPr>
                <a:r>
                  <a:rPr lang="hu-HU" dirty="0" smtClean="0"/>
                  <a:t>P: könnyű olvasmány</a:t>
                </a:r>
                <a:endParaRPr lang="hu-HU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hu-HU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hu-HU" dirty="0" smtClean="0">
                    <a:solidFill>
                      <a:srgbClr val="0070C0"/>
                    </a:solidFill>
                  </a:rPr>
                  <a:t>: nehéz olvasmány</a:t>
                </a:r>
              </a:p>
              <a:p>
                <a:pPr marL="0" indent="0">
                  <a:buNone/>
                </a:pPr>
                <a:endParaRPr lang="hu-HU" dirty="0" smtClean="0"/>
              </a:p>
              <a:p>
                <a:pPr marL="0" indent="0">
                  <a:buNone/>
                </a:pPr>
                <a:r>
                  <a:rPr lang="hu-HU" dirty="0" smtClean="0">
                    <a:solidFill>
                      <a:srgbClr val="7030A0"/>
                    </a:solidFill>
                  </a:rPr>
                  <a:t>2. lépés: megváltoztatjuk a kijelentés minőségét</a:t>
                </a:r>
              </a:p>
              <a:p>
                <a:pPr marL="0" indent="0">
                  <a:buNone/>
                </a:pPr>
                <a:r>
                  <a:rPr lang="hu-HU" dirty="0" smtClean="0">
                    <a:solidFill>
                      <a:srgbClr val="7030A0"/>
                    </a:solidFill>
                  </a:rPr>
                  <a:t>Egy </a:t>
                </a:r>
                <a:r>
                  <a:rPr lang="hu-HU" dirty="0" smtClean="0"/>
                  <a:t>romantikus regény </a:t>
                </a:r>
                <a:r>
                  <a:rPr lang="hu-HU" dirty="0" smtClean="0">
                    <a:solidFill>
                      <a:srgbClr val="7030A0"/>
                    </a:solidFill>
                  </a:rPr>
                  <a:t>sem </a:t>
                </a:r>
                <a:r>
                  <a:rPr lang="hu-HU" dirty="0" smtClean="0">
                    <a:solidFill>
                      <a:srgbClr val="0070C0"/>
                    </a:solidFill>
                  </a:rPr>
                  <a:t>nehéz olvasmány.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0444" y="789553"/>
                <a:ext cx="6923112" cy="3564395"/>
              </a:xfrm>
              <a:blipFill rotWithShape="1">
                <a:blip r:embed="rId2"/>
                <a:stretch>
                  <a:fillRect l="-1056" t="-205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332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83787304"/>
                  </p:ext>
                </p:extLst>
              </p:nvPr>
            </p:nvGraphicFramePr>
            <p:xfrm>
              <a:off x="611561" y="729547"/>
              <a:ext cx="7776863" cy="38132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57252"/>
                    <a:gridCol w="2757251"/>
                    <a:gridCol w="2262360"/>
                  </a:tblGrid>
                  <a:tr h="403502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hu-HU" sz="2000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 helyes</a:t>
                          </a:r>
                          <a:r>
                            <a:rPr lang="hu-HU" sz="2000" baseline="0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 átalakítások</a:t>
                          </a:r>
                          <a:endParaRPr lang="en-GB" sz="2000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+mn-lt"/>
                          </a:endParaRPr>
                        </a:p>
                      </a:txBody>
                      <a:tcPr marT="34290" marB="3429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T="34290" marB="34290"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T="34290" marB="34290"/>
                    </a:tc>
                  </a:tr>
                  <a:tr h="403502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hu-HU" sz="2000" dirty="0" smtClean="0">
                              <a:latin typeface="+mn-lt"/>
                            </a:rPr>
                            <a:t>Természetes</a:t>
                          </a:r>
                          <a:r>
                            <a:rPr lang="hu-HU" sz="2000" baseline="0" dirty="0" smtClean="0">
                              <a:latin typeface="+mn-lt"/>
                            </a:rPr>
                            <a:t> nyelven</a:t>
                          </a:r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hu-HU" sz="2000" dirty="0" smtClean="0"/>
                            <a:t>Formális</a:t>
                          </a:r>
                          <a:r>
                            <a:rPr lang="hu-HU" sz="2000" baseline="0" dirty="0" smtClean="0"/>
                            <a:t> nyelven</a:t>
                          </a:r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035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u-HU" sz="2000" dirty="0" smtClean="0"/>
                            <a:t>Premissza</a:t>
                          </a:r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u-HU" sz="2000" dirty="0" smtClean="0"/>
                            <a:t>Konklúzió</a:t>
                          </a:r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13360">
                    <a:tc>
                      <a:txBody>
                        <a:bodyPr/>
                        <a:lstStyle/>
                        <a:p>
                          <a:r>
                            <a:rPr lang="hu-HU" sz="1800" dirty="0" smtClean="0"/>
                            <a:t>Minden</a:t>
                          </a:r>
                          <a:r>
                            <a:rPr lang="hu-HU" sz="1800" baseline="0" dirty="0" smtClean="0"/>
                            <a:t> emlős gerinces.</a:t>
                          </a:r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800" dirty="0" smtClean="0"/>
                            <a:t>Egy emlős sem gerinctelen.</a:t>
                          </a:r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2000" dirty="0" smtClean="0"/>
                            <a:t>SaP</a:t>
                          </a:r>
                          <a:r>
                            <a:rPr lang="hu-HU" sz="20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groupChr>
                                <m:groupChrPr>
                                  <m:chr m:val="→"/>
                                  <m:vertJc m:val="bot"/>
                                  <m:ctrlPr>
                                    <a:rPr lang="hu-HU" sz="2000" i="1" baseline="0" smtClean="0"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m:rPr>
                                      <m:brk m:alnAt="2"/>
                                    </m:rPr>
                                    <a:rPr lang="hu-HU" sz="2000" baseline="0" smtClean="0">
                                      <a:latin typeface="Cambria Math"/>
                                    </a:rPr>
                                    <m:t>á</m:t>
                                  </m:r>
                                </m:e>
                              </m:groupChr>
                            </m:oMath>
                          </a14:m>
                          <a:r>
                            <a:rPr lang="hu-HU" sz="2000" dirty="0" smtClean="0"/>
                            <a:t> Se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hu-HU" sz="2000" i="1" dirty="0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hu-HU" sz="2000" dirty="0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</m:acc>
                            </m:oMath>
                          </a14:m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96455">
                    <a:tc>
                      <a:txBody>
                        <a:bodyPr/>
                        <a:lstStyle/>
                        <a:p>
                          <a:r>
                            <a:rPr lang="hu-HU" sz="1800" dirty="0" smtClean="0"/>
                            <a:t>Egy ember sem halhatatlan.</a:t>
                          </a:r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800" dirty="0" smtClean="0"/>
                            <a:t>Minden ember</a:t>
                          </a:r>
                          <a:r>
                            <a:rPr lang="hu-HU" sz="1800" baseline="0" dirty="0" smtClean="0"/>
                            <a:t> halandó.</a:t>
                          </a:r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u-HU" sz="2000" dirty="0" err="1" smtClean="0"/>
                            <a:t>SeP</a:t>
                          </a:r>
                          <a:r>
                            <a:rPr lang="hu-HU" sz="20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groupChr>
                                <m:groupChrPr>
                                  <m:chr m:val="→"/>
                                  <m:vertJc m:val="bot"/>
                                  <m:ctrlPr>
                                    <a:rPr lang="hu-HU" sz="2000" i="1" baseline="0" smtClean="0"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m:rPr>
                                      <m:brk m:alnAt="2"/>
                                    </m:rPr>
                                    <a:rPr lang="hu-HU" sz="2000" baseline="0" smtClean="0">
                                      <a:latin typeface="Cambria Math"/>
                                    </a:rPr>
                                    <m:t>á</m:t>
                                  </m:r>
                                </m:e>
                              </m:groupChr>
                            </m:oMath>
                          </a14:m>
                          <a:r>
                            <a:rPr lang="hu-HU" sz="2000" dirty="0" smtClean="0"/>
                            <a:t> Sa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hu-HU" sz="2000" i="1" dirty="0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hu-HU" sz="2000" dirty="0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</m:acc>
                            </m:oMath>
                          </a14:m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96455">
                    <a:tc>
                      <a:txBody>
                        <a:bodyPr/>
                        <a:lstStyle/>
                        <a:p>
                          <a:r>
                            <a:rPr lang="hu-HU" sz="1800" dirty="0" smtClean="0"/>
                            <a:t>Van növény,</a:t>
                          </a:r>
                          <a:r>
                            <a:rPr lang="hu-HU" sz="1800" baseline="0" dirty="0" smtClean="0"/>
                            <a:t> amely ehető.</a:t>
                          </a:r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800" dirty="0" smtClean="0"/>
                            <a:t>Van növény,</a:t>
                          </a:r>
                          <a:r>
                            <a:rPr lang="hu-HU" sz="1800" baseline="0" dirty="0" smtClean="0"/>
                            <a:t> amely nem ehetetlen.</a:t>
                          </a:r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u-HU" sz="2000" dirty="0" err="1" smtClean="0"/>
                            <a:t>SiP</a:t>
                          </a:r>
                          <a:r>
                            <a:rPr lang="hu-HU" sz="20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groupChr>
                                <m:groupChrPr>
                                  <m:chr m:val="→"/>
                                  <m:vertJc m:val="bot"/>
                                  <m:ctrlPr>
                                    <a:rPr lang="hu-HU" sz="2000" i="1" baseline="0" smtClean="0"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m:rPr>
                                      <m:brk m:alnAt="2"/>
                                    </m:rPr>
                                    <a:rPr lang="hu-HU" sz="2000" baseline="0" smtClean="0">
                                      <a:latin typeface="Cambria Math"/>
                                    </a:rPr>
                                    <m:t>á</m:t>
                                  </m:r>
                                </m:e>
                              </m:groupChr>
                            </m:oMath>
                          </a14:m>
                          <a:r>
                            <a:rPr lang="hu-HU" sz="2000" dirty="0" smtClean="0"/>
                            <a:t> So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hu-HU" sz="2000" i="1" dirty="0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hu-HU" sz="2000" dirty="0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</m:acc>
                            </m:oMath>
                          </a14:m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96455">
                    <a:tc>
                      <a:txBody>
                        <a:bodyPr/>
                        <a:lstStyle/>
                        <a:p>
                          <a:r>
                            <a:rPr lang="hu-HU" sz="1800" dirty="0" smtClean="0"/>
                            <a:t>Van gyerek,</a:t>
                          </a:r>
                          <a:r>
                            <a:rPr lang="hu-HU" sz="1800" baseline="0" dirty="0" smtClean="0"/>
                            <a:t> aki nem szorgalmas.</a:t>
                          </a:r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800" dirty="0" smtClean="0"/>
                            <a:t>Van gyerek,</a:t>
                          </a:r>
                          <a:r>
                            <a:rPr lang="hu-HU" sz="1800" baseline="0" dirty="0" smtClean="0"/>
                            <a:t> aki lusta.</a:t>
                          </a:r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u-HU" sz="2000" dirty="0" err="1" smtClean="0"/>
                            <a:t>SoP</a:t>
                          </a:r>
                          <a:r>
                            <a:rPr lang="hu-HU" sz="20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groupChr>
                                <m:groupChrPr>
                                  <m:chr m:val="→"/>
                                  <m:vertJc m:val="bot"/>
                                  <m:ctrlPr>
                                    <a:rPr lang="hu-HU" sz="2000" i="1" baseline="0" smtClean="0">
                                      <a:latin typeface="Cambria Math"/>
                                    </a:rPr>
                                  </m:ctrlPr>
                                </m:groupChrPr>
                                <m:e>
                                  <m:r>
                                    <m:rPr>
                                      <m:brk m:alnAt="2"/>
                                    </m:rPr>
                                    <a:rPr lang="hu-HU" sz="2000" baseline="0" smtClean="0">
                                      <a:latin typeface="Cambria Math"/>
                                    </a:rPr>
                                    <m:t>á</m:t>
                                  </m:r>
                                </m:e>
                              </m:groupChr>
                            </m:oMath>
                          </a14:m>
                          <a:r>
                            <a:rPr lang="hu-HU" sz="2000" dirty="0" smtClean="0"/>
                            <a:t> Si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hu-HU" sz="2000" i="1" dirty="0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hu-HU" sz="2000" dirty="0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</m:acc>
                            </m:oMath>
                          </a14:m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83787304"/>
                  </p:ext>
                </p:extLst>
              </p:nvPr>
            </p:nvGraphicFramePr>
            <p:xfrm>
              <a:off x="611561" y="729547"/>
              <a:ext cx="7776863" cy="38132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57252"/>
                    <a:gridCol w="2757251"/>
                    <a:gridCol w="2262360"/>
                  </a:tblGrid>
                  <a:tr h="403502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hu-HU" sz="2000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A helyes</a:t>
                          </a:r>
                          <a:r>
                            <a:rPr lang="hu-HU" sz="2000" baseline="0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 átalakítások</a:t>
                          </a:r>
                          <a:endParaRPr lang="en-GB" sz="2000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+mn-lt"/>
                          </a:endParaRPr>
                        </a:p>
                      </a:txBody>
                      <a:tcPr marT="34290" marB="34290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T="34290" marB="34290"/>
                    </a:tc>
                    <a:tc hMerge="1"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 marT="34290" marB="34290"/>
                    </a:tc>
                  </a:tr>
                  <a:tr h="403502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hu-HU" sz="2000" dirty="0" smtClean="0">
                              <a:latin typeface="+mn-lt"/>
                            </a:rPr>
                            <a:t>Természetes</a:t>
                          </a:r>
                          <a:r>
                            <a:rPr lang="hu-HU" sz="2000" baseline="0" dirty="0" smtClean="0">
                              <a:latin typeface="+mn-lt"/>
                            </a:rPr>
                            <a:t> nyelven</a:t>
                          </a:r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hu-HU" sz="2000" dirty="0" smtClean="0"/>
                            <a:t>Formális</a:t>
                          </a:r>
                          <a:r>
                            <a:rPr lang="hu-HU" sz="2000" baseline="0" dirty="0" smtClean="0"/>
                            <a:t> nyelven</a:t>
                          </a:r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035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u-HU" sz="2000" dirty="0" smtClean="0"/>
                            <a:t>Premissza</a:t>
                          </a:r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u-HU" sz="2000" dirty="0" smtClean="0"/>
                            <a:t>Konklúzió</a:t>
                          </a:r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GB" sz="20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13360">
                    <a:tc>
                      <a:txBody>
                        <a:bodyPr/>
                        <a:lstStyle/>
                        <a:p>
                          <a:r>
                            <a:rPr lang="hu-HU" sz="1800" dirty="0" smtClean="0"/>
                            <a:t>Minden</a:t>
                          </a:r>
                          <a:r>
                            <a:rPr lang="hu-HU" sz="1800" baseline="0" dirty="0" smtClean="0"/>
                            <a:t> emlős gerinces.</a:t>
                          </a:r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800" dirty="0" smtClean="0"/>
                            <a:t>Egy emlős sem gerinctelen.</a:t>
                          </a:r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43935" t="-241176" r="-270" b="-408235"/>
                          </a:stretch>
                        </a:blipFill>
                      </a:tcPr>
                    </a:tc>
                  </a:tr>
                  <a:tr h="696455">
                    <a:tc>
                      <a:txBody>
                        <a:bodyPr/>
                        <a:lstStyle/>
                        <a:p>
                          <a:r>
                            <a:rPr lang="hu-HU" sz="1800" dirty="0" smtClean="0"/>
                            <a:t>Egy ember sem halhatatlan.</a:t>
                          </a:r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800" dirty="0" smtClean="0"/>
                            <a:t>Minden ember</a:t>
                          </a:r>
                          <a:r>
                            <a:rPr lang="hu-HU" sz="1800" baseline="0" dirty="0" smtClean="0"/>
                            <a:t> halandó.</a:t>
                          </a:r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43935" t="-254386" r="-270" b="-204386"/>
                          </a:stretch>
                        </a:blipFill>
                      </a:tcPr>
                    </a:tc>
                  </a:tr>
                  <a:tr h="696455">
                    <a:tc>
                      <a:txBody>
                        <a:bodyPr/>
                        <a:lstStyle/>
                        <a:p>
                          <a:r>
                            <a:rPr lang="hu-HU" sz="1800" dirty="0" smtClean="0"/>
                            <a:t>Van növény,</a:t>
                          </a:r>
                          <a:r>
                            <a:rPr lang="hu-HU" sz="1800" baseline="0" dirty="0" smtClean="0"/>
                            <a:t> amely ehető.</a:t>
                          </a:r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800" dirty="0" smtClean="0"/>
                            <a:t>Van növény,</a:t>
                          </a:r>
                          <a:r>
                            <a:rPr lang="hu-HU" sz="1800" baseline="0" dirty="0" smtClean="0"/>
                            <a:t> amely nem ehetetlen.</a:t>
                          </a:r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43935" t="-354386" r="-270" b="-104386"/>
                          </a:stretch>
                        </a:blipFill>
                      </a:tcPr>
                    </a:tc>
                  </a:tr>
                  <a:tr h="696455">
                    <a:tc>
                      <a:txBody>
                        <a:bodyPr/>
                        <a:lstStyle/>
                        <a:p>
                          <a:r>
                            <a:rPr lang="hu-HU" sz="1800" dirty="0" smtClean="0"/>
                            <a:t>Van gyerek,</a:t>
                          </a:r>
                          <a:r>
                            <a:rPr lang="hu-HU" sz="1800" baseline="0" dirty="0" smtClean="0"/>
                            <a:t> aki nem szorgalmas.</a:t>
                          </a:r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sz="1800" dirty="0" smtClean="0"/>
                            <a:t>Van gyerek,</a:t>
                          </a:r>
                          <a:r>
                            <a:rPr lang="hu-HU" sz="1800" baseline="0" dirty="0" smtClean="0"/>
                            <a:t> aki lusta.</a:t>
                          </a:r>
                          <a:endParaRPr lang="en-GB" sz="1800" dirty="0">
                            <a:latin typeface="+mn-lt"/>
                          </a:endParaRPr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243935" t="-454386" r="-270" b="-438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9600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771550"/>
                <a:ext cx="7704856" cy="3600450"/>
              </a:xfrm>
            </p:spPr>
            <p:txBody>
              <a:bodyPr>
                <a:normAutofit fontScale="85000" lnSpcReduction="20000"/>
              </a:bodyPr>
              <a:lstStyle/>
              <a:p>
                <a:pPr marL="114300" indent="0">
                  <a:buNone/>
                </a:pPr>
                <a:r>
                  <a:rPr lang="hu-HU" dirty="0" smtClean="0"/>
                  <a:t>I. TÉTEL, A, 2. (2019)</a:t>
                </a:r>
              </a:p>
              <a:p>
                <a:pPr marL="114300" indent="0">
                  <a:buNone/>
                </a:pPr>
                <a:r>
                  <a:rPr lang="hu-HU" dirty="0" smtClean="0"/>
                  <a:t>A </a:t>
                </a:r>
                <a:r>
                  <a:rPr lang="hu-HU" i="1" dirty="0"/>
                  <a:t>Ha minden diák sportoló, akkor egyes sportolók diákok </a:t>
                </a:r>
                <a:r>
                  <a:rPr lang="hu-HU" dirty="0"/>
                  <a:t>következtetés:</a:t>
                </a:r>
              </a:p>
              <a:p>
                <a:pPr marL="114300" indent="0">
                  <a:buNone/>
                </a:pPr>
                <a:endParaRPr lang="hu-HU" dirty="0" smtClean="0"/>
              </a:p>
              <a:p>
                <a:pPr marL="114300" indent="0">
                  <a:buNone/>
                </a:pPr>
                <a:endParaRPr lang="hu-HU" dirty="0"/>
              </a:p>
              <a:p>
                <a:pPr marL="114300" indent="0">
                  <a:buNone/>
                </a:pPr>
                <a:r>
                  <a:rPr lang="hu-HU" dirty="0" smtClean="0"/>
                  <a:t>a</a:t>
                </a:r>
                <a:r>
                  <a:rPr lang="hu-HU" dirty="0"/>
                  <a:t>. közvetlen deduktív</a:t>
                </a:r>
              </a:p>
              <a:p>
                <a:pPr marL="114300" indent="0">
                  <a:buNone/>
                </a:pPr>
                <a:r>
                  <a:rPr lang="hu-HU" dirty="0"/>
                  <a:t>b. közvetett deduktív</a:t>
                </a:r>
              </a:p>
              <a:p>
                <a:pPr marL="114300" indent="0">
                  <a:buNone/>
                </a:pPr>
                <a:r>
                  <a:rPr lang="hu-HU" dirty="0"/>
                  <a:t>c. közvetlen induktív</a:t>
                </a:r>
              </a:p>
              <a:p>
                <a:pPr marL="114300" indent="0">
                  <a:buNone/>
                </a:pPr>
                <a:r>
                  <a:rPr lang="hu-HU" dirty="0"/>
                  <a:t>d. közvetett </a:t>
                </a:r>
                <a:r>
                  <a:rPr lang="hu-HU" dirty="0" smtClean="0"/>
                  <a:t>induktív</a:t>
                </a:r>
              </a:p>
              <a:p>
                <a:pPr marL="114300" indent="0">
                  <a:buNone/>
                </a:pPr>
                <a:endParaRPr lang="hu-HU" dirty="0" smtClean="0"/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hu-HU" sz="2400" b="0" i="1" smtClean="0">
                        <a:latin typeface="Cambria Math"/>
                      </a:rPr>
                      <m:t>𝑆</m:t>
                    </m:r>
                    <m:r>
                      <a:rPr lang="hu-HU" sz="2400" i="1">
                        <a:latin typeface="Cambria Math"/>
                      </a:rPr>
                      <m:t>𝑎</m:t>
                    </m:r>
                    <m:r>
                      <a:rPr lang="hu-HU" sz="2400" b="0" i="1" smtClean="0">
                        <a:latin typeface="Cambria Math"/>
                      </a:rPr>
                      <m:t>𝑃</m:t>
                    </m:r>
                    <m:groupChr>
                      <m:groupChrPr>
                        <m:chr m:val="→"/>
                        <m:vertJc m:val="bot"/>
                        <m:ctrlPr>
                          <a:rPr lang="en-GB" sz="2400" i="1">
                            <a:latin typeface="Cambria Math"/>
                          </a:rPr>
                        </m:ctrlPr>
                      </m:groupChrPr>
                      <m:e>
                        <m:r>
                          <a:rPr lang="hu-HU" sz="2400" i="1">
                            <a:latin typeface="Cambria Math"/>
                          </a:rPr>
                          <m:t>𝑚</m:t>
                        </m:r>
                      </m:e>
                    </m:groupChr>
                    <m:r>
                      <a:rPr lang="hu-HU" sz="2400" b="0" i="1" smtClean="0">
                        <a:latin typeface="Cambria Math"/>
                      </a:rPr>
                      <m:t>𝑃𝑖𝑆</m:t>
                    </m:r>
                  </m:oMath>
                </a14:m>
                <a:r>
                  <a:rPr lang="hu-HU" sz="2400" dirty="0" smtClean="0"/>
                  <a:t> : megfordítás </a:t>
                </a:r>
              </a:p>
              <a:p>
                <a:pPr marL="114300" indent="0">
                  <a:buNone/>
                </a:pPr>
                <a:r>
                  <a:rPr lang="hu-HU" sz="2400" dirty="0" smtClean="0">
                    <a:latin typeface="Cambria Math"/>
                    <a:ea typeface="Cambria Math"/>
                  </a:rPr>
                  <a:t>⇒ </a:t>
                </a:r>
                <a:r>
                  <a:rPr lang="hu-HU" sz="2400" dirty="0" smtClean="0">
                    <a:latin typeface="Cambria Math"/>
                    <a:ea typeface="Cambria Math"/>
                  </a:rPr>
                  <a:t>helyes válasz: a</a:t>
                </a:r>
                <a:endParaRPr lang="hu-HU" dirty="0" smtClean="0"/>
              </a:p>
              <a:p>
                <a:pPr marL="114300" indent="0">
                  <a:buNone/>
                </a:pPr>
                <a:endParaRPr lang="hu-HU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771550"/>
                <a:ext cx="7704856" cy="3600450"/>
              </a:xfrm>
              <a:blipFill rotWithShape="1">
                <a:blip r:embed="rId2"/>
                <a:stretch>
                  <a:fillRect t="-220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1547664" y="1347614"/>
            <a:ext cx="2160240" cy="585356"/>
            <a:chOff x="1547664" y="1059582"/>
            <a:chExt cx="2160240" cy="585356"/>
          </a:xfrm>
        </p:grpSpPr>
        <p:grpSp>
          <p:nvGrpSpPr>
            <p:cNvPr id="10" name="Group 9"/>
            <p:cNvGrpSpPr/>
            <p:nvPr/>
          </p:nvGrpSpPr>
          <p:grpSpPr>
            <a:xfrm>
              <a:off x="1547664" y="1059582"/>
              <a:ext cx="1944216" cy="200345"/>
              <a:chOff x="1547664" y="1059582"/>
              <a:chExt cx="1944216" cy="20034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1547664" y="1059582"/>
                <a:ext cx="1944216" cy="0"/>
              </a:xfrm>
              <a:prstGeom prst="line">
                <a:avLst/>
              </a:prstGeom>
              <a:ln>
                <a:solidFill>
                  <a:srgbClr val="4EC6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2555776" y="1059582"/>
                <a:ext cx="0" cy="200345"/>
              </a:xfrm>
              <a:prstGeom prst="straightConnector1">
                <a:avLst/>
              </a:prstGeom>
              <a:ln>
                <a:solidFill>
                  <a:srgbClr val="4EC648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1907704" y="1275606"/>
              <a:ext cx="18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4EC648"/>
                  </a:solidFill>
                </a:rPr>
                <a:t>premissza: SaP</a:t>
              </a:r>
              <a:endParaRPr lang="hu-HU" dirty="0">
                <a:solidFill>
                  <a:srgbClr val="4EC648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283968" y="1347614"/>
            <a:ext cx="2160240" cy="576064"/>
            <a:chOff x="4283968" y="1059582"/>
            <a:chExt cx="2160240" cy="576064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283968" y="1059582"/>
              <a:ext cx="2160240" cy="0"/>
            </a:xfrm>
            <a:prstGeom prst="line">
              <a:avLst/>
            </a:prstGeom>
            <a:ln>
              <a:solidFill>
                <a:srgbClr val="573AD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5292080" y="1059582"/>
              <a:ext cx="0" cy="200345"/>
            </a:xfrm>
            <a:prstGeom prst="straightConnector1">
              <a:avLst/>
            </a:prstGeom>
            <a:ln>
              <a:solidFill>
                <a:srgbClr val="573AD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644008" y="1266314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573AD4"/>
                  </a:solidFill>
                </a:rPr>
                <a:t>konklúzió: </a:t>
              </a:r>
              <a:r>
                <a:rPr lang="hu-HU" dirty="0" err="1" smtClean="0">
                  <a:solidFill>
                    <a:srgbClr val="573AD4"/>
                  </a:solidFill>
                </a:rPr>
                <a:t>PiS</a:t>
              </a:r>
              <a:endParaRPr lang="hu-HU" dirty="0">
                <a:solidFill>
                  <a:srgbClr val="573AD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93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424" y="699542"/>
            <a:ext cx="7620000" cy="410105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hu-HU" dirty="0"/>
              <a:t>II. </a:t>
            </a:r>
            <a:r>
              <a:rPr lang="hu-HU" dirty="0" smtClean="0"/>
              <a:t>TÉTEL (2019)</a:t>
            </a:r>
            <a:endParaRPr lang="hu-HU" dirty="0"/>
          </a:p>
          <a:p>
            <a:pPr marL="114300" indent="0">
              <a:buNone/>
            </a:pPr>
            <a:r>
              <a:rPr lang="hu-HU" dirty="0"/>
              <a:t>Adottak a következő kijelentések:</a:t>
            </a:r>
          </a:p>
          <a:p>
            <a:pPr marL="114300" indent="0">
              <a:buNone/>
            </a:pPr>
            <a:r>
              <a:rPr lang="hu-HU" dirty="0"/>
              <a:t>1. </a:t>
            </a:r>
            <a:r>
              <a:rPr lang="hu-HU" i="1" dirty="0"/>
              <a:t>Egy </a:t>
            </a:r>
            <a:r>
              <a:rPr lang="hu-HU" i="1" dirty="0" err="1"/>
              <a:t>közvéleményformáló</a:t>
            </a:r>
            <a:r>
              <a:rPr lang="hu-HU" i="1" dirty="0"/>
              <a:t> személy sem félénk.</a:t>
            </a:r>
            <a:endParaRPr lang="hu-HU" dirty="0"/>
          </a:p>
          <a:p>
            <a:pPr marL="114300" indent="0">
              <a:buNone/>
            </a:pPr>
            <a:r>
              <a:rPr lang="hu-HU" dirty="0"/>
              <a:t>2. </a:t>
            </a:r>
            <a:r>
              <a:rPr lang="hu-HU" i="1" dirty="0"/>
              <a:t>Némely természeti erőforrás nem megújuló.</a:t>
            </a:r>
            <a:endParaRPr lang="hu-HU" dirty="0"/>
          </a:p>
          <a:p>
            <a:pPr marL="114300" indent="0">
              <a:buNone/>
            </a:pPr>
            <a:r>
              <a:rPr lang="hu-HU" dirty="0"/>
              <a:t>3. </a:t>
            </a:r>
            <a:r>
              <a:rPr lang="hu-HU" i="1" dirty="0"/>
              <a:t>Néhány egyetemista sikeres vállalkozó.</a:t>
            </a:r>
            <a:endParaRPr lang="hu-HU" dirty="0"/>
          </a:p>
          <a:p>
            <a:pPr marL="114300" indent="0">
              <a:buNone/>
            </a:pPr>
            <a:r>
              <a:rPr lang="hu-HU" dirty="0"/>
              <a:t>4. </a:t>
            </a:r>
            <a:r>
              <a:rPr lang="hu-HU" i="1" dirty="0"/>
              <a:t>Minden kozmetikum romlandó termék.</a:t>
            </a:r>
            <a:endParaRPr lang="hu-HU" dirty="0"/>
          </a:p>
          <a:p>
            <a:pPr marL="114300" indent="0">
              <a:buNone/>
            </a:pPr>
            <a:r>
              <a:rPr lang="hu-HU" b="1" dirty="0"/>
              <a:t> </a:t>
            </a:r>
            <a:endParaRPr lang="hu-HU" dirty="0"/>
          </a:p>
          <a:p>
            <a:pPr marL="114300" indent="0">
              <a:buNone/>
            </a:pPr>
            <a:r>
              <a:rPr lang="hu-HU" dirty="0"/>
              <a:t>C.</a:t>
            </a:r>
            <a:r>
              <a:rPr lang="hu-HU" b="1" dirty="0"/>
              <a:t> </a:t>
            </a:r>
            <a:r>
              <a:rPr lang="hu-HU" dirty="0"/>
              <a:t>Alkalmazzátok a megfordítás és az átalakítás műveleteit, leszármaztatva a 1-es és </a:t>
            </a:r>
            <a:r>
              <a:rPr lang="hu-HU" dirty="0" smtClean="0"/>
              <a:t>4-es kijelentés </a:t>
            </a:r>
            <a:r>
              <a:rPr lang="hu-HU" dirty="0"/>
              <a:t>mindegyikének helyes megfordítottját és átalakítottját formális valamint természetes nyelven! </a:t>
            </a:r>
            <a:r>
              <a:rPr lang="hu-HU" dirty="0" smtClean="0"/>
              <a:t>						8 </a:t>
            </a:r>
            <a:r>
              <a:rPr lang="hu-HU" dirty="0"/>
              <a:t>pont</a:t>
            </a:r>
          </a:p>
          <a:p>
            <a:pPr marL="11430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105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40432" y="699542"/>
                <a:ext cx="7620000" cy="4101058"/>
              </a:xfrm>
            </p:spPr>
            <p:txBody>
              <a:bodyPr>
                <a:normAutofit fontScale="92500" lnSpcReduction="10000"/>
              </a:bodyPr>
              <a:lstStyle/>
              <a:p>
                <a:pPr marL="114300" indent="0">
                  <a:buNone/>
                </a:pPr>
                <a:r>
                  <a:rPr lang="hu-HU" dirty="0" smtClean="0"/>
                  <a:t>1. </a:t>
                </a:r>
                <a:r>
                  <a:rPr lang="hu-HU" i="1" dirty="0" smtClean="0"/>
                  <a:t>Egy </a:t>
                </a:r>
                <a:r>
                  <a:rPr lang="hu-HU" i="1" dirty="0" err="1"/>
                  <a:t>közvéleményformáló</a:t>
                </a:r>
                <a:r>
                  <a:rPr lang="hu-HU" i="1" dirty="0"/>
                  <a:t> személy sem félénk</a:t>
                </a:r>
                <a:r>
                  <a:rPr lang="hu-HU" i="1" dirty="0" smtClean="0"/>
                  <a:t>. - SeP</a:t>
                </a:r>
              </a:p>
              <a:p>
                <a:pPr marL="114300" indent="0">
                  <a:buNone/>
                </a:pPr>
                <a:r>
                  <a:rPr lang="hu-HU" sz="1900" dirty="0" smtClean="0"/>
                  <a:t>S: </a:t>
                </a:r>
                <a:r>
                  <a:rPr lang="hu-HU" sz="1900" dirty="0" err="1" smtClean="0"/>
                  <a:t>közvéleményformáló</a:t>
                </a:r>
                <a:r>
                  <a:rPr lang="hu-HU" sz="1900" dirty="0" smtClean="0"/>
                  <a:t> személy, </a:t>
                </a:r>
              </a:p>
              <a:p>
                <a:pPr marL="114300" indent="0">
                  <a:buNone/>
                </a:pPr>
                <a:r>
                  <a:rPr lang="hu-HU" sz="1900" dirty="0" smtClean="0"/>
                  <a:t>P: félénk</a:t>
                </a:r>
                <a:endParaRPr lang="hu-HU" sz="1900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sz="2400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sz="2400" i="1">
                              <a:latin typeface="Cambria Math"/>
                            </a:rPr>
                            <m:t>+ </m:t>
                          </m:r>
                        </m:sup>
                      </m:sSup>
                      <m:r>
                        <a:rPr lang="hu-HU" sz="2400" i="1">
                          <a:latin typeface="Cambria Math"/>
                        </a:rPr>
                        <m:t>𝑒</m:t>
                      </m:r>
                      <m:sSup>
                        <m:sSupPr>
                          <m:ctrlPr>
                            <a:rPr lang="hu-H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sz="2400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sz="2400" i="1">
                              <a:latin typeface="Cambria Math"/>
                            </a:rPr>
                            <m:t>+</m:t>
                          </m:r>
                        </m:sup>
                      </m:sSup>
                      <m:groupChr>
                        <m:groupChrPr>
                          <m:chr m:val="→"/>
                          <m:vertJc m:val="bot"/>
                          <m:ctrlPr>
                            <a:rPr lang="hu-HU" sz="24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hu-HU" sz="2400" i="1">
                              <a:latin typeface="Cambria Math"/>
                            </a:rPr>
                            <m:t>𝑚</m:t>
                          </m:r>
                        </m:e>
                      </m:groupChr>
                      <m:sSup>
                        <m:sSupPr>
                          <m:ctrlPr>
                            <a:rPr lang="hu-H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sz="2400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sz="2400" i="1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hu-HU" sz="2400" i="1">
                          <a:latin typeface="Cambria Math"/>
                        </a:rPr>
                        <m:t>𝑒</m:t>
                      </m:r>
                      <m:sSup>
                        <m:sSupPr>
                          <m:ctrlPr>
                            <a:rPr lang="hu-H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sz="2400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sz="2400" i="1"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hu-HU" sz="2400" dirty="0"/>
              </a:p>
              <a:p>
                <a:pPr marL="114300" indent="0">
                  <a:buNone/>
                </a:pPr>
                <a:r>
                  <a:rPr lang="hu-HU" sz="1900" i="1" dirty="0"/>
                  <a:t>Egy </a:t>
                </a:r>
                <a:r>
                  <a:rPr lang="hu-HU" sz="1900" i="1" dirty="0" err="1"/>
                  <a:t>közvéleményformáló</a:t>
                </a:r>
                <a:r>
                  <a:rPr lang="hu-HU" sz="1900" i="1" dirty="0"/>
                  <a:t> személy sem félénk.</a:t>
                </a:r>
                <a:r>
                  <a:rPr lang="hu-HU" sz="1900" dirty="0" smtClean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sz="1900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sz="1900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sz="1900" dirty="0" smtClean="0"/>
                  <a:t>  Egy félénk személy sem </a:t>
                </a:r>
                <a:r>
                  <a:rPr lang="hu-HU" sz="1900" dirty="0" err="1" smtClean="0"/>
                  <a:t>közvéleményformáló</a:t>
                </a:r>
                <a:r>
                  <a:rPr lang="hu-HU" sz="1900" dirty="0" smtClean="0"/>
                  <a:t> személy.</a:t>
                </a:r>
                <a:endParaRPr lang="hu-HU" sz="1900" dirty="0"/>
              </a:p>
              <a:p>
                <a:pPr marL="114300" indent="0" algn="ctr">
                  <a:buNone/>
                </a:pPr>
                <a:r>
                  <a:rPr lang="hu-HU" b="1" dirty="0"/>
                  <a:t> </a:t>
                </a:r>
                <a:endParaRPr lang="hu-HU" b="1" dirty="0" smtClean="0"/>
              </a:p>
              <a:p>
                <a:pPr marL="114300" indent="0" algn="ctr">
                  <a:buNone/>
                </a:pPr>
                <a:r>
                  <a:rPr lang="hu-HU" dirty="0" smtClean="0"/>
                  <a:t> </a:t>
                </a:r>
                <a:r>
                  <a:rPr lang="hu-HU" sz="2400" dirty="0"/>
                  <a:t>SeP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sz="2400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sz="2400">
                            <a:latin typeface="Cambria Math"/>
                          </a:rPr>
                          <m:t>á</m:t>
                        </m:r>
                      </m:e>
                    </m:groupChr>
                  </m:oMath>
                </a14:m>
                <a:r>
                  <a:rPr lang="hu-HU" sz="2400" dirty="0"/>
                  <a:t> Sa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hu-HU" sz="2400" dirty="0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endParaRPr lang="hu-HU" dirty="0" smtClean="0"/>
              </a:p>
              <a:p>
                <a:pPr marL="114300" indent="0">
                  <a:buNone/>
                </a:pPr>
                <a:r>
                  <a:rPr lang="hu-HU" sz="1900" i="1" dirty="0" smtClean="0"/>
                  <a:t>nem félénk = bátor</a:t>
                </a:r>
              </a:p>
              <a:p>
                <a:pPr marL="114300" indent="0">
                  <a:buNone/>
                </a:pPr>
                <a:r>
                  <a:rPr lang="hu-HU" sz="1900" i="1" dirty="0" smtClean="0"/>
                  <a:t>Egy </a:t>
                </a:r>
                <a:r>
                  <a:rPr lang="hu-HU" sz="1900" i="1" dirty="0" err="1"/>
                  <a:t>közvéleményformáló</a:t>
                </a:r>
                <a:r>
                  <a:rPr lang="hu-HU" sz="1900" i="1" dirty="0"/>
                  <a:t> személy sem félénk.</a:t>
                </a:r>
                <a:r>
                  <a:rPr lang="hu-HU" sz="1900" dirty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sz="1900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sz="1900" b="0" i="1" smtClean="0">
                            <a:latin typeface="Cambria Math"/>
                          </a:rPr>
                          <m:t>á</m:t>
                        </m:r>
                      </m:e>
                    </m:groupChr>
                  </m:oMath>
                </a14:m>
                <a:r>
                  <a:rPr lang="hu-HU" sz="1900" dirty="0"/>
                  <a:t> </a:t>
                </a:r>
                <a:r>
                  <a:rPr lang="hu-HU" sz="1900" i="1" dirty="0" smtClean="0"/>
                  <a:t>Minden </a:t>
                </a:r>
                <a:r>
                  <a:rPr lang="hu-HU" sz="1900" i="1" dirty="0"/>
                  <a:t>közvéleményformáló személy </a:t>
                </a:r>
                <a:r>
                  <a:rPr lang="hu-HU" sz="1900" i="1" dirty="0" smtClean="0"/>
                  <a:t>bátor.</a:t>
                </a:r>
                <a:endParaRPr lang="hu-HU" sz="1900" dirty="0" smtClean="0"/>
              </a:p>
              <a:p>
                <a:pPr marL="114300" indent="0">
                  <a:buNone/>
                </a:pPr>
                <a:endParaRPr lang="hu-HU" dirty="0" smtClean="0"/>
              </a:p>
              <a:p>
                <a:pPr marL="114300" indent="0">
                  <a:buNone/>
                </a:pPr>
                <a:endParaRPr lang="hu-H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0432" y="699542"/>
                <a:ext cx="7620000" cy="4101058"/>
              </a:xfrm>
              <a:blipFill rotWithShape="1">
                <a:blip r:embed="rId2"/>
                <a:stretch>
                  <a:fillRect t="-148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932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40432" y="627534"/>
                <a:ext cx="7620000" cy="4101058"/>
              </a:xfrm>
            </p:spPr>
            <p:txBody>
              <a:bodyPr>
                <a:normAutofit fontScale="92500"/>
              </a:bodyPr>
              <a:lstStyle/>
              <a:p>
                <a:pPr marL="114300" indent="0">
                  <a:buNone/>
                </a:pPr>
                <a:r>
                  <a:rPr lang="hu-HU" dirty="0" smtClean="0"/>
                  <a:t>4. </a:t>
                </a:r>
                <a:r>
                  <a:rPr lang="hu-HU" i="1" dirty="0"/>
                  <a:t>Minden kozmetikum romlandó </a:t>
                </a:r>
                <a:r>
                  <a:rPr lang="hu-HU" i="1" dirty="0" smtClean="0"/>
                  <a:t>termék. – SaP</a:t>
                </a:r>
              </a:p>
              <a:p>
                <a:pPr marL="114300" indent="0">
                  <a:buNone/>
                </a:pPr>
                <a:r>
                  <a:rPr lang="hu-HU" sz="1900" i="1" dirty="0" smtClean="0"/>
                  <a:t>S: kozmetikum</a:t>
                </a:r>
              </a:p>
              <a:p>
                <a:pPr marL="114300" indent="0">
                  <a:buNone/>
                </a:pPr>
                <a:r>
                  <a:rPr lang="hu-HU" sz="1900" i="1" dirty="0" smtClean="0"/>
                  <a:t>P: romlandó termék</a:t>
                </a:r>
                <a:endParaRPr lang="hu-HU" sz="1900" dirty="0"/>
              </a:p>
              <a:p>
                <a:pPr marL="0" indent="0">
                  <a:spcBef>
                    <a:spcPts val="0"/>
                  </a:spcBef>
                  <a:buClrTx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sz="2400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sz="2400" i="1">
                              <a:latin typeface="Cambria Math"/>
                            </a:rPr>
                            <m:t>+ </m:t>
                          </m:r>
                        </m:sup>
                      </m:sSup>
                      <m:r>
                        <a:rPr lang="hu-HU" sz="2400" i="1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sz="2400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sz="2400" i="1">
                              <a:latin typeface="Cambria Math"/>
                            </a:rPr>
                            <m:t>−</m:t>
                          </m:r>
                        </m:sup>
                      </m:sSup>
                      <m:groupChr>
                        <m:groupChrPr>
                          <m:chr m:val="→"/>
                          <m:vertJc m:val="bot"/>
                          <m:ctrlPr>
                            <a:rPr lang="en-GB" sz="24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hu-HU" sz="2400" i="1">
                              <a:latin typeface="Cambria Math"/>
                            </a:rPr>
                            <m:t>𝑚</m:t>
                          </m:r>
                        </m:e>
                      </m:groupChr>
                      <m:sSup>
                        <m:sSupPr>
                          <m:ctrlPr>
                            <a:rPr lang="en-GB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sz="2400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sz="2400" i="1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hu-HU" sz="2400" i="1">
                          <a:latin typeface="Cambria Math"/>
                        </a:rPr>
                        <m:t>𝑖</m:t>
                      </m:r>
                      <m:sSup>
                        <m:sSupPr>
                          <m:ctrlPr>
                            <a:rPr lang="en-GB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sz="2400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sz="2400" i="1">
                              <a:latin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  <a:p>
                <a:pPr marL="114300" indent="0">
                  <a:buNone/>
                </a:pPr>
                <a:r>
                  <a:rPr lang="hu-HU" sz="1900" i="1" dirty="0"/>
                  <a:t>Minden kozmetikum romlandó termék</a:t>
                </a:r>
                <a:r>
                  <a:rPr lang="hu-HU" sz="1900" i="1" dirty="0" smtClean="0"/>
                  <a:t>.</a:t>
                </a:r>
                <a:r>
                  <a:rPr lang="hu-HU" sz="1900" dirty="0" smtClean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sz="1900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sz="1900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sz="1900" dirty="0" smtClean="0"/>
                  <a:t>  Van olyan romlandó termék, amely kozmetikum.</a:t>
                </a:r>
                <a:endParaRPr lang="hu-HU" sz="1900" dirty="0"/>
              </a:p>
              <a:p>
                <a:pPr marL="114300" indent="0" algn="ctr">
                  <a:buNone/>
                </a:pPr>
                <a:endParaRPr lang="hu-HU" sz="2400" dirty="0" smtClean="0"/>
              </a:p>
              <a:p>
                <a:pPr marL="114300" indent="0" algn="ctr">
                  <a:buNone/>
                </a:pPr>
                <a:r>
                  <a:rPr lang="hu-HU" sz="2400" dirty="0" smtClean="0"/>
                  <a:t>SaP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sz="2400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sz="2400">
                            <a:latin typeface="Cambria Math"/>
                          </a:rPr>
                          <m:t>á</m:t>
                        </m:r>
                      </m:e>
                    </m:groupChr>
                  </m:oMath>
                </a14:m>
                <a:r>
                  <a:rPr lang="hu-HU" sz="2400" dirty="0"/>
                  <a:t> S</a:t>
                </a:r>
                <a:r>
                  <a:rPr lang="hu-HU" sz="2400" dirty="0" smtClean="0"/>
                  <a:t>e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hu-HU" sz="2400" dirty="0">
                            <a:latin typeface="Cambria Math"/>
                          </a:rPr>
                          <m:t>𝑃</m:t>
                        </m:r>
                      </m:e>
                    </m:acc>
                    <m:r>
                      <a:rPr lang="hu-HU" sz="24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hu-HU" b="1" dirty="0"/>
                  <a:t> </a:t>
                </a:r>
                <a:endParaRPr lang="hu-HU" b="1" dirty="0" smtClean="0"/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sz="20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hu-HU" sz="2000" dirty="0">
                            <a:latin typeface="Cambria Math"/>
                          </a:rPr>
                          <m:t>𝑃</m:t>
                        </m:r>
                      </m:e>
                    </m:acc>
                    <m:r>
                      <a:rPr lang="hu-HU" sz="2000" b="0" i="0" dirty="0" smtClean="0">
                        <a:latin typeface="Cambria Math"/>
                      </a:rPr>
                      <m:t>:</m:t>
                    </m:r>
                  </m:oMath>
                </a14:m>
                <a:r>
                  <a:rPr lang="hu-HU" sz="1900" dirty="0" smtClean="0"/>
                  <a:t> tartós termék</a:t>
                </a:r>
              </a:p>
              <a:p>
                <a:pPr marL="114300" indent="0">
                  <a:buNone/>
                </a:pPr>
                <a:r>
                  <a:rPr lang="hu-HU" sz="1900" i="1" dirty="0"/>
                  <a:t>Minden kozmetikum romlandó </a:t>
                </a:r>
                <a:r>
                  <a:rPr lang="hu-HU" sz="1900" i="1" dirty="0" smtClean="0"/>
                  <a:t>termék.</a:t>
                </a:r>
                <a:r>
                  <a:rPr lang="hu-HU" sz="1900" dirty="0" smtClean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sz="1900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sz="1900" b="0" i="1" smtClean="0">
                            <a:latin typeface="Cambria Math"/>
                          </a:rPr>
                          <m:t>á</m:t>
                        </m:r>
                      </m:e>
                    </m:groupChr>
                  </m:oMath>
                </a14:m>
                <a:r>
                  <a:rPr lang="hu-HU" sz="1900" dirty="0"/>
                  <a:t> </a:t>
                </a:r>
                <a:r>
                  <a:rPr lang="hu-HU" sz="1900" i="1" dirty="0" smtClean="0"/>
                  <a:t>Egy kozmetikum sem tartós termék.</a:t>
                </a:r>
                <a:endParaRPr lang="hu-HU" sz="1900" dirty="0" smtClean="0"/>
              </a:p>
              <a:p>
                <a:pPr marL="114300" indent="0">
                  <a:buNone/>
                </a:pPr>
                <a:endParaRPr lang="hu-HU" dirty="0" smtClean="0"/>
              </a:p>
              <a:p>
                <a:pPr marL="114300" indent="0">
                  <a:buNone/>
                </a:pPr>
                <a:endParaRPr lang="hu-H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0432" y="627534"/>
                <a:ext cx="7620000" cy="4101058"/>
              </a:xfrm>
              <a:blipFill rotWithShape="1">
                <a:blip r:embed="rId2"/>
                <a:stretch>
                  <a:fillRect t="-74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41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40432" y="699542"/>
                <a:ext cx="7620000" cy="4101058"/>
              </a:xfrm>
            </p:spPr>
            <p:txBody>
              <a:bodyPr>
                <a:normAutofit fontScale="92500" lnSpcReduction="20000"/>
              </a:bodyPr>
              <a:lstStyle/>
              <a:p>
                <a:pPr marL="114300" indent="0" algn="just">
                  <a:buNone/>
                </a:pPr>
                <a:r>
                  <a:rPr lang="hu-HU" dirty="0" smtClean="0"/>
                  <a:t>D.</a:t>
                </a:r>
                <a:r>
                  <a:rPr lang="hu-HU" b="1" dirty="0"/>
                  <a:t> </a:t>
                </a:r>
                <a:r>
                  <a:rPr lang="hu-HU" dirty="0"/>
                  <a:t>Alkossátok meg formális és természetes nyelven egyaránt az 3-as kijelentés </a:t>
                </a:r>
                <a:r>
                  <a:rPr lang="hu-HU" dirty="0" smtClean="0"/>
                  <a:t>megfordítottjának átalakítottját</a:t>
                </a:r>
                <a:r>
                  <a:rPr lang="hu-HU" dirty="0"/>
                  <a:t>. </a:t>
                </a:r>
                <a:r>
                  <a:rPr lang="hu-HU" dirty="0" smtClean="0"/>
                  <a:t>			4 pont</a:t>
                </a:r>
              </a:p>
              <a:p>
                <a:pPr marL="114300" indent="0" algn="just">
                  <a:buNone/>
                </a:pPr>
                <a:r>
                  <a:rPr lang="hu-HU" dirty="0" smtClean="0"/>
                  <a:t>	3</a:t>
                </a:r>
                <a:r>
                  <a:rPr lang="hu-HU" dirty="0"/>
                  <a:t>. </a:t>
                </a:r>
                <a:r>
                  <a:rPr lang="hu-HU" i="1" dirty="0"/>
                  <a:t>Néhány egyetemista sikeres vállalkozó</a:t>
                </a:r>
                <a:r>
                  <a:rPr lang="hu-HU" i="1" dirty="0" smtClean="0"/>
                  <a:t>.</a:t>
                </a:r>
              </a:p>
              <a:p>
                <a:pPr marL="114300" indent="0" algn="just">
                  <a:buNone/>
                </a:pPr>
                <a:r>
                  <a:rPr lang="hu-HU" sz="1900" i="1" dirty="0" smtClean="0"/>
                  <a:t>S: egyetemista</a:t>
                </a:r>
              </a:p>
              <a:p>
                <a:pPr marL="114300" indent="0" algn="just">
                  <a:buNone/>
                </a:pPr>
                <a:r>
                  <a:rPr lang="hu-HU" sz="1900" i="1" dirty="0" smtClean="0"/>
                  <a:t>P: sikeres vállalkozó</a:t>
                </a:r>
                <a:endParaRPr lang="hu-HU" sz="1900" dirty="0" smtClean="0"/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sz="2400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sz="2400" i="1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hu-HU" sz="2400" i="1">
                          <a:latin typeface="Cambria Math"/>
                        </a:rPr>
                        <m:t>𝑖</m:t>
                      </m:r>
                      <m:sSup>
                        <m:sSupPr>
                          <m:ctrlPr>
                            <a:rPr lang="hu-H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sz="2400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sz="2400" i="1">
                              <a:latin typeface="Cambria Math"/>
                            </a:rPr>
                            <m:t>−</m:t>
                          </m:r>
                        </m:sup>
                      </m:sSup>
                      <m:groupChr>
                        <m:groupChrPr>
                          <m:chr m:val="→"/>
                          <m:vertJc m:val="bot"/>
                          <m:ctrlPr>
                            <a:rPr lang="hu-HU" sz="24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hu-HU" sz="2400" i="1">
                              <a:latin typeface="Cambria Math"/>
                            </a:rPr>
                            <m:t>𝑚</m:t>
                          </m:r>
                        </m:e>
                      </m:groupChr>
                      <m:sSup>
                        <m:sSupPr>
                          <m:ctrlPr>
                            <a:rPr lang="hu-H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sz="2400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sz="2400" i="1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hu-HU" sz="2400" i="1">
                          <a:latin typeface="Cambria Math"/>
                        </a:rPr>
                        <m:t>𝑖</m:t>
                      </m:r>
                      <m:sSup>
                        <m:sSupPr>
                          <m:ctrlPr>
                            <a:rPr lang="hu-HU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sz="2400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sz="2400" i="1">
                              <a:latin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  <a:p>
                <a:pPr marL="114300" indent="0" algn="just">
                  <a:buNone/>
                </a:pPr>
                <a:r>
                  <a:rPr lang="hu-HU" sz="1900" i="1" dirty="0" smtClean="0"/>
                  <a:t>Néhány </a:t>
                </a:r>
                <a:r>
                  <a:rPr lang="hu-HU" sz="1900" i="1" dirty="0"/>
                  <a:t>egyetemista sikeres vállalkozó.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sz="1900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sz="1900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sz="1900" i="1" dirty="0"/>
                  <a:t> Néhány sikeres vállalkozó egyetemista.</a:t>
                </a:r>
              </a:p>
              <a:p>
                <a:pPr marL="114300" indent="0" algn="ctr">
                  <a:buNone/>
                </a:pPr>
                <a:r>
                  <a:rPr lang="hu-HU" sz="2400" dirty="0" err="1" smtClean="0"/>
                  <a:t>PiS</a:t>
                </a:r>
                <a:r>
                  <a:rPr lang="hu-HU" sz="2400" dirty="0" smtClean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sz="2400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sz="2400">
                            <a:latin typeface="Cambria Math"/>
                          </a:rPr>
                          <m:t>á</m:t>
                        </m:r>
                      </m:e>
                    </m:groupChr>
                  </m:oMath>
                </a14:m>
                <a:r>
                  <a:rPr lang="hu-HU" sz="2400" dirty="0"/>
                  <a:t> </a:t>
                </a:r>
                <a:r>
                  <a:rPr lang="hu-HU" sz="2400" dirty="0" smtClean="0"/>
                  <a:t>Po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hu-HU" sz="2400" b="0" i="1" dirty="0" smtClean="0">
                            <a:latin typeface="Cambria Math"/>
                          </a:rPr>
                          <m:t>𝑆</m:t>
                        </m:r>
                      </m:e>
                    </m:acc>
                  </m:oMath>
                </a14:m>
                <a:endParaRPr lang="en-GB" sz="2400" dirty="0"/>
              </a:p>
              <a:p>
                <a:pPr marL="114300" indent="0" algn="just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sz="20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hu-HU" sz="2000" b="0" i="1" dirty="0" smtClean="0">
                            <a:latin typeface="Cambria Math"/>
                          </a:rPr>
                          <m:t>𝑆</m:t>
                        </m:r>
                      </m:e>
                    </m:acc>
                    <m:r>
                      <a:rPr lang="hu-HU" sz="2000" b="0" i="1" dirty="0" smtClean="0">
                        <a:latin typeface="Cambria Math"/>
                      </a:rPr>
                      <m:t>:</m:t>
                    </m:r>
                  </m:oMath>
                </a14:m>
                <a:r>
                  <a:rPr lang="hu-HU" sz="1900" dirty="0" smtClean="0"/>
                  <a:t> non-egyetemista</a:t>
                </a:r>
                <a:endParaRPr lang="hu-HU" sz="1900" dirty="0"/>
              </a:p>
              <a:p>
                <a:pPr marL="114300" indent="0" algn="just">
                  <a:buNone/>
                </a:pPr>
                <a:r>
                  <a:rPr lang="hu-HU" sz="1900" i="1" dirty="0"/>
                  <a:t>Néhány </a:t>
                </a:r>
                <a:r>
                  <a:rPr lang="hu-HU" sz="1900" i="1" dirty="0" smtClean="0"/>
                  <a:t>sikeres vállalkozó </a:t>
                </a:r>
                <a:r>
                  <a:rPr lang="hu-HU" sz="1900" i="1" dirty="0"/>
                  <a:t>egyetemista </a:t>
                </a:r>
                <a:r>
                  <a:rPr lang="hu-HU" sz="1900" i="1" dirty="0" smtClean="0"/>
                  <a:t>.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sz="1900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sz="1900" b="0" i="1" smtClean="0">
                            <a:latin typeface="Cambria Math"/>
                          </a:rPr>
                          <m:t>á</m:t>
                        </m:r>
                      </m:e>
                    </m:groupChr>
                  </m:oMath>
                </a14:m>
                <a:r>
                  <a:rPr lang="hu-HU" sz="1900" i="1" dirty="0"/>
                  <a:t> Néhány sikeres vállalkozó </a:t>
                </a:r>
                <a:r>
                  <a:rPr lang="hu-HU" sz="1900" i="1" dirty="0" smtClean="0"/>
                  <a:t>nem non-egyetemista.</a:t>
                </a:r>
                <a:endParaRPr lang="hu-HU" sz="1900" dirty="0"/>
              </a:p>
              <a:p>
                <a:pPr marL="114300" indent="0">
                  <a:buNone/>
                </a:pPr>
                <a:endParaRPr lang="hu-HU" dirty="0" smtClean="0"/>
              </a:p>
              <a:p>
                <a:pPr marL="114300" indent="0">
                  <a:buNone/>
                </a:pPr>
                <a:endParaRPr lang="hu-H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0432" y="699542"/>
                <a:ext cx="7620000" cy="4101058"/>
              </a:xfrm>
              <a:blipFill rotWithShape="1">
                <a:blip r:embed="rId2"/>
                <a:stretch>
                  <a:fillRect t="-2080" r="-8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081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915566"/>
            <a:ext cx="7543800" cy="1152128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b="1" dirty="0" smtClean="0"/>
              <a:t>következtetés </a:t>
            </a:r>
            <a:r>
              <a:rPr lang="hu-HU" dirty="0" smtClean="0"/>
              <a:t>olyan gondolkodási folyamat, melynek során egy vagy több előfeltevésből (adott ismeretből) új </a:t>
            </a:r>
            <a:r>
              <a:rPr lang="hu-HU" smtClean="0"/>
              <a:t>információt származtatunk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69827483"/>
              </p:ext>
            </p:extLst>
          </p:nvPr>
        </p:nvGraphicFramePr>
        <p:xfrm>
          <a:off x="971600" y="1851670"/>
          <a:ext cx="7344816" cy="2623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246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9542"/>
            <a:ext cx="7620000" cy="4101058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hu-HU" b="1" dirty="0"/>
              <a:t>E. </a:t>
            </a:r>
            <a:r>
              <a:rPr lang="hu-HU" dirty="0"/>
              <a:t>Két diák, X és Y a következőképpen vélekedik:</a:t>
            </a:r>
          </a:p>
          <a:p>
            <a:pPr marL="114300" indent="0">
              <a:buNone/>
            </a:pPr>
            <a:r>
              <a:rPr lang="hu-HU" dirty="0"/>
              <a:t>X: </a:t>
            </a:r>
            <a:r>
              <a:rPr lang="hu-HU" i="1" dirty="0"/>
              <a:t>Ha egyes tettek nem erkölcsösek, akkor egyes tettek erkölcstelenek.</a:t>
            </a:r>
            <a:endParaRPr lang="hu-HU" dirty="0"/>
          </a:p>
          <a:p>
            <a:pPr marL="114300" indent="0">
              <a:buNone/>
            </a:pPr>
            <a:r>
              <a:rPr lang="hu-HU" dirty="0"/>
              <a:t>Y: </a:t>
            </a:r>
            <a:r>
              <a:rPr lang="hu-HU" i="1" dirty="0"/>
              <a:t>Ha minden zöldség egészséges eledel, akkor minden egészséges eledel zöldség</a:t>
            </a:r>
            <a:r>
              <a:rPr lang="hu-HU" i="1" dirty="0" smtClean="0"/>
              <a:t>.</a:t>
            </a:r>
          </a:p>
          <a:p>
            <a:pPr marL="114300" indent="0">
              <a:buNone/>
            </a:pPr>
            <a:endParaRPr lang="hu-HU" dirty="0" smtClean="0"/>
          </a:p>
          <a:p>
            <a:pPr marL="114300" indent="0">
              <a:buNone/>
            </a:pPr>
            <a:r>
              <a:rPr lang="hu-HU" dirty="0" smtClean="0"/>
              <a:t>A </a:t>
            </a:r>
            <a:r>
              <a:rPr lang="hu-HU" dirty="0"/>
              <a:t>fenti helyzetből kiindulva:</a:t>
            </a:r>
          </a:p>
          <a:p>
            <a:pPr marL="114300" indent="0">
              <a:buNone/>
            </a:pPr>
            <a:r>
              <a:rPr lang="hu-HU" dirty="0"/>
              <a:t>a. Vázoljátok formális nyelven a két diák vélekedését! </a:t>
            </a:r>
            <a:r>
              <a:rPr lang="hu-HU" dirty="0" smtClean="0"/>
              <a:t>	4 </a:t>
            </a:r>
            <a:r>
              <a:rPr lang="hu-HU" dirty="0"/>
              <a:t>pont</a:t>
            </a:r>
          </a:p>
          <a:p>
            <a:pPr marL="114300" indent="0">
              <a:buNone/>
            </a:pPr>
            <a:r>
              <a:rPr lang="hu-HU" dirty="0"/>
              <a:t>b. </a:t>
            </a:r>
            <a:r>
              <a:rPr lang="hu-HU" dirty="0" smtClean="0"/>
              <a:t>Állapítsátok meg a </a:t>
            </a:r>
            <a:r>
              <a:rPr lang="hu-HU" dirty="0"/>
              <a:t>formalizált következtetések helyességét! </a:t>
            </a:r>
            <a:r>
              <a:rPr lang="hu-HU" dirty="0" smtClean="0"/>
              <a:t>								2 </a:t>
            </a:r>
            <a:r>
              <a:rPr lang="hu-HU" dirty="0"/>
              <a:t>pont</a:t>
            </a:r>
          </a:p>
          <a:p>
            <a:pPr marL="114300" indent="0">
              <a:buNone/>
            </a:pPr>
            <a:r>
              <a:rPr lang="hu-HU" dirty="0"/>
              <a:t>c. Magyarázzátok meg Y diák következtetésének helyességét</a:t>
            </a:r>
            <a:r>
              <a:rPr lang="hu-HU" dirty="0" smtClean="0"/>
              <a:t>!</a:t>
            </a:r>
          </a:p>
          <a:p>
            <a:pPr marL="114300" indent="0">
              <a:buNone/>
            </a:pPr>
            <a:r>
              <a:rPr lang="hu-HU" dirty="0" smtClean="0"/>
              <a:t>							2 </a:t>
            </a:r>
            <a:r>
              <a:rPr lang="hu-HU" dirty="0"/>
              <a:t>pont</a:t>
            </a:r>
          </a:p>
          <a:p>
            <a:pPr marL="114300" indent="0">
              <a:buNone/>
            </a:pPr>
            <a:endParaRPr lang="hu-HU" dirty="0" smtClean="0"/>
          </a:p>
          <a:p>
            <a:pPr marL="11430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9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9542"/>
                <a:ext cx="7620000" cy="4101058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hu-HU" sz="2000" dirty="0" smtClean="0"/>
                  <a:t>X</a:t>
                </a:r>
                <a:r>
                  <a:rPr lang="hu-HU" sz="2000" dirty="0"/>
                  <a:t>: </a:t>
                </a:r>
                <a:r>
                  <a:rPr lang="hu-HU" sz="2000" i="1" dirty="0">
                    <a:solidFill>
                      <a:srgbClr val="FFC000"/>
                    </a:solidFill>
                  </a:rPr>
                  <a:t>Ha </a:t>
                </a:r>
                <a:r>
                  <a:rPr lang="hu-HU" sz="2000" i="1" dirty="0"/>
                  <a:t>egyes tettek nem erkölcsösek, </a:t>
                </a:r>
                <a:r>
                  <a:rPr lang="hu-HU" sz="2000" i="1" dirty="0">
                    <a:solidFill>
                      <a:srgbClr val="FFC000"/>
                    </a:solidFill>
                  </a:rPr>
                  <a:t>akkor </a:t>
                </a:r>
                <a:r>
                  <a:rPr lang="hu-HU" sz="2000" i="1" dirty="0"/>
                  <a:t>egyes tettek erkölcstelenek</a:t>
                </a:r>
                <a:r>
                  <a:rPr lang="hu-HU" sz="2000" i="1" dirty="0" smtClean="0"/>
                  <a:t>.</a:t>
                </a:r>
              </a:p>
              <a:p>
                <a:pPr marL="114300" indent="0">
                  <a:buNone/>
                </a:pPr>
                <a:endParaRPr lang="hu-HU" i="1" dirty="0" smtClean="0"/>
              </a:p>
              <a:p>
                <a:pPr marL="114300" indent="0">
                  <a:buNone/>
                </a:pPr>
                <a:r>
                  <a:rPr lang="hu-HU" i="1" dirty="0" smtClean="0"/>
                  <a:t>a</a:t>
                </a:r>
                <a:r>
                  <a:rPr lang="hu-HU" i="1" dirty="0" smtClean="0"/>
                  <a:t>.</a:t>
                </a:r>
              </a:p>
              <a:p>
                <a:pPr marL="114300" indent="0">
                  <a:buNone/>
                </a:pPr>
                <a:r>
                  <a:rPr lang="hu-HU" i="1" dirty="0" smtClean="0"/>
                  <a:t>S: </a:t>
                </a:r>
                <a:r>
                  <a:rPr lang="hu-HU" i="1" dirty="0" smtClean="0"/>
                  <a:t>tettek</a:t>
                </a:r>
                <a:endParaRPr lang="hu-HU" i="1" dirty="0" smtClean="0"/>
              </a:p>
              <a:p>
                <a:pPr marL="114300" indent="0">
                  <a:buNone/>
                </a:pPr>
                <a:r>
                  <a:rPr lang="hu-HU" i="1" dirty="0" smtClean="0"/>
                  <a:t>P: erkölcsösek</a:t>
                </a: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i="1">
                            <a:latin typeface="Cambria Math"/>
                          </a:rPr>
                        </m:ctrlPr>
                      </m:accPr>
                      <m:e>
                        <m:r>
                          <a:rPr lang="hu-HU" i="1">
                            <a:latin typeface="Cambria Math"/>
                          </a:rPr>
                          <m:t>𝑃</m:t>
                        </m:r>
                      </m:e>
                    </m:acc>
                    <m:r>
                      <a:rPr lang="hu-HU" i="1">
                        <a:latin typeface="Cambria Math"/>
                      </a:rPr>
                      <m:t> </m:t>
                    </m:r>
                  </m:oMath>
                </a14:m>
                <a:r>
                  <a:rPr lang="hu-HU" i="1" dirty="0" smtClean="0"/>
                  <a:t>: erkölcstelenek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/>
                        </a:rPr>
                        <m:t>𝑆𝑜𝑃</m:t>
                      </m:r>
                      <m:r>
                        <a:rPr lang="hu-HU" i="1">
                          <a:latin typeface="Cambria Math"/>
                        </a:rPr>
                        <m:t>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hu-HU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hu-HU" i="1">
                              <a:latin typeface="Cambria Math"/>
                            </a:rPr>
                            <m:t>á</m:t>
                          </m:r>
                        </m:e>
                      </m:groupChr>
                      <m:r>
                        <a:rPr lang="hu-HU" i="1">
                          <a:latin typeface="Cambria Math"/>
                        </a:rPr>
                        <m:t>𝑆𝑖</m:t>
                      </m:r>
                      <m:acc>
                        <m:accPr>
                          <m:chr m:val="̅"/>
                          <m:ctrlPr>
                            <a:rPr lang="hu-H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hu-HU" i="1" dirty="0"/>
              </a:p>
              <a:p>
                <a:pPr marL="114300" indent="0">
                  <a:buNone/>
                </a:pPr>
                <a:r>
                  <a:rPr lang="hu-HU" dirty="0" smtClean="0"/>
                  <a:t>b. logikailag helyes átalakítás</a:t>
                </a:r>
              </a:p>
              <a:p>
                <a:pPr marL="114300" indent="0">
                  <a:buNone/>
                </a:pPr>
                <a:endParaRPr lang="hu-HU" dirty="0" smtClean="0"/>
              </a:p>
              <a:p>
                <a:pPr marL="114300" indent="0">
                  <a:buNone/>
                </a:pPr>
                <a:endParaRPr lang="hu-HU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9542"/>
                <a:ext cx="7620000" cy="4101058"/>
              </a:xfrm>
              <a:blipFill rotWithShape="1">
                <a:blip r:embed="rId2"/>
                <a:stretch>
                  <a:fillRect t="-74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027" y="3195204"/>
            <a:ext cx="300608" cy="300608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1331640" y="1059582"/>
            <a:ext cx="6408712" cy="729372"/>
            <a:chOff x="1331640" y="1059582"/>
            <a:chExt cx="6408712" cy="729372"/>
          </a:xfrm>
        </p:grpSpPr>
        <p:grpSp>
          <p:nvGrpSpPr>
            <p:cNvPr id="30" name="Group 29"/>
            <p:cNvGrpSpPr/>
            <p:nvPr/>
          </p:nvGrpSpPr>
          <p:grpSpPr>
            <a:xfrm>
              <a:off x="1331640" y="1059582"/>
              <a:ext cx="2880320" cy="720080"/>
              <a:chOff x="1331640" y="1059582"/>
              <a:chExt cx="2880320" cy="720080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1331640" y="1059582"/>
                <a:ext cx="2880320" cy="400690"/>
                <a:chOff x="1331640" y="1059582"/>
                <a:chExt cx="2880320" cy="400690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>
                  <a:off x="1331640" y="1059582"/>
                  <a:ext cx="2880320" cy="0"/>
                </a:xfrm>
                <a:prstGeom prst="line">
                  <a:avLst/>
                </a:prstGeom>
                <a:ln>
                  <a:solidFill>
                    <a:srgbClr val="4EC64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/>
                <p:cNvCxnSpPr/>
                <p:nvPr/>
              </p:nvCxnSpPr>
              <p:spPr>
                <a:xfrm>
                  <a:off x="2855387" y="1059582"/>
                  <a:ext cx="0" cy="400690"/>
                </a:xfrm>
                <a:prstGeom prst="straightConnector1">
                  <a:avLst/>
                </a:prstGeom>
                <a:ln>
                  <a:solidFill>
                    <a:srgbClr val="4EC648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2339752" y="1410330"/>
                <a:ext cx="11752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solidFill>
                      <a:srgbClr val="4EC648"/>
                    </a:solidFill>
                  </a:rPr>
                  <a:t>premissza</a:t>
                </a:r>
                <a:endParaRPr lang="hu-HU" dirty="0">
                  <a:solidFill>
                    <a:srgbClr val="4EC648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998027" y="1059582"/>
              <a:ext cx="2742325" cy="729372"/>
              <a:chOff x="4998027" y="1059582"/>
              <a:chExt cx="2742325" cy="729372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4998027" y="1059582"/>
                <a:ext cx="2742325" cy="0"/>
              </a:xfrm>
              <a:prstGeom prst="line">
                <a:avLst/>
              </a:prstGeom>
              <a:ln>
                <a:solidFill>
                  <a:srgbClr val="573AD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926313" y="1059582"/>
                <a:ext cx="0" cy="400690"/>
              </a:xfrm>
              <a:prstGeom prst="straightConnector1">
                <a:avLst/>
              </a:prstGeom>
              <a:ln>
                <a:solidFill>
                  <a:srgbClr val="573AD4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436096" y="1419622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solidFill>
                      <a:srgbClr val="573AD4"/>
                    </a:solidFill>
                  </a:rPr>
                  <a:t>konklúzió</a:t>
                </a:r>
                <a:endParaRPr lang="hu-HU" dirty="0">
                  <a:solidFill>
                    <a:srgbClr val="573AD4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402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9542"/>
                <a:ext cx="7620000" cy="4101058"/>
              </a:xfrm>
            </p:spPr>
            <p:txBody>
              <a:bodyPr>
                <a:normAutofit lnSpcReduction="10000"/>
              </a:bodyPr>
              <a:lstStyle/>
              <a:p>
                <a:pPr marL="114300" indent="0">
                  <a:buNone/>
                </a:pPr>
                <a:r>
                  <a:rPr lang="hu-HU" sz="2000" dirty="0" smtClean="0"/>
                  <a:t>Y</a:t>
                </a:r>
                <a:r>
                  <a:rPr lang="hu-HU" sz="2000" dirty="0"/>
                  <a:t>: </a:t>
                </a:r>
                <a:r>
                  <a:rPr lang="hu-HU" sz="2000" i="1" dirty="0">
                    <a:solidFill>
                      <a:srgbClr val="FFC000"/>
                    </a:solidFill>
                  </a:rPr>
                  <a:t>Ha</a:t>
                </a:r>
                <a:r>
                  <a:rPr lang="hu-HU" sz="2000" i="1" dirty="0"/>
                  <a:t> minden zöldség egészséges eledel, </a:t>
                </a:r>
                <a:r>
                  <a:rPr lang="hu-HU" sz="2000" i="1" dirty="0">
                    <a:solidFill>
                      <a:srgbClr val="FFC000"/>
                    </a:solidFill>
                  </a:rPr>
                  <a:t>akkor </a:t>
                </a:r>
                <a:r>
                  <a:rPr lang="hu-HU" sz="2000" i="1" dirty="0"/>
                  <a:t>minden egészséges eledel zöldség</a:t>
                </a:r>
                <a:r>
                  <a:rPr lang="hu-HU" sz="2000" i="1" dirty="0" smtClean="0"/>
                  <a:t>.</a:t>
                </a:r>
              </a:p>
              <a:p>
                <a:pPr marL="114300" indent="0">
                  <a:buNone/>
                </a:pPr>
                <a:r>
                  <a:rPr lang="hu-HU" dirty="0" smtClean="0"/>
                  <a:t>a.</a:t>
                </a:r>
              </a:p>
              <a:p>
                <a:pPr marL="114300" indent="0">
                  <a:buNone/>
                </a:pPr>
                <a:r>
                  <a:rPr lang="en-GB" dirty="0" smtClean="0"/>
                  <a:t>S</a:t>
                </a:r>
                <a:r>
                  <a:rPr lang="hu-HU" dirty="0" smtClean="0"/>
                  <a:t>: zöldség</a:t>
                </a:r>
              </a:p>
              <a:p>
                <a:pPr marL="114300" indent="0">
                  <a:buNone/>
                </a:pPr>
                <a:r>
                  <a:rPr lang="hu-HU" dirty="0" smtClean="0"/>
                  <a:t>P: egészséges eledel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/>
                        </a:rPr>
                        <m:t>𝑆</m:t>
                      </m:r>
                      <m:r>
                        <a:rPr lang="hu-HU" b="0" i="1" smtClean="0">
                          <a:latin typeface="Cambria Math"/>
                        </a:rPr>
                        <m:t>𝑎</m:t>
                      </m:r>
                      <m:r>
                        <a:rPr lang="hu-HU" i="1">
                          <a:latin typeface="Cambria Math"/>
                        </a:rPr>
                        <m:t>𝑃</m:t>
                      </m:r>
                      <m:r>
                        <a:rPr lang="hu-HU" b="0" i="1" baseline="30000" smtClean="0">
                          <a:latin typeface="Cambria Math"/>
                        </a:rPr>
                        <m:t>−</m:t>
                      </m:r>
                      <m:r>
                        <a:rPr lang="hu-HU" i="1" baseline="30000">
                          <a:latin typeface="Cambria Math"/>
                        </a:rPr>
                        <m:t>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hu-HU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hu-HU" b="0" i="1" smtClean="0">
                              <a:latin typeface="Cambria Math"/>
                            </a:rPr>
                            <m:t>𝑚</m:t>
                          </m:r>
                        </m:e>
                      </m:groupChr>
                      <m:r>
                        <a:rPr lang="hu-HU" b="0" i="1" smtClean="0">
                          <a:latin typeface="Cambria Math"/>
                        </a:rPr>
                        <m:t>𝑃</m:t>
                      </m:r>
                      <m:r>
                        <a:rPr lang="hu-HU" b="0" i="1" baseline="30000" smtClean="0">
                          <a:latin typeface="Cambria Math"/>
                        </a:rPr>
                        <m:t>+</m:t>
                      </m:r>
                      <m:r>
                        <a:rPr lang="hu-HU" b="0" i="1" smtClean="0">
                          <a:latin typeface="Cambria Math"/>
                        </a:rPr>
                        <m:t>𝑎𝑆</m:t>
                      </m:r>
                      <m:r>
                        <a:rPr lang="hu-HU" b="0" i="1" baseline="30000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hu-HU" i="1" baseline="30000" dirty="0"/>
              </a:p>
              <a:p>
                <a:pPr marL="114300" indent="0">
                  <a:buNone/>
                </a:pPr>
                <a:r>
                  <a:rPr lang="hu-HU" dirty="0" smtClean="0"/>
                  <a:t>b. logikailag nem helyes megfordítás</a:t>
                </a:r>
              </a:p>
              <a:p>
                <a:pPr marL="114300" indent="0">
                  <a:buNone/>
                </a:pPr>
                <a:r>
                  <a:rPr lang="hu-HU" dirty="0" smtClean="0"/>
                  <a:t>c. ez a </a:t>
                </a:r>
                <a:r>
                  <a:rPr lang="hu-HU" smtClean="0"/>
                  <a:t>megfordítás a </a:t>
                </a:r>
                <a:r>
                  <a:rPr lang="hu-HU" dirty="0" smtClean="0">
                    <a:solidFill>
                      <a:srgbClr val="C00000"/>
                    </a:solidFill>
                  </a:rPr>
                  <a:t>P </a:t>
                </a:r>
                <a:r>
                  <a:rPr lang="hu-HU" dirty="0" smtClean="0"/>
                  <a:t>fogalom esetében </a:t>
                </a:r>
                <a:r>
                  <a:rPr lang="hu-HU" dirty="0" smtClean="0">
                    <a:solidFill>
                      <a:srgbClr val="C00000"/>
                    </a:solidFill>
                  </a:rPr>
                  <a:t>nem tartja be az elosztottság törvényét</a:t>
                </a:r>
                <a:r>
                  <a:rPr lang="hu-HU" dirty="0" smtClean="0"/>
                  <a:t>, amely kimondja, hogy egy fogalom csakis akkor lehet elosztott a konklúzióban, ha elosztott a premisszában is.</a:t>
                </a:r>
              </a:p>
              <a:p>
                <a:pPr marL="114300" indent="0">
                  <a:buNone/>
                </a:pPr>
                <a:endParaRPr lang="hu-HU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9542"/>
                <a:ext cx="7620000" cy="4101058"/>
              </a:xfrm>
              <a:blipFill rotWithShape="1">
                <a:blip r:embed="rId2"/>
                <a:stretch>
                  <a:fillRect t="-148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643758"/>
            <a:ext cx="216024" cy="216024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683568" y="987574"/>
            <a:ext cx="6984776" cy="729372"/>
            <a:chOff x="683568" y="987574"/>
            <a:chExt cx="6984776" cy="729372"/>
          </a:xfrm>
        </p:grpSpPr>
        <p:grpSp>
          <p:nvGrpSpPr>
            <p:cNvPr id="10" name="Group 9"/>
            <p:cNvGrpSpPr/>
            <p:nvPr/>
          </p:nvGrpSpPr>
          <p:grpSpPr>
            <a:xfrm>
              <a:off x="1259632" y="987574"/>
              <a:ext cx="6408712" cy="729372"/>
              <a:chOff x="1331640" y="1059582"/>
              <a:chExt cx="6408712" cy="729372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331640" y="1059582"/>
                <a:ext cx="3384376" cy="720080"/>
                <a:chOff x="1331640" y="1059582"/>
                <a:chExt cx="3384376" cy="720080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1331640" y="1059582"/>
                  <a:ext cx="3384376" cy="400690"/>
                  <a:chOff x="1331640" y="1059582"/>
                  <a:chExt cx="3384376" cy="400690"/>
                </a:xfrm>
              </p:grpSpPr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1331640" y="1059582"/>
                    <a:ext cx="3384376" cy="0"/>
                  </a:xfrm>
                  <a:prstGeom prst="line">
                    <a:avLst/>
                  </a:prstGeom>
                  <a:ln>
                    <a:solidFill>
                      <a:srgbClr val="4EC648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Arrow Connector 18"/>
                  <p:cNvCxnSpPr/>
                  <p:nvPr/>
                </p:nvCxnSpPr>
                <p:spPr>
                  <a:xfrm>
                    <a:off x="2855387" y="1059582"/>
                    <a:ext cx="0" cy="400690"/>
                  </a:xfrm>
                  <a:prstGeom prst="straightConnector1">
                    <a:avLst/>
                  </a:prstGeom>
                  <a:ln>
                    <a:solidFill>
                      <a:srgbClr val="4EC648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TextBox 16"/>
                <p:cNvSpPr txBox="1"/>
                <p:nvPr/>
              </p:nvSpPr>
              <p:spPr>
                <a:xfrm>
                  <a:off x="2339752" y="1410330"/>
                  <a:ext cx="11752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dirty="0" smtClean="0">
                      <a:solidFill>
                        <a:srgbClr val="4EC648"/>
                      </a:solidFill>
                    </a:rPr>
                    <a:t>premissza</a:t>
                  </a:r>
                  <a:endParaRPr lang="hu-HU" dirty="0">
                    <a:solidFill>
                      <a:srgbClr val="4EC648"/>
                    </a:solidFill>
                  </a:endParaRP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5472100" y="1059582"/>
                <a:ext cx="2268252" cy="729372"/>
                <a:chOff x="5472100" y="1059582"/>
                <a:chExt cx="2268252" cy="729372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>
                  <a:off x="5472100" y="1059582"/>
                  <a:ext cx="2268252" cy="0"/>
                </a:xfrm>
                <a:prstGeom prst="line">
                  <a:avLst/>
                </a:prstGeom>
                <a:ln>
                  <a:solidFill>
                    <a:srgbClr val="573AD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Arrow Connector 13"/>
                <p:cNvCxnSpPr/>
                <p:nvPr/>
              </p:nvCxnSpPr>
              <p:spPr>
                <a:xfrm>
                  <a:off x="6300192" y="1059582"/>
                  <a:ext cx="0" cy="400690"/>
                </a:xfrm>
                <a:prstGeom prst="straightConnector1">
                  <a:avLst/>
                </a:prstGeom>
                <a:ln>
                  <a:solidFill>
                    <a:srgbClr val="573AD4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5796136" y="1419622"/>
                  <a:ext cx="16561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dirty="0" smtClean="0">
                      <a:solidFill>
                        <a:srgbClr val="573AD4"/>
                      </a:solidFill>
                    </a:rPr>
                    <a:t>konklúzió</a:t>
                  </a:r>
                  <a:endParaRPr lang="hu-HU" dirty="0">
                    <a:solidFill>
                      <a:srgbClr val="573AD4"/>
                    </a:solidFill>
                  </a:endParaRPr>
                </a:p>
              </p:txBody>
            </p:sp>
          </p:grpSp>
        </p:grpSp>
        <p:cxnSp>
          <p:nvCxnSpPr>
            <p:cNvPr id="24" name="Straight Connector 23"/>
            <p:cNvCxnSpPr/>
            <p:nvPr/>
          </p:nvCxnSpPr>
          <p:spPr>
            <a:xfrm>
              <a:off x="683568" y="1275606"/>
              <a:ext cx="1368152" cy="0"/>
            </a:xfrm>
            <a:prstGeom prst="line">
              <a:avLst/>
            </a:prstGeom>
            <a:ln>
              <a:solidFill>
                <a:srgbClr val="573AD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486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851670"/>
            <a:ext cx="4746104" cy="1656209"/>
          </a:xfrm>
        </p:spPr>
        <p:txBody>
          <a:bodyPr/>
          <a:lstStyle/>
          <a:p>
            <a:pPr marL="114300" indent="0" algn="ctr">
              <a:buNone/>
            </a:pPr>
            <a:r>
              <a:rPr lang="hu-HU" sz="96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hu-HU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490" y="1618808"/>
            <a:ext cx="1290518" cy="203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3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632" y="699542"/>
            <a:ext cx="7543800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59832" y="84355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következtetés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331640" y="1212890"/>
            <a:ext cx="5337334" cy="969254"/>
            <a:chOff x="1331640" y="1212890"/>
            <a:chExt cx="5337334" cy="969254"/>
          </a:xfrm>
        </p:grpSpPr>
        <p:sp>
          <p:nvSpPr>
            <p:cNvPr id="5" name="TextBox 4"/>
            <p:cNvSpPr txBox="1"/>
            <p:nvPr/>
          </p:nvSpPr>
          <p:spPr>
            <a:xfrm>
              <a:off x="1331640" y="1491630"/>
              <a:ext cx="15121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 smtClean="0">
                  <a:solidFill>
                    <a:schemeClr val="accent1"/>
                  </a:solidFill>
                </a:rPr>
                <a:t>induktív következtetés</a:t>
              </a:r>
              <a:endParaRPr lang="hu-HU" b="1" dirty="0">
                <a:solidFill>
                  <a:schemeClr val="accent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96228" y="1535813"/>
              <a:ext cx="16727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 smtClean="0">
                  <a:solidFill>
                    <a:schemeClr val="accent1"/>
                  </a:solidFill>
                </a:rPr>
                <a:t>deduktív következtetés</a:t>
              </a:r>
              <a:endParaRPr lang="hu-HU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2267744" y="1212890"/>
              <a:ext cx="828092" cy="422756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409982" y="1213603"/>
              <a:ext cx="630070" cy="42204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827584" y="2137961"/>
            <a:ext cx="2268252" cy="793829"/>
            <a:chOff x="827584" y="2137961"/>
            <a:chExt cx="2268252" cy="793829"/>
          </a:xfrm>
        </p:grpSpPr>
        <p:sp>
          <p:nvSpPr>
            <p:cNvPr id="13" name="TextBox 12"/>
            <p:cNvSpPr txBox="1"/>
            <p:nvPr/>
          </p:nvSpPr>
          <p:spPr>
            <a:xfrm>
              <a:off x="1907704" y="2265492"/>
              <a:ext cx="1188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FF9900"/>
                  </a:solidFill>
                </a:rPr>
                <a:t>nem teljes indukció</a:t>
              </a:r>
              <a:endParaRPr lang="hu-HU" dirty="0">
                <a:solidFill>
                  <a:srgbClr val="FF99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7584" y="2285459"/>
              <a:ext cx="10801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FF9900"/>
                  </a:solidFill>
                </a:rPr>
                <a:t>teljes indukció</a:t>
              </a:r>
              <a:endParaRPr lang="hu-HU" dirty="0">
                <a:solidFill>
                  <a:srgbClr val="FF9900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1367644" y="2137961"/>
              <a:ext cx="324036" cy="217765"/>
            </a:xfrm>
            <a:prstGeom prst="straightConnector1">
              <a:avLst/>
            </a:prstGeom>
            <a:ln>
              <a:solidFill>
                <a:srgbClr val="FF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691680" y="2137961"/>
              <a:ext cx="288032" cy="217765"/>
            </a:xfrm>
            <a:prstGeom prst="straightConnector1">
              <a:avLst/>
            </a:prstGeom>
            <a:ln>
              <a:solidFill>
                <a:srgbClr val="FF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1979713" y="2911823"/>
            <a:ext cx="2880319" cy="1140156"/>
            <a:chOff x="1979713" y="2911823"/>
            <a:chExt cx="2880319" cy="1140156"/>
          </a:xfrm>
        </p:grpSpPr>
        <p:sp>
          <p:nvSpPr>
            <p:cNvPr id="9" name="TextBox 8"/>
            <p:cNvSpPr txBox="1"/>
            <p:nvPr/>
          </p:nvSpPr>
          <p:spPr>
            <a:xfrm>
              <a:off x="1979713" y="3651869"/>
              <a:ext cx="15481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000" b="1" dirty="0" smtClean="0">
                  <a:solidFill>
                    <a:srgbClr val="C00000"/>
                  </a:solidFill>
                </a:rPr>
                <a:t>megfordítás</a:t>
              </a:r>
              <a:endParaRPr lang="hu-HU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93143" y="3651869"/>
              <a:ext cx="12668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000" b="1" dirty="0" smtClean="0">
                  <a:solidFill>
                    <a:srgbClr val="C00000"/>
                  </a:solidFill>
                </a:rPr>
                <a:t>átalakítás</a:t>
              </a:r>
              <a:endParaRPr lang="hu-HU" sz="20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>
              <a:off x="3059832" y="2911823"/>
              <a:ext cx="828092" cy="740046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3887924" y="2931790"/>
              <a:ext cx="0" cy="792088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5364088" y="2859782"/>
            <a:ext cx="3182966" cy="1519526"/>
            <a:chOff x="5364088" y="2859782"/>
            <a:chExt cx="3182966" cy="1519526"/>
          </a:xfrm>
        </p:grpSpPr>
        <p:sp>
          <p:nvSpPr>
            <p:cNvPr id="11" name="TextBox 10"/>
            <p:cNvSpPr txBox="1"/>
            <p:nvPr/>
          </p:nvSpPr>
          <p:spPr>
            <a:xfrm>
              <a:off x="5364088" y="3507854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7030A0"/>
                  </a:solidFill>
                </a:rPr>
                <a:t>szillogizmus</a:t>
              </a:r>
              <a:endParaRPr lang="hu-HU" dirty="0">
                <a:solidFill>
                  <a:srgbClr val="7030A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46854" y="3455978"/>
              <a:ext cx="1800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err="1" smtClean="0">
                  <a:solidFill>
                    <a:srgbClr val="7030A0"/>
                  </a:solidFill>
                </a:rPr>
                <a:t>hipotetikus-diszjunktív</a:t>
              </a:r>
              <a:r>
                <a:rPr lang="hu-HU" dirty="0" smtClean="0">
                  <a:solidFill>
                    <a:srgbClr val="7030A0"/>
                  </a:solidFill>
                </a:rPr>
                <a:t> következtetések</a:t>
              </a:r>
              <a:endParaRPr lang="hu-HU" dirty="0">
                <a:solidFill>
                  <a:srgbClr val="7030A0"/>
                </a:solidFill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6372200" y="2859782"/>
              <a:ext cx="792088" cy="668039"/>
              <a:chOff x="6372200" y="2911823"/>
              <a:chExt cx="792088" cy="668039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>
                <a:off x="7164288" y="2911823"/>
                <a:ext cx="0" cy="668039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flipH="1">
                <a:off x="6372200" y="2911823"/>
                <a:ext cx="792088" cy="668039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" name="Group 14"/>
          <p:cNvGrpSpPr/>
          <p:nvPr/>
        </p:nvGrpSpPr>
        <p:grpSpPr>
          <a:xfrm>
            <a:off x="3275856" y="2121054"/>
            <a:ext cx="4896544" cy="870550"/>
            <a:chOff x="3275856" y="2121054"/>
            <a:chExt cx="4896544" cy="870550"/>
          </a:xfrm>
        </p:grpSpPr>
        <p:grpSp>
          <p:nvGrpSpPr>
            <p:cNvPr id="45" name="Group 44"/>
            <p:cNvGrpSpPr/>
            <p:nvPr/>
          </p:nvGrpSpPr>
          <p:grpSpPr>
            <a:xfrm>
              <a:off x="3275856" y="2121054"/>
              <a:ext cx="4896544" cy="870550"/>
              <a:chOff x="3275856" y="2121054"/>
              <a:chExt cx="4896544" cy="870550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3275856" y="2283718"/>
                <a:ext cx="185443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000" b="1" dirty="0">
                    <a:solidFill>
                      <a:srgbClr val="0070C0"/>
                    </a:solidFill>
                  </a:rPr>
                  <a:t>k</a:t>
                </a:r>
                <a:r>
                  <a:rPr lang="hu-HU" sz="2000" b="1" dirty="0" smtClean="0">
                    <a:solidFill>
                      <a:srgbClr val="0070C0"/>
                    </a:solidFill>
                  </a:rPr>
                  <a:t>özvetlen következtetés</a:t>
                </a:r>
                <a:endParaRPr lang="hu-HU" sz="20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6216" y="2283718"/>
                <a:ext cx="16561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>
                    <a:solidFill>
                      <a:srgbClr val="0070C0"/>
                    </a:solidFill>
                  </a:rPr>
                  <a:t>k</a:t>
                </a:r>
                <a:r>
                  <a:rPr lang="hu-HU" dirty="0" smtClean="0">
                    <a:solidFill>
                      <a:srgbClr val="0070C0"/>
                    </a:solidFill>
                  </a:rPr>
                  <a:t>özvetett következtetés</a:t>
                </a:r>
                <a:endParaRPr lang="hu-HU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 flipH="1">
                <a:off x="4644009" y="2121054"/>
                <a:ext cx="864095" cy="516607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5508104" y="2121054"/>
                <a:ext cx="1008112" cy="487570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TextBox 1"/>
            <p:cNvSpPr txBox="1"/>
            <p:nvPr/>
          </p:nvSpPr>
          <p:spPr>
            <a:xfrm rot="19777153">
              <a:off x="4711504" y="2312522"/>
              <a:ext cx="9725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000" dirty="0" smtClean="0">
                  <a:solidFill>
                    <a:srgbClr val="0070C0"/>
                  </a:solidFill>
                </a:rPr>
                <a:t>1 premissza</a:t>
              </a:r>
              <a:endParaRPr lang="hu-HU" sz="10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227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27534"/>
            <a:ext cx="7704856" cy="30063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dirty="0" smtClean="0"/>
              <a:t>A megfordítás</a:t>
            </a:r>
          </a:p>
          <a:p>
            <a:pPr marL="0" indent="0">
              <a:buNone/>
            </a:pPr>
            <a:r>
              <a:rPr lang="hu-HU" dirty="0" err="1" smtClean="0"/>
              <a:t>Def</a:t>
            </a:r>
            <a:r>
              <a:rPr lang="hu-HU" dirty="0" smtClean="0"/>
              <a:t>.: A megfordítás olyan közvetlen deduktív következtetés, melynek során felcseréljük egy kategorikus kijelentés szubjektumának és predikátumának logikai szerepét, anélkül, hogy a kijelentés minősége megváltozzon.</a:t>
            </a:r>
          </a:p>
          <a:p>
            <a:pPr marL="0" indent="0">
              <a:buNone/>
            </a:pPr>
            <a:r>
              <a:rPr lang="hu-HU" i="1" dirty="0" smtClean="0"/>
              <a:t>					</a:t>
            </a:r>
            <a:endParaRPr lang="hu-HU" i="1" dirty="0">
              <a:solidFill>
                <a:srgbClr val="00B05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043608" y="2427734"/>
            <a:ext cx="2160240" cy="1152128"/>
            <a:chOff x="4932040" y="2281977"/>
            <a:chExt cx="2160240" cy="1152128"/>
          </a:xfrm>
        </p:grpSpPr>
        <p:grpSp>
          <p:nvGrpSpPr>
            <p:cNvPr id="7" name="Group 6"/>
            <p:cNvGrpSpPr/>
            <p:nvPr/>
          </p:nvGrpSpPr>
          <p:grpSpPr>
            <a:xfrm>
              <a:off x="4932040" y="2281977"/>
              <a:ext cx="1368152" cy="1152128"/>
              <a:chOff x="4932040" y="2281977"/>
              <a:chExt cx="1368152" cy="1152128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H="1">
                <a:off x="5580112" y="2281977"/>
                <a:ext cx="720080" cy="505797"/>
              </a:xfrm>
              <a:prstGeom prst="straightConnector1">
                <a:avLst/>
              </a:prstGeom>
              <a:ln>
                <a:solidFill>
                  <a:schemeClr val="accent2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4932040" y="2787774"/>
                <a:ext cx="11521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>
                    <a:solidFill>
                      <a:schemeClr val="accent2">
                        <a:lumMod val="50000"/>
                      </a:schemeClr>
                    </a:solidFill>
                  </a:rPr>
                  <a:t>á</a:t>
                </a:r>
                <a:r>
                  <a:rPr lang="hu-HU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llító</a:t>
                </a:r>
                <a:endParaRPr lang="en-GB" dirty="0" smtClean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r>
                  <a:rPr lang="hu-HU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(SaP</a:t>
                </a:r>
                <a:r>
                  <a:rPr lang="hu-HU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, SiP)</a:t>
                </a:r>
                <a:endParaRPr lang="hu-HU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940152" y="2281977"/>
              <a:ext cx="1152128" cy="1152128"/>
              <a:chOff x="4499992" y="2178611"/>
              <a:chExt cx="1152128" cy="1152128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4860032" y="2178611"/>
                <a:ext cx="0" cy="576064"/>
              </a:xfrm>
              <a:prstGeom prst="straightConnector1">
                <a:avLst/>
              </a:prstGeom>
              <a:ln>
                <a:solidFill>
                  <a:schemeClr val="accent2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4499992" y="2684408"/>
                <a:ext cx="11521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tagadó</a:t>
                </a:r>
              </a:p>
              <a:p>
                <a:r>
                  <a:rPr lang="hu-HU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(SeP, SoP)</a:t>
                </a:r>
                <a:endParaRPr lang="hu-HU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3779912" y="2787774"/>
            <a:ext cx="4284476" cy="811252"/>
            <a:chOff x="755576" y="3094970"/>
            <a:chExt cx="4284476" cy="811252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3203848" y="3094970"/>
              <a:ext cx="378042" cy="432919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755576" y="3110939"/>
              <a:ext cx="4284476" cy="795283"/>
              <a:chOff x="755576" y="3110939"/>
              <a:chExt cx="4284476" cy="795283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flipH="1">
                <a:off x="1907704" y="3110939"/>
                <a:ext cx="432048" cy="432919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755576" y="3383002"/>
                <a:ext cx="12961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400" dirty="0" smtClean="0">
                    <a:solidFill>
                      <a:srgbClr val="00B050"/>
                    </a:solidFill>
                  </a:rPr>
                  <a:t>a premissza logikai alanya</a:t>
                </a:r>
                <a:endParaRPr lang="hu-HU" sz="1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563888" y="3383002"/>
                <a:ext cx="147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400" dirty="0" smtClean="0">
                    <a:solidFill>
                      <a:srgbClr val="00B050"/>
                    </a:solidFill>
                  </a:rPr>
                  <a:t>a konklúzió logikai állítmánya</a:t>
                </a:r>
                <a:endParaRPr lang="hu-HU" sz="1400" dirty="0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4463988" y="2787774"/>
            <a:ext cx="2844316" cy="1315308"/>
            <a:chOff x="1511660" y="3291830"/>
            <a:chExt cx="2844316" cy="1315308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3059832" y="3291830"/>
              <a:ext cx="216024" cy="739244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1511660" y="3291830"/>
              <a:ext cx="2844316" cy="1315308"/>
              <a:chOff x="1511660" y="3291830"/>
              <a:chExt cx="2844316" cy="1315308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 flipH="1">
                <a:off x="2375756" y="3291830"/>
                <a:ext cx="252028" cy="765666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1511660" y="4083918"/>
                <a:ext cx="147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400" dirty="0" smtClean="0">
                    <a:solidFill>
                      <a:srgbClr val="0070C0"/>
                    </a:solidFill>
                  </a:rPr>
                  <a:t>a premissza logikai állítmánya</a:t>
                </a:r>
                <a:endParaRPr lang="hu-HU" sz="1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879812" y="4083918"/>
                <a:ext cx="147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400" dirty="0" smtClean="0">
                    <a:solidFill>
                      <a:srgbClr val="0070C0"/>
                    </a:solidFill>
                  </a:rPr>
                  <a:t>a konklúzió logikai alanya</a:t>
                </a:r>
                <a:endParaRPr lang="hu-HU" sz="1400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539552" y="3817372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FF9900"/>
                </a:solidFill>
              </a:rPr>
              <a:t>premissza = 1 </a:t>
            </a:r>
            <a:r>
              <a:rPr lang="hu-HU" sz="1600" dirty="0" smtClean="0">
                <a:solidFill>
                  <a:srgbClr val="FF9900"/>
                </a:solidFill>
                <a:ea typeface="Cambria Math"/>
              </a:rPr>
              <a:t>⇒ konklúzió = 1</a:t>
            </a:r>
            <a:endParaRPr lang="hu-HU" sz="1600" dirty="0">
              <a:solidFill>
                <a:srgbClr val="FF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64088" y="2355726"/>
                <a:ext cx="1107124" cy="441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dirty="0">
                    <a:solidFill>
                      <a:srgbClr val="00B050"/>
                    </a:solidFill>
                  </a:rPr>
                  <a:t>S</a:t>
                </a:r>
                <a:r>
                  <a:rPr lang="hu-HU" dirty="0">
                    <a:solidFill>
                      <a:srgbClr val="0070C0"/>
                    </a:solidFill>
                  </a:rPr>
                  <a:t>P</a:t>
                </a:r>
                <a:r>
                  <a:rPr lang="hu-HU" dirty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/>
                  <a:t> </a:t>
                </a:r>
                <a:r>
                  <a:rPr lang="hu-HU" dirty="0">
                    <a:solidFill>
                      <a:srgbClr val="0070C0"/>
                    </a:solidFill>
                  </a:rPr>
                  <a:t>P</a:t>
                </a:r>
                <a:r>
                  <a:rPr lang="hu-HU" dirty="0">
                    <a:solidFill>
                      <a:srgbClr val="00B050"/>
                    </a:solidFill>
                  </a:rPr>
                  <a:t>S</a:t>
                </a:r>
                <a:endParaRPr lang="hu-HU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355726"/>
                <a:ext cx="1107124" cy="441788"/>
              </a:xfrm>
              <a:prstGeom prst="rect">
                <a:avLst/>
              </a:prstGeom>
              <a:blipFill rotWithShape="1">
                <a:blip r:embed="rId2"/>
                <a:stretch>
                  <a:fillRect l="-4945" r="-9890" b="-3698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539552" y="4177412"/>
            <a:ext cx="5652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>
                <a:solidFill>
                  <a:srgbClr val="FF9900"/>
                </a:solidFill>
              </a:rPr>
              <a:t>deduktív  következtetés </a:t>
            </a:r>
            <a:r>
              <a:rPr lang="hu-HU" sz="1600" dirty="0" smtClean="0">
                <a:solidFill>
                  <a:srgbClr val="FF9900"/>
                </a:solidFill>
                <a:latin typeface="Cambria Math"/>
                <a:ea typeface="Cambria Math"/>
              </a:rPr>
              <a:t>⇒ fogalmak elosztottságának törvénye</a:t>
            </a:r>
            <a:endParaRPr lang="hu-HU" sz="16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31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99542"/>
            <a:ext cx="7776864" cy="396044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Egy fogalom elosztott egy kijelentésben = minden eleméről információt szerzünk. </a:t>
            </a:r>
            <a:r>
              <a:rPr lang="hu-HU" sz="1600" dirty="0" smtClean="0"/>
              <a:t>(jelölés: + = elosztott fogalom, - = nem elosztott fogalom)</a:t>
            </a:r>
            <a:endParaRPr lang="en-GB" sz="16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hu-HU" dirty="0"/>
          </a:p>
        </p:txBody>
      </p:sp>
      <p:grpSp>
        <p:nvGrpSpPr>
          <p:cNvPr id="65" name="Group 64"/>
          <p:cNvGrpSpPr/>
          <p:nvPr/>
        </p:nvGrpSpPr>
        <p:grpSpPr>
          <a:xfrm>
            <a:off x="971600" y="1748587"/>
            <a:ext cx="936104" cy="1327219"/>
            <a:chOff x="971600" y="1748587"/>
            <a:chExt cx="936104" cy="132721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600" y="1748587"/>
              <a:ext cx="867660" cy="8231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043608" y="2706474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S</a:t>
              </a:r>
              <a:r>
                <a:rPr lang="en-GB" baseline="30000" dirty="0"/>
                <a:t>+</a:t>
              </a:r>
              <a:r>
                <a:rPr lang="en-GB" dirty="0"/>
                <a:t> a P</a:t>
              </a:r>
              <a:r>
                <a:rPr lang="en-GB" baseline="30000" dirty="0"/>
                <a:t>-</a:t>
              </a:r>
              <a:endParaRPr lang="hu-HU" baseline="300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483768" y="1757933"/>
            <a:ext cx="1765079" cy="1317873"/>
            <a:chOff x="2483768" y="1757933"/>
            <a:chExt cx="1765079" cy="131787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3768" y="1757933"/>
              <a:ext cx="1765079" cy="813817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958092" y="2706474"/>
              <a:ext cx="821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S</a:t>
              </a:r>
              <a:r>
                <a:rPr lang="en-GB" baseline="30000" dirty="0"/>
                <a:t>+</a:t>
              </a:r>
              <a:r>
                <a:rPr lang="en-GB" dirty="0"/>
                <a:t> </a:t>
              </a:r>
              <a:r>
                <a:rPr lang="en-GB" dirty="0" smtClean="0"/>
                <a:t>e P</a:t>
              </a:r>
              <a:r>
                <a:rPr lang="en-GB" baseline="30000" dirty="0" smtClean="0"/>
                <a:t>+</a:t>
              </a:r>
              <a:endParaRPr lang="hu-HU" baseline="300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696032" y="1768322"/>
            <a:ext cx="1422757" cy="1307484"/>
            <a:chOff x="4696032" y="1768322"/>
            <a:chExt cx="1422757" cy="130748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6032" y="1768322"/>
              <a:ext cx="1422757" cy="803428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110677" y="2706474"/>
              <a:ext cx="7574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S</a:t>
              </a:r>
              <a:r>
                <a:rPr lang="en-GB" baseline="30000" dirty="0" smtClean="0"/>
                <a:t>-</a:t>
              </a:r>
              <a:r>
                <a:rPr lang="en-GB" dirty="0" smtClean="0"/>
                <a:t> </a:t>
              </a:r>
              <a:r>
                <a:rPr lang="en-GB" dirty="0" err="1" smtClean="0"/>
                <a:t>i</a:t>
              </a:r>
              <a:r>
                <a:rPr lang="en-GB" dirty="0" smtClean="0"/>
                <a:t> </a:t>
              </a:r>
              <a:r>
                <a:rPr lang="en-GB" dirty="0"/>
                <a:t>P</a:t>
              </a:r>
              <a:r>
                <a:rPr lang="en-GB" baseline="30000" dirty="0"/>
                <a:t>-</a:t>
              </a:r>
              <a:endParaRPr lang="hu-HU" baseline="300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785367" y="1740956"/>
            <a:ext cx="1387034" cy="1334850"/>
            <a:chOff x="6785367" y="1740956"/>
            <a:chExt cx="1387034" cy="133485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5367" y="1740956"/>
              <a:ext cx="1387034" cy="830794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7092280" y="2706474"/>
              <a:ext cx="876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S</a:t>
              </a:r>
              <a:r>
                <a:rPr lang="en-GB" baseline="30000" dirty="0"/>
                <a:t>-</a:t>
              </a:r>
              <a:r>
                <a:rPr lang="en-GB" dirty="0" smtClean="0"/>
                <a:t> o P</a:t>
              </a:r>
              <a:r>
                <a:rPr lang="en-GB" baseline="30000" dirty="0" smtClean="0"/>
                <a:t>+</a:t>
              </a:r>
              <a:endParaRPr lang="hu-HU" baseline="300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627784" y="2995086"/>
            <a:ext cx="4902669" cy="1369348"/>
            <a:chOff x="2549569" y="2618808"/>
            <a:chExt cx="4991281" cy="1487141"/>
          </a:xfrm>
        </p:grpSpPr>
        <p:sp>
          <p:nvSpPr>
            <p:cNvPr id="23" name="TextBox 22"/>
            <p:cNvSpPr txBox="1"/>
            <p:nvPr/>
          </p:nvSpPr>
          <p:spPr>
            <a:xfrm>
              <a:off x="2549569" y="3470871"/>
              <a:ext cx="1512168" cy="635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rgbClr val="0070C0"/>
                  </a:solidFill>
                </a:rPr>
                <a:t>Ha a </a:t>
              </a:r>
              <a:r>
                <a:rPr lang="hu-HU" sz="1600" dirty="0" smtClean="0">
                  <a:solidFill>
                    <a:srgbClr val="0070C0"/>
                  </a:solidFill>
                </a:rPr>
                <a:t>kijelentés tagadó, </a:t>
              </a:r>
              <a:r>
                <a:rPr lang="hu-HU" sz="1600" dirty="0">
                  <a:solidFill>
                    <a:srgbClr val="0070C0"/>
                  </a:solidFill>
                </a:rPr>
                <a:t>P</a:t>
              </a:r>
              <a:r>
                <a:rPr lang="hu-HU" sz="1600" baseline="30000" dirty="0" smtClean="0">
                  <a:solidFill>
                    <a:srgbClr val="0070C0"/>
                  </a:solidFill>
                </a:rPr>
                <a:t>+</a:t>
              </a:r>
              <a:endParaRPr lang="hu-HU" sz="1600" baseline="30000" dirty="0">
                <a:solidFill>
                  <a:srgbClr val="0070C0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>
              <a:off x="3502595" y="2618808"/>
              <a:ext cx="4038255" cy="852064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3429283" y="2679607"/>
              <a:ext cx="0" cy="766797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1691680" y="2995086"/>
            <a:ext cx="4536504" cy="1313567"/>
            <a:chOff x="1403648" y="3003797"/>
            <a:chExt cx="4536504" cy="1313567"/>
          </a:xfrm>
        </p:grpSpPr>
        <p:sp>
          <p:nvSpPr>
            <p:cNvPr id="24" name="TextBox 23"/>
            <p:cNvSpPr txBox="1"/>
            <p:nvPr/>
          </p:nvSpPr>
          <p:spPr>
            <a:xfrm>
              <a:off x="4427984" y="3732589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chemeClr val="accent6">
                      <a:lumMod val="50000"/>
                    </a:schemeClr>
                  </a:solidFill>
                </a:rPr>
                <a:t>Ha a </a:t>
              </a:r>
              <a:r>
                <a:rPr lang="hu-HU" sz="1600" dirty="0" smtClean="0">
                  <a:solidFill>
                    <a:schemeClr val="accent6">
                      <a:lumMod val="50000"/>
                    </a:schemeClr>
                  </a:solidFill>
                </a:rPr>
                <a:t>kijelentés állító, P</a:t>
              </a:r>
              <a:r>
                <a:rPr lang="hu-HU" sz="1600" baseline="30000" dirty="0">
                  <a:solidFill>
                    <a:schemeClr val="accent6">
                      <a:lumMod val="50000"/>
                    </a:schemeClr>
                  </a:solidFill>
                </a:rPr>
                <a:t>-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1403648" y="3003797"/>
              <a:ext cx="3024336" cy="784573"/>
            </a:xfrm>
            <a:prstGeom prst="straightConnector1">
              <a:avLst/>
            </a:prstGeom>
            <a:ln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5257461" y="3084516"/>
              <a:ext cx="0" cy="648073"/>
            </a:xfrm>
            <a:prstGeom prst="straightConnector1">
              <a:avLst/>
            </a:prstGeom>
            <a:ln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827584" y="2995087"/>
            <a:ext cx="2196244" cy="1313566"/>
            <a:chOff x="1403648" y="2491031"/>
            <a:chExt cx="2196244" cy="1313566"/>
          </a:xfrm>
        </p:grpSpPr>
        <p:grpSp>
          <p:nvGrpSpPr>
            <p:cNvPr id="45" name="Group 44"/>
            <p:cNvGrpSpPr/>
            <p:nvPr/>
          </p:nvGrpSpPr>
          <p:grpSpPr>
            <a:xfrm>
              <a:off x="1403648" y="2571750"/>
              <a:ext cx="1512168" cy="1232847"/>
              <a:chOff x="1403648" y="2571750"/>
              <a:chExt cx="1512168" cy="1232847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1403648" y="3219822"/>
                <a:ext cx="151216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>
                    <a:solidFill>
                      <a:srgbClr val="00B050"/>
                    </a:solidFill>
                  </a:rPr>
                  <a:t>Ha a </a:t>
                </a:r>
                <a:r>
                  <a:rPr lang="hu-HU" sz="1600" dirty="0" smtClean="0">
                    <a:solidFill>
                      <a:srgbClr val="00B050"/>
                    </a:solidFill>
                  </a:rPr>
                  <a:t>kijelentés egyetemes, S</a:t>
                </a:r>
                <a:r>
                  <a:rPr lang="hu-HU" sz="1600" baseline="30000" dirty="0" smtClean="0">
                    <a:solidFill>
                      <a:srgbClr val="00B050"/>
                    </a:solidFill>
                  </a:rPr>
                  <a:t>+</a:t>
                </a:r>
                <a:endParaRPr lang="hu-HU" sz="1600" baseline="30000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48" name="Straight Arrow Connector 47"/>
              <p:cNvCxnSpPr/>
              <p:nvPr/>
            </p:nvCxnSpPr>
            <p:spPr>
              <a:xfrm>
                <a:off x="1763688" y="2571750"/>
                <a:ext cx="0" cy="648072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Arrow Connector 45"/>
            <p:cNvCxnSpPr/>
            <p:nvPr/>
          </p:nvCxnSpPr>
          <p:spPr>
            <a:xfrm flipH="1">
              <a:off x="2415325" y="2491031"/>
              <a:ext cx="1184567" cy="728791"/>
            </a:xfrm>
            <a:prstGeom prst="straightConnector1">
              <a:avLst/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5364088" y="3051069"/>
            <a:ext cx="2413651" cy="1248873"/>
            <a:chOff x="4678629" y="2547013"/>
            <a:chExt cx="2413651" cy="1248873"/>
          </a:xfrm>
        </p:grpSpPr>
        <p:sp>
          <p:nvSpPr>
            <p:cNvPr id="55" name="TextBox 54"/>
            <p:cNvSpPr txBox="1"/>
            <p:nvPr/>
          </p:nvSpPr>
          <p:spPr>
            <a:xfrm>
              <a:off x="5580112" y="3211111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rgbClr val="7030A0"/>
                  </a:solidFill>
                </a:rPr>
                <a:t>Ha a </a:t>
              </a:r>
              <a:r>
                <a:rPr lang="hu-HU" sz="1600" dirty="0" smtClean="0">
                  <a:solidFill>
                    <a:srgbClr val="7030A0"/>
                  </a:solidFill>
                </a:rPr>
                <a:t>kijelentés részleges, S</a:t>
              </a:r>
              <a:r>
                <a:rPr lang="hu-HU" sz="1600" baseline="30000" dirty="0">
                  <a:solidFill>
                    <a:srgbClr val="7030A0"/>
                  </a:solidFill>
                </a:rPr>
                <a:t>-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4678629" y="2547013"/>
              <a:ext cx="1405539" cy="664098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6550837" y="2571750"/>
              <a:ext cx="0" cy="639361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669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hu-HU" dirty="0"/>
          </a:p>
          <a:p>
            <a:pPr marL="114300" indent="0">
              <a:buNone/>
            </a:pPr>
            <a:endParaRPr lang="hu-H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739642"/>
              </p:ext>
            </p:extLst>
          </p:nvPr>
        </p:nvGraphicFramePr>
        <p:xfrm>
          <a:off x="1475655" y="617974"/>
          <a:ext cx="6120681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2016224"/>
                <a:gridCol w="2520282"/>
              </a:tblGrid>
              <a:tr h="384962">
                <a:tc gridSpan="3"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 fogalmak elosztottsága</a:t>
                      </a:r>
                      <a:r>
                        <a:rPr lang="hu-HU" sz="2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a kategorikus kijelentésekben</a:t>
                      </a:r>
                      <a:endParaRPr lang="hu-HU" sz="22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574">
                <a:tc>
                  <a:txBody>
                    <a:bodyPr/>
                    <a:lstStyle/>
                    <a:p>
                      <a:endParaRPr lang="hu-H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 smtClean="0"/>
                        <a:t>Logikai alany</a:t>
                      </a:r>
                      <a:endParaRPr lang="hu-HU" sz="2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 smtClean="0"/>
                        <a:t>Logikai állítmány</a:t>
                      </a:r>
                      <a:endParaRPr lang="hu-HU" sz="2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574"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a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+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-</a:t>
                      </a:r>
                      <a:endParaRPr lang="hu-HU" sz="2200" dirty="0"/>
                    </a:p>
                  </a:txBody>
                  <a:tcPr/>
                </a:tc>
              </a:tr>
              <a:tr h="414574"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e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+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+</a:t>
                      </a:r>
                      <a:endParaRPr lang="hu-HU" sz="2200" dirty="0"/>
                    </a:p>
                  </a:txBody>
                  <a:tcPr/>
                </a:tc>
              </a:tr>
              <a:tr h="414574"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i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-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-</a:t>
                      </a:r>
                      <a:endParaRPr lang="hu-HU" sz="2200" dirty="0"/>
                    </a:p>
                  </a:txBody>
                  <a:tcPr/>
                </a:tc>
              </a:tr>
              <a:tr h="414574"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o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-</a:t>
                      </a:r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 smtClean="0"/>
                        <a:t>+</a:t>
                      </a:r>
                      <a:endParaRPr lang="hu-HU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331640" y="3448620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>
                <a:solidFill>
                  <a:srgbClr val="00B050"/>
                </a:solidFill>
              </a:rPr>
              <a:t>A fogalmak </a:t>
            </a:r>
            <a:r>
              <a:rPr lang="hu-HU" sz="2000" i="1" dirty="0" smtClean="0">
                <a:solidFill>
                  <a:srgbClr val="00B050"/>
                </a:solidFill>
              </a:rPr>
              <a:t>elosztottságának </a:t>
            </a:r>
            <a:r>
              <a:rPr lang="hu-HU" sz="2000" i="1" dirty="0">
                <a:solidFill>
                  <a:srgbClr val="00B050"/>
                </a:solidFill>
              </a:rPr>
              <a:t>törvénye: </a:t>
            </a:r>
            <a:r>
              <a:rPr lang="hu-HU" sz="2000" dirty="0">
                <a:solidFill>
                  <a:srgbClr val="00B050"/>
                </a:solidFill>
              </a:rPr>
              <a:t>egy fogalom csak akkor lehet elosztott </a:t>
            </a:r>
            <a:r>
              <a:rPr lang="hu-HU" sz="2000" b="1" dirty="0">
                <a:solidFill>
                  <a:srgbClr val="00B050"/>
                </a:solidFill>
              </a:rPr>
              <a:t>a konklúzióban, </a:t>
            </a:r>
            <a:r>
              <a:rPr lang="hu-HU" sz="2000" dirty="0">
                <a:solidFill>
                  <a:srgbClr val="00B050"/>
                </a:solidFill>
              </a:rPr>
              <a:t>ha a premisszában is elosztott. </a:t>
            </a:r>
          </a:p>
        </p:txBody>
      </p:sp>
    </p:spTree>
    <p:extLst>
      <p:ext uri="{BB962C8B-B14F-4D97-AF65-F5344CB8AC3E}">
        <p14:creationId xmlns:p14="http://schemas.microsoft.com/office/powerpoint/2010/main" val="9897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17240" y="692893"/>
                <a:ext cx="7571184" cy="403909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hu-HU" dirty="0" smtClean="0"/>
                  <a:t>1. SaP megfordítása</a:t>
                </a:r>
              </a:p>
              <a:p>
                <a:pPr marL="0" indent="0">
                  <a:buNone/>
                </a:pPr>
                <a:endParaRPr lang="hu-HU" dirty="0" smtClean="0"/>
              </a:p>
              <a:p>
                <a:pPr marL="0" indent="0">
                  <a:buNone/>
                </a:pPr>
                <a:r>
                  <a:rPr lang="hu-HU" dirty="0" smtClean="0"/>
                  <a:t>a. SaP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i="1" smtClean="0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b="0" i="1" smtClean="0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 smtClean="0"/>
                  <a:t> </a:t>
                </a:r>
                <a:r>
                  <a:rPr lang="hu-HU" dirty="0" err="1" smtClean="0"/>
                  <a:t>PaS</a:t>
                </a:r>
                <a:r>
                  <a:rPr lang="hu-HU" dirty="0" smtClean="0"/>
                  <a:t> </a:t>
                </a:r>
                <a:r>
                  <a:rPr lang="hu-HU" sz="1800" dirty="0" smtClean="0"/>
                  <a:t>(egyszerű megfordítás)</a:t>
                </a:r>
              </a:p>
              <a:p>
                <a:pPr marL="0" indent="0">
                  <a:buNone/>
                </a:pPr>
                <a:r>
                  <a:rPr lang="hu-HU" dirty="0" smtClean="0"/>
                  <a:t>Minden virág növény.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i="1" smtClean="0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b="0" i="1" smtClean="0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 smtClean="0"/>
                  <a:t> Minden növény virág.</a:t>
                </a:r>
                <a:endParaRPr lang="hu-H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b="0" i="1" smtClean="0">
                              <a:latin typeface="Cambria Math"/>
                            </a:rPr>
                            <m:t>+ </m:t>
                          </m:r>
                        </m:sup>
                      </m:sSup>
                      <m:r>
                        <a:rPr lang="hu-HU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hu-HU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b="0" i="1" smtClean="0">
                              <a:latin typeface="Cambria Math"/>
                            </a:rPr>
                            <m:t>−</m:t>
                          </m:r>
                        </m:sup>
                      </m:sSup>
                      <m:groupChr>
                        <m:groupChrPr>
                          <m:chr m:val="→"/>
                          <m:vertJc m:val="bot"/>
                          <m:ctrlPr>
                            <a:rPr lang="hu-HU" b="0" i="1" smtClean="0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hu-HU" b="0" i="1" smtClean="0">
                              <a:latin typeface="Cambria Math"/>
                            </a:rPr>
                            <m:t>𝑚</m:t>
                          </m:r>
                        </m:e>
                      </m:groupChr>
                      <m:sSup>
                        <m:sSupPr>
                          <m:ctrlPr>
                            <a:rPr lang="hu-HU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b="0" i="1" smtClean="0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hu-HU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hu-HU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b="0" i="1" smtClean="0">
                              <a:latin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hu-HU" dirty="0" smtClean="0"/>
              </a:p>
              <a:p>
                <a:pPr marL="0" indent="0">
                  <a:buNone/>
                </a:pPr>
                <a:endParaRPr lang="hu-HU" dirty="0" smtClean="0"/>
              </a:p>
              <a:p>
                <a:pPr marL="0" indent="0">
                  <a:buNone/>
                </a:pPr>
                <a:r>
                  <a:rPr lang="hu-HU" dirty="0" smtClean="0"/>
                  <a:t>b. </a:t>
                </a:r>
                <a:r>
                  <a:rPr lang="hu-HU" dirty="0"/>
                  <a:t>SaP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GB" i="1">
                            <a:latin typeface="Cambria Math"/>
                          </a:rPr>
                        </m:ctrlPr>
                      </m:groupChrPr>
                      <m:e>
                        <m:r>
                          <a:rPr lang="hu-HU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/>
                  <a:t> </a:t>
                </a:r>
                <a:r>
                  <a:rPr lang="hu-HU" dirty="0" err="1" smtClean="0"/>
                  <a:t>PiS</a:t>
                </a:r>
                <a:r>
                  <a:rPr lang="hu-HU" dirty="0" smtClean="0"/>
                  <a:t> </a:t>
                </a:r>
                <a:r>
                  <a:rPr lang="hu-HU" sz="1800" dirty="0" smtClean="0"/>
                  <a:t>(esetlegességen alapuló megfordítás)</a:t>
                </a:r>
                <a:endParaRPr lang="hu-HU" sz="1800" dirty="0"/>
              </a:p>
              <a:p>
                <a:pPr marL="0" indent="0">
                  <a:buNone/>
                </a:pPr>
                <a:r>
                  <a:rPr lang="hu-HU" dirty="0"/>
                  <a:t>Minden virág növény.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/>
                  <a:t> Van olyan növény, ami virág.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+ </m:t>
                          </m:r>
                        </m:sup>
                      </m:sSup>
                      <m:r>
                        <a:rPr lang="hu-HU" i="1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−</m:t>
                          </m:r>
                        </m:sup>
                      </m:sSup>
                      <m:groupChr>
                        <m:groupChrPr>
                          <m:chr m:val="→"/>
                          <m:vertJc m:val="bot"/>
                          <m:ctrlPr>
                            <a:rPr lang="en-GB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hu-HU" i="1">
                              <a:latin typeface="Cambria Math"/>
                            </a:rPr>
                            <m:t>𝑚</m:t>
                          </m:r>
                        </m:e>
                      </m:groupCh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hu-HU" i="1">
                          <a:latin typeface="Cambria Math"/>
                        </a:rPr>
                        <m:t>𝑖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hu-HU" dirty="0" smtClean="0"/>
              </a:p>
              <a:p>
                <a:pPr marL="0" indent="0">
                  <a:buNone/>
                </a:pPr>
                <a:endParaRPr lang="hu-HU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7240" y="692893"/>
                <a:ext cx="7571184" cy="4039097"/>
              </a:xfrm>
              <a:blipFill rotWithShape="1">
                <a:blip r:embed="rId2"/>
                <a:stretch>
                  <a:fillRect l="-966" t="-181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085" y="555526"/>
            <a:ext cx="1442107" cy="13681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130774"/>
            <a:ext cx="457200" cy="457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499742"/>
            <a:ext cx="216024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5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692893"/>
                <a:ext cx="8003232" cy="411110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u-HU" dirty="0" smtClean="0"/>
                  <a:t>2</a:t>
                </a:r>
                <a:r>
                  <a:rPr lang="hu-HU" dirty="0" smtClean="0"/>
                  <a:t>. SeP megfordítása</a:t>
                </a:r>
              </a:p>
              <a:p>
                <a:pPr marL="0" indent="0">
                  <a:buNone/>
                </a:pPr>
                <a:r>
                  <a:rPr lang="hu-HU" dirty="0" smtClean="0"/>
                  <a:t>a. SeP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/>
                  <a:t> </a:t>
                </a:r>
                <a:r>
                  <a:rPr lang="hu-HU" dirty="0" err="1" smtClean="0"/>
                  <a:t>PeS</a:t>
                </a:r>
                <a:r>
                  <a:rPr lang="hu-HU" dirty="0" smtClean="0"/>
                  <a:t> </a:t>
                </a:r>
                <a:r>
                  <a:rPr lang="hu-HU" sz="1800" dirty="0" smtClean="0"/>
                  <a:t>(egyszerű megfordítás)</a:t>
                </a:r>
                <a:endParaRPr lang="hu-HU" sz="1800" dirty="0"/>
              </a:p>
              <a:p>
                <a:pPr marL="0" indent="0">
                  <a:buNone/>
                </a:pPr>
                <a:r>
                  <a:rPr lang="hu-HU" dirty="0"/>
                  <a:t>Egy növényevő állat sem vérengző</a:t>
                </a:r>
                <a:r>
                  <a:rPr lang="hu-HU" dirty="0" smtClean="0"/>
                  <a:t>.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/>
                  <a:t> Egy vérengző állat sem növényevő.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+ </m:t>
                          </m:r>
                        </m:sup>
                      </m:sSup>
                      <m:r>
                        <a:rPr lang="hu-HU" i="1">
                          <a:latin typeface="Cambria Math"/>
                        </a:rPr>
                        <m:t>𝑒</m:t>
                      </m: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+</m:t>
                          </m:r>
                        </m:sup>
                      </m:sSup>
                      <m:groupChr>
                        <m:groupChrPr>
                          <m:chr m:val="→"/>
                          <m:vertJc m:val="bot"/>
                          <m:ctrlPr>
                            <a:rPr lang="hu-HU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hu-HU" i="1">
                              <a:latin typeface="Cambria Math"/>
                            </a:rPr>
                            <m:t>𝑚</m:t>
                          </m:r>
                        </m:e>
                      </m:groupCh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hu-HU" i="1">
                          <a:latin typeface="Cambria Math"/>
                        </a:rPr>
                        <m:t>𝑒</m:t>
                      </m: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  <a:p>
                <a:pPr marL="0" indent="0">
                  <a:buNone/>
                </a:pPr>
                <a:r>
                  <a:rPr lang="hu-HU" dirty="0" smtClean="0"/>
                  <a:t>b. </a:t>
                </a:r>
                <a:r>
                  <a:rPr lang="hu-HU" dirty="0"/>
                  <a:t>SeP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/>
                  <a:t> </a:t>
                </a:r>
                <a:r>
                  <a:rPr lang="hu-HU" dirty="0" err="1" smtClean="0"/>
                  <a:t>PoS</a:t>
                </a:r>
                <a:r>
                  <a:rPr lang="hu-HU" dirty="0" smtClean="0"/>
                  <a:t> </a:t>
                </a:r>
                <a:r>
                  <a:rPr lang="hu-HU" sz="1800" dirty="0" smtClean="0"/>
                  <a:t>(esetlegességen alapuló megfordítás)</a:t>
                </a:r>
                <a:endParaRPr lang="hu-HU" sz="1800" dirty="0"/>
              </a:p>
              <a:p>
                <a:pPr marL="0" indent="0">
                  <a:buNone/>
                </a:pPr>
                <a:r>
                  <a:rPr lang="hu-HU" dirty="0"/>
                  <a:t>Egy növényevő állat sem vérengző</a:t>
                </a:r>
                <a14:m>
                  <m:oMath xmlns:m="http://schemas.openxmlformats.org/officeDocument/2006/math">
                    <m:r>
                      <a:rPr lang="hu-HU" b="0" i="0" smtClean="0">
                        <a:latin typeface="Cambria Math"/>
                      </a:rPr>
                      <m:t>. </m:t>
                    </m:r>
                    <m:groupChr>
                      <m:groupChrPr>
                        <m:chr m:val="→"/>
                        <m:vertJc m:val="bot"/>
                        <m:ctrlPr>
                          <a:rPr lang="hu-HU" i="1" smtClean="0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/>
                  <a:t> Van olyan vérengző állat, ami nem növényevő.</a:t>
                </a: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+ </m:t>
                          </m:r>
                        </m:sup>
                      </m:sSup>
                      <m:r>
                        <a:rPr lang="hu-HU" i="1">
                          <a:latin typeface="Cambria Math"/>
                        </a:rPr>
                        <m:t>𝑒</m:t>
                      </m: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+</m:t>
                          </m:r>
                        </m:sup>
                      </m:sSup>
                      <m:groupChr>
                        <m:groupChrPr>
                          <m:chr m:val="→"/>
                          <m:vertJc m:val="bot"/>
                          <m:ctrlPr>
                            <a:rPr lang="hu-HU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hu-HU" i="1">
                              <a:latin typeface="Cambria Math"/>
                            </a:rPr>
                            <m:t>𝑚</m:t>
                          </m:r>
                        </m:e>
                      </m:groupCh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hu-HU" i="1">
                          <a:latin typeface="Cambria Math"/>
                        </a:rPr>
                        <m:t>𝑜</m:t>
                      </m: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hu-HU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692893"/>
                <a:ext cx="8003232" cy="4111105"/>
              </a:xfrm>
              <a:blipFill rotWithShape="1">
                <a:blip r:embed="rId2"/>
                <a:stretch>
                  <a:fillRect l="-914" t="-89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443320"/>
            <a:ext cx="457200" cy="45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707950"/>
            <a:ext cx="2324425" cy="10717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911" y="4227934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86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836909"/>
                <a:ext cx="8003232" cy="38230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u-HU" dirty="0" smtClean="0"/>
                  <a:t>3. SiP megfordítása</a:t>
                </a:r>
              </a:p>
              <a:p>
                <a:pPr marL="0" indent="0">
                  <a:buNone/>
                </a:pPr>
                <a:r>
                  <a:rPr lang="hu-HU" dirty="0" smtClean="0"/>
                  <a:t>a. </a:t>
                </a:r>
                <a:r>
                  <a:rPr lang="hu-HU" dirty="0"/>
                  <a:t>SiP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/>
                  <a:t> </a:t>
                </a:r>
                <a:r>
                  <a:rPr lang="hu-HU" dirty="0" err="1" smtClean="0"/>
                  <a:t>PiS</a:t>
                </a:r>
                <a:r>
                  <a:rPr lang="hu-HU" dirty="0" smtClean="0"/>
                  <a:t> </a:t>
                </a:r>
                <a:r>
                  <a:rPr lang="hu-HU" sz="1900" dirty="0" smtClean="0"/>
                  <a:t>(egyszerű megfordítás)</a:t>
                </a:r>
                <a:endParaRPr lang="hu-HU" sz="1900" dirty="0"/>
              </a:p>
              <a:p>
                <a:pPr marL="0" indent="0">
                  <a:buNone/>
                </a:pPr>
                <a:r>
                  <a:rPr lang="hu-HU" dirty="0"/>
                  <a:t>Van olyan gomba, ami mérgező.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/>
                  <a:t> Van olyan mérgező dolog, ami gomba.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hu-HU" i="1">
                          <a:latin typeface="Cambria Math"/>
                        </a:rPr>
                        <m:t>𝑖</m:t>
                      </m: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−</m:t>
                          </m:r>
                        </m:sup>
                      </m:sSup>
                      <m:groupChr>
                        <m:groupChrPr>
                          <m:chr m:val="→"/>
                          <m:vertJc m:val="bot"/>
                          <m:ctrlPr>
                            <a:rPr lang="hu-HU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hu-HU" i="1">
                              <a:latin typeface="Cambria Math"/>
                            </a:rPr>
                            <m:t>𝑚</m:t>
                          </m:r>
                        </m:e>
                      </m:groupCh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hu-HU" i="1">
                          <a:latin typeface="Cambria Math"/>
                        </a:rPr>
                        <m:t>𝑖</m:t>
                      </m: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hu-HU" dirty="0"/>
              </a:p>
              <a:p>
                <a:pPr marL="0" indent="0">
                  <a:buNone/>
                </a:pPr>
                <a:r>
                  <a:rPr lang="hu-HU" dirty="0"/>
                  <a:t>b. SiP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/>
                  <a:t> </a:t>
                </a:r>
                <a:r>
                  <a:rPr lang="hu-HU" dirty="0" err="1"/>
                  <a:t>PaS</a:t>
                </a:r>
                <a:r>
                  <a:rPr lang="hu-HU" dirty="0"/>
                  <a:t> </a:t>
                </a:r>
                <a:r>
                  <a:rPr lang="hu-HU" sz="1800" dirty="0"/>
                  <a:t>(esetlegességen alapuló megfordítás)</a:t>
                </a:r>
              </a:p>
              <a:p>
                <a:pPr marL="0" indent="0">
                  <a:buNone/>
                </a:pPr>
                <a:r>
                  <a:rPr lang="hu-HU" dirty="0"/>
                  <a:t>Van olyan gomba, ami mérgező.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hu-HU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hu-HU" i="1">
                            <a:latin typeface="Cambria Math"/>
                          </a:rPr>
                          <m:t>𝑚</m:t>
                        </m:r>
                      </m:e>
                    </m:groupChr>
                  </m:oMath>
                </a14:m>
                <a:r>
                  <a:rPr lang="hu-HU" dirty="0"/>
                  <a:t> Minden mérgező dolog gomba.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hu-HU" i="1">
                          <a:latin typeface="Cambria Math"/>
                        </a:rPr>
                        <m:t>𝑖</m:t>
                      </m: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−</m:t>
                          </m:r>
                        </m:sup>
                      </m:sSup>
                      <m:groupChr>
                        <m:groupChrPr>
                          <m:chr m:val="→"/>
                          <m:vertJc m:val="bot"/>
                          <m:ctrlPr>
                            <a:rPr lang="hu-HU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hu-HU" i="1">
                              <a:latin typeface="Cambria Math"/>
                            </a:rPr>
                            <m:t>𝑚</m:t>
                          </m:r>
                        </m:e>
                      </m:groupCh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hu-HU" i="1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hu-H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u-HU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hu-HU" i="1">
                              <a:latin typeface="Cambria Math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hu-HU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836909"/>
                <a:ext cx="8003232" cy="3823073"/>
              </a:xfrm>
              <a:blipFill rotWithShape="1">
                <a:blip r:embed="rId2"/>
                <a:stretch>
                  <a:fillRect l="-914" t="-95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618606"/>
            <a:ext cx="457200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155926"/>
            <a:ext cx="216024" cy="216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55526"/>
            <a:ext cx="1872208" cy="110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7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12.5|13.8|6.6|5.3|9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1106</TotalTime>
  <Words>1394</Words>
  <Application>Microsoft Office PowerPoint</Application>
  <PresentationFormat>On-screen Show (16:9)</PresentationFormat>
  <Paragraphs>224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A közvetlen következtetések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közvetlen következtetések</dc:title>
  <dc:creator>Timi</dc:creator>
  <cp:lastModifiedBy>Timi</cp:lastModifiedBy>
  <cp:revision>136</cp:revision>
  <dcterms:created xsi:type="dcterms:W3CDTF">2020-03-29T17:11:25Z</dcterms:created>
  <dcterms:modified xsi:type="dcterms:W3CDTF">2020-05-14T19:32:20Z</dcterms:modified>
</cp:coreProperties>
</file>