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1" r:id="rId4"/>
    <p:sldId id="301" r:id="rId5"/>
    <p:sldId id="258" r:id="rId6"/>
    <p:sldId id="282" r:id="rId7"/>
    <p:sldId id="283" r:id="rId8"/>
    <p:sldId id="284" r:id="rId9"/>
    <p:sldId id="285" r:id="rId10"/>
    <p:sldId id="299" r:id="rId11"/>
    <p:sldId id="300" r:id="rId12"/>
    <p:sldId id="289" r:id="rId13"/>
    <p:sldId id="290" r:id="rId14"/>
    <p:sldId id="286" r:id="rId15"/>
    <p:sldId id="287" r:id="rId16"/>
    <p:sldId id="288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14630400" cy="8229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92" y="-29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716" y="-6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FBB9C-BD07-4223-ACB5-4CF435D85799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B63A0-3305-4DD9-8E8E-8611115DB1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6006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7203D-34E5-4A05-AD86-104E139A39D5}" type="datetimeFigureOut">
              <a:rPr lang="en-US" smtClean="0"/>
              <a:pPr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76F00-2D4B-4212-B9C4-C976A43F03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52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6F00-2D4B-4212-B9C4-C976A43F036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892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6F00-2D4B-4212-B9C4-C976A43F036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84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76F00-2D4B-4212-B9C4-C976A43F036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792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5596976"/>
            <a:ext cx="1464174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097280" y="2103122"/>
            <a:ext cx="12435840" cy="2195713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9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97280" y="4333928"/>
            <a:ext cx="12435840" cy="1439645"/>
          </a:xfrm>
        </p:spPr>
        <p:txBody>
          <a:bodyPr lIns="65311" rIns="65311"/>
          <a:lstStyle>
            <a:lvl1pPr marL="0" marR="91435" indent="0" algn="r">
              <a:buNone/>
              <a:defRPr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6023" y="5943600"/>
            <a:ext cx="14636424" cy="229450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1777596"/>
            <a:ext cx="13167360" cy="526328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50421" y="329569"/>
            <a:ext cx="2843952" cy="6711313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9"/>
            <a:ext cx="10119360" cy="671131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802" y="1271654"/>
            <a:ext cx="12435840" cy="21945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9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341" y="3518054"/>
            <a:ext cx="7315200" cy="1745866"/>
          </a:xfrm>
        </p:spPr>
        <p:txBody>
          <a:bodyPr lIns="130622" rIns="130622" anchor="t"/>
          <a:lstStyle>
            <a:lvl1pPr marL="0" indent="0" algn="l">
              <a:buNone/>
              <a:defRPr sz="33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5818688" y="3606566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5520422" y="3606566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777594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777594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6492240"/>
            <a:ext cx="6464301" cy="914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44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2" y="6492240"/>
            <a:ext cx="6466840" cy="914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61244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1733153"/>
            <a:ext cx="6464301" cy="473011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1733153"/>
            <a:ext cx="6466840" cy="4730116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52160"/>
            <a:ext cx="11970842" cy="5486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6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071360" y="6426122"/>
            <a:ext cx="6359347" cy="1097280"/>
          </a:xfrm>
        </p:spPr>
        <p:txBody>
          <a:bodyPr/>
          <a:lstStyle>
            <a:lvl1pPr marL="0" indent="0" algn="r">
              <a:buNone/>
              <a:defRPr sz="23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63040" y="329184"/>
            <a:ext cx="11967667" cy="548640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763251" y="7689533"/>
            <a:ext cx="3072384" cy="438912"/>
          </a:xfrm>
        </p:spPr>
        <p:txBody>
          <a:bodyPr/>
          <a:lstStyle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5971" y="6532083"/>
            <a:ext cx="11460480" cy="777878"/>
          </a:xfrm>
          <a:noFill/>
        </p:spPr>
        <p:txBody>
          <a:bodyPr lIns="130622" tIns="0" rIns="130622" anchor="t"/>
          <a:lstStyle>
            <a:lvl1pPr marL="0" marR="26124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" y="227962"/>
            <a:ext cx="13898880" cy="526694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08116" y="7689533"/>
            <a:ext cx="3761090" cy="4381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838147"/>
            <a:ext cx="12920691" cy="675206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3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8837" y="7133923"/>
            <a:ext cx="7904998" cy="1105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77148" y="7126813"/>
            <a:ext cx="5904722" cy="1120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9667" y="6949503"/>
            <a:ext cx="5443702" cy="1297042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4778" y="6945286"/>
            <a:ext cx="5448814" cy="13012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3862579" y="5986128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3564314" y="5986128"/>
            <a:ext cx="292608" cy="2743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98837" y="7133923"/>
            <a:ext cx="7904998" cy="110529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77148" y="7126813"/>
            <a:ext cx="5904722" cy="11201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622" tIns="65311" rIns="130622" bIns="65311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9667" y="6949503"/>
            <a:ext cx="5443702" cy="1297042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0622" tIns="65311" rIns="130622" bIns="65311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4778" y="6945286"/>
            <a:ext cx="5448814" cy="1301260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731520" y="1777594"/>
            <a:ext cx="13167360" cy="5431156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0763251" y="7689533"/>
            <a:ext cx="3072384" cy="438912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E7FD60C5-B55D-4B1F-AB9F-CAE72EF73BF1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7008116" y="7689533"/>
            <a:ext cx="376109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3835635" y="7689533"/>
            <a:ext cx="585216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9C10143B-D391-4894-9339-1C526EB2FF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9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22488" indent="-365742" algn="l" rtl="0" eaLnBrk="1" latinLnBrk="0" hangingPunct="1">
        <a:spcBef>
          <a:spcPts val="571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88230" indent="-326555" algn="l" rtl="0" eaLnBrk="1" latinLnBrk="0" hangingPunct="1">
        <a:spcBef>
          <a:spcPts val="463"/>
        </a:spcBef>
        <a:buClr>
          <a:schemeClr val="accent1"/>
        </a:buClr>
        <a:buFont typeface="Verdana"/>
        <a:buChar char="◦"/>
        <a:defRPr kumimoji="0"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47" indent="-326555" algn="l" rtl="0" eaLnBrk="1" latinLnBrk="0" hangingPunct="1">
        <a:spcBef>
          <a:spcPts val="500"/>
        </a:spcBef>
        <a:buClr>
          <a:schemeClr val="accent2"/>
        </a:buClr>
        <a:buSzPct val="100000"/>
        <a:buFont typeface="Wingdings 2"/>
        <a:buChar char="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76" indent="-326555" algn="l" rtl="0" eaLnBrk="1" latinLnBrk="0" hangingPunct="1">
        <a:spcBef>
          <a:spcPts val="5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2441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96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51" indent="-326555" algn="l" rtl="0" eaLnBrk="1" latinLnBrk="0" hangingPunct="1">
        <a:spcBef>
          <a:spcPts val="500"/>
        </a:spcBef>
        <a:buClr>
          <a:schemeClr val="accent3"/>
        </a:buClr>
        <a:buFont typeface="Wingdings 2"/>
        <a:buChar char=""/>
        <a:defRPr kumimoji="0" sz="23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14400"/>
            <a:ext cx="12435840" cy="219571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Gyakori feladattípusok </a:t>
            </a:r>
            <a:br>
              <a:rPr lang="en-US" dirty="0" smtClean="0"/>
            </a:br>
            <a:r>
              <a:rPr lang="en-US" dirty="0" smtClean="0"/>
              <a:t>szerves kémiáb</a:t>
            </a:r>
            <a:r>
              <a:rPr lang="en-US" sz="7300" b="0" dirty="0" smtClean="0">
                <a:latin typeface="Calibri"/>
                <a:cs typeface="Calibri"/>
              </a:rPr>
              <a:t>ól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352800"/>
            <a:ext cx="12725400" cy="2362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err="1" smtClean="0"/>
              <a:t>Szász</a:t>
            </a:r>
            <a:r>
              <a:rPr lang="en-US" dirty="0" smtClean="0"/>
              <a:t> </a:t>
            </a:r>
            <a:r>
              <a:rPr lang="en-US" dirty="0" err="1" smtClean="0"/>
              <a:t>Enik</a:t>
            </a:r>
            <a:r>
              <a:rPr lang="hu-HU" dirty="0" smtClean="0"/>
              <a:t>ő</a:t>
            </a:r>
            <a:r>
              <a:rPr lang="en-US" dirty="0" smtClean="0"/>
              <a:t> </a:t>
            </a:r>
            <a:r>
              <a:rPr lang="en-US" dirty="0" err="1" smtClean="0"/>
              <a:t>Erzsébet</a:t>
            </a:r>
            <a:endParaRPr lang="en-US" dirty="0" smtClean="0"/>
          </a:p>
          <a:p>
            <a:pPr algn="ctr"/>
            <a:r>
              <a:rPr lang="en-US" dirty="0" smtClean="0"/>
              <a:t>Andrei </a:t>
            </a:r>
            <a:r>
              <a:rPr lang="en-US" dirty="0" err="1" smtClean="0"/>
              <a:t>Mureşanu</a:t>
            </a:r>
            <a:r>
              <a:rPr lang="en-US" dirty="0" smtClean="0"/>
              <a:t> </a:t>
            </a:r>
            <a:r>
              <a:rPr lang="en-US" dirty="0" err="1" smtClean="0"/>
              <a:t>Nemzeti</a:t>
            </a:r>
            <a:r>
              <a:rPr lang="en-US" dirty="0" smtClean="0"/>
              <a:t> </a:t>
            </a:r>
            <a:r>
              <a:rPr lang="en-US" dirty="0" err="1" smtClean="0"/>
              <a:t>Kollégium</a:t>
            </a:r>
            <a:r>
              <a:rPr lang="en-US" dirty="0" smtClean="0"/>
              <a:t>, D</a:t>
            </a:r>
            <a:r>
              <a:rPr lang="hu-HU" dirty="0" smtClean="0"/>
              <a:t>és</a:t>
            </a:r>
            <a:endParaRPr lang="en-US" dirty="0" smtClean="0"/>
          </a:p>
          <a:p>
            <a:pPr algn="ctr"/>
            <a:r>
              <a:rPr lang="en-US" dirty="0" smtClean="0"/>
              <a:t>P</a:t>
            </a:r>
            <a:r>
              <a:rPr lang="hu-HU" dirty="0" smtClean="0"/>
              <a:t>éter Rozália</a:t>
            </a:r>
          </a:p>
          <a:p>
            <a:pPr algn="ctr"/>
            <a:r>
              <a:rPr lang="hu-HU" dirty="0" smtClean="0"/>
              <a:t>János Zsigmond Unitárius Kollégium, Kolozsvár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9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533400"/>
            <a:ext cx="13167360" cy="6675350"/>
          </a:xfrm>
        </p:spPr>
        <p:txBody>
          <a:bodyPr>
            <a:normAutofit lnSpcReduction="10000"/>
          </a:bodyPr>
          <a:lstStyle/>
          <a:p>
            <a:pPr marL="156746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Megjegyzés: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Az egyenleteket meghatározhatjuk a kiindul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 anyagra</a:t>
            </a:r>
            <a:r>
              <a:rPr lang="en-US" sz="2800" dirty="0"/>
              <a:t> </a:t>
            </a:r>
            <a:r>
              <a:rPr lang="en-US" sz="2800" dirty="0" smtClean="0"/>
              <a:t>– a butánra – is, a következ</a:t>
            </a:r>
            <a:r>
              <a:rPr lang="hu-HU" sz="2800" dirty="0" smtClean="0"/>
              <a:t>ő</a:t>
            </a:r>
            <a:r>
              <a:rPr lang="en-US" sz="2800" dirty="0" smtClean="0"/>
              <a:t>képpen: </a:t>
            </a:r>
          </a:p>
          <a:p>
            <a:pPr marL="156746" indent="0">
              <a:buNone/>
            </a:pPr>
            <a:r>
              <a:rPr lang="en-US" sz="2800" dirty="0"/>
              <a:t>CH₃-CH₂-CH₂-CH₃ -&gt; CH₄ + CH₂=CH-CH₃</a:t>
            </a:r>
          </a:p>
          <a:p>
            <a:pPr marL="156746" indent="0">
              <a:buNone/>
            </a:pPr>
            <a:r>
              <a:rPr lang="en-US" sz="2800" dirty="0"/>
              <a:t>        </a:t>
            </a:r>
            <a:r>
              <a:rPr lang="en-US" sz="2800" dirty="0" smtClean="0"/>
              <a:t>a </a:t>
            </a:r>
            <a:r>
              <a:rPr lang="en-US" sz="2800" dirty="0"/>
              <a:t>kmol		  </a:t>
            </a:r>
            <a:r>
              <a:rPr lang="en-US" sz="2800" dirty="0" smtClean="0"/>
              <a:t> a kmol      a kmol</a:t>
            </a:r>
            <a:endParaRPr lang="en-US" sz="2800" dirty="0"/>
          </a:p>
          <a:p>
            <a:pPr marL="156746" indent="0">
              <a:buNone/>
            </a:pPr>
            <a:r>
              <a:rPr lang="en-US" sz="2800" dirty="0"/>
              <a:t>CH₃-CH₂-CH₂-CH₃ -&gt; CH₃-CH₃ + CH₂=CH₂</a:t>
            </a:r>
          </a:p>
          <a:p>
            <a:pPr marL="156746" indent="0">
              <a:buNone/>
            </a:pPr>
            <a:r>
              <a:rPr lang="en-US" sz="2800" dirty="0"/>
              <a:t>       </a:t>
            </a:r>
            <a:r>
              <a:rPr lang="en-US" sz="2800" dirty="0" smtClean="0"/>
              <a:t>b </a:t>
            </a:r>
            <a:r>
              <a:rPr lang="en-US" sz="2800" dirty="0"/>
              <a:t>kmol                   </a:t>
            </a:r>
            <a:r>
              <a:rPr lang="en-US" sz="2800" dirty="0" smtClean="0"/>
              <a:t>b kmol        b kmol</a:t>
            </a:r>
            <a:endParaRPr lang="en-US" sz="2800" dirty="0"/>
          </a:p>
          <a:p>
            <a:pPr marL="156746" indent="0">
              <a:buNone/>
            </a:pPr>
            <a:r>
              <a:rPr lang="en-US" sz="2800" dirty="0"/>
              <a:t>CH₃-CH₂-CH₂-CH₃ -&gt; CH₃-CH₂-CH₂-CH₃ nem reagált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c </a:t>
            </a:r>
            <a:r>
              <a:rPr lang="en-US" sz="2800" dirty="0"/>
              <a:t>kmol				</a:t>
            </a:r>
            <a:r>
              <a:rPr lang="en-US" sz="2800" dirty="0" smtClean="0"/>
              <a:t>  c </a:t>
            </a:r>
            <a:r>
              <a:rPr lang="en-US" sz="2800" dirty="0"/>
              <a:t>kmol</a:t>
            </a:r>
          </a:p>
          <a:p>
            <a:pPr marL="156746" indent="0">
              <a:buNone/>
            </a:pPr>
            <a:r>
              <a:rPr lang="en-US" sz="2800" dirty="0" smtClean="0"/>
              <a:t>Jelöljük ismeretlenekkel</a:t>
            </a:r>
            <a:r>
              <a:rPr lang="en-US" sz="2800" dirty="0"/>
              <a:t> </a:t>
            </a:r>
            <a:r>
              <a:rPr lang="en-US" sz="2800" dirty="0" smtClean="0"/>
              <a:t>a három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ban résztvev</a:t>
            </a:r>
            <a:r>
              <a:rPr lang="hu-HU" sz="2800" dirty="0" smtClean="0"/>
              <a:t>ő</a:t>
            </a:r>
            <a:r>
              <a:rPr lang="en-US" sz="2800" dirty="0" smtClean="0"/>
              <a:t> bután m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ljainak számát, els</a:t>
            </a:r>
            <a:r>
              <a:rPr lang="hu-HU" sz="2800" dirty="0" smtClean="0"/>
              <a:t>ő</a:t>
            </a:r>
            <a:r>
              <a:rPr lang="en-US" sz="2800" dirty="0" smtClean="0"/>
              <a:t>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ban “a” kmol bután reagál, másodikban “b” kmol bután reagál, illetve a harmadikban “c” kmol, amely nem reagál. </a:t>
            </a:r>
          </a:p>
          <a:p>
            <a:pPr marL="156746" indent="0">
              <a:buNone/>
            </a:pPr>
            <a:r>
              <a:rPr lang="en-US" sz="2800" dirty="0"/>
              <a:t>n</a:t>
            </a:r>
            <a:r>
              <a:rPr lang="en-US" sz="1800" dirty="0" smtClean="0"/>
              <a:t>bután </a:t>
            </a:r>
            <a:r>
              <a:rPr lang="en-US" sz="2800" dirty="0" smtClean="0"/>
              <a:t>= 100 kmol </a:t>
            </a:r>
          </a:p>
          <a:p>
            <a:pPr marL="156746" indent="0">
              <a:buNone/>
            </a:pPr>
            <a:r>
              <a:rPr lang="en-US" sz="2800" dirty="0"/>
              <a:t>n</a:t>
            </a:r>
            <a:r>
              <a:rPr lang="en-US" sz="1800" dirty="0" smtClean="0"/>
              <a:t>gázelegy</a:t>
            </a:r>
            <a:r>
              <a:rPr lang="en-US" sz="2800" dirty="0" smtClean="0"/>
              <a:t> = 180 kmol</a:t>
            </a:r>
          </a:p>
          <a:p>
            <a:pPr marL="156746" indent="0">
              <a:buNone/>
            </a:pPr>
            <a:r>
              <a:rPr lang="en-US" sz="2800" dirty="0"/>
              <a:t>n</a:t>
            </a:r>
            <a:r>
              <a:rPr lang="en-US" sz="1800" dirty="0" smtClean="0"/>
              <a:t>nem reagált bután</a:t>
            </a:r>
            <a:r>
              <a:rPr lang="en-US" sz="2800" dirty="0" smtClean="0"/>
              <a:t>/n</a:t>
            </a:r>
            <a:r>
              <a:rPr lang="en-US" sz="1800" dirty="0" smtClean="0"/>
              <a:t>metán </a:t>
            </a:r>
            <a:r>
              <a:rPr lang="en-US" sz="2800" dirty="0" smtClean="0"/>
              <a:t>= 1/3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90600" y="19050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1905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72200" y="1905000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0600" y="28194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91100" y="2819400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10400" y="28194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90600" y="37338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91100" y="3746500"/>
            <a:ext cx="541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251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</p:spPr>
            <p:txBody>
              <a:bodyPr>
                <a:normAutofit/>
              </a:bodyPr>
              <a:lstStyle/>
              <a:p>
                <a:pPr marL="156746" indent="0">
                  <a:buNone/>
                </a:pPr>
                <a:r>
                  <a:rPr lang="en-US" sz="2800" dirty="0" smtClean="0"/>
                  <a:t>n</a:t>
                </a:r>
                <a:r>
                  <a:rPr lang="en-US" sz="1800" dirty="0" smtClean="0"/>
                  <a:t>bután </a:t>
                </a:r>
                <a:r>
                  <a:rPr lang="en-US" sz="2800" dirty="0" smtClean="0"/>
                  <a:t>= a + b + c =&gt; a + b + c = 100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n</a:t>
                </a:r>
                <a:r>
                  <a:rPr lang="en-US" sz="1800" dirty="0" smtClean="0"/>
                  <a:t>gázelegy </a:t>
                </a:r>
                <a:r>
                  <a:rPr lang="en-US" sz="2800" dirty="0" smtClean="0"/>
                  <a:t>= 2a + 2b + c =&gt; 2a + 2b + c = 180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n</a:t>
                </a:r>
                <a:r>
                  <a:rPr lang="en-US" sz="1800" dirty="0" smtClean="0"/>
                  <a:t>nem reagált bután</a:t>
                </a:r>
                <a:r>
                  <a:rPr lang="en-US" sz="2800" dirty="0" smtClean="0"/>
                  <a:t> / n</a:t>
                </a:r>
                <a:r>
                  <a:rPr lang="en-US" sz="1800" dirty="0" smtClean="0"/>
                  <a:t>metán </a:t>
                </a:r>
                <a:r>
                  <a:rPr lang="en-US" sz="2800" dirty="0" smtClean="0"/>
                  <a:t>= c / a =&gt; c/a = 1/3</a:t>
                </a:r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 smtClean="0"/>
                  <a:t>	a + b + c = 100              3c + b + c = 100 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	2a + 2b + c = 180          6c + 2b + c = 180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=&gt; a = 3c</a:t>
                </a:r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	b + 4c = 100 | · (-2)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	2b + 7c = 180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-2b – 8c = -200   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2b +7c = 180</a:t>
                </a: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  <a:blipFill rotWithShape="1">
                <a:blip r:embed="rId2" cstate="print"/>
                <a:stretch>
                  <a:fillRect t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>
            <a:off x="5029200" y="2362200"/>
            <a:ext cx="381000" cy="1752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562600" y="2895600"/>
            <a:ext cx="3810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371600" y="4724400"/>
            <a:ext cx="228600" cy="76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962400" y="5791200"/>
            <a:ext cx="4572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495800" y="6019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4600" y="5479702"/>
            <a:ext cx="2781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 = 20 kmol</a:t>
            </a:r>
          </a:p>
          <a:p>
            <a:r>
              <a:rPr lang="en-US" sz="2800" dirty="0" smtClean="0"/>
              <a:t>a = 60 kmol</a:t>
            </a:r>
          </a:p>
          <a:p>
            <a:r>
              <a:rPr lang="en-US" sz="2800" dirty="0" smtClean="0"/>
              <a:t>b = 20 kmol</a:t>
            </a:r>
            <a:endParaRPr lang="en-US" sz="2800" dirty="0"/>
          </a:p>
        </p:txBody>
      </p:sp>
      <p:sp>
        <p:nvSpPr>
          <p:cNvPr id="11" name="Right Brace 10"/>
          <p:cNvSpPr/>
          <p:nvPr/>
        </p:nvSpPr>
        <p:spPr>
          <a:xfrm>
            <a:off x="7391400" y="5479702"/>
            <a:ext cx="533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8077200" y="6019800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39100" y="591059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  <a:r>
              <a:rPr lang="en-US" sz="2800" dirty="0" smtClean="0"/>
              <a:t>utánnak 60%-a alakul át metánná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5348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457200"/>
                <a:ext cx="13167360" cy="6781800"/>
              </a:xfrm>
            </p:spPr>
            <p:txBody>
              <a:bodyPr>
                <a:normAutofit fontScale="92500" lnSpcReduction="10000"/>
              </a:bodyPr>
              <a:lstStyle/>
              <a:p>
                <a:pPr marL="156746" indent="0">
                  <a:buNone/>
                </a:pPr>
                <a:r>
                  <a:rPr lang="en-US" sz="2800" b="1" u="sng" dirty="0" smtClean="0">
                    <a:solidFill>
                      <a:srgbClr val="C00000"/>
                    </a:solidFill>
                  </a:rPr>
                  <a:t>Megjegyzés: </a:t>
                </a:r>
                <a:r>
                  <a:rPr lang="en-US" sz="2800" dirty="0" smtClean="0"/>
                  <a:t>A 11-es tesztnél, az 1-es alpontnál szintén a n-bután krakkolása során lejátsz</a:t>
                </a:r>
                <a:r>
                  <a:rPr lang="en-US" sz="30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d</a:t>
                </a:r>
                <a:r>
                  <a:rPr lang="en-US" sz="30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 kémiai reakci</a:t>
                </a:r>
                <a:r>
                  <a:rPr lang="en-US" sz="30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k egyenleteit kéri, valamint azt, hogy számítsátok ki a bevezetett n-bután térfogatát,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-ben kifejezve, tudva, hogy krakkolás során 2500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CH₄ képz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dik és a keletkez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 gázelegy térfogat százalékos összetétele: 20% metán, 25% etán, illetve 10% nem reagált bután (gázok térfogatát normál körülmények között mérték).</a:t>
                </a:r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Gázkeverék:  - 20% CH₄			20% C₃H₆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     - 25% C₂H₆		+  	25% C₂H₄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     - 10% C₄H₁₀          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    55%  		+          45%		=  100%</a:t>
                </a:r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Átalakítjuk a térfogatszázalékokat m</a:t>
                </a:r>
                <a:r>
                  <a:rPr lang="en-US" sz="30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larányba (térfogat arányba):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20:25:10 = 4:5:2 | </a:t>
                </a:r>
                <a:r>
                  <a:rPr lang="en-US" sz="2000" dirty="0"/>
                  <a:t>·</a:t>
                </a:r>
                <a:r>
                  <a:rPr lang="en-US" sz="2800" dirty="0" smtClean="0"/>
                  <a:t> a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  4a:5a:2a =&gt;</a:t>
                </a: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457200"/>
                <a:ext cx="13167360" cy="6781800"/>
              </a:xfrm>
              <a:blipFill rotWithShape="1">
                <a:blip r:embed="rId2" cstate="print"/>
                <a:stretch>
                  <a:fillRect t="-898" r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149600" y="4419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44196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5181600" y="6705599"/>
                <a:ext cx="8534400" cy="123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Gázkeverék: - 20% CH₄ = 4a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=&gt; C₃H₆ = 4a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		 - 25% C₂H₆ = 5a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 smtClean="0"/>
                  <a:t>=&gt; C₂H₄ = 5a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400" dirty="0"/>
                  <a:t>	 </a:t>
                </a:r>
                <a:r>
                  <a:rPr lang="en-US" sz="2400" dirty="0" smtClean="0"/>
                  <a:t>         	          - 10% C₄H₁₀ = 2a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6705599"/>
                <a:ext cx="8534400" cy="123194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071" t="-3465" r="-11000" b="-8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23321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itle 2"/>
              <p:cNvSpPr>
                <a:spLocks noGrp="1"/>
              </p:cNvSpPr>
              <p:nvPr>
                <p:ph idx="1"/>
              </p:nvPr>
            </p:nvSpPr>
            <p:spPr>
              <a:xfrm>
                <a:off x="731838" y="457200"/>
                <a:ext cx="13166725" cy="6751638"/>
              </a:xfrm>
            </p:spPr>
            <p:txBody>
              <a:bodyPr>
                <a:normAutofit lnSpcReduction="10000"/>
              </a:bodyPr>
              <a:lstStyle/>
              <a:p>
                <a:pPr marL="156746" indent="0">
                  <a:buNone/>
                </a:pPr>
                <a:r>
                  <a:rPr lang="en-US" sz="2800" dirty="0" smtClean="0"/>
                  <a:t>CH₃-CH₂-CH₂-CH₃ -&gt; CH₄ + CH₂=CH-CH₃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    4a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		    4a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 smtClean="0"/>
                  <a:t>CH</a:t>
                </a:r>
                <a:r>
                  <a:rPr lang="en-US" sz="2800" dirty="0"/>
                  <a:t>₃-CH₂-CH₂-CH₃ -&gt; CH₃-CH₃ + CH₂=CH</a:t>
                </a:r>
                <a:r>
                  <a:rPr lang="en-US" sz="2800" dirty="0" smtClean="0"/>
                  <a:t>₂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	   5a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                  5a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 smtClean="0"/>
                  <a:t>CH</a:t>
                </a:r>
                <a:r>
                  <a:rPr lang="en-US" sz="2800" dirty="0"/>
                  <a:t>₃-CH₂-CH₂-CH₃ -&gt; CH₃-CH₂-CH₂-CH₃ nem </a:t>
                </a:r>
                <a:r>
                  <a:rPr lang="en-US" sz="2800" dirty="0" smtClean="0"/>
                  <a:t>reagált</a:t>
                </a: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2a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			    </a:t>
                </a:r>
                <a:r>
                  <a:rPr lang="en-US" sz="2800" dirty="0" smtClean="0"/>
                  <a:t>2a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 smtClean="0"/>
                  <a:t>V</a:t>
                </a:r>
                <a:r>
                  <a:rPr lang="en-US" sz="1800" dirty="0" smtClean="0"/>
                  <a:t>bevezetett n-bután </a:t>
                </a:r>
                <a:r>
                  <a:rPr lang="en-US" sz="2800" dirty="0" smtClean="0"/>
                  <a:t>= 4a + 5a + 2a = 11a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V</a:t>
                </a:r>
                <a:r>
                  <a:rPr lang="en-US" sz="1800" dirty="0" smtClean="0"/>
                  <a:t>CH₄ </a:t>
                </a:r>
                <a:r>
                  <a:rPr lang="en-US" sz="2800" dirty="0" smtClean="0"/>
                  <a:t>= 2500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=&gt; 4a = 2500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	 a = 625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V</a:t>
                </a:r>
                <a:r>
                  <a:rPr lang="en-US" sz="1800" dirty="0" smtClean="0"/>
                  <a:t>bevezetett n-bután</a:t>
                </a:r>
                <a:r>
                  <a:rPr lang="en-US" sz="2800" dirty="0" smtClean="0"/>
                  <a:t> = 11·625 = 6875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838" y="457200"/>
                <a:ext cx="13166725" cy="6751638"/>
              </a:xfrm>
              <a:blipFill rotWithShape="1">
                <a:blip r:embed="rId2" cstate="print"/>
                <a:stretch>
                  <a:fillRect t="-1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 flipH="1">
            <a:off x="4419600" y="3225800"/>
            <a:ext cx="228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2500" y="9144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914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52500" y="2286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76800" y="2286000"/>
            <a:ext cx="167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14400" y="36957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3000" y="36830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27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685800"/>
                <a:ext cx="13167360" cy="6522950"/>
              </a:xfrm>
            </p:spPr>
            <p:txBody>
              <a:bodyPr>
                <a:normAutofit/>
              </a:bodyPr>
              <a:lstStyle/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3. </a:t>
                </a:r>
                <a:r>
                  <a:rPr lang="en-US" sz="2800" dirty="0" smtClean="0"/>
                  <a:t>Egy ismeretlen “A” alkin hidrogénezése során Ni katalizátor jelenlétében, egy olyan “B” szénhidrogén képz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dik, amelyben a C:H tömegaránya egyenl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 36:7. Határozzátok meg a “B” szénhidrogén molekulaképletét, és írjátok le a szerkezeti képletét, tudva, hogy tartalmaz egy kvaterner szénatomot. </a:t>
                </a: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4. </a:t>
                </a:r>
                <a:r>
                  <a:rPr lang="en-US" sz="2800" dirty="0" smtClean="0"/>
                  <a:t>Írjátok le a fenti feladat reakci</a:t>
                </a:r>
                <a:r>
                  <a:rPr lang="en-US" sz="3200" dirty="0" smtClean="0">
                    <a:latin typeface="Calibri"/>
                    <a:cs typeface="Calibri"/>
                  </a:rPr>
                  <a:t>ójának</a:t>
                </a:r>
                <a:r>
                  <a:rPr lang="en-US" sz="2800" dirty="0" smtClean="0">
                    <a:latin typeface="Calibri"/>
                    <a:cs typeface="Calibri"/>
                  </a:rPr>
                  <a:t> </a:t>
                </a:r>
                <a:r>
                  <a:rPr lang="en-US" sz="2800" dirty="0" smtClean="0"/>
                  <a:t>egyenletét, szerkezeti képletekkel.</a:t>
                </a:r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 smtClean="0"/>
                  <a:t>“A”: C</a:t>
                </a:r>
                <a:r>
                  <a:rPr lang="en-US" sz="1800" dirty="0" smtClean="0"/>
                  <a:t>n</a:t>
                </a:r>
                <a:r>
                  <a:rPr lang="en-US" sz="2800" dirty="0" smtClean="0"/>
                  <a:t>H</a:t>
                </a:r>
                <a:r>
                  <a:rPr lang="en-US" sz="1800" dirty="0" smtClean="0"/>
                  <a:t>2n-2 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C</a:t>
                </a:r>
                <a:r>
                  <a:rPr lang="en-US" sz="1800" dirty="0" smtClean="0"/>
                  <a:t>n</a:t>
                </a:r>
                <a:r>
                  <a:rPr lang="en-US" sz="2800" dirty="0" smtClean="0"/>
                  <a:t>H</a:t>
                </a:r>
                <a:r>
                  <a:rPr lang="en-US" sz="1800" dirty="0" smtClean="0"/>
                  <a:t>2n-2 </a:t>
                </a:r>
                <a:r>
                  <a:rPr lang="en-US" sz="2800" dirty="0" smtClean="0"/>
                  <a:t>+ 2H₂ -&gt; C</a:t>
                </a:r>
                <a:r>
                  <a:rPr lang="en-US" sz="1800" dirty="0" smtClean="0"/>
                  <a:t>n</a:t>
                </a:r>
                <a:r>
                  <a:rPr lang="en-US" sz="2800" dirty="0" smtClean="0"/>
                  <a:t>H</a:t>
                </a:r>
                <a:r>
                  <a:rPr lang="en-US" sz="1800" dirty="0" smtClean="0"/>
                  <a:t>2n+2</a:t>
                </a:r>
              </a:p>
              <a:p>
                <a:pPr marL="156746" indent="0">
                  <a:buNone/>
                </a:pPr>
                <a:r>
                  <a:rPr lang="en-US" sz="1800" dirty="0"/>
                  <a:t>	</a:t>
                </a:r>
                <a:r>
                  <a:rPr lang="en-US" sz="1800" dirty="0" smtClean="0"/>
                  <a:t>			</a:t>
                </a:r>
                <a:r>
                  <a:rPr lang="en-US" sz="2000" dirty="0" smtClean="0"/>
                  <a:t>“B”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C:H = 36:7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36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	| : 12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=&gt; 7n = 6n+6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						   n = 6 =&gt; “B”: C₆H₁₄</a:t>
                </a:r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685800"/>
                <a:ext cx="13167360" cy="6522950"/>
              </a:xfrm>
              <a:blipFill rotWithShape="1">
                <a:blip r:embed="rId2" cstate="print"/>
                <a:stretch>
                  <a:fillRect t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52800" y="46969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14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751550"/>
          </a:xfrm>
        </p:spPr>
        <p:txBody>
          <a:bodyPr>
            <a:normAutofit/>
          </a:bodyPr>
          <a:lstStyle/>
          <a:p>
            <a:pPr marL="156746" indent="0">
              <a:buNone/>
            </a:pPr>
            <a:r>
              <a:rPr lang="en-US" sz="2800" dirty="0" smtClean="0"/>
              <a:t>Szerkezeti képlete:</a:t>
            </a:r>
          </a:p>
          <a:p>
            <a:pPr marL="156746" indent="0">
              <a:buNone/>
            </a:pPr>
            <a:r>
              <a:rPr lang="en-US" sz="2800" dirty="0" smtClean="0"/>
              <a:t>        CH₃</a:t>
            </a:r>
          </a:p>
          <a:p>
            <a:pPr marL="156746" indent="0">
              <a:buNone/>
            </a:pPr>
            <a:r>
              <a:rPr lang="en-US" sz="2800" dirty="0" smtClean="0"/>
              <a:t>        |</a:t>
            </a: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H₃C-C-CH₂-CH₃   2,2-dimetil-bután</a:t>
            </a:r>
          </a:p>
          <a:p>
            <a:pPr marL="156746" indent="0">
              <a:buNone/>
            </a:pPr>
            <a:r>
              <a:rPr lang="en-US" sz="2800" dirty="0"/>
              <a:t>	 </a:t>
            </a:r>
            <a:r>
              <a:rPr lang="en-US" sz="2800" dirty="0" smtClean="0"/>
              <a:t>|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CH₃</a:t>
            </a:r>
          </a:p>
          <a:p>
            <a:pPr marL="156746" indent="0">
              <a:buNone/>
            </a:pPr>
            <a:endParaRPr lang="en-US" sz="2800" dirty="0" smtClean="0"/>
          </a:p>
          <a:p>
            <a:pPr marL="156746" indent="0">
              <a:buNone/>
            </a:pPr>
            <a:r>
              <a:rPr lang="en-US" sz="2800" dirty="0" smtClean="0"/>
              <a:t>         CH₃			</a:t>
            </a:r>
            <a:r>
              <a:rPr lang="en-US" sz="2800" dirty="0"/>
              <a:t> </a:t>
            </a:r>
            <a:r>
              <a:rPr lang="en-US" sz="2800" dirty="0" smtClean="0"/>
              <a:t>     CH₃	</a:t>
            </a:r>
          </a:p>
          <a:p>
            <a:pPr marL="156746" indent="0">
              <a:buNone/>
            </a:pPr>
            <a:r>
              <a:rPr lang="en-US" sz="1800" dirty="0" smtClean="0"/>
              <a:t>(4)</a:t>
            </a:r>
            <a:r>
              <a:rPr lang="en-US" sz="2800" dirty="0" smtClean="0"/>
              <a:t>   </a:t>
            </a:r>
            <a:r>
              <a:rPr lang="en-US" sz="2000" dirty="0" smtClean="0"/>
              <a:t>(3)</a:t>
            </a:r>
            <a:r>
              <a:rPr lang="en-US" sz="2800" dirty="0" smtClean="0"/>
              <a:t>|  </a:t>
            </a:r>
            <a:r>
              <a:rPr lang="en-US" sz="2000" dirty="0" smtClean="0"/>
              <a:t>(2)   (1)			</a:t>
            </a:r>
            <a:r>
              <a:rPr lang="en-US" sz="2800" dirty="0" smtClean="0"/>
              <a:t>      |</a:t>
            </a: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H₃C-C-C≡CH + 2H₂ -&gt; H₃C-C-CH₂-CH₃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|				      |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CH₃			      CH₃</a:t>
            </a:r>
          </a:p>
          <a:p>
            <a:pPr marL="156746" indent="0">
              <a:buNone/>
            </a:pPr>
            <a:r>
              <a:rPr lang="en-US" sz="1800" dirty="0" smtClean="0"/>
              <a:t>“A”: 3,3-dimetil-1-butin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4876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93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381000"/>
                <a:ext cx="13167360" cy="6827750"/>
              </a:xfrm>
            </p:spPr>
            <p:txBody>
              <a:bodyPr>
                <a:normAutofit/>
              </a:bodyPr>
              <a:lstStyle/>
              <a:p>
                <a:pPr marL="156746" indent="0">
                  <a:buNone/>
                </a:pPr>
                <a:r>
                  <a:rPr lang="en-US" sz="2800" b="1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2020 Teszt 9 / E tétel</a:t>
                </a:r>
              </a:p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1.</a:t>
                </a:r>
                <a:r>
                  <a:rPr lang="en-US" sz="2800" dirty="0" smtClean="0"/>
                  <a:t> 4 mol “A” alkán égése során 448 l normál körülmények között mért széndioxid képz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dik: 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	</a:t>
                </a: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a)</a:t>
                </a:r>
                <a:r>
                  <a:rPr lang="en-US" sz="2800" dirty="0" smtClean="0"/>
                  <a:t> Határozzátok meg az “A” alkán molekulaképletét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	</a:t>
                </a: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b)</a:t>
                </a:r>
                <a:r>
                  <a:rPr lang="en-US" sz="2800" dirty="0" smtClean="0"/>
                  <a:t> Írjátok le a szerkezeti képletet, tudva, hogy legkisebb forrásponttal rendelkez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 izomérr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l van sz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. </a:t>
                </a:r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000" dirty="0" smtClean="0"/>
                  <a:t>  1 mol			n·22,4 l</a:t>
                </a:r>
                <a:endParaRPr lang="en-US" sz="2000" dirty="0"/>
              </a:p>
              <a:p>
                <a:pPr marL="156746" indent="0">
                  <a:buNone/>
                </a:pPr>
                <a:r>
                  <a:rPr lang="en-US" sz="2800" dirty="0" smtClean="0"/>
                  <a:t>C</a:t>
                </a:r>
                <a:r>
                  <a:rPr lang="en-US" sz="1800" dirty="0" smtClean="0"/>
                  <a:t>n</a:t>
                </a:r>
                <a:r>
                  <a:rPr lang="en-US" sz="2800" dirty="0" smtClean="0"/>
                  <a:t>H</a:t>
                </a:r>
                <a:r>
                  <a:rPr lang="en-US" sz="1800" dirty="0" smtClean="0"/>
                  <a:t>2n+2 </a:t>
                </a:r>
                <a:r>
                  <a:rPr lang="en-US" sz="2800" dirty="0" smtClean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O₂ -&gt; nCO₂ + (n+1)H₂O + Q↑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</a:t>
                </a:r>
                <a:r>
                  <a:rPr lang="en-US" sz="2000" dirty="0" smtClean="0"/>
                  <a:t>4 mol			   448 l			</a:t>
                </a: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								</a:t>
                </a:r>
                <a:endParaRPr lang="en-US" sz="2800" b="1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448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4·22,4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= 5 =&gt; C₅H₁₂		</a:t>
                </a: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381000"/>
                <a:ext cx="13167360" cy="6827750"/>
              </a:xfrm>
              <a:blipFill rotWithShape="1">
                <a:blip r:embed="rId2" cstate="print"/>
                <a:stretch>
                  <a:fillRect t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77900" y="42545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77900" y="4775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42545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800" y="47625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848600" y="4953000"/>
            <a:ext cx="37338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CH₃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           |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H₃C-C-CH₃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|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CH₃</a:t>
            </a:r>
          </a:p>
          <a:p>
            <a:r>
              <a:rPr lang="en-US" sz="2800" dirty="0" smtClean="0"/>
              <a:t>2,2-dimetil-propán</a:t>
            </a:r>
          </a:p>
          <a:p>
            <a:r>
              <a:rPr lang="en-US" sz="2800" dirty="0" smtClean="0"/>
              <a:t>      (neopentán)</a:t>
            </a:r>
            <a:endParaRPr lang="en-US" sz="2800" dirty="0"/>
          </a:p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6324600" y="6096000"/>
            <a:ext cx="1524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67000" y="67818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pentán 3 láncizomérrel rendelkezik: n-pentán, izopentán és neopentán. A forrás- pont csökken a lánc elágazással.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02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381000"/>
            <a:ext cx="13167360" cy="6827750"/>
          </a:xfrm>
        </p:spPr>
        <p:txBody>
          <a:bodyPr>
            <a:normAutofit/>
          </a:bodyPr>
          <a:lstStyle/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2800" dirty="0" smtClean="0"/>
              <a:t>Írjátok le az etin és a széntetrakloridos br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m oldat között lejátsz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d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 egyenletét, tudva, hogy telített vegyület keletkezik. </a:t>
            </a:r>
          </a:p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2800" dirty="0" smtClean="0"/>
              <a:t>Etán és etin ekvimolekuláris elegyét fölöslegben használt széntetrakloridos br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m oldattal kezelik. Tudva, hogy 484,4 g br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mszármazék képz</a:t>
            </a:r>
            <a:r>
              <a:rPr lang="hu-HU" sz="2800" dirty="0" smtClean="0"/>
              <a:t>ő</a:t>
            </a:r>
            <a:r>
              <a:rPr lang="en-US" sz="2800" dirty="0" smtClean="0"/>
              <a:t>dik, számítsátok ki a keverék mennyiségét, molban kifejezve.   </a:t>
            </a:r>
            <a:r>
              <a:rPr lang="en-US" sz="2000" dirty="0" smtClean="0"/>
              <a:t>346 g/mol</a:t>
            </a:r>
            <a:endParaRPr lang="en-US" sz="2800" dirty="0" smtClean="0"/>
          </a:p>
          <a:p>
            <a:pPr marL="156746" indent="0">
              <a:buNone/>
            </a:pPr>
            <a:r>
              <a:rPr lang="en-US" sz="2800" dirty="0" smtClean="0"/>
              <a:t>				Br   Br</a:t>
            </a:r>
          </a:p>
          <a:p>
            <a:pPr marL="156746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1 mol</a:t>
            </a:r>
            <a:r>
              <a:rPr lang="en-US" sz="2800" dirty="0" smtClean="0"/>
              <a:t>			|     |</a:t>
            </a:r>
          </a:p>
          <a:p>
            <a:pPr marL="156746" indent="0">
              <a:buNone/>
            </a:pPr>
            <a:r>
              <a:rPr lang="en-US" sz="2800" dirty="0" smtClean="0"/>
              <a:t>HC≡CH + 2Br₂ --&gt; CH-CH	</a:t>
            </a:r>
          </a:p>
          <a:p>
            <a:pPr marL="156746" indent="0">
              <a:buNone/>
            </a:pPr>
            <a:r>
              <a:rPr lang="en-US" sz="2000" dirty="0" smtClean="0"/>
              <a:t>    a mol</a:t>
            </a: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/>
              <a:t> </a:t>
            </a:r>
            <a:r>
              <a:rPr lang="en-US" sz="2800" dirty="0" smtClean="0"/>
              <a:t>       |     |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Br   Br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</a:t>
            </a:r>
            <a:r>
              <a:rPr lang="en-US" sz="2000" dirty="0" smtClean="0"/>
              <a:t>484,4 g</a:t>
            </a:r>
          </a:p>
          <a:p>
            <a:pPr marL="156746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56000" y="43180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CCl₄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57912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9600" y="3276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66800" y="47244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42672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6477000" y="3124200"/>
                <a:ext cx="6248400" cy="1996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Keverék: - C₂H₆ - a mol 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      - C₂H₂ - a mol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/>
                  <a:t>	n</a:t>
                </a:r>
                <a:r>
                  <a:rPr lang="en-US" dirty="0" smtClean="0"/>
                  <a:t>keverék </a:t>
                </a:r>
                <a:r>
                  <a:rPr lang="en-US" sz="2800" dirty="0" smtClean="0"/>
                  <a:t>= 2a mol</a:t>
                </a:r>
              </a:p>
              <a:p>
                <a:r>
                  <a:rPr lang="en-US" sz="2800" dirty="0" smtClean="0"/>
                  <a:t> 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484,4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346</m:t>
                        </m:r>
                      </m:den>
                    </m:f>
                  </m:oMath>
                </a14:m>
                <a:r>
                  <a:rPr lang="en-US" sz="2800" dirty="0" smtClean="0"/>
                  <a:t>=1,4 mol =&gt; n</a:t>
                </a:r>
                <a:r>
                  <a:rPr lang="en-US" sz="2000" dirty="0" smtClean="0"/>
                  <a:t>kev</a:t>
                </a:r>
                <a:r>
                  <a:rPr lang="en-US" sz="2800" dirty="0" smtClean="0"/>
                  <a:t>=2,8 mol</a:t>
                </a:r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124200"/>
                <a:ext cx="6248400" cy="199695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2049" t="-3058" r="-1171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8001000" y="4013200"/>
            <a:ext cx="289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5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609600"/>
            <a:ext cx="13167360" cy="6599150"/>
          </a:xfrm>
        </p:spPr>
        <p:txBody>
          <a:bodyPr>
            <a:normAutofit fontScale="92500" lnSpcReduction="10000"/>
          </a:bodyPr>
          <a:lstStyle/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4.</a:t>
            </a:r>
            <a:r>
              <a:rPr lang="en-US" sz="2800" dirty="0" smtClean="0"/>
              <a:t> Az alkánok izomerizáci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s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ját jobb min</a:t>
            </a:r>
            <a:r>
              <a:rPr lang="hu-HU" sz="2800" dirty="0" smtClean="0"/>
              <a:t>ő</a:t>
            </a:r>
            <a:r>
              <a:rPr lang="en-US" sz="2800" dirty="0" smtClean="0"/>
              <a:t>ség</a:t>
            </a:r>
            <a:r>
              <a:rPr lang="hu-HU" sz="2800" dirty="0" smtClean="0"/>
              <a:t>ű</a:t>
            </a:r>
            <a:r>
              <a:rPr lang="en-US" sz="2800" dirty="0" smtClean="0"/>
              <a:t> benzinek el</a:t>
            </a:r>
            <a:r>
              <a:rPr lang="hu-HU" sz="2800" dirty="0" smtClean="0"/>
              <a:t>őá</a:t>
            </a:r>
            <a:r>
              <a:rPr lang="en-US" sz="2800" dirty="0" smtClean="0"/>
              <a:t>llítására használják. Írd le a n-bután izomerizáci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s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jának egyenletét, AlCl₃ jelenlétében.</a:t>
            </a:r>
          </a:p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5.</a:t>
            </a:r>
            <a:r>
              <a:rPr lang="en-US" sz="2800" dirty="0" smtClean="0"/>
              <a:t> Számítsd ki 5 mol n-butánb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l keletkez</a:t>
            </a:r>
            <a:r>
              <a:rPr lang="hu-HU" sz="2800" dirty="0" smtClean="0"/>
              <a:t>ő</a:t>
            </a:r>
            <a:r>
              <a:rPr lang="en-US" sz="2800" dirty="0" smtClean="0"/>
              <a:t> izobután tömegét, 80%-os hozam mellett.</a:t>
            </a:r>
          </a:p>
          <a:p>
            <a:pPr marL="156746" indent="0">
              <a:buNone/>
            </a:pPr>
            <a:r>
              <a:rPr lang="en-US" sz="2800" dirty="0" smtClean="0"/>
              <a:t>	   </a:t>
            </a:r>
            <a:r>
              <a:rPr lang="en-US" sz="2000" dirty="0" smtClean="0"/>
              <a:t>1 mol</a:t>
            </a:r>
            <a:r>
              <a:rPr lang="en-US" sz="2800" dirty="0" smtClean="0"/>
              <a:t>		      </a:t>
            </a:r>
            <a:r>
              <a:rPr lang="en-US" sz="2000" dirty="0" smtClean="0"/>
              <a:t>58 g/mol</a:t>
            </a:r>
            <a:endParaRPr lang="en-US" sz="2000" dirty="0"/>
          </a:p>
          <a:p>
            <a:pPr marL="156746" indent="0">
              <a:buNone/>
            </a:pPr>
            <a:r>
              <a:rPr lang="en-US" sz="2800" dirty="0" smtClean="0"/>
              <a:t>CH₃-CH₂-CH₂-CH₃ ⇄  CH₃-CH-CH₃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  </a:t>
            </a:r>
            <a:r>
              <a:rPr lang="en-US" sz="2000" dirty="0" smtClean="0"/>
              <a:t>5 mol</a:t>
            </a:r>
            <a:r>
              <a:rPr lang="en-US" sz="2800" dirty="0" smtClean="0"/>
              <a:t>			</a:t>
            </a:r>
            <a:r>
              <a:rPr lang="en-US" sz="2800" dirty="0"/>
              <a:t> </a:t>
            </a:r>
            <a:r>
              <a:rPr lang="en-US" sz="2800" dirty="0" smtClean="0"/>
              <a:t>|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 CH₃</a:t>
            </a:r>
          </a:p>
          <a:p>
            <a:pPr marL="156746" indent="0">
              <a:buNone/>
            </a:pPr>
            <a:r>
              <a:rPr lang="en-US" sz="2800" dirty="0" smtClean="0"/>
              <a:t>					    </a:t>
            </a:r>
            <a:r>
              <a:rPr lang="en-US" sz="2000" dirty="0" smtClean="0"/>
              <a:t>x g</a:t>
            </a:r>
            <a:endParaRPr lang="en-US" sz="2800" dirty="0" smtClean="0"/>
          </a:p>
          <a:p>
            <a:pPr marL="156746" indent="0">
              <a:buNone/>
            </a:pPr>
            <a:r>
              <a:rPr lang="en-US" sz="2800" dirty="0" smtClean="0"/>
              <a:t>M</a:t>
            </a:r>
            <a:r>
              <a:rPr lang="en-US" sz="1800" dirty="0" smtClean="0"/>
              <a:t>C₄H₁₀ </a:t>
            </a:r>
            <a:r>
              <a:rPr lang="en-US" sz="2800" dirty="0" smtClean="0"/>
              <a:t>= 4·12 + 10·1 = 58 g/mol</a:t>
            </a:r>
          </a:p>
          <a:p>
            <a:pPr>
              <a:buFont typeface="Symbol"/>
              <a:buChar char="Þ"/>
            </a:pPr>
            <a:r>
              <a:rPr lang="en-US" sz="2800" dirty="0" smtClean="0"/>
              <a:t>x = 5·58 = 290 g	</a:t>
            </a:r>
          </a:p>
          <a:p>
            <a:pPr marL="156746" indent="0">
              <a:buNone/>
            </a:pPr>
            <a:r>
              <a:rPr lang="en-US" sz="2800" dirty="0" smtClean="0"/>
              <a:t>			</a:t>
            </a:r>
          </a:p>
          <a:p>
            <a:pPr marL="156746" indent="0">
              <a:buNone/>
            </a:pPr>
            <a:r>
              <a:rPr lang="en-US" sz="2800" dirty="0" smtClean="0"/>
              <a:t>290 g … 100%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y g … 80% =&gt; y=232 g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87800" y="3021111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AlCl₃</a:t>
            </a:r>
            <a:endParaRPr lang="en-US" sz="1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24400" y="4450616"/>
            <a:ext cx="228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24400" y="3124200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4400" y="3623963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0600" y="312420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24800" y="2665512"/>
            <a:ext cx="56769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u="sng" dirty="0" smtClean="0">
                <a:solidFill>
                  <a:srgbClr val="C00000"/>
                </a:solidFill>
              </a:rPr>
              <a:t>Megjegyzés: </a:t>
            </a:r>
          </a:p>
          <a:p>
            <a:r>
              <a:rPr lang="en-US" sz="2200" dirty="0" smtClean="0"/>
              <a:t>100 mol butánb</a:t>
            </a:r>
            <a:r>
              <a:rPr lang="en-US" sz="2800" dirty="0" smtClean="0">
                <a:latin typeface="Calibri"/>
                <a:cs typeface="Calibri"/>
              </a:rPr>
              <a:t>ó</a:t>
            </a:r>
            <a:r>
              <a:rPr lang="en-US" sz="2600" dirty="0" smtClean="0">
                <a:latin typeface="Calibri"/>
                <a:cs typeface="Calibri"/>
              </a:rPr>
              <a:t>l </a:t>
            </a:r>
            <a:r>
              <a:rPr lang="en-US" sz="2800" dirty="0" smtClean="0">
                <a:latin typeface="Calibri"/>
                <a:cs typeface="Calibri"/>
              </a:rPr>
              <a:t>reagál … </a:t>
            </a:r>
            <a:r>
              <a:rPr lang="en-US" sz="2600" dirty="0" smtClean="0">
                <a:latin typeface="Calibri"/>
                <a:cs typeface="Calibri"/>
              </a:rPr>
              <a:t>80 </a:t>
            </a:r>
            <a:r>
              <a:rPr lang="en-US" sz="2800" dirty="0" smtClean="0">
                <a:latin typeface="Calibri"/>
                <a:cs typeface="Calibri"/>
              </a:rPr>
              <a:t>mol</a:t>
            </a:r>
            <a:endParaRPr lang="en-US" sz="2600" dirty="0" smtClean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5 mol butánból reagál ……… x mol</a:t>
            </a:r>
          </a:p>
          <a:p>
            <a:r>
              <a:rPr lang="en-US" sz="2600" dirty="0" smtClean="0">
                <a:latin typeface="Calibri"/>
                <a:cs typeface="Calibri"/>
              </a:rPr>
              <a:t>=&gt; x = 4 mol bután reagál</a:t>
            </a:r>
          </a:p>
          <a:p>
            <a:pPr marL="342900" indent="-342900">
              <a:buFont typeface="Symbol"/>
              <a:buChar char="Þ"/>
            </a:pPr>
            <a:endParaRPr lang="en-US" sz="2600" dirty="0">
              <a:latin typeface="Calibri"/>
              <a:cs typeface="Calibri"/>
            </a:endParaRPr>
          </a:p>
          <a:p>
            <a:r>
              <a:rPr lang="en-US" sz="2600" dirty="0" smtClean="0">
                <a:latin typeface="Calibri"/>
                <a:cs typeface="Calibri"/>
              </a:rPr>
              <a:t>1 mol bután … 58 g izobután</a:t>
            </a:r>
          </a:p>
          <a:p>
            <a:r>
              <a:rPr lang="en-US" sz="2600" dirty="0" smtClean="0">
                <a:latin typeface="Calibri"/>
                <a:cs typeface="Calibri"/>
              </a:rPr>
              <a:t>4 mol bután … y g</a:t>
            </a:r>
          </a:p>
          <a:p>
            <a:r>
              <a:rPr lang="en-US" sz="2600" dirty="0" smtClean="0">
                <a:latin typeface="Calibri"/>
                <a:cs typeface="Calibri"/>
              </a:rPr>
              <a:t>=&gt; y = 232 g izobután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191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</p:spPr>
            <p:txBody>
              <a:bodyPr>
                <a:normAutofit/>
              </a:bodyPr>
              <a:lstStyle/>
              <a:p>
                <a:pPr marL="156746" indent="0">
                  <a:buNone/>
                </a:pPr>
                <a:r>
                  <a:rPr lang="en-US" sz="2800" b="1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2020 Teszt 15 / D tétel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Adva van a kovetkez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 szerkezeti képlettel rendelkez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 “A” szerves anyag: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(A):	H₃C-C-(CH₂)₅-CH=CH-COOH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||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O</a:t>
                </a:r>
              </a:p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1. a) </a:t>
                </a:r>
                <a:r>
                  <a:rPr lang="en-US" sz="2800" dirty="0" smtClean="0"/>
                  <a:t>Adjátok meg az “A” vegyület szerkezetében szerepl</a:t>
                </a:r>
                <a:r>
                  <a:rPr lang="hu-HU" sz="2800" dirty="0" smtClean="0"/>
                  <a:t>ő</a:t>
                </a:r>
                <a:r>
                  <a:rPr lang="en-US" sz="2800" dirty="0" smtClean="0"/>
                  <a:t> kétvegyérték</a:t>
                </a:r>
                <a:r>
                  <a:rPr lang="hu-HU" sz="2800" dirty="0" smtClean="0"/>
                  <a:t>ű</a:t>
                </a:r>
                <a:r>
                  <a:rPr lang="en-US" sz="2800" dirty="0" smtClean="0"/>
                  <a:t> funcki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s csoport nevét.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- C -  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||     keton típus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ú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2800" dirty="0" smtClean="0"/>
                  <a:t>karbonil csoport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O</a:t>
                </a:r>
              </a:p>
              <a:p>
                <a:pPr marL="156746" indent="0">
                  <a:buNone/>
                </a:pPr>
                <a:r>
                  <a:rPr lang="en-US" sz="2800" b="1" u="sng" dirty="0" smtClean="0">
                    <a:solidFill>
                      <a:srgbClr val="C00000"/>
                    </a:solidFill>
                  </a:rPr>
                  <a:t>Megjegyzés:</a:t>
                </a:r>
                <a:r>
                  <a:rPr lang="en-US" sz="2800" dirty="0" smtClean="0"/>
                  <a:t> A karboxil csoport (- C – OH) háromvegyérték</a:t>
                </a:r>
                <a:r>
                  <a:rPr lang="hu-HU" sz="2800" dirty="0" smtClean="0"/>
                  <a:t>ű</a:t>
                </a:r>
                <a:r>
                  <a:rPr lang="en-US" sz="2800" dirty="0" smtClean="0"/>
                  <a:t> funkci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s csoport.					      ||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			      O</a:t>
                </a:r>
              </a:p>
              <a:p>
                <a:pPr marL="156746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  <a:blipFill rotWithShape="1">
                <a:blip r:embed="rId2" cstate="print"/>
                <a:stretch>
                  <a:fillRect t="-632" r="-46" b="-7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06361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533400"/>
            <a:ext cx="13167360" cy="6675350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>
                <a:solidFill>
                  <a:schemeClr val="bg2">
                    <a:lumMod val="50000"/>
                  </a:schemeClr>
                </a:solidFill>
              </a:rPr>
              <a:t>2020 Teszt 12 / E tétel</a:t>
            </a:r>
          </a:p>
          <a:p>
            <a:pPr marL="0" indent="0">
              <a:buNone/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1. </a:t>
            </a:r>
            <a:r>
              <a:rPr lang="en-US" sz="2800" dirty="0" smtClean="0"/>
              <a:t>Írjátok le a kl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rmetán, dikl</a:t>
            </a:r>
            <a:r>
              <a:rPr lang="el-GR" sz="3200" dirty="0" smtClean="0">
                <a:latin typeface="Calibri"/>
                <a:cs typeface="Calibri"/>
              </a:rPr>
              <a:t>ό</a:t>
            </a:r>
            <a:r>
              <a:rPr lang="en-US" sz="2800" dirty="0" smtClean="0"/>
              <a:t>rmetán, illetve a trikl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rmetán el</a:t>
            </a:r>
            <a:r>
              <a:rPr lang="hu-HU" sz="2800" dirty="0" smtClean="0"/>
              <a:t>ő</a:t>
            </a:r>
            <a:r>
              <a:rPr lang="en-US" sz="2800" dirty="0" smtClean="0"/>
              <a:t>állítási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it metánb</a:t>
            </a:r>
            <a:r>
              <a:rPr lang="el-GR" sz="3200" dirty="0" smtClean="0">
                <a:latin typeface="Calibri"/>
                <a:cs typeface="Calibri"/>
              </a:rPr>
              <a:t>ό</a:t>
            </a:r>
            <a:r>
              <a:rPr lang="en-US" sz="2800" dirty="0" smtClean="0"/>
              <a:t>l és kl</a:t>
            </a:r>
            <a:r>
              <a:rPr lang="el-GR" sz="3200" dirty="0" smtClean="0">
                <a:latin typeface="Calibri"/>
                <a:cs typeface="Calibri"/>
              </a:rPr>
              <a:t>ό</a:t>
            </a:r>
            <a:r>
              <a:rPr lang="en-US" sz="2800" dirty="0" smtClean="0"/>
              <a:t>rb</a:t>
            </a:r>
            <a:r>
              <a:rPr lang="el-GR" sz="3200" dirty="0" smtClean="0">
                <a:latin typeface="Calibri"/>
                <a:cs typeface="Calibri"/>
              </a:rPr>
              <a:t>ό</a:t>
            </a:r>
            <a:r>
              <a:rPr lang="en-US" sz="2800" dirty="0" smtClean="0"/>
              <a:t>l kiindulva, fény jelenlétében.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2800" dirty="0" smtClean="0"/>
              <a:t>A reakci</a:t>
            </a:r>
            <a:r>
              <a:rPr lang="el-GR" sz="3200" dirty="0" smtClean="0">
                <a:latin typeface="Calibri"/>
                <a:cs typeface="Calibri"/>
              </a:rPr>
              <a:t>ό</a:t>
            </a:r>
            <a:r>
              <a:rPr lang="en-US" sz="2800" dirty="0" smtClean="0"/>
              <a:t>k során keletkez</a:t>
            </a:r>
            <a:r>
              <a:rPr lang="hu-HU" sz="2800" dirty="0" smtClean="0"/>
              <a:t>ő</a:t>
            </a:r>
            <a:r>
              <a:rPr lang="en-US" sz="2800" dirty="0" smtClean="0"/>
              <a:t> keverékben a kl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rmetán, dikl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rmetán és trikl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rmetán m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laránya 5:3:1. Tudva, hogy a reakci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kban keletkez</a:t>
            </a:r>
            <a:r>
              <a:rPr lang="hu-HU" sz="2800" dirty="0" smtClean="0"/>
              <a:t>ő</a:t>
            </a:r>
            <a:r>
              <a:rPr lang="en-US" sz="2800" dirty="0" smtClean="0"/>
              <a:t> hidrogén klorid vízben val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 oldásával 1022 g, 25 tömeg%-os koncentráci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jú oldatot nyerünk, számítsátok ki a folyamatba bevezetett metán tömegét, grammban kifejezve.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CH₃Cl : CH₂Cl₂ : CHCl₃ = 5 : 3 : 1 </a:t>
            </a:r>
            <a:r>
              <a:rPr lang="en-US" sz="2800" dirty="0"/>
              <a:t>	</a:t>
            </a:r>
            <a:r>
              <a:rPr lang="en-US" sz="2800" dirty="0" smtClean="0"/>
              <a:t>| · a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   = 5a : 3a : a</a:t>
            </a: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6964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609600"/>
            <a:ext cx="13167360" cy="6599150"/>
          </a:xfrm>
        </p:spPr>
        <p:txBody>
          <a:bodyPr/>
          <a:lstStyle/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b) </a:t>
            </a:r>
            <a:r>
              <a:rPr lang="en-US" sz="2800" dirty="0" smtClean="0"/>
              <a:t>Adjátok meg az “A” vegyület aciklikus szénláncának típusát, figyelembe véve a szénatomok közötti kötések természetét.</a:t>
            </a:r>
          </a:p>
          <a:p>
            <a:pPr marL="156746" indent="0">
              <a:buNone/>
            </a:pPr>
            <a:r>
              <a:rPr lang="en-US" sz="2800" dirty="0" smtClean="0"/>
              <a:t>- Telítetlen szénlánc (tartalmaz </a:t>
            </a:r>
            <a:r>
              <a:rPr lang="el-GR" sz="2800" dirty="0" smtClean="0"/>
              <a:t>π</a:t>
            </a:r>
            <a:r>
              <a:rPr lang="en-US" sz="2800" dirty="0" smtClean="0"/>
              <a:t> kötést).</a:t>
            </a:r>
          </a:p>
          <a:p>
            <a:pPr marL="156746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Megjegyzés:</a:t>
            </a:r>
            <a:r>
              <a:rPr lang="en-US" sz="2800" dirty="0" smtClean="0"/>
              <a:t> Ha a szénatomok elrendez</a:t>
            </a:r>
            <a:r>
              <a:rPr lang="hu-HU" sz="2800" dirty="0" smtClean="0"/>
              <a:t>ő</a:t>
            </a:r>
            <a:r>
              <a:rPr lang="en-US" sz="2800" dirty="0" smtClean="0"/>
              <a:t>dési m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dját kellene figyelembe venni, akkor lineáris szénláncr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l lenne sz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.</a:t>
            </a:r>
          </a:p>
          <a:p>
            <a:pPr marL="156746" indent="0">
              <a:buNone/>
            </a:pPr>
            <a:endParaRPr lang="en-US" sz="2800" dirty="0"/>
          </a:p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2. a) </a:t>
            </a:r>
            <a:r>
              <a:rPr lang="en-US" sz="2800" dirty="0" smtClean="0"/>
              <a:t>Írd le az “A” vegyület olyan izomérjének szerkezeti képletét, amely tartalmaz molekulájában egy aszimmetrikus szénatomot.</a:t>
            </a:r>
          </a:p>
          <a:p>
            <a:pPr marL="156746" indent="0">
              <a:buNone/>
            </a:pPr>
            <a:r>
              <a:rPr lang="en-US" sz="2000" dirty="0" smtClean="0"/>
              <a:t>                          </a:t>
            </a:r>
          </a:p>
          <a:p>
            <a:pPr marL="156746" indent="0">
              <a:buNone/>
            </a:pPr>
            <a:r>
              <a:rPr lang="en-US" sz="2800" dirty="0" smtClean="0"/>
              <a:t>H₃C-C-CH-(CH₂)₃-CH=CH-COOH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||  |			</a:t>
            </a:r>
          </a:p>
          <a:p>
            <a:pPr marL="156746" indent="0">
              <a:buNone/>
            </a:pPr>
            <a:r>
              <a:rPr lang="en-US" sz="2800" dirty="0"/>
              <a:t>	 </a:t>
            </a:r>
            <a:r>
              <a:rPr lang="en-US" sz="2800" dirty="0" smtClean="0"/>
              <a:t>O  CH₃</a:t>
            </a:r>
            <a:endParaRPr lang="en-US" dirty="0"/>
          </a:p>
          <a:p>
            <a:pPr marL="15674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572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*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23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533400"/>
            <a:ext cx="13167360" cy="6675350"/>
          </a:xfrm>
        </p:spPr>
        <p:txBody>
          <a:bodyPr/>
          <a:lstStyle/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b) </a:t>
            </a:r>
            <a:r>
              <a:rPr lang="en-US" sz="2800" dirty="0" smtClean="0"/>
              <a:t>Írjátok le az “A” vegyület egy helyzeti izomérjének szerkezeti képletét.</a:t>
            </a:r>
          </a:p>
          <a:p>
            <a:pPr marL="156746" indent="0">
              <a:buNone/>
            </a:pPr>
            <a:r>
              <a:rPr lang="en-US" sz="2800" dirty="0" smtClean="0"/>
              <a:t>H₃C-C-(CH₂)₄-CH=CH-CH₂-COOH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 ||</a:t>
            </a:r>
          </a:p>
          <a:p>
            <a:pPr marL="156746" indent="0">
              <a:buNone/>
            </a:pPr>
            <a:r>
              <a:rPr lang="en-US" sz="2800" dirty="0"/>
              <a:t>	 </a:t>
            </a:r>
            <a:r>
              <a:rPr lang="en-US" sz="2800" dirty="0" smtClean="0"/>
              <a:t>O</a:t>
            </a:r>
          </a:p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3. a) </a:t>
            </a:r>
            <a:r>
              <a:rPr lang="en-US" sz="2800" dirty="0" smtClean="0"/>
              <a:t>Adjátok meg a primer, szekunder és tercier szénatomok arányát, az “A” molekulájáb</a:t>
            </a:r>
            <a:r>
              <a:rPr lang="en-US" sz="3200" dirty="0" smtClean="0">
                <a:latin typeface="Calibri"/>
                <a:cs typeface="Calibri"/>
              </a:rPr>
              <a:t>ó</a:t>
            </a:r>
            <a:r>
              <a:rPr lang="en-US" sz="2800" dirty="0" smtClean="0"/>
              <a:t>l:</a:t>
            </a:r>
          </a:p>
          <a:p>
            <a:pPr marL="156746" indent="0">
              <a:buNone/>
            </a:pP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H₃C-C-(CH₂)₅-CH=CH-C-OH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||                          ||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O                          O</a:t>
            </a:r>
          </a:p>
          <a:p>
            <a:pPr marL="156746" indent="0">
              <a:buNone/>
            </a:pPr>
            <a:r>
              <a:rPr lang="en-US" sz="2800" dirty="0" smtClean="0"/>
              <a:t>C</a:t>
            </a:r>
            <a:r>
              <a:rPr lang="en-US" sz="1800" dirty="0" smtClean="0"/>
              <a:t>p </a:t>
            </a:r>
            <a:r>
              <a:rPr lang="en-US" sz="2800" dirty="0" smtClean="0"/>
              <a:t>: C</a:t>
            </a:r>
            <a:r>
              <a:rPr lang="en-US" sz="1800" dirty="0" smtClean="0"/>
              <a:t>sz </a:t>
            </a:r>
            <a:r>
              <a:rPr lang="en-US" sz="2800" dirty="0" smtClean="0"/>
              <a:t>: C</a:t>
            </a:r>
            <a:r>
              <a:rPr lang="en-US" sz="1800" dirty="0" smtClean="0"/>
              <a:t>t </a:t>
            </a:r>
            <a:r>
              <a:rPr lang="en-US" sz="2800" dirty="0" smtClean="0"/>
              <a:t>= 2:6:2 = 1:3:1</a:t>
            </a:r>
          </a:p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b)</a:t>
            </a:r>
            <a:r>
              <a:rPr lang="en-US" sz="2800" dirty="0" smtClean="0"/>
              <a:t> Adjátok meg a </a:t>
            </a:r>
            <a:r>
              <a:rPr lang="el-GR" sz="2800" dirty="0" smtClean="0"/>
              <a:t>π</a:t>
            </a:r>
            <a:r>
              <a:rPr lang="en-US" sz="2800" dirty="0" smtClean="0"/>
              <a:t> kötésben résztvev</a:t>
            </a:r>
            <a:r>
              <a:rPr lang="hu-HU" sz="2800" dirty="0" smtClean="0"/>
              <a:t>ő</a:t>
            </a:r>
            <a:r>
              <a:rPr lang="en-US" sz="2800" dirty="0" smtClean="0"/>
              <a:t> </a:t>
            </a:r>
            <a:r>
              <a:rPr lang="el-GR" sz="2800" dirty="0" smtClean="0"/>
              <a:t>π</a:t>
            </a:r>
            <a:r>
              <a:rPr lang="en-US" sz="2800" dirty="0" smtClean="0"/>
              <a:t> elektronok számát.</a:t>
            </a:r>
          </a:p>
          <a:p>
            <a:pPr marL="156746" indent="0">
              <a:buNone/>
            </a:pPr>
            <a:r>
              <a:rPr lang="en-US" sz="2800" dirty="0" smtClean="0"/>
              <a:t>3 </a:t>
            </a:r>
            <a:r>
              <a:rPr lang="el-GR" sz="2800" dirty="0" smtClean="0"/>
              <a:t>π</a:t>
            </a:r>
            <a:r>
              <a:rPr lang="en-US" sz="2800" dirty="0" smtClean="0"/>
              <a:t> kötés =&gt; 3·2 = 6</a:t>
            </a:r>
            <a:r>
              <a:rPr lang="el-GR" sz="2800" dirty="0" smtClean="0"/>
              <a:t>π</a:t>
            </a:r>
            <a:r>
              <a:rPr lang="en-US" sz="2800" dirty="0" smtClean="0"/>
              <a:t> e⁻</a:t>
            </a:r>
          </a:p>
          <a:p>
            <a:pPr marL="156746" indent="0">
              <a:buNone/>
            </a:pPr>
            <a:endParaRPr lang="en-US" sz="2800" dirty="0" smtClean="0"/>
          </a:p>
          <a:p>
            <a:pPr marL="156746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3657600"/>
            <a:ext cx="518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P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00B050"/>
                </a:solidFill>
              </a:rPr>
              <a:t>SZ    SZ</a:t>
            </a:r>
            <a:r>
              <a:rPr lang="en-US" dirty="0" smtClean="0"/>
              <a:t>           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T        T</a:t>
            </a:r>
            <a:r>
              <a:rPr lang="en-US" dirty="0" smtClean="0"/>
              <a:t>       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9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751550"/>
          </a:xfrm>
        </p:spPr>
        <p:txBody>
          <a:bodyPr>
            <a:normAutofit/>
          </a:bodyPr>
          <a:lstStyle/>
          <a:p>
            <a:pPr marL="156746" indent="0">
              <a:buNone/>
            </a:pPr>
            <a:r>
              <a:rPr lang="en-US" sz="2800" b="1" u="sng" dirty="0" smtClean="0">
                <a:solidFill>
                  <a:srgbClr val="C00000"/>
                </a:solidFill>
              </a:rPr>
              <a:t>Megjegyzés: </a:t>
            </a:r>
          </a:p>
          <a:p>
            <a:pPr marL="156746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1) </a:t>
            </a:r>
            <a:r>
              <a:rPr lang="en-US" sz="2800" dirty="0" smtClean="0"/>
              <a:t>A 9-es tesztben például a </a:t>
            </a:r>
            <a:r>
              <a:rPr lang="el-GR" sz="2800" dirty="0" smtClean="0"/>
              <a:t>π</a:t>
            </a:r>
            <a:r>
              <a:rPr lang="en-US" sz="2800" dirty="0" smtClean="0"/>
              <a:t> elektronok és a 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elektronok számának arányát kéri.</a:t>
            </a:r>
          </a:p>
          <a:p>
            <a:pPr marL="156746" indent="0">
              <a:buNone/>
            </a:pP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elektronokkal a szénatom és a hidrogén atom nem rendelkezik, csak a többi organogén elem. </a:t>
            </a:r>
          </a:p>
          <a:p>
            <a:pPr marL="156746" indent="0">
              <a:buNone/>
            </a:pPr>
            <a:r>
              <a:rPr lang="en-US" sz="2800" dirty="0" smtClean="0"/>
              <a:t>Például, az oxigén esetén:</a:t>
            </a:r>
          </a:p>
          <a:p>
            <a:pPr marL="156746" indent="0">
              <a:buNone/>
            </a:pPr>
            <a:endParaRPr lang="en-US" sz="2800" dirty="0" smtClean="0"/>
          </a:p>
          <a:p>
            <a:pPr marL="156746" indent="0">
              <a:buNone/>
            </a:pPr>
            <a:r>
              <a:rPr lang="en-US" sz="2800" b="1" dirty="0" smtClean="0"/>
              <a:t>:</a:t>
            </a:r>
            <a:r>
              <a:rPr lang="en-US" sz="2800" dirty="0" smtClean="0"/>
              <a:t>O</a:t>
            </a:r>
            <a:r>
              <a:rPr lang="en-US" sz="2800" b="1" dirty="0" smtClean="0"/>
              <a:t>: 	</a:t>
            </a:r>
            <a:r>
              <a:rPr lang="en-US" sz="2800" dirty="0" smtClean="0"/>
              <a:t>Párosítatlan elektronok, kötésben részt vev</a:t>
            </a:r>
            <a:r>
              <a:rPr lang="hu-HU" sz="2800" dirty="0" smtClean="0"/>
              <a:t>ő</a:t>
            </a:r>
            <a:r>
              <a:rPr lang="en-US" sz="2800" dirty="0" smtClean="0"/>
              <a:t> elektronok</a:t>
            </a:r>
          </a:p>
          <a:p>
            <a:pPr marL="156746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</a:t>
            </a:r>
            <a:r>
              <a:rPr lang="en-US" sz="2800" dirty="0" smtClean="0"/>
              <a:t>Párosított elektronok, 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elektronok</a:t>
            </a:r>
          </a:p>
          <a:p>
            <a:pPr marL="156746" indent="0">
              <a:buNone/>
            </a:pPr>
            <a:r>
              <a:rPr lang="en-US" sz="2800" dirty="0" smtClean="0"/>
              <a:t>Egy O atom 4 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elektronnal rendelkezik</a:t>
            </a:r>
            <a:r>
              <a:rPr lang="en-US" sz="2800" dirty="0"/>
              <a:t> </a:t>
            </a:r>
            <a:r>
              <a:rPr lang="en-US" sz="2800" dirty="0" smtClean="0"/>
              <a:t>=&gt; “A” vegyület 3·4 = 12 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elektronnal rendelkezik</a:t>
            </a:r>
          </a:p>
          <a:p>
            <a:pPr marL="156746" indent="0">
              <a:buNone/>
            </a:pPr>
            <a:r>
              <a:rPr lang="el-GR" sz="2800" dirty="0" smtClean="0"/>
              <a:t>Π</a:t>
            </a:r>
            <a:r>
              <a:rPr lang="en-US" sz="2800" dirty="0" smtClean="0"/>
              <a:t> elektron: 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</a:t>
            </a:r>
            <a:r>
              <a:rPr lang="en-US" sz="2800" dirty="0"/>
              <a:t> </a:t>
            </a:r>
            <a:r>
              <a:rPr lang="en-US" sz="2800" dirty="0" smtClean="0"/>
              <a:t>= 6:12 = 1:2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04900" y="4114799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·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1400" y="4614564"/>
            <a:ext cx="49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·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30823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457200"/>
            <a:ext cx="13167360" cy="6751550"/>
          </a:xfrm>
        </p:spPr>
        <p:txBody>
          <a:bodyPr>
            <a:normAutofit/>
          </a:bodyPr>
          <a:lstStyle/>
          <a:p>
            <a:pPr marL="156746" indent="0">
              <a:buNone/>
            </a:pPr>
            <a:r>
              <a:rPr lang="en-US" sz="2800" dirty="0" smtClean="0"/>
              <a:t>A többi organogén elemek esetén, a párosított elektronok (kötésben részt nem vev</a:t>
            </a:r>
            <a:r>
              <a:rPr lang="hu-HU" sz="2800" dirty="0" smtClean="0"/>
              <a:t>ő</a:t>
            </a:r>
            <a:r>
              <a:rPr lang="en-US" sz="2800" dirty="0" smtClean="0"/>
              <a:t> elektronok) számát a következ</a:t>
            </a:r>
            <a:r>
              <a:rPr lang="hu-HU" sz="2800" dirty="0" smtClean="0"/>
              <a:t>ő</a:t>
            </a:r>
            <a:r>
              <a:rPr lang="en-US" sz="2800" dirty="0" smtClean="0"/>
              <a:t>képpen határozzuk meg:</a:t>
            </a:r>
          </a:p>
          <a:p>
            <a:pPr marL="156746" indent="0">
              <a:buNone/>
            </a:pP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·N·; 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r>
              <a:rPr lang="en-US" sz="2800" dirty="0" smtClean="0"/>
              <a:t>X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(halogének: F,Cl,Br,I)</a:t>
            </a:r>
          </a:p>
          <a:p>
            <a:pPr marL="156746" indent="0">
              <a:buNone/>
            </a:pPr>
            <a:endParaRPr lang="en-US" sz="2800" dirty="0"/>
          </a:p>
          <a:p>
            <a:pPr marL="156746" indent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2) </a:t>
            </a:r>
            <a:r>
              <a:rPr lang="en-US" sz="2800" dirty="0" smtClean="0"/>
              <a:t>Ha a gyakorlat a </a:t>
            </a:r>
            <a:r>
              <a:rPr lang="el-GR" sz="2800" dirty="0"/>
              <a:t>σ</a:t>
            </a:r>
            <a:r>
              <a:rPr lang="en-US" sz="2800" dirty="0" smtClean="0"/>
              <a:t> kötések számát kéri, nagyon kell figyelni, hogy </a:t>
            </a:r>
            <a:r>
              <a:rPr lang="el-GR" sz="2800" dirty="0" smtClean="0"/>
              <a:t>σ</a:t>
            </a:r>
            <a:r>
              <a:rPr lang="en-US" sz="2800" dirty="0" smtClean="0"/>
              <a:t> kötés nem csak a szénatomok között létezik, hanem létezhet szénatom és más organogén atom között, vagy más organogén atomok között is. </a:t>
            </a:r>
          </a:p>
          <a:p>
            <a:pPr marL="156746" indent="0">
              <a:buNone/>
            </a:pPr>
            <a:r>
              <a:rPr lang="en-US" sz="2800" dirty="0" smtClean="0"/>
              <a:t>      H         H   H</a:t>
            </a: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      |          |     |    </a:t>
            </a:r>
          </a:p>
          <a:p>
            <a:pPr marL="156746" indent="0">
              <a:buNone/>
            </a:pPr>
            <a:r>
              <a:rPr lang="en-US" sz="2800" dirty="0" smtClean="0"/>
              <a:t>H- C – C – C – C = C – C – O - H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|    ||    |          |     ||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H   O    H ₅      H    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079500" y="162559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··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8400" y="2140293"/>
            <a:ext cx="74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·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162559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··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7550" y="214029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·</a:t>
            </a:r>
            <a:endParaRPr lang="en-US" sz="2400" b="1" dirty="0"/>
          </a:p>
        </p:txBody>
      </p:sp>
      <p:sp>
        <p:nvSpPr>
          <p:cNvPr id="26" name="Left Bracket 25"/>
          <p:cNvSpPr/>
          <p:nvPr/>
        </p:nvSpPr>
        <p:spPr>
          <a:xfrm>
            <a:off x="2895600" y="4419600"/>
            <a:ext cx="76200" cy="21336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/>
          <p:cNvSpPr/>
          <p:nvPr/>
        </p:nvSpPr>
        <p:spPr>
          <a:xfrm>
            <a:off x="3276600" y="4419600"/>
            <a:ext cx="76200" cy="2133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048500" y="4495800"/>
            <a:ext cx="2819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C-C = 9</a:t>
            </a:r>
            <a:r>
              <a:rPr lang="el-GR" sz="2800" dirty="0"/>
              <a:t>σ</a:t>
            </a:r>
            <a:endParaRPr lang="en-US" sz="2800" dirty="0" smtClean="0"/>
          </a:p>
          <a:p>
            <a:r>
              <a:rPr lang="en-US" sz="2800" dirty="0" smtClean="0"/>
              <a:t>C-H = 15</a:t>
            </a:r>
            <a:r>
              <a:rPr lang="el-GR" sz="2800" dirty="0"/>
              <a:t>σ</a:t>
            </a:r>
            <a:endParaRPr lang="en-US" sz="2800" dirty="0" smtClean="0"/>
          </a:p>
          <a:p>
            <a:r>
              <a:rPr lang="en-US" sz="2800" dirty="0" smtClean="0"/>
              <a:t>C-O = 2</a:t>
            </a:r>
            <a:r>
              <a:rPr lang="el-GR" sz="2800" dirty="0"/>
              <a:t>σ</a:t>
            </a:r>
            <a:endParaRPr lang="en-US" sz="2800" dirty="0" smtClean="0"/>
          </a:p>
          <a:p>
            <a:r>
              <a:rPr lang="en-US" sz="2800" dirty="0" smtClean="0"/>
              <a:t>O-H = 1</a:t>
            </a:r>
            <a:r>
              <a:rPr lang="el-GR" sz="2800" dirty="0" smtClean="0"/>
              <a:t>σ</a:t>
            </a:r>
            <a:endParaRPr lang="en-US" sz="2800" dirty="0" smtClean="0"/>
          </a:p>
          <a:p>
            <a:r>
              <a:rPr lang="en-US" sz="2800" dirty="0" smtClean="0"/>
              <a:t>=&gt; 27 </a:t>
            </a:r>
            <a:r>
              <a:rPr lang="el-GR" sz="2800" dirty="0" smtClean="0"/>
              <a:t>σ</a:t>
            </a:r>
            <a:r>
              <a:rPr lang="en-US" sz="2800" dirty="0" smtClean="0"/>
              <a:t> kötés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8236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381000"/>
            <a:ext cx="13167360" cy="6827750"/>
          </a:xfrm>
        </p:spPr>
        <p:txBody>
          <a:bodyPr>
            <a:normAutofit/>
          </a:bodyPr>
          <a:lstStyle/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4. a) </a:t>
            </a:r>
            <a:r>
              <a:rPr lang="en-US" sz="2800" dirty="0" smtClean="0"/>
              <a:t>Írjátok le az “A” vegyület molekulaképletét.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b)</a:t>
            </a:r>
            <a:r>
              <a:rPr lang="en-US" sz="2800" dirty="0" smtClean="0"/>
              <a:t> Határozzátok meg a C:O tömegarányát az “A” vegyületb</a:t>
            </a:r>
            <a:r>
              <a:rPr lang="hu-HU" sz="2800" dirty="0" smtClean="0"/>
              <a:t>ő</a:t>
            </a:r>
            <a:r>
              <a:rPr lang="en-US" sz="2800" dirty="0" smtClean="0"/>
              <a:t>l.</a:t>
            </a:r>
            <a:endParaRPr lang="en-US" sz="2800" dirty="0"/>
          </a:p>
          <a:p>
            <a:pPr marL="156746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5.</a:t>
            </a:r>
            <a:r>
              <a:rPr lang="en-US" sz="2800" dirty="0" smtClean="0"/>
              <a:t> Számítsátok ki annak az “A” vegyületnek grammban kifejezett tömegét, amely 9,6 g oxigént tartalmaz. </a:t>
            </a:r>
          </a:p>
          <a:p>
            <a:pPr marL="156746" indent="0">
              <a:buNone/>
            </a:pPr>
            <a:endParaRPr lang="en-US" sz="2800" dirty="0"/>
          </a:p>
          <a:p>
            <a:pPr marL="156746" indent="0">
              <a:buNone/>
            </a:pPr>
            <a:r>
              <a:rPr lang="en-US" sz="2800" dirty="0" smtClean="0"/>
              <a:t>Molekulaképlet: C₁₀H₁₆O₃</a:t>
            </a:r>
          </a:p>
          <a:p>
            <a:pPr marL="156746" indent="0">
              <a:buNone/>
            </a:pPr>
            <a:r>
              <a:rPr lang="en-US" sz="2800" dirty="0" smtClean="0"/>
              <a:t>C:O tömegaránya = 10·12 : 3·16 = 120 : 48 = 5 : 2 </a:t>
            </a:r>
          </a:p>
          <a:p>
            <a:pPr marL="156746" indent="0">
              <a:buNone/>
            </a:pPr>
            <a:r>
              <a:rPr lang="en-US" sz="2800" dirty="0" smtClean="0"/>
              <a:t>M</a:t>
            </a:r>
            <a:r>
              <a:rPr lang="en-US" sz="1800" dirty="0" smtClean="0"/>
              <a:t>”A” </a:t>
            </a:r>
            <a:r>
              <a:rPr lang="en-US" sz="2800" dirty="0" smtClean="0"/>
              <a:t>= 10·12 + 16·1 + </a:t>
            </a:r>
            <a:r>
              <a:rPr lang="en-US" sz="2800" dirty="0" smtClean="0">
                <a:solidFill>
                  <a:srgbClr val="FF0000"/>
                </a:solidFill>
              </a:rPr>
              <a:t>3·16</a:t>
            </a:r>
            <a:r>
              <a:rPr lang="en-US" sz="2800" dirty="0" smtClean="0"/>
              <a:t> = 120 + 16 + </a:t>
            </a:r>
            <a:r>
              <a:rPr lang="en-US" sz="2800" dirty="0" smtClean="0">
                <a:solidFill>
                  <a:srgbClr val="FF0000"/>
                </a:solidFill>
              </a:rPr>
              <a:t>48 </a:t>
            </a:r>
            <a:r>
              <a:rPr lang="en-US" sz="2800" dirty="0" smtClean="0"/>
              <a:t>= 184 g/mol</a:t>
            </a:r>
          </a:p>
          <a:p>
            <a:pPr marL="156746" indent="0">
              <a:buNone/>
            </a:pPr>
            <a:endParaRPr lang="en-US" sz="2800" dirty="0" smtClean="0"/>
          </a:p>
          <a:p>
            <a:pPr marL="156746" indent="0">
              <a:buNone/>
            </a:pPr>
            <a:r>
              <a:rPr lang="en-US" sz="2800" dirty="0" smtClean="0"/>
              <a:t>184 g “A” ….. 48 g O</a:t>
            </a:r>
          </a:p>
          <a:p>
            <a:pPr marL="156746" indent="0">
              <a:buNone/>
            </a:pPr>
            <a:r>
              <a:rPr lang="en-US" sz="2800" dirty="0" smtClean="0"/>
              <a:t>x g ………….. 9,6 g O</a:t>
            </a:r>
          </a:p>
          <a:p>
            <a:pPr marL="156746" indent="0">
              <a:buNone/>
            </a:pPr>
            <a:r>
              <a:rPr lang="en-US" sz="2800" dirty="0" smtClean="0"/>
              <a:t>=&gt; x = 36,8 g “A”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539078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685800"/>
            <a:ext cx="13167360" cy="6522950"/>
          </a:xfrm>
        </p:spPr>
        <p:txBody>
          <a:bodyPr/>
          <a:lstStyle/>
          <a:p>
            <a:pPr marL="156746" indent="0">
              <a:buNone/>
            </a:pPr>
            <a:r>
              <a:rPr lang="en-US" dirty="0" smtClean="0"/>
              <a:t>			</a:t>
            </a:r>
          </a:p>
          <a:p>
            <a:pPr marL="156746" indent="0">
              <a:buNone/>
            </a:pPr>
            <a:r>
              <a:rPr lang="en-US" sz="2800" dirty="0" smtClean="0"/>
              <a:t>CH₄ + Cl₂ -&gt; CH₃Cl + HCl</a:t>
            </a:r>
          </a:p>
          <a:p>
            <a:pPr marL="156746" indent="0">
              <a:buNone/>
            </a:pPr>
            <a:r>
              <a:rPr lang="en-US" sz="2000" dirty="0" smtClean="0"/>
              <a:t>   5a 		</a:t>
            </a:r>
            <a:r>
              <a:rPr lang="en-US" sz="2000" dirty="0"/>
              <a:t> </a:t>
            </a:r>
            <a:r>
              <a:rPr lang="en-US" sz="2000" dirty="0" smtClean="0"/>
              <a:t>            5a 	</a:t>
            </a:r>
            <a:r>
              <a:rPr lang="en-US" sz="2000" dirty="0"/>
              <a:t> </a:t>
            </a:r>
            <a:r>
              <a:rPr lang="en-US" sz="2000" dirty="0" smtClean="0"/>
              <a:t>       5a</a:t>
            </a:r>
          </a:p>
          <a:p>
            <a:pPr marL="156746" indent="0">
              <a:buNone/>
            </a:pPr>
            <a:endParaRPr lang="en-US" sz="2000" dirty="0" smtClean="0"/>
          </a:p>
          <a:p>
            <a:pPr marL="156746" indent="0">
              <a:buNone/>
            </a:pPr>
            <a:r>
              <a:rPr lang="en-US" sz="2800" dirty="0" smtClean="0"/>
              <a:t>CH₄ + 2Cl₂ -&gt; CH₂Cl₂ + 2HCl</a:t>
            </a:r>
          </a:p>
          <a:p>
            <a:pPr marL="156746" indent="0">
              <a:buNone/>
            </a:pPr>
            <a:r>
              <a:rPr lang="en-US" sz="2000" dirty="0" smtClean="0"/>
              <a:t>  3a</a:t>
            </a:r>
            <a:r>
              <a:rPr lang="en-US" sz="3200" dirty="0" smtClean="0"/>
              <a:t>			    </a:t>
            </a:r>
            <a:r>
              <a:rPr lang="en-US" sz="2000" dirty="0" smtClean="0"/>
              <a:t>3a</a:t>
            </a:r>
            <a:r>
              <a:rPr lang="en-US" sz="3200" dirty="0" smtClean="0"/>
              <a:t>	        </a:t>
            </a:r>
            <a:r>
              <a:rPr lang="en-US" sz="2000" dirty="0" smtClean="0"/>
              <a:t>6a</a:t>
            </a:r>
          </a:p>
          <a:p>
            <a:pPr marL="156746" indent="0">
              <a:buNone/>
            </a:pPr>
            <a:endParaRPr lang="en-US" sz="2000" dirty="0" smtClean="0"/>
          </a:p>
          <a:p>
            <a:pPr marL="156746" indent="0">
              <a:buNone/>
            </a:pPr>
            <a:r>
              <a:rPr lang="en-US" sz="2800" dirty="0" smtClean="0"/>
              <a:t>CH₄ + 3Cl₂ -&gt; CHCl₃ + 3HCl</a:t>
            </a:r>
          </a:p>
          <a:p>
            <a:pPr marL="156746" indent="0">
              <a:buNone/>
            </a:pPr>
            <a:r>
              <a:rPr lang="en-US" sz="2000" dirty="0" smtClean="0"/>
              <a:t>   a</a:t>
            </a:r>
            <a:r>
              <a:rPr lang="en-US" sz="3200" dirty="0" smtClean="0"/>
              <a:t>			   </a:t>
            </a:r>
            <a:r>
              <a:rPr lang="en-US" sz="2000" dirty="0" smtClean="0"/>
              <a:t>a</a:t>
            </a:r>
            <a:r>
              <a:rPr lang="en-US" sz="3200" dirty="0" smtClean="0"/>
              <a:t> 	        </a:t>
            </a:r>
            <a:r>
              <a:rPr lang="en-US" sz="2000" dirty="0" smtClean="0"/>
              <a:t>3a</a:t>
            </a:r>
          </a:p>
          <a:p>
            <a:pPr marL="156746" indent="0">
              <a:buNone/>
            </a:pPr>
            <a:endParaRPr lang="en-US" sz="2000" dirty="0"/>
          </a:p>
          <a:p>
            <a:pPr marL="156746" indent="0">
              <a:buNone/>
            </a:pPr>
            <a:r>
              <a:rPr lang="en-US" sz="2800" dirty="0" smtClean="0"/>
              <a:t>n</a:t>
            </a:r>
            <a:r>
              <a:rPr lang="en-US" sz="1800" dirty="0" smtClean="0"/>
              <a:t>HCl</a:t>
            </a:r>
            <a:r>
              <a:rPr lang="en-US" sz="2000" dirty="0" smtClean="0"/>
              <a:t> </a:t>
            </a:r>
            <a:r>
              <a:rPr lang="en-US" sz="2800" dirty="0" smtClean="0"/>
              <a:t>= 5a + 6a + 3a = 14a mol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92400" y="126206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ν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19050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14700" y="18542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902200" y="18542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33700" y="25465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ν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130300" y="31877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38550" y="3124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07000" y="3124200"/>
            <a:ext cx="1028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89250" y="3986768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r>
              <a:rPr lang="el-GR" dirty="0" smtClean="0"/>
              <a:t>ν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66800" y="46736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638550" y="4572000"/>
            <a:ext cx="88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07000" y="45720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2" name="TextBox 31"/>
              <p:cNvSpPr txBox="1"/>
              <p:nvPr/>
            </p:nvSpPr>
            <p:spPr>
              <a:xfrm>
                <a:off x="6781800" y="590019"/>
                <a:ext cx="7772400" cy="6969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𝒎𝒇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𝒎𝒐</m:t>
                        </m:r>
                      </m:den>
                    </m:f>
                  </m:oMath>
                </a14:m>
                <a:r>
                  <a:rPr lang="en-US" sz="2800" dirty="0" smtClean="0"/>
                  <a:t> =&gt; mf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𝑚𝑜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25 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1022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 smtClean="0"/>
                  <a:t> = 255,5 g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100 g oldat … 25 g feloldott anyag (HCl)</a:t>
                </a:r>
              </a:p>
              <a:p>
                <a:r>
                  <a:rPr lang="en-US" sz="2800" dirty="0" smtClean="0"/>
                  <a:t>1022 g oldat … x g feloldott anyag (HCl)</a:t>
                </a:r>
              </a:p>
              <a:p>
                <a:pPr marL="457200" indent="-457200">
                  <a:buFont typeface="Symbol"/>
                  <a:buChar char="Þ"/>
                </a:pPr>
                <a:r>
                  <a:rPr lang="en-US" sz="2800" dirty="0" smtClean="0"/>
                  <a:t>x = 255,5 g</a:t>
                </a:r>
              </a:p>
              <a:p>
                <a:pPr marL="457200" indent="-457200">
                  <a:buFont typeface="Symbol"/>
                  <a:buChar char="Þ"/>
                </a:pPr>
                <a:endParaRPr lang="en-US" sz="2800" dirty="0"/>
              </a:p>
              <a:p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𝒎𝒇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255,5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36,5</m:t>
                        </m:r>
                      </m:den>
                    </m:f>
                  </m:oMath>
                </a14:m>
                <a:r>
                  <a:rPr lang="en-US" sz="2800" dirty="0" smtClean="0"/>
                  <a:t> = 7 mol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14a = 7 =&gt; a = 0,5 mol</a:t>
                </a:r>
              </a:p>
              <a:p>
                <a:r>
                  <a:rPr lang="en-US" sz="2800" dirty="0" smtClean="0"/>
                  <a:t>n</a:t>
                </a:r>
                <a:r>
                  <a:rPr lang="en-US" dirty="0" smtClean="0"/>
                  <a:t>bevittCH₄</a:t>
                </a:r>
                <a:r>
                  <a:rPr lang="en-US" sz="2800" dirty="0" smtClean="0"/>
                  <a:t> = 5a+3a+a = 9a = 9x0,5=4,5 mol</a:t>
                </a:r>
              </a:p>
              <a:p>
                <a:r>
                  <a:rPr lang="en-US" sz="2800" dirty="0" smtClean="0"/>
                  <a:t>MCH₄ = 12+4x1 = 16 g/mol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1 mol CH₄ ….. 16 g</a:t>
                </a:r>
              </a:p>
              <a:p>
                <a:r>
                  <a:rPr lang="en-US" sz="2800" dirty="0" smtClean="0"/>
                  <a:t>4,5 mol CH₄ … y g</a:t>
                </a:r>
              </a:p>
              <a:p>
                <a:r>
                  <a:rPr lang="en-US" sz="2800" dirty="0" smtClean="0"/>
                  <a:t>=&gt; y = 4,5 x 16 = 72 g</a:t>
                </a:r>
                <a:endParaRPr lang="en-US" sz="28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90019"/>
                <a:ext cx="7772400" cy="696979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647" r="-1098" b="-1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6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457200"/>
                <a:ext cx="13167360" cy="6751550"/>
              </a:xfrm>
            </p:spPr>
            <p:txBody>
              <a:bodyPr>
                <a:normAutofit lnSpcReduction="10000"/>
              </a:bodyPr>
              <a:lstStyle/>
              <a:p>
                <a:pPr marL="156746" indent="0">
                  <a:buNone/>
                </a:pPr>
                <a:r>
                  <a:rPr lang="en-US" sz="2800" b="1" u="sng" dirty="0" smtClean="0"/>
                  <a:t>II. </a:t>
                </a:r>
                <a:r>
                  <a:rPr lang="en-US" sz="2800" b="1" u="sng" dirty="0"/>
                  <a:t>m</a:t>
                </a:r>
                <a:r>
                  <a:rPr lang="en-US" sz="2800" b="1" u="sng" dirty="0" smtClean="0"/>
                  <a:t>egoldás: </a:t>
                </a:r>
                <a:r>
                  <a:rPr lang="en-US" sz="2800" dirty="0" smtClean="0"/>
                  <a:t>a kiindul</a:t>
                </a:r>
                <a:r>
                  <a:rPr lang="en-US" sz="3200" dirty="0" smtClean="0">
                    <a:latin typeface="Calibri"/>
                    <a:cs typeface="Calibri"/>
                  </a:rPr>
                  <a:t>ó anyagra – metánra – írjuk le, határozzuk meg az egyenleteket:</a:t>
                </a: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400" dirty="0"/>
                  <a:t>CH₄ + Cl₂ -&gt; CH₃Cl + HCl</a:t>
                </a:r>
              </a:p>
              <a:p>
                <a:pPr marL="156746" indent="0">
                  <a:buNone/>
                </a:pPr>
                <a:r>
                  <a:rPr lang="en-US" sz="2400" dirty="0"/>
                  <a:t>  </a:t>
                </a:r>
                <a:r>
                  <a:rPr lang="en-US" sz="2400" dirty="0" smtClean="0"/>
                  <a:t>a </a:t>
                </a:r>
                <a:r>
                  <a:rPr lang="en-US" sz="2400" dirty="0"/>
                  <a:t>		         </a:t>
                </a:r>
                <a:r>
                  <a:rPr lang="en-US" sz="2400" dirty="0" smtClean="0"/>
                  <a:t>a </a:t>
                </a:r>
                <a:r>
                  <a:rPr lang="en-US" sz="2400" dirty="0"/>
                  <a:t>	</a:t>
                </a:r>
                <a:r>
                  <a:rPr lang="en-US" sz="2400" dirty="0" smtClean="0"/>
                  <a:t> a</a:t>
                </a:r>
                <a:endParaRPr lang="en-US" sz="2400" dirty="0"/>
              </a:p>
              <a:p>
                <a:pPr marL="156746" indent="0">
                  <a:buNone/>
                </a:pPr>
                <a:r>
                  <a:rPr lang="en-US" sz="2400" dirty="0"/>
                  <a:t>CH₄ + 2Cl₂ -&gt; CH₂Cl₂ + 2HCl</a:t>
                </a:r>
              </a:p>
              <a:p>
                <a:pPr marL="156746" indent="0">
                  <a:buNone/>
                </a:pPr>
                <a:r>
                  <a:rPr lang="en-US" sz="2400" dirty="0"/>
                  <a:t>  b			 </a:t>
                </a:r>
                <a:r>
                  <a:rPr lang="en-US" sz="2400" dirty="0" smtClean="0"/>
                  <a:t>b</a:t>
                </a:r>
                <a:r>
                  <a:rPr lang="en-US" sz="2400" dirty="0"/>
                  <a:t>	    </a:t>
                </a:r>
                <a:r>
                  <a:rPr lang="en-US" sz="2400" dirty="0" smtClean="0"/>
                  <a:t>2b</a:t>
                </a:r>
                <a:endParaRPr lang="en-US" sz="2400" dirty="0"/>
              </a:p>
              <a:p>
                <a:pPr marL="156746" indent="0">
                  <a:buNone/>
                </a:pPr>
                <a:r>
                  <a:rPr lang="en-US" sz="2400" dirty="0"/>
                  <a:t>CH₄ + 3Cl₂ -&gt; CHCl₃ + 3HCl</a:t>
                </a:r>
              </a:p>
              <a:p>
                <a:pPr marL="156746" indent="0">
                  <a:buNone/>
                </a:pPr>
                <a:r>
                  <a:rPr lang="en-US" sz="2400" dirty="0"/>
                  <a:t>   </a:t>
                </a:r>
                <a:r>
                  <a:rPr lang="en-US" sz="2400" dirty="0" smtClean="0"/>
                  <a:t>c</a:t>
                </a:r>
                <a:r>
                  <a:rPr lang="en-US" sz="2400" dirty="0"/>
                  <a:t>			 </a:t>
                </a:r>
                <a:r>
                  <a:rPr lang="en-US" sz="2400" dirty="0" smtClean="0"/>
                  <a:t>c </a:t>
                </a:r>
                <a:r>
                  <a:rPr lang="en-US" sz="2400" dirty="0"/>
                  <a:t>	   </a:t>
                </a:r>
                <a:r>
                  <a:rPr lang="en-US" sz="2400" dirty="0" smtClean="0"/>
                  <a:t>3c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n</a:t>
                </a:r>
                <a:r>
                  <a:rPr lang="en-US" sz="1800" dirty="0" smtClean="0"/>
                  <a:t>HCl </a:t>
                </a:r>
                <a:r>
                  <a:rPr lang="en-US" sz="2800" dirty="0" smtClean="0"/>
                  <a:t>= 7 mol =&gt; a + 2b + 3c = 7</a:t>
                </a:r>
              </a:p>
              <a:p>
                <a:pPr marL="156746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/>
                  <a:t> =&gt; a = 5c és b = 3c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5c + 6c + 3c = 7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14c = 7 =&gt; c = 0,5 mol 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    a = 2,5 mol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    b = 1,5 mol</a:t>
                </a:r>
              </a:p>
              <a:p>
                <a:pPr marL="156746" indent="0">
                  <a:buNone/>
                </a:pPr>
                <a:endParaRPr lang="en-US" sz="2400" dirty="0"/>
              </a:p>
              <a:p>
                <a:pPr marL="156746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457200"/>
                <a:ext cx="13167360" cy="6751550"/>
              </a:xfrm>
              <a:blipFill rotWithShape="1">
                <a:blip r:embed="rId3" cstate="print"/>
                <a:stretch>
                  <a:fillRect t="-1625" b="-9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65200" y="18288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09900" y="18288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8150" y="1828800"/>
            <a:ext cx="68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89000" y="2667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87700" y="26035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91050" y="26035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89000" y="34290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187700" y="34290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83100" y="3429000"/>
            <a:ext cx="8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>
            <a:off x="5181600" y="5410200"/>
            <a:ext cx="3810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638800" y="59436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324600" y="5486400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r>
              <a:rPr lang="en-US" dirty="0" smtClean="0"/>
              <a:t>CH₄ </a:t>
            </a:r>
            <a:r>
              <a:rPr lang="en-US" sz="2800" dirty="0" smtClean="0"/>
              <a:t>= a + b +c = 4,5 mol =&gt; m</a:t>
            </a:r>
            <a:r>
              <a:rPr lang="en-US" dirty="0" smtClean="0"/>
              <a:t>CH₄ </a:t>
            </a:r>
            <a:r>
              <a:rPr lang="en-US" sz="2800" dirty="0" smtClean="0"/>
              <a:t>= 4,5 · 16 = 72g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0078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457200"/>
                <a:ext cx="13167360" cy="7543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b="1" u="sng" dirty="0" smtClean="0">
                    <a:solidFill>
                      <a:srgbClr val="C00000"/>
                    </a:solidFill>
                  </a:rPr>
                  <a:t>Megjegyzés:</a:t>
                </a:r>
                <a:r>
                  <a:rPr lang="en-US" sz="2400" dirty="0" smtClean="0"/>
                  <a:t> Ha ki kell számolni a hasznos konverzi</a:t>
                </a:r>
                <a:r>
                  <a:rPr lang="el-GR" sz="2800" dirty="0" smtClean="0">
                    <a:latin typeface="Calibri"/>
                    <a:cs typeface="Calibri"/>
                  </a:rPr>
                  <a:t>ό</a:t>
                </a:r>
                <a:r>
                  <a:rPr lang="en-US" sz="2400" dirty="0" smtClean="0"/>
                  <a:t>t (</a:t>
                </a: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átalakulási fokot</a:t>
                </a:r>
                <a:r>
                  <a:rPr lang="en-US" sz="2400" dirty="0" smtClean="0"/>
                  <a:t>), teljes (össz) konverzi</a:t>
                </a:r>
                <a:r>
                  <a:rPr lang="el-GR" sz="2800" dirty="0" smtClean="0">
                    <a:latin typeface="Calibri"/>
                    <a:cs typeface="Calibri"/>
                  </a:rPr>
                  <a:t>ό</a:t>
                </a:r>
                <a:r>
                  <a:rPr lang="en-US" sz="2400" dirty="0" smtClean="0"/>
                  <a:t>t, vagy a hozamot, a következ</a:t>
                </a:r>
                <a:r>
                  <a:rPr lang="hu-HU" sz="2400" dirty="0" smtClean="0"/>
                  <a:t>ő</a:t>
                </a:r>
                <a:r>
                  <a:rPr lang="en-US" sz="2400" dirty="0" smtClean="0"/>
                  <a:t>képpen járunk el:</a:t>
                </a:r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Hasznos konverzi</a:t>
                </a:r>
                <a:r>
                  <a:rPr lang="el-GR" sz="2800" b="1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cs typeface="Calibri"/>
                  </a:rPr>
                  <a:t>ό</a:t>
                </a:r>
                <a:r>
                  <a:rPr lang="en-US" sz="2400" dirty="0" smtClean="0"/>
                  <a:t> (</a:t>
                </a: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c</a:t>
                </a:r>
                <a:r>
                  <a:rPr lang="en-US" sz="1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h</a:t>
                </a:r>
                <a:r>
                  <a:rPr lang="en-US" sz="2400" dirty="0" smtClean="0"/>
                  <a:t>)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– megmutatja, hogy a bevezetett metán hány százaléka alakul át hasznos termékké.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u="sng" dirty="0" smtClean="0"/>
                  <a:t>Matematikai kifejezése: 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i="1" baseline="-2500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 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8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 smtClean="0"/>
                  <a:t> =&gt; c</a:t>
                </a:r>
                <a:r>
                  <a:rPr lang="en-US" sz="1800" dirty="0" smtClean="0"/>
                  <a:t>h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  <m:r>
                          <m:rPr>
                            <m:nor/>
                          </m:rPr>
                          <a:rPr lang="en-US" sz="2800" baseline="-25000"/>
                          <m:t>h</m:t>
                        </m:r>
                        <m:r>
                          <m:rPr>
                            <m:nor/>
                          </m:rPr>
                          <a:rPr lang="en-US" sz="2800"/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  <m:r>
                          <m:rPr>
                            <m:nor/>
                          </m:rPr>
                          <a:rPr lang="en-US" sz="2800" baseline="-25000"/>
                          <m:t>b</m:t>
                        </m:r>
                        <m:r>
                          <m:rPr>
                            <m:nor/>
                          </m:rPr>
                          <a:rPr lang="en-US" sz="2800"/>
                          <m:t> 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=55,5%</m:t>
                    </m:r>
                  </m:oMath>
                </a14:m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400" dirty="0"/>
                  <a:t>9</a:t>
                </a:r>
                <a:r>
                  <a:rPr lang="en-US" sz="2400" dirty="0" smtClean="0"/>
                  <a:t>a (</a:t>
                </a:r>
                <a:r>
                  <a:rPr lang="en-US" sz="2800" dirty="0" smtClean="0"/>
                  <a:t>n</a:t>
                </a:r>
                <a:r>
                  <a:rPr lang="en-US" sz="1800" dirty="0" smtClean="0"/>
                  <a:t>b</a:t>
                </a:r>
                <a:r>
                  <a:rPr lang="en-US" sz="2400" dirty="0" smtClean="0"/>
                  <a:t>) … 5a (</a:t>
                </a:r>
                <a:r>
                  <a:rPr lang="en-US" sz="2800" dirty="0" smtClean="0"/>
                  <a:t>n</a:t>
                </a:r>
                <a:r>
                  <a:rPr lang="en-US" sz="1800" dirty="0" smtClean="0"/>
                  <a:t>h</a:t>
                </a:r>
                <a:r>
                  <a:rPr lang="en-US" sz="2400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100 …….. x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Teljes (össz) konverzi</a:t>
                </a: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cs typeface="Calibri"/>
                  </a:rPr>
                  <a:t>ó</a:t>
                </a: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 smtClean="0"/>
                  <a:t>(</a:t>
                </a: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c</a:t>
                </a:r>
                <a:r>
                  <a:rPr lang="en-US" sz="1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t</a:t>
                </a:r>
                <a:r>
                  <a:rPr lang="en-US" sz="1800" dirty="0" smtClean="0"/>
                  <a:t> </a:t>
                </a:r>
                <a:r>
                  <a:rPr lang="en-US" sz="2400" dirty="0" smtClean="0"/>
                  <a:t>vagy </a:t>
                </a:r>
                <a:r>
                  <a:rPr lang="en-US" sz="24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c</a:t>
                </a:r>
                <a:r>
                  <a:rPr lang="en-US" sz="1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össz</a:t>
                </a:r>
                <a:r>
                  <a:rPr lang="en-US" sz="2400" dirty="0" smtClean="0"/>
                  <a:t>) – megmutatja, hogy a bevezetett metán hány százaléka alakul át különböz</a:t>
                </a:r>
                <a:r>
                  <a:rPr lang="hu-HU" sz="2400" dirty="0" smtClean="0"/>
                  <a:t>ő</a:t>
                </a:r>
                <a:r>
                  <a:rPr lang="en-US" sz="2400" dirty="0" smtClean="0"/>
                  <a:t> termékekké.</a:t>
                </a:r>
              </a:p>
              <a:p>
                <a:pPr marL="0" indent="0">
                  <a:buNone/>
                </a:pPr>
                <a:r>
                  <a:rPr lang="en-US" sz="2400" u="sng" dirty="0" smtClean="0"/>
                  <a:t>Matematikai kifejezése:</a:t>
                </a:r>
                <a:r>
                  <a:rPr lang="en-US" sz="2400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ö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ssz</m:t>
                        </m:r>
                        <m:r>
                          <m:rPr>
                            <m:nor/>
                          </m:rPr>
                          <a:rPr lang="en-US" sz="3200"/>
                          <m:t> 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  <m:r>
                      <a:rPr lang="en-US" sz="32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ö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ssz</m:t>
                        </m:r>
                        <m:r>
                          <m:rPr>
                            <m:nor/>
                          </m:rPr>
                          <a:rPr lang="en-US" sz="320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2400" dirty="0" smtClean="0"/>
                  <a:t>=&gt; </a:t>
                </a:r>
                <a:r>
                  <a:rPr lang="en-US" sz="2800" dirty="0" smtClean="0"/>
                  <a:t>c</a:t>
                </a:r>
                <a:r>
                  <a:rPr lang="en-US" sz="1800" dirty="0" smtClean="0"/>
                  <a:t>össz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/>
                          <m:t>n</m:t>
                        </m:r>
                        <m:r>
                          <m:rPr>
                            <m:nor/>
                          </m:rPr>
                          <a:rPr lang="en-US" sz="2400" baseline="-25000"/>
                          <m:t>ö</m:t>
                        </m:r>
                        <m:r>
                          <m:rPr>
                            <m:nor/>
                          </m:rPr>
                          <a:rPr lang="en-US" sz="2400" baseline="-25000"/>
                          <m:t>ssz</m:t>
                        </m:r>
                        <m:r>
                          <m:rPr>
                            <m:nor/>
                          </m:rPr>
                          <a:rPr lang="en-US" sz="2400"/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/>
                          <m:t>n</m:t>
                        </m:r>
                        <m:r>
                          <m:rPr>
                            <m:nor/>
                          </m:rPr>
                          <a:rPr lang="en-US" sz="2400" baseline="-25000"/>
                          <m:t>b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=88,88%</m:t>
                    </m:r>
                  </m:oMath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			       </a:t>
                </a:r>
                <a:r>
                  <a:rPr lang="en-US" sz="2800" dirty="0" smtClean="0"/>
                  <a:t>n</a:t>
                </a:r>
                <a:r>
                  <a:rPr lang="en-US" sz="2000" dirty="0" smtClean="0"/>
                  <a:t>össz </a:t>
                </a:r>
                <a:r>
                  <a:rPr lang="en-US" sz="2800" dirty="0" smtClean="0"/>
                  <a:t>= n</a:t>
                </a:r>
                <a:r>
                  <a:rPr lang="en-US" sz="2000" dirty="0" smtClean="0"/>
                  <a:t>bevitt</a:t>
                </a:r>
                <a:r>
                  <a:rPr lang="en-US" sz="2800" dirty="0" smtClean="0"/>
                  <a:t> – n</a:t>
                </a:r>
                <a:r>
                  <a:rPr lang="en-US" sz="2000" dirty="0" smtClean="0"/>
                  <a:t>nem reagált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457200"/>
                <a:ext cx="13167360" cy="7543800"/>
              </a:xfrm>
              <a:blipFill rotWithShape="1">
                <a:blip r:embed="rId3" cstate="print"/>
                <a:stretch>
                  <a:fillRect l="-648" t="-646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3543300" y="4017859"/>
            <a:ext cx="3048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48100" y="4233954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=&gt; x = 55,5%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42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</p:spPr>
            <p:txBody>
              <a:bodyPr/>
              <a:lstStyle/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Hozam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(</a:t>
                </a:r>
                <a:r>
                  <a:rPr lang="el-GR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η</a:t>
                </a:r>
                <a:r>
                  <a:rPr lang="en-US" sz="2800" dirty="0" smtClean="0"/>
                  <a:t>): megmutatja, hogy az átalakult metánb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l (</a:t>
                </a: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nem a bevitt metánb</a:t>
                </a:r>
                <a:r>
                  <a:rPr lang="en-US" sz="3200" b="1" dirty="0" smtClean="0">
                    <a:solidFill>
                      <a:schemeClr val="bg2">
                        <a:lumMod val="50000"/>
                      </a:schemeClr>
                    </a:solidFill>
                    <a:latin typeface="Calibri"/>
                    <a:cs typeface="Calibri"/>
                  </a:rPr>
                  <a:t>ól</a:t>
                </a:r>
                <a:r>
                  <a:rPr lang="en-US" sz="3200" dirty="0" smtClean="0">
                    <a:latin typeface="Calibri"/>
                    <a:cs typeface="Calibri"/>
                  </a:rPr>
                  <a:t>)</a:t>
                </a:r>
                <a:r>
                  <a:rPr lang="en-US" sz="2800" dirty="0" smtClean="0"/>
                  <a:t> hány százalék a hasznos termék.</a:t>
                </a:r>
              </a:p>
              <a:p>
                <a:pPr marL="156746" indent="0">
                  <a:buNone/>
                </a:pPr>
                <a:r>
                  <a:rPr lang="en-US" sz="2800" u="sng" dirty="0" smtClean="0"/>
                  <a:t>Matematikai kifejezése:</a:t>
                </a:r>
              </a:p>
              <a:p>
                <a:pPr marL="156746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 b="1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η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320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ö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ssz</m:t>
                        </m:r>
                        <m:r>
                          <m:rPr>
                            <m:nor/>
                          </m:rPr>
                          <a:rPr lang="en-US" sz="3200"/>
                          <m:t> </m:t>
                        </m:r>
                      </m:den>
                    </m:f>
                  </m:oMath>
                </a14:m>
                <a:r>
                  <a:rPr lang="en-US" sz="2800" dirty="0" smtClean="0"/>
                  <a:t> vagy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 b="1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η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320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ö</m:t>
                        </m:r>
                        <m:r>
                          <m:rPr>
                            <m:nor/>
                          </m:rPr>
                          <a:rPr lang="en-US" sz="3200" b="1" i="1" baseline="-250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ssz</m:t>
                        </m:r>
                        <m:r>
                          <m:rPr>
                            <m:nor/>
                          </m:rPr>
                          <a:rPr lang="en-US" sz="320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</a:rPr>
                          <m:t> </m:t>
                        </m:r>
                      </m:den>
                    </m:f>
                  </m:oMath>
                </a14:m>
                <a:endParaRPr lang="en-US" sz="2800" b="1" dirty="0" smtClean="0"/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/>
                          <m:t>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100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 smtClean="0"/>
                  <a:t> =&gt; </a:t>
                </a:r>
                <a:r>
                  <a:rPr lang="el-GR" sz="2800" dirty="0" smtClean="0"/>
                  <a:t>η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100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=62,5%</m:t>
                    </m:r>
                  </m:oMath>
                </a14:m>
                <a:endParaRPr lang="en-US" sz="2800" b="0" dirty="0" smtClean="0"/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b="0" dirty="0" smtClean="0"/>
                  <a:t>8a mol átalakult CH₄ … 5a mol CH₄ alakul át hasznos termékké 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100 …………………... x %</a:t>
                </a:r>
              </a:p>
              <a:p>
                <a:pPr marL="156746" indent="0">
                  <a:buNone/>
                </a:pPr>
                <a:r>
                  <a:rPr lang="en-US" sz="2800" b="0" dirty="0" smtClean="0"/>
                  <a:t>=&gt; </a:t>
                </a:r>
                <a:r>
                  <a:rPr lang="en-US" sz="2800" dirty="0"/>
                  <a:t>x</a:t>
                </a:r>
                <a:r>
                  <a:rPr lang="en-US" sz="2800" b="0" dirty="0" smtClean="0"/>
                  <a:t> = 62,5%</a:t>
                </a:r>
              </a:p>
              <a:p>
                <a:pPr marL="156746" indent="0">
                  <a:buNone/>
                </a:pPr>
                <a:endParaRPr lang="en-US" sz="2800" b="0" dirty="0" smtClean="0"/>
              </a:p>
              <a:p>
                <a:pPr marL="156746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  <a:blipFill rotWithShape="1">
                <a:blip r:embed="rId2" cstate="print"/>
                <a:stretch>
                  <a:fillRect l="-46" t="-993" b="-4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969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533400"/>
                <a:ext cx="13167360" cy="6675350"/>
              </a:xfrm>
            </p:spPr>
            <p:txBody>
              <a:bodyPr/>
              <a:lstStyle/>
              <a:p>
                <a:pPr marL="156746" indent="0">
                  <a:buNone/>
                </a:pPr>
                <a:r>
                  <a:rPr lang="en-US" sz="2800" b="1" u="sng" dirty="0" smtClean="0">
                    <a:solidFill>
                      <a:schemeClr val="bg2">
                        <a:lumMod val="50000"/>
                      </a:schemeClr>
                    </a:solidFill>
                  </a:rPr>
                  <a:t>2020 Teszt 15 / E tétel</a:t>
                </a:r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1. </a:t>
                </a:r>
                <a:r>
                  <a:rPr lang="en-US" sz="2800" dirty="0" smtClean="0"/>
                  <a:t>Írjátok le a n-bután krakkolásánál lejátsz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d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 kémiai reakci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k egyenleteit. </a:t>
                </a:r>
              </a:p>
              <a:p>
                <a:pPr marL="156746" indent="0">
                  <a:buNone/>
                </a:pPr>
                <a:r>
                  <a:rPr lang="en-US" sz="2800" b="1" dirty="0" smtClean="0">
                    <a:solidFill>
                      <a:schemeClr val="bg2">
                        <a:lumMod val="50000"/>
                      </a:schemeClr>
                    </a:solidFill>
                  </a:rPr>
                  <a:t>2. </a:t>
                </a:r>
                <a:r>
                  <a:rPr lang="en-US" sz="2800" dirty="0" smtClean="0"/>
                  <a:t>2240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normál körülmények között mért butánt krakkolásnak vetnek alá. Tudva, hogy 180 kmol metánt, etánt, etént, propént és nem reagált n-butánt tartalmaz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 keverék keletkezik, melyben a nem reagált n-bután és metán m</a:t>
                </a:r>
                <a:r>
                  <a:rPr lang="en-US" sz="3200" dirty="0" smtClean="0">
                    <a:latin typeface="Calibri"/>
                    <a:cs typeface="Calibri"/>
                  </a:rPr>
                  <a:t>ó</a:t>
                </a:r>
                <a:r>
                  <a:rPr lang="en-US" sz="2800" dirty="0" smtClean="0"/>
                  <a:t>laránya 1:3, számítsátok ki, hány térfogat százaléka a bevezetett n-butánnak alakul át metánná. </a:t>
                </a:r>
              </a:p>
              <a:p>
                <a:pPr marL="156746" indent="0">
                  <a:buNone/>
                </a:pPr>
                <a:endParaRPr lang="en-US" sz="2800" dirty="0"/>
              </a:p>
              <a:p>
                <a:pPr marL="156746" indent="0">
                  <a:buNone/>
                </a:pPr>
                <a:r>
                  <a:rPr lang="en-US" sz="2800" dirty="0" smtClean="0"/>
                  <a:t>CH₃-CH₂-CH₂-CH₃ -&gt; CH₄ + CH₂=CH-CH₃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CH₃-CH₂-CH₂-CH₃ -&gt; CH₃-CH₃ + CH₂=CH₂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CH₃-CH₂-CH₂-CH₃ -&gt; CH₃-CH₂-CH₂-CH₃ nem reagált</a:t>
                </a: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533400"/>
                <a:ext cx="13167360" cy="6675350"/>
              </a:xfrm>
              <a:blipFill rotWithShape="1">
                <a:blip r:embed="rId2" cstate="print"/>
                <a:stretch>
                  <a:fillRect t="-639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 flipH="1">
            <a:off x="4356100" y="6451600"/>
            <a:ext cx="228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9115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</p:spPr>
            <p:txBody>
              <a:bodyPr>
                <a:normAutofit lnSpcReduction="10000"/>
              </a:bodyPr>
              <a:lstStyle/>
              <a:p>
                <a:pPr marL="156746" indent="0">
                  <a:buNone/>
                </a:pPr>
                <a:r>
                  <a:rPr lang="en-US" sz="2800" dirty="0" smtClean="0"/>
                  <a:t>V</a:t>
                </a:r>
                <a:r>
                  <a:rPr lang="en-US" sz="1800" dirty="0" smtClean="0"/>
                  <a:t>bevittC₄H₁₀ </a:t>
                </a:r>
                <a:r>
                  <a:rPr lang="en-US" sz="2800" dirty="0" smtClean="0"/>
                  <a:t>= 2240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/>
                  <a:t> (n.k.k)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V = n x 22,4 =&gt; 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22,4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2240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22,4</m:t>
                        </m:r>
                      </m:den>
                    </m:f>
                  </m:oMath>
                </a14:m>
                <a:r>
                  <a:rPr lang="en-US" sz="2800" dirty="0" smtClean="0"/>
                  <a:t> = 100 kmol</a:t>
                </a:r>
              </a:p>
              <a:p>
                <a:pPr marL="156746" indent="0">
                  <a:buNone/>
                </a:pPr>
                <a:endParaRPr lang="en-US" sz="2800" dirty="0" smtClean="0"/>
              </a:p>
              <a:p>
                <a:pPr marL="156746" indent="0">
                  <a:buNone/>
                </a:pPr>
                <a:r>
                  <a:rPr lang="en-US" sz="2800" dirty="0" smtClean="0"/>
                  <a:t>C₄H₁₀nem reagált : CH₄ = 1:3 	| </a:t>
                </a:r>
                <a:r>
                  <a:rPr lang="en-US" sz="2000" dirty="0"/>
                  <a:t>·</a:t>
                </a:r>
                <a:r>
                  <a:rPr lang="en-US" sz="2800" dirty="0" smtClean="0"/>
                  <a:t> a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	      = a : 3a</a:t>
                </a:r>
              </a:p>
              <a:p>
                <a:pPr marL="156746" indent="0">
                  <a:buNone/>
                </a:pPr>
                <a:r>
                  <a:rPr lang="en-US" sz="2800" dirty="0" smtClean="0"/>
                  <a:t>180 kmol keverék: - CH₄ - 3a kmol =&gt; C₃H₆ - 3a kmol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       - C₂H₆ - b kmol =&gt; C₂H₄ - b kmol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	</a:t>
                </a:r>
                <a:r>
                  <a:rPr lang="en-US" sz="2800" dirty="0" smtClean="0"/>
                  <a:t>		       - C₄H₁₀nem reagált – a kmol</a:t>
                </a:r>
              </a:p>
              <a:p>
                <a:pPr marL="156746" indent="0">
                  <a:buNone/>
                </a:pPr>
                <a:r>
                  <a:rPr lang="en-US" sz="2800" dirty="0"/>
                  <a:t>CH₃-CH₂-CH₂-CH₃ -&gt; CH₄ + CH₂=CH-CH</a:t>
                </a:r>
                <a:r>
                  <a:rPr lang="en-US" sz="2800" dirty="0" smtClean="0"/>
                  <a:t>₃</a:t>
                </a:r>
              </a:p>
              <a:p>
                <a:pPr marL="156746" indent="0">
                  <a:buNone/>
                </a:pPr>
                <a:r>
                  <a:rPr lang="en-US" sz="2000" dirty="0" smtClean="0"/>
                  <a:t>            3a kmol		     3a kmol</a:t>
                </a:r>
                <a:endParaRPr lang="en-US" sz="2000" dirty="0"/>
              </a:p>
              <a:p>
                <a:pPr marL="156746" indent="0">
                  <a:buNone/>
                </a:pPr>
                <a:r>
                  <a:rPr lang="en-US" sz="2800" dirty="0"/>
                  <a:t>CH₃-CH₂-CH₂-CH₃ -&gt; CH₃-CH₃ + CH₂=CH</a:t>
                </a:r>
                <a:r>
                  <a:rPr lang="en-US" sz="2800" dirty="0" smtClean="0"/>
                  <a:t>₂</a:t>
                </a:r>
              </a:p>
              <a:p>
                <a:pPr marL="156746" indent="0">
                  <a:buNone/>
                </a:pPr>
                <a:r>
                  <a:rPr lang="en-US" sz="2000" dirty="0" smtClean="0"/>
                  <a:t>            b kmol                              b kmol</a:t>
                </a:r>
                <a:endParaRPr lang="en-US" sz="2000" dirty="0"/>
              </a:p>
              <a:p>
                <a:pPr marL="156746" indent="0">
                  <a:buNone/>
                </a:pPr>
                <a:r>
                  <a:rPr lang="en-US" sz="2800" dirty="0"/>
                  <a:t>CH₃-CH₂-CH₂-CH₃ -&gt; CH₃-CH₂-CH₂-CH₃ nem </a:t>
                </a:r>
                <a:r>
                  <a:rPr lang="en-US" sz="2800" dirty="0" smtClean="0"/>
                  <a:t>reagált</a:t>
                </a:r>
                <a:endParaRPr lang="en-US" sz="2800" dirty="0"/>
              </a:p>
              <a:p>
                <a:pPr marL="156746" indent="0">
                  <a:buNone/>
                </a:pPr>
                <a:r>
                  <a:rPr lang="en-US" sz="2000" dirty="0" smtClean="0"/>
                  <a:t>	a kmol						a kmol</a:t>
                </a:r>
              </a:p>
              <a:p>
                <a:pPr marL="156746" indent="0"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457200"/>
                <a:ext cx="13167360" cy="6751550"/>
              </a:xfrm>
              <a:blipFill rotWithShape="1">
                <a:blip r:embed="rId3" cstate="print"/>
                <a:stretch>
                  <a:fillRect t="-903" b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90600" y="4800600"/>
            <a:ext cx="304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65700" y="4787900"/>
            <a:ext cx="76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638800"/>
            <a:ext cx="320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30800" y="56261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0" y="64008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29200" y="64008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0200" y="7010399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</a:t>
            </a:r>
            <a:r>
              <a:rPr lang="en-US" dirty="0" smtClean="0"/>
              <a:t>keverék </a:t>
            </a:r>
            <a:r>
              <a:rPr lang="en-US" sz="2800" dirty="0" smtClean="0"/>
              <a:t>= 3a+3a+b+b+a = 7a+2b</a:t>
            </a:r>
          </a:p>
          <a:p>
            <a:r>
              <a:rPr lang="en-US" sz="2800" dirty="0" smtClean="0"/>
              <a:t>n</a:t>
            </a:r>
            <a:r>
              <a:rPr lang="en-US" dirty="0" smtClean="0"/>
              <a:t>bevittC₄H₁₀ </a:t>
            </a:r>
            <a:r>
              <a:rPr lang="en-US" sz="2800" dirty="0" smtClean="0"/>
              <a:t>= 3a+b+a = 4a+b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797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381000"/>
            <a:ext cx="13167360" cy="6827750"/>
          </a:xfrm>
        </p:spPr>
        <p:txBody>
          <a:bodyPr>
            <a:normAutofit/>
          </a:bodyPr>
          <a:lstStyle/>
          <a:p>
            <a:pPr marL="156746" indent="0">
              <a:buNone/>
            </a:pPr>
            <a:r>
              <a:rPr lang="en-US" sz="2800" dirty="0" smtClean="0"/>
              <a:t>	7a + 2b = 180</a:t>
            </a:r>
          </a:p>
          <a:p>
            <a:pPr marL="156746" indent="0">
              <a:buNone/>
            </a:pPr>
            <a:r>
              <a:rPr lang="en-US" sz="2800" dirty="0" smtClean="0"/>
              <a:t>	4a + b = 100 | </a:t>
            </a:r>
            <a:r>
              <a:rPr lang="en-US" sz="2000" dirty="0"/>
              <a:t>·</a:t>
            </a:r>
            <a:r>
              <a:rPr lang="en-US" sz="2800" dirty="0" smtClean="0"/>
              <a:t> (-2)</a:t>
            </a:r>
          </a:p>
          <a:p>
            <a:pPr marL="156746" indent="0">
              <a:buNone/>
            </a:pPr>
            <a:r>
              <a:rPr lang="en-US" sz="2800" dirty="0" smtClean="0"/>
              <a:t>      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7a + 2b = 180</a:t>
            </a:r>
          </a:p>
          <a:p>
            <a:pPr marL="156746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-8a -2b = -200</a:t>
            </a:r>
          </a:p>
          <a:p>
            <a:pPr marL="156746" indent="0">
              <a:buNone/>
            </a:pPr>
            <a:r>
              <a:rPr lang="en-US" sz="2800" dirty="0" smtClean="0"/>
              <a:t>	-a = -20 | </a:t>
            </a:r>
            <a:r>
              <a:rPr lang="en-US" sz="2000" dirty="0" smtClean="0"/>
              <a:t>·</a:t>
            </a:r>
            <a:r>
              <a:rPr lang="en-US" sz="2800" dirty="0" smtClean="0"/>
              <a:t> (-1)</a:t>
            </a:r>
          </a:p>
          <a:p>
            <a:pPr marL="156746" indent="0">
              <a:buNone/>
            </a:pPr>
            <a:r>
              <a:rPr lang="en-US" sz="2800" dirty="0" smtClean="0"/>
              <a:t>	 a = 20 kmol =&gt; 4x20 + b = 100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         =&gt; b = 20 kmol</a:t>
            </a:r>
          </a:p>
          <a:p>
            <a:pPr marL="156746" indent="0">
              <a:buNone/>
            </a:pPr>
            <a:r>
              <a:rPr lang="en-US" sz="2800" dirty="0" smtClean="0"/>
              <a:t>n</a:t>
            </a:r>
            <a:r>
              <a:rPr lang="en-US" sz="1800" dirty="0" smtClean="0"/>
              <a:t>CH₄ </a:t>
            </a:r>
            <a:r>
              <a:rPr lang="en-US" sz="2800" dirty="0" smtClean="0"/>
              <a:t>= 3a = 3 x 20 = 60 kmol</a:t>
            </a:r>
          </a:p>
          <a:p>
            <a:pPr marL="156746" indent="0">
              <a:buNone/>
            </a:pPr>
            <a:r>
              <a:rPr lang="en-US" sz="2800" dirty="0" smtClean="0"/>
              <a:t>100 kmol</a:t>
            </a:r>
            <a:r>
              <a:rPr lang="en-US" sz="2800" dirty="0"/>
              <a:t> </a:t>
            </a:r>
            <a:r>
              <a:rPr lang="en-US" sz="2800" dirty="0" smtClean="0"/>
              <a:t>bevitt n-bután … 60 kmol alakul át metánná</a:t>
            </a:r>
          </a:p>
          <a:p>
            <a:pPr marL="156746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       =&gt; 60%-a alakul át metánná</a:t>
            </a:r>
          </a:p>
        </p:txBody>
      </p:sp>
      <p:sp>
        <p:nvSpPr>
          <p:cNvPr id="6" name="Left Brace 5"/>
          <p:cNvSpPr/>
          <p:nvPr/>
        </p:nvSpPr>
        <p:spPr>
          <a:xfrm>
            <a:off x="1219200" y="457200"/>
            <a:ext cx="4572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1295400" y="1981200"/>
            <a:ext cx="304800" cy="838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47800" y="29591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57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émia12 május29 Szász Enikő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kémia12 május29 Szász Enikő</Template>
  <TotalTime>3</TotalTime>
  <Words>872</Words>
  <Application>Microsoft Office PowerPoint</Application>
  <PresentationFormat>Custom</PresentationFormat>
  <Paragraphs>192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kémia12 május29 Szász Enikő</vt:lpstr>
      <vt:lpstr>Gyakori feladattípusok  szerves kémiából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Gyakori feladattípusok  szerves kémiából</dc:title>
  <dc:creator>Peter Rozalia</dc:creator>
  <cp:lastModifiedBy>Peter Rozalia</cp:lastModifiedBy>
  <cp:revision>3</cp:revision>
  <dcterms:created xsi:type="dcterms:W3CDTF">2020-05-09T12:21:40Z</dcterms:created>
  <dcterms:modified xsi:type="dcterms:W3CDTF">2020-05-14T11:41:58Z</dcterms:modified>
</cp:coreProperties>
</file>