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23"/>
  </p:handoutMasterIdLst>
  <p:sldIdLst>
    <p:sldId id="256" r:id="rId2"/>
    <p:sldId id="262" r:id="rId3"/>
    <p:sldId id="261" r:id="rId4"/>
    <p:sldId id="263" r:id="rId5"/>
    <p:sldId id="264" r:id="rId6"/>
    <p:sldId id="272" r:id="rId7"/>
    <p:sldId id="273" r:id="rId8"/>
    <p:sldId id="277" r:id="rId9"/>
    <p:sldId id="278" r:id="rId10"/>
    <p:sldId id="280" r:id="rId11"/>
    <p:sldId id="281" r:id="rId12"/>
    <p:sldId id="282" r:id="rId13"/>
    <p:sldId id="290" r:id="rId14"/>
    <p:sldId id="283" r:id="rId15"/>
    <p:sldId id="284" r:id="rId16"/>
    <p:sldId id="285" r:id="rId17"/>
    <p:sldId id="286" r:id="rId18"/>
    <p:sldId id="287" r:id="rId19"/>
    <p:sldId id="291" r:id="rId20"/>
    <p:sldId id="288" r:id="rId21"/>
    <p:sldId id="289" r:id="rId22"/>
  </p:sldIdLst>
  <p:sldSz cx="14630400" cy="8229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2" y="-29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FBB9C-BD07-4223-ACB5-4CF435D8579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B63A0-3305-4DD9-8E8E-8611115DB1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6006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596976"/>
            <a:ext cx="1464174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97280" y="2103122"/>
            <a:ext cx="12435840" cy="21957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69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97280" y="4333928"/>
            <a:ext cx="12435840" cy="1439645"/>
          </a:xfrm>
        </p:spPr>
        <p:txBody>
          <a:bodyPr lIns="65311" rIns="65311"/>
          <a:lstStyle>
            <a:lvl1pPr marL="0" marR="91435" indent="0" algn="r">
              <a:buNone/>
              <a:defRPr>
                <a:solidFill>
                  <a:schemeClr val="tx2"/>
                </a:solidFill>
              </a:defRPr>
            </a:lvl1pPr>
            <a:lvl2pPr marL="653110" indent="0" algn="ctr">
              <a:buNone/>
            </a:lvl2pPr>
            <a:lvl3pPr marL="1306220" indent="0" algn="ctr">
              <a:buNone/>
            </a:lvl3pPr>
            <a:lvl4pPr marL="1959331" indent="0" algn="ctr">
              <a:buNone/>
            </a:lvl4pPr>
            <a:lvl5pPr marL="2612441" indent="0" algn="ctr">
              <a:buNone/>
            </a:lvl5pPr>
            <a:lvl6pPr marL="3265551" indent="0" algn="ctr">
              <a:buNone/>
            </a:lvl6pPr>
            <a:lvl7pPr marL="3918661" indent="0" algn="ctr">
              <a:buNone/>
            </a:lvl7pPr>
            <a:lvl8pPr marL="4571771" indent="0" algn="ctr">
              <a:buNone/>
            </a:lvl8pPr>
            <a:lvl9pPr marL="522488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6023" y="5943600"/>
            <a:ext cx="14636424" cy="229450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1777596"/>
            <a:ext cx="13167360" cy="526328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50421" y="329569"/>
            <a:ext cx="2843952" cy="671131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9"/>
            <a:ext cx="10119360" cy="671131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802" y="1271654"/>
            <a:ext cx="12435840" cy="219456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69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6341" y="3518054"/>
            <a:ext cx="7315200" cy="1745866"/>
          </a:xfrm>
        </p:spPr>
        <p:txBody>
          <a:bodyPr lIns="130622" rIns="130622" anchor="t"/>
          <a:lstStyle>
            <a:lvl1pPr marL="0" indent="0" algn="l">
              <a:buNone/>
              <a:defRPr sz="3300">
                <a:solidFill>
                  <a:schemeClr val="tx1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5818688" y="3606566"/>
            <a:ext cx="292608" cy="2743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5520422" y="3606566"/>
            <a:ext cx="292608" cy="2743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777594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777594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7660"/>
            <a:ext cx="13167360" cy="13716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6492240"/>
            <a:ext cx="6464301" cy="9144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61244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432042" y="6492240"/>
            <a:ext cx="6466840" cy="9144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61244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31520" y="1733153"/>
            <a:ext cx="6464301" cy="473011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1733153"/>
            <a:ext cx="6466840" cy="473011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5852160"/>
            <a:ext cx="11970842" cy="54864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6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071360" y="6426122"/>
            <a:ext cx="6359347" cy="1097280"/>
          </a:xfrm>
        </p:spPr>
        <p:txBody>
          <a:bodyPr/>
          <a:lstStyle>
            <a:lvl1pPr marL="0" indent="0" algn="r">
              <a:buNone/>
              <a:defRPr sz="23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63040" y="329184"/>
            <a:ext cx="11967667" cy="5486400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63251" y="7689533"/>
            <a:ext cx="3072384" cy="438912"/>
          </a:xfrm>
        </p:spPr>
        <p:txBody>
          <a:bodyPr/>
          <a:lstStyle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5971" y="6532083"/>
            <a:ext cx="11460480" cy="777878"/>
          </a:xfrm>
          <a:noFill/>
        </p:spPr>
        <p:txBody>
          <a:bodyPr lIns="130622" tIns="0" rIns="130622" anchor="t"/>
          <a:lstStyle>
            <a:lvl1pPr marL="0" marR="26124" indent="0" algn="r">
              <a:buNone/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760" y="227962"/>
            <a:ext cx="13898880" cy="526694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4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08116" y="7689533"/>
            <a:ext cx="3761090" cy="4381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5838147"/>
            <a:ext cx="12920691" cy="675206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4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8837" y="7133923"/>
            <a:ext cx="7904998" cy="110529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777148" y="7126813"/>
            <a:ext cx="5904722" cy="11201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9667" y="6949503"/>
            <a:ext cx="5443702" cy="1297042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30622" tIns="65311" rIns="130622" bIns="65311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4778" y="6945286"/>
            <a:ext cx="5448814" cy="1301260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3862579" y="5986128"/>
            <a:ext cx="292608" cy="2743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3564314" y="5986128"/>
            <a:ext cx="292608" cy="2743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98837" y="7133923"/>
            <a:ext cx="7904998" cy="110529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777148" y="7126813"/>
            <a:ext cx="5904722" cy="11201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9667" y="6949503"/>
            <a:ext cx="5443702" cy="1297042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30622" tIns="65311" rIns="130622" bIns="65311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4778" y="6945286"/>
            <a:ext cx="5448814" cy="1301260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731520" y="1777594"/>
            <a:ext cx="13167360" cy="5431156"/>
          </a:xfrm>
          <a:prstGeom prst="rect">
            <a:avLst/>
          </a:prstGeom>
        </p:spPr>
        <p:txBody>
          <a:bodyPr vert="horz" lIns="130622" tIns="65311" rIns="130622" bIns="65311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0763251" y="7689533"/>
            <a:ext cx="3072384" cy="438912"/>
          </a:xfrm>
          <a:prstGeom prst="rect">
            <a:avLst/>
          </a:prstGeom>
        </p:spPr>
        <p:txBody>
          <a:bodyPr vert="horz" lIns="130622" tIns="65311" rIns="130622" bIns="65311" anchor="b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fld id="{E7FD60C5-B55D-4B1F-AB9F-CAE72EF73BF1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008116" y="7689533"/>
            <a:ext cx="3761090" cy="438150"/>
          </a:xfrm>
          <a:prstGeom prst="rect">
            <a:avLst/>
          </a:prstGeom>
        </p:spPr>
        <p:txBody>
          <a:bodyPr vert="horz" lIns="130622" tIns="65311" rIns="130622" bIns="65311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3835635" y="7689533"/>
            <a:ext cx="585216" cy="438150"/>
          </a:xfrm>
          <a:prstGeom prst="rect">
            <a:avLst/>
          </a:prstGeom>
        </p:spPr>
        <p:txBody>
          <a:bodyPr vert="horz" lIns="130622" tIns="65311" rIns="130622" bIns="65311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9C10143B-D391-4894-9339-1C526EB2FF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9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22488" indent="-365742" algn="l" rtl="0" eaLnBrk="1" latinLnBrk="0" hangingPunct="1">
        <a:spcBef>
          <a:spcPts val="57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88230" indent="-326555" algn="l" rtl="0" eaLnBrk="1" latinLnBrk="0" hangingPunct="1">
        <a:spcBef>
          <a:spcPts val="463"/>
        </a:spcBef>
        <a:buClr>
          <a:schemeClr val="accent1"/>
        </a:buClr>
        <a:buFont typeface="Verdana"/>
        <a:buChar char="◦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227847" indent="-326555" algn="l" rtl="0" eaLnBrk="1" latinLnBrk="0" hangingPunct="1">
        <a:spcBef>
          <a:spcPts val="500"/>
        </a:spcBef>
        <a:buClr>
          <a:schemeClr val="accent2"/>
        </a:buClr>
        <a:buSzPct val="100000"/>
        <a:buFont typeface="Wingdings 2"/>
        <a:buChar char="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76" indent="-326555" algn="l" rtl="0" eaLnBrk="1" latinLnBrk="0" hangingPunct="1">
        <a:spcBef>
          <a:spcPts val="500"/>
        </a:spcBef>
        <a:buClr>
          <a:schemeClr val="accent2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331" indent="-326555" algn="l" rtl="0" eaLnBrk="1" latinLnBrk="0" hangingPunct="1">
        <a:spcBef>
          <a:spcPts val="500"/>
        </a:spcBef>
        <a:buClr>
          <a:schemeClr val="accent2"/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indent="-326555" algn="l" rtl="0" eaLnBrk="1" latinLnBrk="0" hangingPunct="1">
        <a:spcBef>
          <a:spcPts val="500"/>
        </a:spcBef>
        <a:buClr>
          <a:schemeClr val="accent3"/>
        </a:buClr>
        <a:buFont typeface="Wingdings 2"/>
        <a:buChar char="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2612441" indent="-326555" algn="l" rtl="0" eaLnBrk="1" latinLnBrk="0" hangingPunct="1">
        <a:spcBef>
          <a:spcPts val="500"/>
        </a:spcBef>
        <a:buClr>
          <a:schemeClr val="accent3"/>
        </a:buClr>
        <a:buFont typeface="Wingdings 2"/>
        <a:buChar char="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96" indent="-326555" algn="l" rtl="0" eaLnBrk="1" latinLnBrk="0" hangingPunct="1">
        <a:spcBef>
          <a:spcPts val="500"/>
        </a:spcBef>
        <a:buClr>
          <a:schemeClr val="accent3"/>
        </a:buClr>
        <a:buFont typeface="Wingdings 2"/>
        <a:buChar char="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51" indent="-326555" algn="l" rtl="0" eaLnBrk="1" latinLnBrk="0" hangingPunct="1">
        <a:spcBef>
          <a:spcPts val="500"/>
        </a:spcBef>
        <a:buClr>
          <a:schemeClr val="accent3"/>
        </a:buClr>
        <a:buFont typeface="Wingdings 2"/>
        <a:buChar char="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12435840" cy="21957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Vegyes funkci</a:t>
            </a:r>
            <a:r>
              <a:rPr lang="el-GR" dirty="0" smtClean="0"/>
              <a:t>ό</a:t>
            </a:r>
            <a:r>
              <a:rPr lang="en-US" dirty="0" smtClean="0"/>
              <a:t>s szerves vegyületek - gyakorlatok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12435840" cy="2438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Szász Enik</a:t>
            </a:r>
            <a:r>
              <a:rPr lang="hu-HU" dirty="0" smtClean="0"/>
              <a:t>ő</a:t>
            </a:r>
            <a:r>
              <a:rPr lang="en-US" dirty="0" smtClean="0"/>
              <a:t> </a:t>
            </a:r>
            <a:r>
              <a:rPr lang="en-US" dirty="0" err="1" smtClean="0"/>
              <a:t>Erzsébet</a:t>
            </a:r>
            <a:r>
              <a:rPr lang="hu-HU" dirty="0" smtClean="0"/>
              <a:t> </a:t>
            </a:r>
          </a:p>
          <a:p>
            <a:pPr algn="ctr"/>
            <a:r>
              <a:rPr lang="en-US" dirty="0" smtClean="0"/>
              <a:t>Andrei </a:t>
            </a:r>
            <a:r>
              <a:rPr lang="en-US" dirty="0" err="1" smtClean="0"/>
              <a:t>Mureşanu</a:t>
            </a:r>
            <a:r>
              <a:rPr lang="en-US" dirty="0" smtClean="0"/>
              <a:t>  </a:t>
            </a:r>
            <a:r>
              <a:rPr lang="en-US" dirty="0" err="1" smtClean="0"/>
              <a:t>Nemzeti</a:t>
            </a:r>
            <a:r>
              <a:rPr lang="en-US" dirty="0" smtClean="0"/>
              <a:t> </a:t>
            </a:r>
            <a:r>
              <a:rPr lang="en-US" dirty="0" err="1" smtClean="0"/>
              <a:t>Kollégium</a:t>
            </a:r>
            <a:r>
              <a:rPr lang="en-US" dirty="0" smtClean="0"/>
              <a:t>, D</a:t>
            </a:r>
            <a:r>
              <a:rPr lang="hu-HU" dirty="0" smtClean="0"/>
              <a:t>és</a:t>
            </a:r>
            <a:endParaRPr lang="en-US" dirty="0" smtClean="0"/>
          </a:p>
          <a:p>
            <a:pPr algn="ctr"/>
            <a:r>
              <a:rPr lang="en-US" dirty="0" smtClean="0"/>
              <a:t>P</a:t>
            </a:r>
            <a:r>
              <a:rPr lang="hu-HU" dirty="0" smtClean="0"/>
              <a:t>éter Rozália</a:t>
            </a:r>
          </a:p>
          <a:p>
            <a:pPr algn="ctr"/>
            <a:r>
              <a:rPr lang="hu-HU" dirty="0" smtClean="0"/>
              <a:t>János Zsigmond Unitárius Kollégium, Kolozsvár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79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533400"/>
                <a:ext cx="13167360" cy="7239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u="sng" dirty="0" smtClean="0">
                    <a:solidFill>
                      <a:schemeClr val="bg2">
                        <a:lumMod val="50000"/>
                      </a:schemeClr>
                    </a:solidFill>
                  </a:rPr>
                  <a:t>Feladat:</a:t>
                </a:r>
                <a:r>
                  <a:rPr lang="en-US" sz="32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3200" b="1" dirty="0" smtClean="0"/>
                  <a:t>2020 Teszt 5 / G tétel 1-es alpont</a:t>
                </a:r>
                <a:endParaRPr lang="en-US" sz="3200" b="1" dirty="0"/>
              </a:p>
              <a:p>
                <a:pPr marL="0" indent="0">
                  <a:buNone/>
                </a:pPr>
                <a:r>
                  <a:rPr lang="en-US" sz="3200" dirty="0" smtClean="0"/>
                  <a:t>Egy “A” </a:t>
                </a:r>
                <a:r>
                  <a:rPr lang="el-GR" sz="3200" dirty="0" smtClean="0"/>
                  <a:t>α</a:t>
                </a:r>
                <a:r>
                  <a:rPr lang="en-US" sz="3200" dirty="0" smtClean="0"/>
                  <a:t>-diaminomonokarbonsav tömegaránya C:H:O:N = 36:7:16:14</a:t>
                </a:r>
              </a:p>
              <a:p>
                <a:pPr marL="0" indent="0">
                  <a:buNone/>
                </a:pPr>
                <a:r>
                  <a:rPr lang="en-US" sz="3200" dirty="0" smtClean="0"/>
                  <a:t>Határozzátok meg a molekulaképletét.</a:t>
                </a:r>
              </a:p>
              <a:p>
                <a:pPr marL="0" indent="0">
                  <a:buNone/>
                </a:pPr>
                <a:r>
                  <a:rPr lang="en-US" sz="3200" dirty="0" smtClean="0"/>
                  <a:t>CₓH</a:t>
                </a:r>
                <a:r>
                  <a:rPr lang="en-US" sz="2000" dirty="0" smtClean="0"/>
                  <a:t>y</a:t>
                </a:r>
                <a:r>
                  <a:rPr lang="en-US" sz="3200" dirty="0" smtClean="0"/>
                  <a:t>O</a:t>
                </a:r>
                <a:r>
                  <a:rPr lang="en-US" sz="2000" dirty="0" smtClean="0"/>
                  <a:t>z</a:t>
                </a:r>
                <a:r>
                  <a:rPr lang="en-US" sz="3200" dirty="0" smtClean="0"/>
                  <a:t>N</a:t>
                </a:r>
                <a:r>
                  <a:rPr lang="en-US" sz="2000" dirty="0" smtClean="0"/>
                  <a:t>t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</a:t>
                </a:r>
                <a:r>
                  <a:rPr lang="en-US" sz="3200" dirty="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3200" dirty="0" smtClean="0"/>
                  <a:t>= 3		=&gt; x = 3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Hy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3200" dirty="0" smtClean="0"/>
                  <a:t>= 7	:1	=&gt; y = 7    	T.K: (C₃H₇NO)n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Oz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3200" dirty="0" smtClean="0"/>
                  <a:t>= 1		=&gt; z = 1	Mivel diaminosav</a:t>
                </a:r>
                <a:r>
                  <a:rPr lang="en-US" sz="3200" dirty="0"/>
                  <a:t> </a:t>
                </a:r>
                <a:r>
                  <a:rPr lang="en-US" sz="3200" dirty="0" smtClean="0"/>
                  <a:t>=&gt;                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3200" dirty="0" smtClean="0"/>
                  <a:t> = 1		=&gt; t = 1		=&gt;2 N atom =&gt; n = 2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533400"/>
                <a:ext cx="13167360" cy="7239000"/>
              </a:xfrm>
              <a:blipFill rotWithShape="1">
                <a:blip r:embed="rId2" cstate="print"/>
                <a:stretch>
                  <a:fillRect l="-1111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3429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Brace 16"/>
          <p:cNvSpPr/>
          <p:nvPr/>
        </p:nvSpPr>
        <p:spPr>
          <a:xfrm>
            <a:off x="6515100" y="3733800"/>
            <a:ext cx="533400" cy="2590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91400" y="6477000"/>
            <a:ext cx="4343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M.K.: C₆H₁₄N₂O₂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397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762000"/>
            <a:ext cx="13167360" cy="6446750"/>
          </a:xfrm>
        </p:spPr>
        <p:txBody>
          <a:bodyPr>
            <a:normAutofit lnSpcReduction="10000"/>
          </a:bodyPr>
          <a:lstStyle/>
          <a:p>
            <a:pPr marL="156746" indent="0">
              <a:buNone/>
            </a:pPr>
            <a:r>
              <a:rPr lang="en-US" b="1" u="sng" dirty="0" smtClean="0">
                <a:solidFill>
                  <a:schemeClr val="bg2">
                    <a:lumMod val="50000"/>
                  </a:schemeClr>
                </a:solidFill>
              </a:rPr>
              <a:t>Feladat:</a:t>
            </a:r>
            <a:r>
              <a:rPr lang="en-US" dirty="0" smtClean="0"/>
              <a:t> 2020 Teszt 15 / G tétel</a:t>
            </a:r>
          </a:p>
          <a:p>
            <a:pPr marL="156746" indent="0">
              <a:buNone/>
            </a:pPr>
            <a:endParaRPr lang="en-US" dirty="0" smtClean="0"/>
          </a:p>
          <a:p>
            <a:pPr marL="156746" indent="0"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1. a)</a:t>
            </a:r>
            <a:r>
              <a:rPr lang="en-US" b="1" dirty="0" smtClean="0"/>
              <a:t> </a:t>
            </a:r>
            <a:r>
              <a:rPr lang="en-US" dirty="0" smtClean="0"/>
              <a:t>Írjátok le egy lehetséges dipeptid szerkezeti képletét, amely </a:t>
            </a:r>
            <a:r>
              <a:rPr lang="el-GR" dirty="0" smtClean="0"/>
              <a:t>α</a:t>
            </a:r>
            <a:r>
              <a:rPr lang="en-US" dirty="0" smtClean="0"/>
              <a:t>-alanin és valin kondenzáci</a:t>
            </a:r>
            <a:r>
              <a:rPr lang="el-GR" sz="4000" dirty="0" smtClean="0">
                <a:latin typeface="Calibri"/>
                <a:cs typeface="Calibri"/>
              </a:rPr>
              <a:t>ό</a:t>
            </a:r>
            <a:r>
              <a:rPr lang="en-US" dirty="0" smtClean="0"/>
              <a:t>ja során képz</a:t>
            </a:r>
            <a:r>
              <a:rPr lang="hu-HU" dirty="0" smtClean="0"/>
              <a:t>ő</a:t>
            </a:r>
            <a:r>
              <a:rPr lang="en-US" dirty="0" smtClean="0"/>
              <a:t>dhet.</a:t>
            </a:r>
          </a:p>
          <a:p>
            <a:pPr marL="156746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b)</a:t>
            </a:r>
            <a:r>
              <a:rPr lang="en-US" dirty="0" smtClean="0"/>
              <a:t> Adjátok meg a felírt dipeptid aszimmetrikus 	szénatomjainak számát.</a:t>
            </a:r>
          </a:p>
          <a:p>
            <a:pPr marL="156746" indent="0">
              <a:buNone/>
            </a:pPr>
            <a:endParaRPr lang="en-US" dirty="0" smtClean="0"/>
          </a:p>
          <a:p>
            <a:pPr marL="156746" indent="0">
              <a:buNone/>
            </a:pPr>
            <a:r>
              <a:rPr lang="en-US" dirty="0" smtClean="0"/>
              <a:t>val + </a:t>
            </a:r>
            <a:r>
              <a:rPr lang="el-GR" dirty="0" smtClean="0"/>
              <a:t>α</a:t>
            </a:r>
            <a:r>
              <a:rPr lang="en-US" dirty="0" smtClean="0"/>
              <a:t>-ala</a:t>
            </a:r>
          </a:p>
          <a:p>
            <a:pPr marL="156746" indent="0">
              <a:buNone/>
            </a:pPr>
            <a:r>
              <a:rPr lang="el-GR" dirty="0" smtClean="0"/>
              <a:t>α</a:t>
            </a:r>
            <a:r>
              <a:rPr lang="en-US" dirty="0" smtClean="0"/>
              <a:t>-ala + 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51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457200"/>
            <a:ext cx="13167360" cy="6751550"/>
          </a:xfrm>
        </p:spPr>
        <p:txBody>
          <a:bodyPr>
            <a:normAutofit/>
          </a:bodyPr>
          <a:lstStyle/>
          <a:p>
            <a:pPr marL="156746" indent="0">
              <a:buNone/>
            </a:pPr>
            <a:r>
              <a:rPr lang="en-US" sz="2800" dirty="0" smtClean="0"/>
              <a:t>									</a:t>
            </a:r>
            <a:r>
              <a:rPr lang="en-US" sz="2800" dirty="0"/>
              <a:t> </a:t>
            </a:r>
            <a:r>
              <a:rPr lang="en-US" sz="2800" dirty="0" smtClean="0"/>
              <a:t>      *                 *</a:t>
            </a:r>
          </a:p>
          <a:p>
            <a:pPr marL="156746" indent="0">
              <a:buNone/>
            </a:pPr>
            <a:r>
              <a:rPr lang="en-US" sz="2800" dirty="0" smtClean="0"/>
              <a:t>CH₃-CH–CH–COOH + CH₃-CH-COOH -&gt; CH₃-CH-CH-CO-NH-CH-COOH</a:t>
            </a:r>
          </a:p>
          <a:p>
            <a:pPr marL="156746" indent="0">
              <a:buNone/>
            </a:pPr>
            <a:r>
              <a:rPr lang="en-US" sz="2800" dirty="0"/>
              <a:t>	 </a:t>
            </a:r>
            <a:r>
              <a:rPr lang="en-US" sz="2800" dirty="0" smtClean="0"/>
              <a:t>|     |                           |		</a:t>
            </a:r>
            <a:r>
              <a:rPr lang="en-US" sz="1800" dirty="0" smtClean="0"/>
              <a:t>   -H₂O</a:t>
            </a:r>
            <a:r>
              <a:rPr lang="en-US" sz="2800" dirty="0" smtClean="0"/>
              <a:t>		|     |			 |</a:t>
            </a:r>
          </a:p>
          <a:p>
            <a:pPr marL="15674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CH₃ NH₂</a:t>
            </a:r>
            <a:r>
              <a:rPr lang="en-US" sz="2800" dirty="0"/>
              <a:t>	</a:t>
            </a:r>
            <a:r>
              <a:rPr lang="en-US" sz="2800" dirty="0" smtClean="0"/>
              <a:t>                   NH₂                       CH₃ NH₂		 CH₃</a:t>
            </a:r>
          </a:p>
          <a:p>
            <a:pPr marL="156746" indent="0">
              <a:buNone/>
            </a:pPr>
            <a:endParaRPr lang="en-US" sz="2800" dirty="0" smtClean="0"/>
          </a:p>
          <a:p>
            <a:pPr marL="156746" indent="0">
              <a:buNone/>
            </a:pPr>
            <a:r>
              <a:rPr lang="en-US" sz="2800" dirty="0" smtClean="0"/>
              <a:t>2 aszimmetrikus C atom (*) </a:t>
            </a:r>
          </a:p>
          <a:p>
            <a:pPr marL="156746" indent="0">
              <a:buNone/>
            </a:pPr>
            <a:endParaRPr lang="en-US" sz="2800" dirty="0"/>
          </a:p>
          <a:p>
            <a:pPr marL="156746" indent="0">
              <a:buNone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2800" dirty="0" smtClean="0"/>
              <a:t>Írjátok le az </a:t>
            </a:r>
            <a:r>
              <a:rPr lang="el-GR" sz="2800" dirty="0" smtClean="0"/>
              <a:t>α</a:t>
            </a:r>
            <a:r>
              <a:rPr lang="en-US" sz="2800" dirty="0" smtClean="0"/>
              <a:t>-alanin ikerionjának szerkezetét.</a:t>
            </a:r>
          </a:p>
          <a:p>
            <a:pPr marL="156746" indent="0">
              <a:buNone/>
            </a:pPr>
            <a:endParaRPr lang="en-US" sz="2800" dirty="0"/>
          </a:p>
          <a:p>
            <a:pPr marL="156746" indent="0">
              <a:buNone/>
            </a:pPr>
            <a:r>
              <a:rPr lang="en-US" sz="2800" dirty="0" smtClean="0"/>
              <a:t>CH₃-CH-COO⁻		</a:t>
            </a:r>
            <a:r>
              <a:rPr lang="en-US" sz="2800" b="1" u="sng" dirty="0" smtClean="0">
                <a:solidFill>
                  <a:srgbClr val="C00000"/>
                </a:solidFill>
              </a:rPr>
              <a:t>Megjegyzés: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pH=7 (semleges közegben) IKERION</a:t>
            </a:r>
          </a:p>
          <a:p>
            <a:pPr marL="15674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|					    pH&lt;7 (savas közegben) KATION (+)</a:t>
            </a:r>
          </a:p>
          <a:p>
            <a:pPr marL="156746" indent="0">
              <a:buNone/>
            </a:pPr>
            <a:r>
              <a:rPr lang="en-US" sz="2800" dirty="0"/>
              <a:t>	 </a:t>
            </a:r>
            <a:r>
              <a:rPr lang="en-US" sz="2800" dirty="0" smtClean="0"/>
              <a:t> NH₃⁺				    pH&gt;7 (bázikus közegben) ANION (-)</a:t>
            </a:r>
          </a:p>
        </p:txBody>
      </p:sp>
    </p:spTree>
    <p:extLst>
      <p:ext uri="{BB962C8B-B14F-4D97-AF65-F5344CB8AC3E}">
        <p14:creationId xmlns:p14="http://schemas.microsoft.com/office/powerpoint/2010/main" xmlns="" val="33705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533400"/>
            <a:ext cx="13167360" cy="6675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CH₂ - COOH + HCl  </a:t>
            </a:r>
            <a:r>
              <a:rPr lang="en-US" sz="2800" dirty="0">
                <a:sym typeface="Wingdings" pitchFamily="2" charset="2"/>
              </a:rPr>
              <a:t> CH₂ - </a:t>
            </a:r>
            <a:r>
              <a:rPr lang="en-US" sz="2800" dirty="0" smtClean="0">
                <a:sym typeface="Wingdings" pitchFamily="2" charset="2"/>
              </a:rPr>
              <a:t>COOH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│			</a:t>
            </a:r>
            <a:r>
              <a:rPr lang="en-US" sz="2800" dirty="0"/>
              <a:t> </a:t>
            </a:r>
            <a:r>
              <a:rPr lang="en-US" sz="2800" dirty="0" smtClean="0"/>
              <a:t>       │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NH₂				</a:t>
            </a:r>
            <a:r>
              <a:rPr lang="en-US" sz="2800" dirty="0" smtClean="0"/>
              <a:t>NH</a:t>
            </a:r>
            <a:r>
              <a:rPr lang="en-US" sz="2800" dirty="0"/>
              <a:t>₃⁺Cl⁻</a:t>
            </a:r>
          </a:p>
          <a:p>
            <a:pPr marL="0" indent="0">
              <a:buNone/>
            </a:pPr>
            <a:r>
              <a:rPr lang="en-US" sz="2800" dirty="0"/>
              <a:t>bázis		     sav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sv-SE" sz="2800" dirty="0"/>
              <a:t> Savas k</a:t>
            </a:r>
            <a:r>
              <a:rPr lang="hu-HU" sz="2800" dirty="0"/>
              <a:t>ö</a:t>
            </a:r>
            <a:r>
              <a:rPr lang="sv-SE" sz="2800" dirty="0"/>
              <a:t>zegben (pH &lt; 7) az </a:t>
            </a:r>
            <a:r>
              <a:rPr lang="sv-SE" sz="2800" dirty="0" smtClean="0"/>
              <a:t>aminosavak </a:t>
            </a:r>
            <a:r>
              <a:rPr lang="sv-SE" sz="2800" dirty="0"/>
              <a:t>pozitív ion (KATION) formájában </a:t>
            </a:r>
            <a:r>
              <a:rPr lang="sv-SE" sz="2800" dirty="0" smtClean="0"/>
              <a:t>vannak </a:t>
            </a:r>
            <a:r>
              <a:rPr lang="sv-SE" sz="2800" dirty="0"/>
              <a:t>jelen</a:t>
            </a:r>
            <a:r>
              <a:rPr lang="sv-SE" sz="2800" dirty="0" smtClean="0"/>
              <a:t>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en-US" sz="2800" dirty="0"/>
              <a:t>CH₂ - COOH + NaOH </a:t>
            </a:r>
            <a:r>
              <a:rPr lang="en-US" sz="2800" dirty="0">
                <a:sym typeface="Wingdings" pitchFamily="2" charset="2"/>
              </a:rPr>
              <a:t> CH₂ - COO⁻Na</a:t>
            </a:r>
            <a:r>
              <a:rPr lang="en-US" sz="2800" dirty="0" smtClean="0">
                <a:sym typeface="Wingdings" pitchFamily="2" charset="2"/>
              </a:rPr>
              <a:t>⁺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│				  │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NH₂				   </a:t>
            </a:r>
            <a:r>
              <a:rPr lang="en-US" sz="2800" dirty="0" smtClean="0"/>
              <a:t>NH</a:t>
            </a:r>
            <a:r>
              <a:rPr lang="en-US" sz="2800" dirty="0"/>
              <a:t>₂</a:t>
            </a:r>
          </a:p>
          <a:p>
            <a:pPr marL="0" indent="0">
              <a:buNone/>
            </a:pPr>
            <a:r>
              <a:rPr lang="en-US" sz="2800" dirty="0"/>
              <a:t> sav		      </a:t>
            </a:r>
            <a:r>
              <a:rPr lang="en-US" sz="2800" dirty="0" smtClean="0"/>
              <a:t>bázis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Bázikus k</a:t>
            </a:r>
            <a:r>
              <a:rPr lang="hu-HU" sz="2800" dirty="0"/>
              <a:t>ö</a:t>
            </a:r>
            <a:r>
              <a:rPr lang="en-US" sz="2800" dirty="0"/>
              <a:t>zegben (pH &gt; 7) az aminosavak negatív ion (ANION) formájában vannak jelen.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923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152400"/>
                <a:ext cx="13167360" cy="7056350"/>
              </a:xfrm>
            </p:spPr>
            <p:txBody>
              <a:bodyPr>
                <a:normAutofit fontScale="92500" lnSpcReduction="20000"/>
              </a:bodyPr>
              <a:lstStyle/>
              <a:p>
                <a:pPr marL="156746" indent="0">
                  <a:buNone/>
                </a:pPr>
                <a:r>
                  <a:rPr lang="en-US" sz="28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3. </a:t>
                </a:r>
                <a:r>
                  <a:rPr lang="en-US" sz="2800" dirty="0" smtClean="0"/>
                  <a:t>Magyarázzátok meg az </a:t>
                </a:r>
                <a:r>
                  <a:rPr lang="el-GR" sz="2800" dirty="0" smtClean="0"/>
                  <a:t>α</a:t>
                </a:r>
                <a:r>
                  <a:rPr lang="en-US" sz="2800" dirty="0" smtClean="0"/>
                  <a:t>-aminosavak magas olvadáspontját (250⁰C felett).</a:t>
                </a:r>
              </a:p>
              <a:p>
                <a:pPr marL="156746" indent="0">
                  <a:buNone/>
                </a:pPr>
                <a:r>
                  <a:rPr lang="en-US" sz="2800" dirty="0" smtClean="0"/>
                  <a:t>Magas olvadáspontjuk ikerionos szerkezetükkel magyarázhat</a:t>
                </a:r>
                <a:r>
                  <a:rPr lang="el-GR" sz="30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.</a:t>
                </a:r>
              </a:p>
              <a:p>
                <a:pPr marL="156746" indent="0">
                  <a:buNone/>
                </a:pPr>
                <a:endParaRPr lang="en-US" sz="2800" dirty="0"/>
              </a:p>
              <a:p>
                <a:pPr marL="156746" indent="0">
                  <a:buNone/>
                </a:pPr>
                <a:r>
                  <a:rPr lang="en-US" sz="28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4. </a:t>
                </a:r>
                <a:r>
                  <a:rPr lang="en-US" sz="2800" dirty="0" smtClean="0"/>
                  <a:t>Számítsátok ki annak az energiának az értékét kilojouleban kifejezve, amely felszabadul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96 g, 75 tömegszázalék glükoztartalmú csokoládé elfogyastásakor, ha tudjuk, hogy egy m</a:t>
                </a:r>
                <a:r>
                  <a:rPr lang="el-GR" sz="30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l glük</a:t>
                </a:r>
                <a:r>
                  <a:rPr lang="el-GR" sz="30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z metabolizmusa során 2617 kJ energia szabadul fel. </a:t>
                </a:r>
              </a:p>
              <a:p>
                <a:pPr marL="156746" indent="0">
                  <a:buNone/>
                </a:pPr>
                <a:endParaRPr lang="en-US" sz="2800" dirty="0" smtClean="0"/>
              </a:p>
              <a:p>
                <a:pPr marL="156746" indent="0">
                  <a:buNone/>
                </a:pPr>
                <a:r>
                  <a:rPr lang="en-US" sz="2800" dirty="0" smtClean="0"/>
                  <a:t>100 g csokoládé … 75 g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z</a:t>
                </a:r>
              </a:p>
              <a:p>
                <a:pPr marL="156746" indent="0">
                  <a:buNone/>
                </a:pPr>
                <a:r>
                  <a:rPr lang="en-US" sz="2800" dirty="0" smtClean="0"/>
                  <a:t>96 g ………………… x g			</a:t>
                </a:r>
              </a:p>
              <a:p>
                <a:pPr marL="156746" indent="0">
                  <a:buNone/>
                </a:pPr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⇒</a:t>
                </a:r>
                <a:r>
                  <a:rPr lang="en-US" sz="2800" dirty="0" smtClean="0"/>
                  <a:t> x = 72g	</a:t>
                </a:r>
                <a:r>
                  <a:rPr lang="en-US" sz="2400" dirty="0" smtClean="0"/>
                  <a:t> 			</a:t>
                </a:r>
                <a:r>
                  <a:rPr lang="en-US" sz="2800" dirty="0" smtClean="0"/>
                  <a:t>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/>
                          </a:rPr>
                          <m:t>180</m:t>
                        </m:r>
                      </m:den>
                    </m:f>
                  </m:oMath>
                </a14:m>
                <a:r>
                  <a:rPr lang="en-US" sz="2800" dirty="0" smtClean="0"/>
                  <a:t>=0,4 mol</a:t>
                </a:r>
                <a:r>
                  <a:rPr lang="en-US" sz="2400" dirty="0" smtClean="0"/>
                  <a:t>		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   					</a:t>
                </a:r>
                <a:r>
                  <a:rPr lang="en-US" sz="2600" dirty="0" smtClean="0"/>
                  <a:t> </a:t>
                </a:r>
                <a:r>
                  <a:rPr lang="en-US" sz="2400" dirty="0" smtClean="0"/>
                  <a:t>			</a:t>
                </a:r>
              </a:p>
              <a:p>
                <a:pPr marL="156746" indent="0">
                  <a:buNone/>
                </a:pPr>
                <a:r>
                  <a:rPr lang="en-US" sz="2800" dirty="0" smtClean="0"/>
                  <a:t>1 mol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z …..  2617 kJ</a:t>
                </a:r>
              </a:p>
              <a:p>
                <a:pPr marL="156746" indent="0">
                  <a:buNone/>
                </a:pPr>
                <a:r>
                  <a:rPr lang="en-US" sz="2800" dirty="0" smtClean="0"/>
                  <a:t>0,4 mol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/>
                  <a:t>z … y kJ	</a:t>
                </a:r>
              </a:p>
              <a:p>
                <a:pPr>
                  <a:buFont typeface="Symbol"/>
                  <a:buChar char="Þ"/>
                </a:pPr>
                <a:r>
                  <a:rPr lang="en-US" sz="2800" dirty="0" smtClean="0"/>
                  <a:t>y = 1046,8 kJ</a:t>
                </a:r>
              </a:p>
              <a:p>
                <a:pPr marL="156746" indent="0">
                  <a:buNone/>
                </a:pPr>
                <a:endParaRPr lang="en-US" sz="2400" dirty="0" smtClean="0"/>
              </a:p>
              <a:p>
                <a:pPr marL="156746" indent="0">
                  <a:buNone/>
                </a:pPr>
                <a:r>
                  <a:rPr lang="en-US" sz="2800" b="1" u="sng" dirty="0" smtClean="0">
                    <a:solidFill>
                      <a:srgbClr val="C00000"/>
                    </a:solidFill>
                  </a:rPr>
                  <a:t>Megjegyzés: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/>
                  <a:t>Ha kcalban kérik az eredményt, figyelembe vesszük, hogy 1 kcal = 4,18 kJ.</a:t>
                </a:r>
                <a:r>
                  <a:rPr lang="en-US" sz="2400" dirty="0" smtClean="0"/>
                  <a:t>			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52400"/>
                <a:ext cx="13167360" cy="7056350"/>
              </a:xfrm>
              <a:blipFill rotWithShape="1">
                <a:blip r:embed="rId2" cstate="print"/>
                <a:stretch>
                  <a:fillRect t="-1295" r="-1019" b="-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117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457200"/>
                <a:ext cx="13213080" cy="7620000"/>
              </a:xfrm>
            </p:spPr>
            <p:txBody>
              <a:bodyPr>
                <a:normAutofit/>
              </a:bodyPr>
              <a:lstStyle/>
              <a:p>
                <a:pPr marL="156746" indent="0">
                  <a:buNone/>
                </a:pP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5. a)</a:t>
                </a:r>
                <a:r>
                  <a:rPr lang="en-US" sz="2600" dirty="0" smtClean="0"/>
                  <a:t> Írjátok le a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Fehling reagenssel val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 oxidáci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s reakci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ját, szerkezeti képletet használva.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 </a:t>
                </a:r>
                <a:r>
                  <a:rPr lang="en-US" sz="2600" dirty="0" smtClean="0"/>
                  <a:t>   </a:t>
                </a: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b) </a:t>
                </a:r>
                <a:r>
                  <a:rPr lang="en-US" sz="2600" dirty="0" smtClean="0"/>
                  <a:t>67,5 g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oldat Fehling reagenssel val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 reakci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ja során, 10,8 g réz(I)-oxid képz</a:t>
                </a:r>
                <a:r>
                  <a:rPr lang="hu-HU" sz="2600" dirty="0" smtClean="0"/>
                  <a:t>ő</a:t>
                </a:r>
                <a:r>
                  <a:rPr lang="en-US" sz="2600" dirty="0" smtClean="0"/>
                  <a:t>dik. Határozzátok meg a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oldat tömegszázalékos koncentráci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ját. </a:t>
                </a:r>
              </a:p>
              <a:p>
                <a:pPr marL="156746" indent="0">
                  <a:buNone/>
                </a:pPr>
                <a:r>
                  <a:rPr lang="en-US" sz="2000" dirty="0" smtClean="0"/>
                  <a:t>180g/mol</a:t>
                </a:r>
                <a:endParaRPr lang="en-US" sz="2000" dirty="0"/>
              </a:p>
              <a:p>
                <a:pPr marL="156746" indent="0">
                  <a:buNone/>
                </a:pPr>
                <a:r>
                  <a:rPr lang="en-US" sz="2400" dirty="0" smtClean="0"/>
                  <a:t>CH=O			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        COOH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|				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        |	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    </a:t>
                </a:r>
                <a:r>
                  <a:rPr lang="en-US" sz="2000" dirty="0" smtClean="0"/>
                  <a:t>144g/mol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(CHOH)₄	+ 2Cu(OH)₂ </a:t>
                </a:r>
                <a:r>
                  <a:rPr lang="en-US" sz="2400" dirty="0" smtClean="0">
                    <a:sym typeface="Wingdings" pitchFamily="2" charset="2"/>
                  </a:rPr>
                  <a:t>    (CHOH)₄ + Cu₂O↓ + 2H₂O</a:t>
                </a:r>
                <a:endParaRPr lang="en-US" sz="2400" dirty="0" smtClean="0"/>
              </a:p>
              <a:p>
                <a:pPr marL="156746" indent="0">
                  <a:buNone/>
                </a:pPr>
                <a:r>
                  <a:rPr lang="en-US" sz="2400" dirty="0" smtClean="0"/>
                  <a:t>|				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        |	      </a:t>
                </a:r>
                <a:r>
                  <a:rPr lang="en-US" sz="2000" dirty="0" smtClean="0"/>
                  <a:t>10,8 g</a:t>
                </a:r>
                <a:r>
                  <a:rPr lang="en-US" sz="2400" dirty="0" smtClean="0"/>
                  <a:t>			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CH₂OH			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        CH₂OH				</a:t>
                </a:r>
                <a:r>
                  <a:rPr lang="en-US" sz="2600" dirty="0" smtClean="0"/>
                  <a:t>			</a:t>
                </a:r>
              </a:p>
              <a:p>
                <a:pPr marL="156746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x g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M</a:t>
                </a:r>
                <a:r>
                  <a:rPr lang="en-US" sz="2000" dirty="0" smtClean="0"/>
                  <a:t>Cu</a:t>
                </a:r>
                <a:r>
                  <a:rPr lang="en-US" sz="1600" dirty="0" smtClean="0"/>
                  <a:t>₂</a:t>
                </a:r>
                <a:r>
                  <a:rPr lang="en-US" sz="2000" dirty="0" smtClean="0"/>
                  <a:t>O</a:t>
                </a:r>
                <a:r>
                  <a:rPr lang="en-US" sz="1800" dirty="0" smtClean="0"/>
                  <a:t> </a:t>
                </a:r>
                <a:r>
                  <a:rPr lang="en-US" sz="2600" dirty="0" smtClean="0"/>
                  <a:t>= </a:t>
                </a:r>
                <a:r>
                  <a:rPr lang="en-US" sz="2400" dirty="0" smtClean="0"/>
                  <a:t>2x64 + 16 = 144 g/mol; </a:t>
                </a:r>
                <a:r>
                  <a:rPr lang="en-US" sz="2600" dirty="0" smtClean="0"/>
                  <a:t>	</a:t>
                </a:r>
                <a:r>
                  <a:rPr lang="en-US" sz="2400" dirty="0" smtClean="0"/>
                  <a:t>M</a:t>
                </a:r>
                <a:r>
                  <a:rPr lang="en-US" sz="1800" dirty="0" smtClean="0"/>
                  <a:t>C₆H₁₂O₆</a:t>
                </a:r>
                <a:r>
                  <a:rPr lang="en-US" sz="2000" dirty="0" smtClean="0"/>
                  <a:t> </a:t>
                </a:r>
                <a:r>
                  <a:rPr lang="en-US" sz="2400" dirty="0" smtClean="0"/>
                  <a:t>= 6x12 + 12 + 6x16 = 180 g/mol</a:t>
                </a:r>
              </a:p>
              <a:p>
                <a:pPr marL="156746" indent="0">
                  <a:buNone/>
                </a:pPr>
                <a:r>
                  <a:rPr lang="en-US" sz="2400" dirty="0" smtClean="0"/>
                  <a:t>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10,8 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180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144</m:t>
                        </m:r>
                      </m:den>
                    </m:f>
                  </m:oMath>
                </a14:m>
                <a:r>
                  <a:rPr lang="en-US" sz="2400" dirty="0" smtClean="0"/>
                  <a:t> = 13,5 g (mf) 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𝑚𝑓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𝑚𝑜</m:t>
                        </m:r>
                      </m:den>
                    </m:f>
                  </m:oMath>
                </a14:m>
                <a:r>
                  <a:rPr lang="en-US" sz="2400" dirty="0" smtClean="0"/>
                  <a:t> =&gt;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13,5 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100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67,5</m:t>
                        </m:r>
                      </m:den>
                    </m:f>
                  </m:oMath>
                </a14:m>
                <a:r>
                  <a:rPr lang="en-US" sz="2400" dirty="0" smtClean="0"/>
                  <a:t> = 20%</a:t>
                </a:r>
                <a:endParaRPr lang="en-US" sz="24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457200"/>
                <a:ext cx="13213080" cy="7620000"/>
              </a:xfrm>
              <a:blipFill rotWithShape="1">
                <a:blip r:embed="rId2" cstate="print"/>
                <a:stretch>
                  <a:fillRect t="-720" r="-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896100" y="44196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0" y="39624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0600" y="5334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3073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86400" y="68961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rgbClr val="C00000"/>
                </a:solidFill>
              </a:rPr>
              <a:t>Megjegyzés:</a:t>
            </a:r>
            <a:r>
              <a:rPr lang="en-US" sz="2400" dirty="0" smtClean="0"/>
              <a:t> Írjátok le annak a reakci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400" dirty="0" smtClean="0"/>
              <a:t>nak az egyenletét, amely bizonyítja a glük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400" dirty="0" smtClean="0"/>
              <a:t>z redukál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400" dirty="0" smtClean="0"/>
              <a:t> jellegét és amely során vörös csapadék keletkezik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5122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457200"/>
            <a:ext cx="13167360" cy="6751550"/>
          </a:xfrm>
        </p:spPr>
        <p:txBody>
          <a:bodyPr>
            <a:normAutofit/>
          </a:bodyPr>
          <a:lstStyle/>
          <a:p>
            <a:pPr marL="156746" indent="0">
              <a:buNone/>
            </a:pPr>
            <a:r>
              <a:rPr lang="en-US" sz="2600" b="1" u="sng" dirty="0" smtClean="0">
                <a:solidFill>
                  <a:schemeClr val="bg2">
                    <a:lumMod val="50000"/>
                  </a:schemeClr>
                </a:solidFill>
              </a:rPr>
              <a:t>Feladat:</a:t>
            </a:r>
            <a:r>
              <a:rPr lang="en-US" sz="2600" b="1" dirty="0" smtClean="0"/>
              <a:t> </a:t>
            </a:r>
            <a:r>
              <a:rPr lang="en-US" sz="2600" dirty="0" smtClean="0"/>
              <a:t>2020 Teszt 13 / G tétel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1. </a:t>
            </a:r>
            <a:r>
              <a:rPr lang="en-US" sz="2600" dirty="0" smtClean="0"/>
              <a:t>Egy “P” pentapeptid részleges hidrolízise során egy olyan keverék keletkezik, amely tartalmaz: valil-alanint, szeril-valint, valil-glicint és alanil-valint. Írjátok le a pentapeptid szerkezeti képletét. 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 smtClean="0"/>
              <a:t>Ahhoz, hogy jobban megértsük ezt a feladatot, leírjuk egy általunk kiválasztott tetrapeptid részleges hidrolízise során keletkez</a:t>
            </a:r>
            <a:r>
              <a:rPr lang="hu-HU" sz="2600" dirty="0" smtClean="0"/>
              <a:t>ő</a:t>
            </a:r>
            <a:r>
              <a:rPr lang="en-US" sz="2600" dirty="0" smtClean="0"/>
              <a:t> dipeptideket:</a:t>
            </a:r>
          </a:p>
          <a:p>
            <a:pPr marL="156746" indent="0">
              <a:buNone/>
            </a:pPr>
            <a:r>
              <a:rPr lang="en-US" sz="2600" dirty="0" smtClean="0"/>
              <a:t>ala-val-gly-cisz </a:t>
            </a:r>
            <a:r>
              <a:rPr lang="en-US" sz="2600" dirty="0" smtClean="0">
                <a:sym typeface="Wingdings" pitchFamily="2" charset="2"/>
              </a:rPr>
              <a:t> ala-val + val-gly + gly-cisz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000" dirty="0" smtClean="0"/>
              <a:t>N-terminális      C-terminális</a:t>
            </a:r>
          </a:p>
          <a:p>
            <a:pPr marL="156746" indent="0">
              <a:buNone/>
            </a:pPr>
            <a:endParaRPr lang="en-US" sz="2000" dirty="0" smtClean="0"/>
          </a:p>
          <a:p>
            <a:pPr marL="156746" indent="0">
              <a:buNone/>
            </a:pPr>
            <a:r>
              <a:rPr lang="en-US" sz="2600" dirty="0" smtClean="0"/>
              <a:t>val-ala  szer-val  val-gly  ala-val </a:t>
            </a:r>
          </a:p>
          <a:p>
            <a:pPr marL="156746" indent="0">
              <a:buNone/>
            </a:pPr>
            <a:r>
              <a:rPr lang="en-US" sz="2000" dirty="0" smtClean="0"/>
              <a:t>   </a:t>
            </a:r>
          </a:p>
          <a:p>
            <a:pPr marL="156746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N-terminális =&gt; </a:t>
            </a:r>
            <a:r>
              <a:rPr lang="en-US" sz="2600" dirty="0" smtClean="0"/>
              <a:t>“P”: szer-val-ala-val-gly </a:t>
            </a:r>
            <a:endParaRPr lang="en-US" sz="26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430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1242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38400" y="6172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76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533400"/>
            <a:ext cx="13167360" cy="6675350"/>
          </a:xfrm>
        </p:spPr>
        <p:txBody>
          <a:bodyPr>
            <a:normAutofit fontScale="92500" lnSpcReduction="10000"/>
          </a:bodyPr>
          <a:lstStyle/>
          <a:p>
            <a:pPr marL="156746" indent="0">
              <a:buNone/>
            </a:pPr>
            <a:r>
              <a:rPr lang="en-US" sz="2600" dirty="0" smtClean="0"/>
              <a:t>szer-val-ala-val-gly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 smtClean="0"/>
              <a:t>CH₂-CH-CO-NH-CH-CO-NH-CH-CO – CH - CO-NH-CH₂-COOH</a:t>
            </a:r>
          </a:p>
          <a:p>
            <a:pPr marL="156746" indent="0">
              <a:buNone/>
            </a:pPr>
            <a:r>
              <a:rPr lang="en-US" sz="2600" dirty="0" smtClean="0"/>
              <a:t>|</a:t>
            </a:r>
            <a:r>
              <a:rPr lang="en-US" sz="2600" dirty="0"/>
              <a:t>	</a:t>
            </a:r>
            <a:r>
              <a:rPr lang="en-US" sz="2600" dirty="0" smtClean="0"/>
              <a:t> |                  |                  |             |</a:t>
            </a:r>
          </a:p>
          <a:p>
            <a:pPr marL="156746" indent="0">
              <a:buNone/>
            </a:pPr>
            <a:r>
              <a:rPr lang="en-US" sz="2600" dirty="0" smtClean="0"/>
              <a:t>OH    NH₂    H₃C-CH-CH₃        CH₃ H₃C-CH-CH₃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2. a) </a:t>
            </a:r>
            <a:r>
              <a:rPr lang="en-US" sz="2600" dirty="0" smtClean="0"/>
              <a:t>Nevezzetek meg egy kémiai tényez</a:t>
            </a:r>
            <a:r>
              <a:rPr lang="hu-HU" sz="2600" dirty="0" smtClean="0"/>
              <a:t>ő</a:t>
            </a:r>
            <a:r>
              <a:rPr lang="en-US" sz="2600" dirty="0" smtClean="0"/>
              <a:t>t, amely a fehérjék denaturál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dását idézi el</a:t>
            </a:r>
            <a:r>
              <a:rPr lang="hu-HU" sz="2600" dirty="0" smtClean="0"/>
              <a:t>ő</a:t>
            </a:r>
            <a:r>
              <a:rPr lang="en-US" sz="2600" dirty="0" smtClean="0"/>
              <a:t>.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 smtClean="0"/>
              <a:t>Er</a:t>
            </a:r>
            <a:r>
              <a:rPr lang="hu-HU" sz="2600" dirty="0" smtClean="0"/>
              <a:t>ő</a:t>
            </a:r>
            <a:r>
              <a:rPr lang="en-US" sz="2600" dirty="0" smtClean="0"/>
              <a:t>s sav/er</a:t>
            </a:r>
            <a:r>
              <a:rPr lang="hu-HU" sz="2600" dirty="0" smtClean="0"/>
              <a:t>ő</a:t>
            </a:r>
            <a:r>
              <a:rPr lang="en-US" sz="2600" dirty="0" smtClean="0"/>
              <a:t>s bázis, s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800" dirty="0" smtClean="0">
                <a:latin typeface="Calibri"/>
                <a:cs typeface="Calibri"/>
              </a:rPr>
              <a:t>oldat.</a:t>
            </a:r>
          </a:p>
          <a:p>
            <a:pPr marL="156746" indent="0">
              <a:buNone/>
            </a:pPr>
            <a:r>
              <a:rPr lang="en-US" sz="3000" dirty="0" smtClean="0">
                <a:latin typeface="Calibri"/>
                <a:cs typeface="Calibri"/>
              </a:rPr>
              <a:t>Fizikai tényez</a:t>
            </a:r>
            <a:r>
              <a:rPr lang="hu-HU" sz="3000" dirty="0" smtClean="0">
                <a:latin typeface="Calibri"/>
                <a:cs typeface="Calibri"/>
              </a:rPr>
              <a:t>ő</a:t>
            </a:r>
            <a:r>
              <a:rPr lang="en-US" sz="3000" dirty="0" smtClean="0">
                <a:latin typeface="Calibri"/>
                <a:cs typeface="Calibri"/>
              </a:rPr>
              <a:t>k: h</a:t>
            </a:r>
            <a:r>
              <a:rPr lang="hu-HU" sz="3000" dirty="0" smtClean="0">
                <a:latin typeface="Calibri"/>
                <a:cs typeface="Calibri"/>
              </a:rPr>
              <a:t>ő</a:t>
            </a:r>
            <a:r>
              <a:rPr lang="en-US" sz="3000" dirty="0" smtClean="0">
                <a:latin typeface="Calibri"/>
                <a:cs typeface="Calibri"/>
              </a:rPr>
              <a:t>, sugárzás</a:t>
            </a:r>
            <a:r>
              <a:rPr lang="en-US" sz="3000" dirty="0">
                <a:latin typeface="Calibri"/>
                <a:cs typeface="Calibri"/>
              </a:rPr>
              <a:t>.</a:t>
            </a:r>
            <a:endParaRPr lang="en-US" sz="3000" dirty="0" smtClean="0"/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</a:t>
            </a: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b)</a:t>
            </a:r>
            <a:r>
              <a:rPr lang="en-US" sz="2600" dirty="0" smtClean="0"/>
              <a:t> Magyarázzátok meg az </a:t>
            </a:r>
            <a:r>
              <a:rPr lang="el-GR" sz="2600" dirty="0" smtClean="0"/>
              <a:t>α</a:t>
            </a:r>
            <a:r>
              <a:rPr lang="en-US" sz="2600" dirty="0" smtClean="0"/>
              <a:t>-aminosavak vízben val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 oldékonyságát.</a:t>
            </a:r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 smtClean="0"/>
              <a:t>Vízben val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 oldékonyságuk és magas olvadáspontjuk ikerionos szerkezetükkel magyarázhat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. Vízben, mint a legtöbb ionrácsos anyag, j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l old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dnak.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5071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381000"/>
                <a:ext cx="13167360" cy="7467600"/>
              </a:xfrm>
            </p:spPr>
            <p:txBody>
              <a:bodyPr>
                <a:normAutofit lnSpcReduction="10000"/>
              </a:bodyPr>
              <a:lstStyle/>
              <a:p>
                <a:pPr marL="156746" indent="0">
                  <a:buNone/>
                </a:pP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3. a) </a:t>
                </a:r>
                <a:r>
                  <a:rPr lang="en-US" sz="2600" dirty="0" smtClean="0"/>
                  <a:t>Írjátok le a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Tollens reagenssel val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 oxidáci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s reakci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ját, szerkezeti képletet használva.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 </a:t>
                </a:r>
                <a:r>
                  <a:rPr lang="en-US" sz="2600" dirty="0" smtClean="0"/>
                  <a:t>   </a:t>
                </a: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b)</a:t>
                </a:r>
                <a:r>
                  <a:rPr lang="en-US" sz="2600" dirty="0" smtClean="0"/>
                  <a:t> 10 g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zt fölös mennyiség</a:t>
                </a:r>
                <a:r>
                  <a:rPr lang="hu-HU" sz="2600" dirty="0" smtClean="0"/>
                  <a:t>ű</a:t>
                </a:r>
                <a:r>
                  <a:rPr lang="en-US" sz="2600" dirty="0" smtClean="0"/>
                  <a:t> Tollens reagenssel kezelnek. Tudva, hogy 10,8 g ezüst rak</a:t>
                </a:r>
                <a14:m>
                  <m:oMath xmlns:m="http://schemas.openxmlformats.org/officeDocument/2006/math">
                    <m:r>
                      <a:rPr lang="el-GR" sz="2800" i="1" dirty="0" smtClean="0">
                        <a:latin typeface="Cambria Math"/>
                      </a:rPr>
                      <m:t>ό</m:t>
                    </m:r>
                  </m:oMath>
                </a14:m>
                <a:r>
                  <a:rPr lang="en-US" sz="2600" dirty="0" smtClean="0"/>
                  <a:t>dik le, határozzátok meg a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tisztasági fokát (a szennyez</a:t>
                </a:r>
                <a:r>
                  <a:rPr lang="hu-HU" sz="2600" dirty="0" smtClean="0"/>
                  <a:t>ő</a:t>
                </a:r>
                <a:r>
                  <a:rPr lang="en-US" sz="2600" dirty="0" smtClean="0"/>
                  <a:t>dés nem reagál Tollenssel).</a:t>
                </a:r>
              </a:p>
              <a:p>
                <a:pPr marL="156746" indent="0">
                  <a:buNone/>
                </a:pPr>
                <a:r>
                  <a:rPr lang="en-US" sz="2000" dirty="0" smtClean="0"/>
                  <a:t>180 g/mol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CH=O				    COOH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|					    |	</a:t>
                </a:r>
                <a:r>
                  <a:rPr lang="en-US" sz="2600" dirty="0"/>
                  <a:t> </a:t>
                </a:r>
                <a:r>
                  <a:rPr lang="en-US" sz="2600" dirty="0" smtClean="0"/>
                  <a:t>       </a:t>
                </a:r>
                <a:r>
                  <a:rPr lang="en-US" sz="2000" dirty="0" smtClean="0"/>
                  <a:t>2x108 g/mol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(CHOH)₄ +2[Ag(NH₃)₂]OH -&gt; (CHOH)₄ + 2Ag↓ + 4NH₃ + H₂O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|			    		    |		  </a:t>
                </a:r>
                <a:r>
                  <a:rPr lang="en-US" sz="2000" dirty="0" smtClean="0"/>
                  <a:t>10,8 g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CH₂OH 				    CH₂OH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  x g</a:t>
                </a:r>
              </a:p>
              <a:p>
                <a:pPr>
                  <a:buFont typeface="Symbol"/>
                  <a:buChar char="Þ"/>
                </a:pPr>
                <a:r>
                  <a:rPr lang="en-US" sz="2600" dirty="0" smtClean="0"/>
                  <a:t>x </a:t>
                </a:r>
                <a:r>
                  <a:rPr lang="en-US" sz="2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10,8 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600" b="0" i="1" smtClean="0">
                            <a:latin typeface="Cambria Math"/>
                          </a:rPr>
                          <m:t> 180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2 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600" b="0" i="1" smtClean="0">
                            <a:latin typeface="Cambria Math"/>
                          </a:rPr>
                          <m:t> 108 </m:t>
                        </m:r>
                      </m:den>
                    </m:f>
                  </m:oMath>
                </a14:m>
                <a:r>
                  <a:rPr lang="en-US" sz="2600" dirty="0" smtClean="0"/>
                  <a:t> = 9 g (mt)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𝑚𝑡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𝑚𝑠𝑧</m:t>
                        </m:r>
                      </m:den>
                    </m:f>
                  </m:oMath>
                </a14:m>
                <a:r>
                  <a:rPr lang="en-US" sz="2600" dirty="0" smtClean="0"/>
                  <a:t> =&gt;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9 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600" b="0" i="1" smtClean="0">
                            <a:latin typeface="Cambria Math"/>
                          </a:rPr>
                          <m:t> 100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600" dirty="0" smtClean="0"/>
                  <a:t> = 90</a:t>
                </a:r>
                <a:r>
                  <a:rPr lang="en-US" sz="2600" dirty="0" smtClean="0"/>
                  <a:t>%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	</a:t>
                </a:r>
                <a:r>
                  <a:rPr lang="en-US" sz="2600" dirty="0" smtClean="0"/>
                  <a:t>					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						10 g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>
                    <a:latin typeface="Calibri"/>
                    <a:cs typeface="Calibri"/>
                  </a:rPr>
                  <a:t>z … 9 g C₆H₁₂O₆</a:t>
                </a:r>
              </a:p>
              <a:p>
                <a:pPr marL="156746" indent="0">
                  <a:buNone/>
                </a:pPr>
                <a:r>
                  <a:rPr lang="en-US" sz="2800" dirty="0">
                    <a:latin typeface="Calibri"/>
                    <a:cs typeface="Calibri"/>
                  </a:rPr>
                  <a:t>	</a:t>
                </a:r>
                <a:r>
                  <a:rPr lang="en-US" sz="2800" dirty="0" smtClean="0">
                    <a:latin typeface="Calibri"/>
                    <a:cs typeface="Calibri"/>
                  </a:rPr>
                  <a:t>					100 g 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800" dirty="0" smtClean="0">
                    <a:latin typeface="Calibri"/>
                    <a:cs typeface="Calibri"/>
                  </a:rPr>
                  <a:t>z … x </a:t>
                </a:r>
              </a:p>
              <a:p>
                <a:pPr marL="156746" indent="0">
                  <a:buNone/>
                </a:pPr>
                <a:r>
                  <a:rPr lang="en-US" sz="2800" dirty="0">
                    <a:latin typeface="Calibri"/>
                    <a:cs typeface="Calibri"/>
                  </a:rPr>
                  <a:t>	</a:t>
                </a:r>
                <a:r>
                  <a:rPr lang="en-US" sz="2800" dirty="0" smtClean="0">
                    <a:latin typeface="Calibri"/>
                    <a:cs typeface="Calibri"/>
                  </a:rPr>
                  <a:t>					=&gt; x = 90%</a:t>
                </a:r>
                <a:endParaRPr lang="en-US" sz="26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381000"/>
                <a:ext cx="13167360" cy="7467600"/>
              </a:xfrm>
              <a:blipFill rotWithShape="1">
                <a:blip r:embed="rId2" cstate="print"/>
                <a:stretch>
                  <a:fillRect t="-1143" r="-648" b="-1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990600" y="27432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4953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3581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41021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16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itle 2"/>
              <p:cNvSpPr>
                <a:spLocks noGrp="1"/>
              </p:cNvSpPr>
              <p:nvPr>
                <p:ph idx="1"/>
              </p:nvPr>
            </p:nvSpPr>
            <p:spPr>
              <a:xfrm>
                <a:off x="731838" y="457200"/>
                <a:ext cx="13166725" cy="6751638"/>
              </a:xfrm>
            </p:spPr>
            <p:txBody>
              <a:bodyPr>
                <a:normAutofit fontScale="92500" lnSpcReduction="10000"/>
              </a:bodyPr>
              <a:lstStyle/>
              <a:p>
                <a:pPr marL="156746" indent="0">
                  <a:buNone/>
                </a:pPr>
                <a:r>
                  <a:rPr lang="en-US" sz="2600" b="1" u="sng" dirty="0" smtClean="0">
                    <a:solidFill>
                      <a:srgbClr val="C00000"/>
                    </a:solidFill>
                  </a:rPr>
                  <a:t>Megjegyzés:</a:t>
                </a:r>
                <a:r>
                  <a:rPr lang="en-US" sz="2600" dirty="0"/>
                  <a:t> a 12-es tesztben szintén a glük</a:t>
                </a:r>
                <a:r>
                  <a:rPr lang="el-GR" sz="2600" dirty="0"/>
                  <a:t>ό</a:t>
                </a:r>
                <a:r>
                  <a:rPr lang="en-US" sz="2600" dirty="0"/>
                  <a:t>z oxidáci</a:t>
                </a:r>
                <a:r>
                  <a:rPr lang="el-GR" sz="2600" dirty="0"/>
                  <a:t>ό</a:t>
                </a:r>
                <a:r>
                  <a:rPr lang="en-US" sz="2600" dirty="0"/>
                  <a:t>s reakci</a:t>
                </a:r>
                <a:r>
                  <a:rPr lang="el-GR" sz="2600" dirty="0"/>
                  <a:t>ό</a:t>
                </a:r>
                <a:r>
                  <a:rPr lang="en-US" sz="2600" dirty="0"/>
                  <a:t>ját kéri Tollens reagenssel, valamint a glük</a:t>
                </a:r>
                <a:r>
                  <a:rPr lang="el-GR" sz="2600" dirty="0"/>
                  <a:t>ό</a:t>
                </a:r>
                <a:r>
                  <a:rPr lang="en-US" sz="2600" dirty="0"/>
                  <a:t>z oldat térfogatát, ha ismerjük a </a:t>
                </a:r>
                <a:r>
                  <a:rPr lang="en-US" sz="2600" dirty="0" smtClean="0"/>
                  <a:t>glük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3200" dirty="0" smtClean="0">
                    <a:latin typeface="Calibri"/>
                    <a:cs typeface="Calibri"/>
                  </a:rPr>
                  <a:t>z oldat molaritását (legtöbb fordításban moláris koncentráci</a:t>
                </a:r>
                <a:r>
                  <a:rPr lang="el-GR" sz="3200" dirty="0" smtClean="0">
                    <a:latin typeface="Calibri"/>
                    <a:cs typeface="Calibri"/>
                  </a:rPr>
                  <a:t>ό</a:t>
                </a:r>
                <a:r>
                  <a:rPr lang="en-US" sz="3200" dirty="0" smtClean="0">
                    <a:latin typeface="Calibri"/>
                    <a:cs typeface="Calibri"/>
                  </a:rPr>
                  <a:t>ját) </a:t>
                </a:r>
                <a:r>
                  <a:rPr lang="en-US" sz="2800" dirty="0" smtClean="0"/>
                  <a:t>c</a:t>
                </a:r>
                <a:r>
                  <a:rPr lang="en-US" sz="1800" dirty="0" smtClean="0"/>
                  <a:t>M</a:t>
                </a:r>
                <a:r>
                  <a:rPr lang="en-US" sz="2600" dirty="0" smtClean="0"/>
                  <a:t> </a:t>
                </a:r>
                <a:r>
                  <a:rPr lang="en-US" sz="2600" dirty="0"/>
                  <a:t>= </a:t>
                </a:r>
                <a:r>
                  <a:rPr lang="en-US" sz="2600" dirty="0" smtClean="0"/>
                  <a:t>0,1M és </a:t>
                </a:r>
                <a:r>
                  <a:rPr lang="en-US" sz="2600" dirty="0"/>
                  <a:t>a lerak</a:t>
                </a:r>
                <a:r>
                  <a:rPr lang="el-GR" sz="2600" dirty="0"/>
                  <a:t>ό</a:t>
                </a:r>
                <a:r>
                  <a:rPr lang="en-US" sz="2600" dirty="0"/>
                  <a:t>dott ezüst tömegét (6,48 g). </a:t>
                </a:r>
                <a:endParaRPr lang="en-US" sz="2600" dirty="0" smtClean="0"/>
              </a:p>
              <a:p>
                <a:pPr marL="156746" indent="0">
                  <a:buNone/>
                </a:pPr>
                <a:endParaRPr lang="en-US" sz="2800" dirty="0"/>
              </a:p>
              <a:p>
                <a:pPr marL="156746" indent="0">
                  <a:buNone/>
                </a:pPr>
                <a:r>
                  <a:rPr lang="en-US" sz="2200" dirty="0" smtClean="0"/>
                  <a:t>1 mol</a:t>
                </a:r>
                <a:endParaRPr lang="en-US" sz="2200" dirty="0"/>
              </a:p>
              <a:p>
                <a:pPr marL="156746" indent="0">
                  <a:buNone/>
                </a:pPr>
                <a:r>
                  <a:rPr lang="en-US" sz="2200" dirty="0"/>
                  <a:t>CH=O			</a:t>
                </a:r>
                <a:r>
                  <a:rPr lang="en-US" sz="2200" dirty="0" smtClean="0"/>
                  <a:t>  COOH</a:t>
                </a:r>
                <a:endParaRPr lang="en-US" sz="2200" dirty="0"/>
              </a:p>
              <a:p>
                <a:pPr marL="156746" indent="0">
                  <a:buNone/>
                </a:pPr>
                <a:r>
                  <a:rPr lang="en-US" sz="2200" dirty="0"/>
                  <a:t>|			</a:t>
                </a:r>
                <a:r>
                  <a:rPr lang="en-US" sz="2200" dirty="0" smtClean="0"/>
                  <a:t>              |           2x108 </a:t>
                </a:r>
                <a:r>
                  <a:rPr lang="en-US" sz="2200" dirty="0"/>
                  <a:t>g/mol</a:t>
                </a:r>
              </a:p>
              <a:p>
                <a:pPr marL="156746" indent="0">
                  <a:buNone/>
                </a:pPr>
                <a:r>
                  <a:rPr lang="en-US" sz="2200" dirty="0"/>
                  <a:t>(CHOH)₄ +2[Ag(NH₃)₂]OH -&gt; (CHOH)₄ + 2Ag↓ + 4NH₃ + H₂O</a:t>
                </a:r>
              </a:p>
              <a:p>
                <a:pPr marL="156746" indent="0">
                  <a:buNone/>
                </a:pPr>
                <a:r>
                  <a:rPr lang="en-US" sz="2200" dirty="0"/>
                  <a:t>|			    </a:t>
                </a:r>
                <a:r>
                  <a:rPr lang="en-US" sz="2200" dirty="0" smtClean="0"/>
                  <a:t>          |              6,48 </a:t>
                </a:r>
                <a:r>
                  <a:rPr lang="en-US" sz="2200" dirty="0"/>
                  <a:t>g</a:t>
                </a:r>
              </a:p>
              <a:p>
                <a:pPr marL="156746" indent="0">
                  <a:buNone/>
                </a:pPr>
                <a:r>
                  <a:rPr lang="en-US" sz="2200" dirty="0"/>
                  <a:t>CH₂OH 		</a:t>
                </a:r>
                <a:r>
                  <a:rPr lang="en-US" sz="2200" dirty="0" smtClean="0"/>
                  <a:t>              CH</a:t>
                </a:r>
                <a:r>
                  <a:rPr lang="en-US" sz="2200" dirty="0"/>
                  <a:t>₂OH</a:t>
                </a:r>
              </a:p>
              <a:p>
                <a:pPr marL="156746" indent="0">
                  <a:buNone/>
                </a:pPr>
                <a:r>
                  <a:rPr lang="en-US" sz="2200" dirty="0" smtClean="0"/>
                  <a:t> x mol</a:t>
                </a:r>
                <a:endParaRPr lang="en-US" sz="2200" dirty="0"/>
              </a:p>
              <a:p>
                <a:pPr marL="156746" indent="0">
                  <a:buNone/>
                </a:pPr>
                <a:endParaRPr lang="en-US" sz="2800" dirty="0"/>
              </a:p>
              <a:p>
                <a:pPr marL="156746" indent="0">
                  <a:buNone/>
                </a:pPr>
                <a:r>
                  <a:rPr lang="en-US" sz="2600" dirty="0" smtClean="0"/>
                  <a:t>A </a:t>
                </a:r>
                <a:r>
                  <a:rPr lang="en-US" sz="2600" dirty="0"/>
                  <a:t>fenti reakci</a:t>
                </a:r>
                <a:r>
                  <a:rPr lang="el-GR" sz="2600" dirty="0"/>
                  <a:t>ό </a:t>
                </a:r>
                <a:r>
                  <a:rPr lang="en-US" sz="2600" dirty="0"/>
                  <a:t>alapján, kiszámoljuk a reakci</a:t>
                </a:r>
                <a:r>
                  <a:rPr lang="el-GR" sz="2600" dirty="0"/>
                  <a:t>ό</a:t>
                </a:r>
                <a:r>
                  <a:rPr lang="en-US" sz="2600" dirty="0"/>
                  <a:t>ban elhasználodott glük</a:t>
                </a:r>
                <a:r>
                  <a:rPr lang="el-GR" sz="2600" dirty="0"/>
                  <a:t>ό</a:t>
                </a:r>
                <a:r>
                  <a:rPr lang="en-US" sz="2600" dirty="0"/>
                  <a:t>z </a:t>
                </a:r>
                <a:r>
                  <a:rPr lang="en-US" sz="2600" dirty="0" smtClean="0"/>
                  <a:t>m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lszámát</a:t>
                </a:r>
                <a:r>
                  <a:rPr lang="en-US" sz="2600" dirty="0"/>
                  <a:t>: n</a:t>
                </a:r>
                <a:r>
                  <a:rPr lang="en-US" sz="1800" dirty="0"/>
                  <a:t>glük</a:t>
                </a:r>
                <a:r>
                  <a:rPr lang="el-GR" sz="1800" dirty="0"/>
                  <a:t>ό</a:t>
                </a:r>
                <a:r>
                  <a:rPr lang="en-US" sz="1800" dirty="0" smtClean="0"/>
                  <a:t>z</a:t>
                </a:r>
                <a:r>
                  <a:rPr lang="en-US" sz="2600" dirty="0" smtClean="0"/>
                  <a:t> (x</a:t>
                </a:r>
                <a:r>
                  <a:rPr lang="en-US" sz="1800" dirty="0" smtClean="0"/>
                  <a:t>)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6,48 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108</m:t>
                        </m:r>
                      </m:den>
                    </m:f>
                  </m:oMath>
                </a14:m>
                <a:r>
                  <a:rPr lang="en-US" sz="2400" dirty="0" smtClean="0"/>
                  <a:t>= </a:t>
                </a:r>
                <a:r>
                  <a:rPr lang="en-US" sz="2400" dirty="0"/>
                  <a:t>0,03 mol</a:t>
                </a:r>
              </a:p>
              <a:p>
                <a:pPr marL="156746" indent="0">
                  <a:buNone/>
                </a:pPr>
                <a:r>
                  <a:rPr lang="en-US" sz="2800" dirty="0"/>
                  <a:t>c</a:t>
                </a:r>
                <a:r>
                  <a:rPr lang="en-US" sz="1800" dirty="0"/>
                  <a:t>M</a:t>
                </a:r>
                <a:r>
                  <a:rPr lang="en-US" sz="2400" dirty="0"/>
                  <a:t> </a:t>
                </a:r>
                <a:r>
                  <a:rPr lang="en-US" sz="3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3000" b="0" i="1" smtClean="0">
                            <a:latin typeface="Cambria Math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3000" dirty="0" smtClean="0"/>
                  <a:t>=&gt; </a:t>
                </a:r>
                <a:r>
                  <a:rPr lang="en-US" sz="2600" dirty="0"/>
                  <a:t>V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𝑐𝑀</m:t>
                        </m:r>
                      </m:den>
                    </m:f>
                  </m:oMath>
                </a14:m>
                <a:r>
                  <a:rPr lang="en-US" sz="28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000" b="0" i="1" dirty="0" smtClean="0">
                            <a:latin typeface="Cambria Math"/>
                          </a:rPr>
                          <m:t>0,03</m:t>
                        </m:r>
                      </m:num>
                      <m:den>
                        <m:r>
                          <a:rPr lang="en-US" sz="3000" b="0" i="1" dirty="0" smtClean="0">
                            <a:latin typeface="Cambria Math"/>
                          </a:rPr>
                          <m:t>0,1</m:t>
                        </m:r>
                      </m:den>
                    </m:f>
                  </m:oMath>
                </a14:m>
                <a:r>
                  <a:rPr lang="en-US" sz="2400" dirty="0" smtClean="0"/>
                  <a:t>= </a:t>
                </a:r>
                <a:r>
                  <a:rPr lang="en-US" sz="2400" dirty="0"/>
                  <a:t>0,3 l</a:t>
                </a:r>
              </a:p>
            </p:txBody>
          </p:sp>
        </mc:Choice>
        <mc:Fallback>
          <p:sp>
            <p:nvSpPr>
              <p:cNvPr id="4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838" y="457200"/>
                <a:ext cx="13166725" cy="6751638"/>
              </a:xfrm>
              <a:blipFill rotWithShape="1">
                <a:blip r:embed="rId2" cstate="print"/>
                <a:stretch>
                  <a:fillRect t="-1173" r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914400" y="28194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4572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56300" y="3505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956300" y="3886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73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Pl: Határozzátok meg, annak a monoaminomonokarbonsavnak</a:t>
            </a:r>
            <a:r>
              <a:rPr lang="en-US" dirty="0"/>
              <a:t> a </a:t>
            </a:r>
            <a:r>
              <a:rPr lang="en-US" dirty="0" smtClean="0"/>
              <a:t>molekulaképletét, amely nem tartalmaz más funkci</a:t>
            </a:r>
            <a:r>
              <a:rPr lang="el-GR" dirty="0" smtClean="0"/>
              <a:t>ό</a:t>
            </a:r>
            <a:r>
              <a:rPr lang="en-US" dirty="0" smtClean="0"/>
              <a:t>s csoportot, tudva, hogy N tartalma 15,73%. Írja le a szerkezeti képletét és tudományos IUPAC elnevezését, ismerve, hogy </a:t>
            </a:r>
            <a:r>
              <a:rPr lang="el-GR" dirty="0" smtClean="0"/>
              <a:t>α</a:t>
            </a:r>
            <a:r>
              <a:rPr lang="en-US" dirty="0" smtClean="0"/>
              <a:t>-aminosav.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81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304800"/>
                <a:ext cx="13167360" cy="6903950"/>
              </a:xfrm>
            </p:spPr>
            <p:txBody>
              <a:bodyPr>
                <a:normAutofit lnSpcReduction="10000"/>
              </a:bodyPr>
              <a:lstStyle/>
              <a:p>
                <a:pPr marL="156746" indent="0">
                  <a:buNone/>
                </a:pP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4. a) </a:t>
                </a:r>
                <a:r>
                  <a:rPr lang="en-US" sz="2600" dirty="0" smtClean="0"/>
                  <a:t>Írjátok le a frukt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aciklikus szerkezeti képletét.</a:t>
                </a:r>
              </a:p>
              <a:p>
                <a:pPr marL="156746" indent="0">
                  <a:buNone/>
                </a:pPr>
                <a:r>
                  <a:rPr lang="en-US" sz="2600" b="1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sz="26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   b)</a:t>
                </a:r>
                <a:r>
                  <a:rPr lang="en-US" sz="2600" dirty="0" smtClean="0"/>
                  <a:t> Adjátok meg az aszimmetrikus szénatomok számát, a frukt</a:t>
                </a:r>
                <a:r>
                  <a:rPr lang="el-GR" sz="2800" dirty="0" smtClean="0">
                    <a:latin typeface="Calibri"/>
                    <a:cs typeface="Calibri"/>
                  </a:rPr>
                  <a:t>ό</a:t>
                </a:r>
                <a:r>
                  <a:rPr lang="en-US" sz="2600" dirty="0" smtClean="0"/>
                  <a:t>z aciklikus szerkezeti képletéb</a:t>
                </a:r>
                <a:r>
                  <a:rPr lang="hu-HU" sz="2600" dirty="0" smtClean="0"/>
                  <a:t>ő</a:t>
                </a:r>
                <a:r>
                  <a:rPr lang="en-US" sz="2600" dirty="0" smtClean="0"/>
                  <a:t>l.</a:t>
                </a:r>
              </a:p>
              <a:p>
                <a:pPr marL="156746" indent="0">
                  <a:buNone/>
                </a:pPr>
                <a:endParaRPr lang="en-US" sz="2600" dirty="0"/>
              </a:p>
              <a:p>
                <a:pPr marL="156746" indent="0">
                  <a:buNone/>
                </a:pPr>
                <a:r>
                  <a:rPr lang="en-US" sz="2600" dirty="0" smtClean="0"/>
                  <a:t>	CH₂-OH	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	|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	</a:t>
                </a:r>
                <a:r>
                  <a:rPr lang="en-US" sz="2600" dirty="0" smtClean="0"/>
                  <a:t>C=O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	</a:t>
                </a:r>
                <a:r>
                  <a:rPr lang="en-US" sz="2600" dirty="0" smtClean="0"/>
                  <a:t>|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HO-C*-H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	|			3 aszimmetrikus C atom (*) =&gt; optikai izomérek száma 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  H-C*-OH		(enantiomérek) 2ⁿ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3 </m:t>
                        </m:r>
                      </m:sup>
                    </m:sSup>
                  </m:oMath>
                </a14:m>
                <a:r>
                  <a:rPr lang="en-US" sz="3200" dirty="0" smtClean="0"/>
                  <a:t>= 8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	|</a:t>
                </a:r>
              </a:p>
              <a:p>
                <a:pPr marL="156746" indent="0">
                  <a:buNone/>
                </a:pPr>
                <a:r>
                  <a:rPr lang="en-US" sz="2600" dirty="0" smtClean="0"/>
                  <a:t>  H-C*-OH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 </a:t>
                </a:r>
                <a:r>
                  <a:rPr lang="en-US" sz="2600" dirty="0" smtClean="0"/>
                  <a:t>      |</a:t>
                </a:r>
              </a:p>
              <a:p>
                <a:pPr marL="156746" indent="0">
                  <a:buNone/>
                </a:pPr>
                <a:r>
                  <a:rPr lang="en-US" sz="2600" dirty="0"/>
                  <a:t> </a:t>
                </a:r>
                <a:r>
                  <a:rPr lang="en-US" sz="2600" dirty="0" smtClean="0"/>
                  <a:t>      CH₂-OH</a:t>
                </a:r>
                <a:endParaRPr lang="en-US" sz="26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304800"/>
                <a:ext cx="13167360" cy="6903950"/>
              </a:xfrm>
              <a:blipFill rotWithShape="1">
                <a:blip r:embed="rId2" cstate="print"/>
                <a:stretch>
                  <a:fillRect t="-1236" r="-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51589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520" y="533400"/>
            <a:ext cx="13167360" cy="6675350"/>
          </a:xfrm>
        </p:spPr>
        <p:txBody>
          <a:bodyPr/>
          <a:lstStyle/>
          <a:p>
            <a:pPr marL="156746" indent="0">
              <a:buNone/>
            </a:pPr>
            <a:endParaRPr lang="hu-HU" sz="2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746" indent="0">
              <a:buNone/>
            </a:pPr>
            <a:endParaRPr lang="hu-HU" sz="2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746" indent="0">
              <a:buNone/>
            </a:pPr>
            <a:endParaRPr lang="hu-HU" sz="2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56746" indent="0">
              <a:buNone/>
            </a:pP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5.</a:t>
            </a:r>
            <a:r>
              <a:rPr lang="en-US" sz="2600" dirty="0" smtClean="0"/>
              <a:t> </a:t>
            </a:r>
            <a:r>
              <a:rPr lang="en-US" sz="2600" dirty="0" err="1" smtClean="0"/>
              <a:t>Adjátok</a:t>
            </a:r>
            <a:r>
              <a:rPr lang="en-US" sz="2600" dirty="0" smtClean="0"/>
              <a:t> meg a racém elegy m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lszázalékos összetételét. </a:t>
            </a:r>
            <a:endParaRPr lang="hu-HU" sz="2600" dirty="0" smtClean="0"/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r>
              <a:rPr lang="en-US" sz="2600" dirty="0" smtClean="0"/>
              <a:t>Racém elegy jellemz</a:t>
            </a:r>
            <a:r>
              <a:rPr lang="hu-HU" sz="2600" dirty="0" smtClean="0"/>
              <a:t>ő</a:t>
            </a:r>
            <a:r>
              <a:rPr lang="en-US" sz="2600" dirty="0" smtClean="0"/>
              <a:t>i:  - optikailag inaktív</a:t>
            </a:r>
          </a:p>
          <a:p>
            <a:pPr marL="156746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		</a:t>
            </a:r>
            <a:r>
              <a:rPr lang="en-US" sz="2600" dirty="0"/>
              <a:t> </a:t>
            </a:r>
            <a:r>
              <a:rPr lang="en-US" sz="2600" dirty="0" smtClean="0"/>
              <a:t>  - a két enantiomér (±) ekvimolekuláris elegye (a </a:t>
            </a:r>
            <a:r>
              <a:rPr lang="en-US" sz="2600" dirty="0" err="1" smtClean="0"/>
              <a:t>két</a:t>
            </a:r>
            <a:r>
              <a:rPr lang="en-US" sz="2600" dirty="0" smtClean="0"/>
              <a:t> </a:t>
            </a:r>
            <a:r>
              <a:rPr lang="hu-HU" sz="2600" dirty="0" smtClean="0"/>
              <a:t>						</a:t>
            </a:r>
            <a:r>
              <a:rPr lang="en-US" sz="2600" dirty="0" err="1" smtClean="0"/>
              <a:t>enantiomér</a:t>
            </a:r>
            <a:r>
              <a:rPr lang="en-US" sz="2600" dirty="0" smtClean="0"/>
              <a:t> 1:1 m</a:t>
            </a:r>
            <a:r>
              <a:rPr lang="el-GR" sz="2800" dirty="0" smtClean="0">
                <a:latin typeface="Calibri"/>
                <a:cs typeface="Calibri"/>
              </a:rPr>
              <a:t>ό</a:t>
            </a:r>
            <a:r>
              <a:rPr lang="en-US" sz="2600" dirty="0" smtClean="0"/>
              <a:t>larányú keveréke) </a:t>
            </a:r>
            <a:endParaRPr lang="hu-HU" sz="2600" dirty="0" smtClean="0"/>
          </a:p>
          <a:p>
            <a:pPr marL="156746" indent="0">
              <a:buNone/>
            </a:pPr>
            <a:r>
              <a:rPr lang="hu-HU" sz="2600" dirty="0" smtClean="0"/>
              <a:t>				   </a:t>
            </a:r>
            <a:r>
              <a:rPr lang="en-US" sz="2600" dirty="0" smtClean="0"/>
              <a:t>=&gt; 50% (+) és 50% (-)</a:t>
            </a:r>
            <a:endParaRPr lang="hu-HU" sz="2600" dirty="0" smtClean="0"/>
          </a:p>
          <a:p>
            <a:pPr marL="156746" indent="0">
              <a:buNone/>
            </a:pPr>
            <a:endParaRPr lang="hu-HU" sz="2600" dirty="0" smtClean="0"/>
          </a:p>
          <a:p>
            <a:pPr marL="156746" indent="0">
              <a:buNone/>
            </a:pPr>
            <a:endParaRPr lang="hu-HU" sz="2600" dirty="0" smtClean="0"/>
          </a:p>
          <a:p>
            <a:pPr marL="156746" indent="0">
              <a:buNone/>
            </a:pPr>
            <a:endParaRPr lang="hu-HU" sz="2600" dirty="0" smtClean="0"/>
          </a:p>
          <a:p>
            <a:pPr marL="156746" indent="0">
              <a:buNone/>
            </a:pPr>
            <a:endParaRPr lang="hu-HU" sz="2600" dirty="0" smtClean="0"/>
          </a:p>
          <a:p>
            <a:pPr marL="156746" indent="0">
              <a:buNone/>
            </a:pPr>
            <a:endParaRPr lang="en-US" sz="2600" dirty="0" smtClean="0"/>
          </a:p>
          <a:p>
            <a:pPr marL="156746" indent="0">
              <a:buNone/>
            </a:pPr>
            <a:endParaRPr lang="en-US" sz="2600" dirty="0"/>
          </a:p>
          <a:p>
            <a:pPr marL="15674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018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609600"/>
            <a:ext cx="13167360" cy="6599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>
                <a:solidFill>
                  <a:schemeClr val="bg2">
                    <a:lumMod val="50000"/>
                  </a:schemeClr>
                </a:solidFill>
              </a:rPr>
              <a:t>Általános képlet meghatározása: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Glicin szerkezeti képlete: H₂N-CH₂-COOH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Glicin molekulaképlete: C₂H₅NO₂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sz="2400" dirty="0" smtClean="0"/>
              <a:t>n</a:t>
            </a:r>
            <a:r>
              <a:rPr lang="en-US" dirty="0" smtClean="0"/>
              <a:t>H</a:t>
            </a:r>
            <a:r>
              <a:rPr lang="en-US" sz="2400" dirty="0" smtClean="0"/>
              <a:t>2n+1</a:t>
            </a:r>
            <a:r>
              <a:rPr lang="en-US" dirty="0" smtClean="0"/>
              <a:t>NO</a:t>
            </a:r>
            <a:r>
              <a:rPr lang="en-US" dirty="0"/>
              <a:t>₂</a:t>
            </a:r>
            <a:r>
              <a:rPr lang="en-US" sz="2000" dirty="0" smtClean="0"/>
              <a:t> </a:t>
            </a:r>
            <a:r>
              <a:rPr lang="en-US" dirty="0" smtClean="0"/>
              <a:t>- telített monoaminomonokarbonsavak általános képlete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141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74320"/>
            <a:ext cx="13167360" cy="7168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sz="2000" dirty="0" smtClean="0"/>
              <a:t>n</a:t>
            </a:r>
            <a:r>
              <a:rPr lang="en-US" dirty="0" smtClean="0"/>
              <a:t>H</a:t>
            </a:r>
            <a:r>
              <a:rPr lang="en-US" sz="2000" dirty="0" smtClean="0"/>
              <a:t>2n+1</a:t>
            </a:r>
            <a:r>
              <a:rPr lang="en-US" dirty="0" smtClean="0"/>
              <a:t>NO</a:t>
            </a:r>
            <a:r>
              <a:rPr lang="en-US" sz="2000" dirty="0" smtClean="0"/>
              <a:t>2 </a:t>
            </a:r>
          </a:p>
          <a:p>
            <a:pPr marL="0" indent="0">
              <a:buNone/>
            </a:pPr>
            <a:r>
              <a:rPr lang="en-US" dirty="0" smtClean="0"/>
              <a:t>M = 12n + 2n+1 + 14 + 2x16 = 14n + 47 g/mol</a:t>
            </a:r>
          </a:p>
          <a:p>
            <a:pPr marL="0" indent="0">
              <a:buNone/>
            </a:pPr>
            <a:r>
              <a:rPr lang="en-US" sz="3600" dirty="0" smtClean="0"/>
              <a:t>(14n+47) g ………. 14 g N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100 g  ………….  15,73 g</a:t>
            </a:r>
          </a:p>
          <a:p>
            <a:pPr marL="0" indent="0">
              <a:buNone/>
            </a:pPr>
            <a:r>
              <a:rPr lang="en-US" sz="3600" dirty="0" smtClean="0"/>
              <a:t>---------------------------------</a:t>
            </a:r>
          </a:p>
          <a:p>
            <a:pPr marL="0" indent="0">
              <a:buNone/>
            </a:pPr>
            <a:r>
              <a:rPr lang="en-US" sz="3600" dirty="0" smtClean="0"/>
              <a:t>15,73 x (14n+47) = 14 x 100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14n + 47 = </a:t>
            </a:r>
          </a:p>
          <a:p>
            <a:pPr marL="0" indent="0">
              <a:buNone/>
            </a:pPr>
            <a:r>
              <a:rPr lang="en-US" sz="3600" dirty="0" smtClean="0"/>
              <a:t>14n + 47 = 89</a:t>
            </a:r>
          </a:p>
          <a:p>
            <a:pPr marL="0" indent="0">
              <a:buNone/>
            </a:pPr>
            <a:r>
              <a:rPr lang="en-US" sz="3600" dirty="0" smtClean="0"/>
              <a:t>14n = 42 =&gt; n = 3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3124200" y="4477238"/>
                <a:ext cx="2087880" cy="1069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1400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15,73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477238"/>
                <a:ext cx="2087880" cy="106965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2760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609600"/>
            <a:ext cx="13167360" cy="67417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Molekulaképlet:</a:t>
            </a:r>
          </a:p>
          <a:p>
            <a:pPr marL="0" indent="0">
              <a:buNone/>
            </a:pPr>
            <a:r>
              <a:rPr lang="en-US" dirty="0" smtClean="0"/>
              <a:t>C₃H₇NO₂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Szerkezeti képlet:</a:t>
            </a:r>
          </a:p>
          <a:p>
            <a:pPr marL="0" indent="0">
              <a:buNone/>
            </a:pPr>
            <a:r>
              <a:rPr lang="en-US" sz="2000" dirty="0" smtClean="0"/>
              <a:t>     3(</a:t>
            </a:r>
            <a:r>
              <a:rPr lang="el-GR" sz="2000" dirty="0" smtClean="0"/>
              <a:t>β</a:t>
            </a:r>
            <a:r>
              <a:rPr lang="en-US" sz="2000" dirty="0" smtClean="0"/>
              <a:t>)</a:t>
            </a:r>
            <a:r>
              <a:rPr lang="en-US" dirty="0" smtClean="0"/>
              <a:t>	    </a:t>
            </a:r>
            <a:r>
              <a:rPr lang="en-US" sz="2000" dirty="0" smtClean="0"/>
              <a:t>2(</a:t>
            </a:r>
            <a:r>
              <a:rPr lang="el-GR" sz="2000" dirty="0" smtClean="0"/>
              <a:t>α</a:t>
            </a:r>
            <a:r>
              <a:rPr lang="en-US" sz="2000" dirty="0" smtClean="0"/>
              <a:t>)	</a:t>
            </a:r>
            <a:r>
              <a:rPr lang="en-US" dirty="0" smtClean="0"/>
              <a:t> </a:t>
            </a:r>
            <a:r>
              <a:rPr lang="en-US" sz="2000" dirty="0" smtClean="0"/>
              <a:t>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H₃C – CH – COOH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│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NH₂</a:t>
            </a:r>
          </a:p>
          <a:p>
            <a:pPr marL="0" indent="0">
              <a:buNone/>
            </a:pPr>
            <a:r>
              <a:rPr lang="en-US" dirty="0" smtClean="0"/>
              <a:t>2-amino-propánsav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46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457200"/>
            <a:ext cx="13167360" cy="6894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bg2">
                    <a:lumMod val="50000"/>
                  </a:schemeClr>
                </a:solidFill>
              </a:rPr>
              <a:t>Feladat:</a:t>
            </a:r>
            <a:r>
              <a:rPr lang="en-US" b="1" dirty="0" smtClean="0"/>
              <a:t> </a:t>
            </a:r>
            <a:r>
              <a:rPr lang="en-US" dirty="0" smtClean="0"/>
              <a:t>2020 Teszt 7 / G tétel 1-es alpont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Egy “A” ismeretlen </a:t>
            </a:r>
            <a:r>
              <a:rPr lang="el-GR" dirty="0" smtClean="0"/>
              <a:t>α</a:t>
            </a:r>
            <a:r>
              <a:rPr lang="en-US" dirty="0" smtClean="0"/>
              <a:t>-monoaminomonokarbonsav (amely nem tartalmaz más funkci</a:t>
            </a:r>
            <a:r>
              <a:rPr lang="el-GR" sz="4300" dirty="0" smtClean="0">
                <a:latin typeface="Calibri"/>
                <a:cs typeface="Calibri"/>
              </a:rPr>
              <a:t>ό</a:t>
            </a:r>
            <a:r>
              <a:rPr lang="en-US" dirty="0" smtClean="0"/>
              <a:t>s csoportot) kondenzáci</a:t>
            </a:r>
            <a:r>
              <a:rPr lang="el-GR" sz="4300" dirty="0" smtClean="0">
                <a:latin typeface="Calibri"/>
                <a:cs typeface="Calibri"/>
              </a:rPr>
              <a:t>ό</a:t>
            </a:r>
            <a:r>
              <a:rPr lang="en-US" dirty="0" smtClean="0"/>
              <a:t>ja során egy olyan egyszer</a:t>
            </a:r>
            <a:r>
              <a:rPr lang="hu-HU" dirty="0" smtClean="0"/>
              <a:t>ű</a:t>
            </a:r>
            <a:r>
              <a:rPr lang="en-US" dirty="0" smtClean="0"/>
              <a:t> “P” dipeptid képz</a:t>
            </a:r>
            <a:r>
              <a:rPr lang="hu-HU" dirty="0" smtClean="0"/>
              <a:t>ő</a:t>
            </a:r>
            <a:r>
              <a:rPr lang="en-US" dirty="0" smtClean="0"/>
              <a:t>dik, amelyben 35 atom talalhat</a:t>
            </a:r>
            <a:r>
              <a:rPr lang="el-GR" sz="4300" dirty="0" smtClean="0">
                <a:latin typeface="Calibri"/>
                <a:cs typeface="Calibri"/>
              </a:rPr>
              <a:t>ό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a) </a:t>
            </a:r>
            <a:r>
              <a:rPr lang="en-US" dirty="0" smtClean="0"/>
              <a:t>Határozzátok meg az “A” aminosav molekulaképletét;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b) </a:t>
            </a:r>
            <a:r>
              <a:rPr lang="en-US" dirty="0" smtClean="0"/>
              <a:t>Írjátok le az “A” természetes aminosav szerkezeti képletét és tudományos IUPAC elnevezését.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404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13167360" cy="68941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</a:t>
            </a:r>
          </a:p>
          <a:p>
            <a:pPr marL="0" indent="0">
              <a:buNone/>
            </a:pPr>
            <a:r>
              <a:rPr lang="en-US" dirty="0"/>
              <a:t>2C</a:t>
            </a:r>
            <a:r>
              <a:rPr lang="en-US" sz="2500" dirty="0"/>
              <a:t>n</a:t>
            </a:r>
            <a:r>
              <a:rPr lang="en-US" dirty="0"/>
              <a:t>H</a:t>
            </a:r>
            <a:r>
              <a:rPr lang="en-US" sz="2500" dirty="0"/>
              <a:t>2n+1</a:t>
            </a:r>
            <a:r>
              <a:rPr lang="en-US" dirty="0"/>
              <a:t>NO₂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 </a:t>
            </a:r>
            <a:r>
              <a:rPr lang="en-US" dirty="0"/>
              <a:t>H₂O + C</a:t>
            </a:r>
            <a:r>
              <a:rPr lang="en-US" sz="2500" dirty="0"/>
              <a:t>2n</a:t>
            </a:r>
            <a:r>
              <a:rPr lang="en-US" dirty="0"/>
              <a:t>H</a:t>
            </a:r>
            <a:r>
              <a:rPr lang="en-US" sz="2500" dirty="0"/>
              <a:t>4n</a:t>
            </a:r>
            <a:r>
              <a:rPr lang="en-US" dirty="0"/>
              <a:t>N₂O</a:t>
            </a:r>
            <a:r>
              <a:rPr lang="en-US" dirty="0" smtClean="0"/>
              <a:t>₃</a:t>
            </a:r>
          </a:p>
          <a:p>
            <a:pPr marL="0" indent="0">
              <a:buNone/>
            </a:pPr>
            <a:r>
              <a:rPr lang="en-US" dirty="0" smtClean="0"/>
              <a:t>	“A”			       	        “P”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“P”: C</a:t>
            </a:r>
            <a:r>
              <a:rPr lang="en-US" sz="2500" dirty="0" smtClean="0"/>
              <a:t>2n</a:t>
            </a:r>
            <a:r>
              <a:rPr lang="en-US" dirty="0" smtClean="0"/>
              <a:t>H</a:t>
            </a:r>
            <a:r>
              <a:rPr lang="en-US" sz="2500" dirty="0" smtClean="0"/>
              <a:t>4n</a:t>
            </a:r>
            <a:r>
              <a:rPr lang="en-US" dirty="0" smtClean="0"/>
              <a:t>N₂O₃</a:t>
            </a:r>
          </a:p>
          <a:p>
            <a:pPr marL="0" indent="0">
              <a:buNone/>
            </a:pPr>
            <a:r>
              <a:rPr lang="en-US" dirty="0" smtClean="0"/>
              <a:t>a)  2n + 4n + 2 + 3 = 35</a:t>
            </a:r>
          </a:p>
          <a:p>
            <a:pPr marL="0" indent="0">
              <a:buNone/>
            </a:pPr>
            <a:r>
              <a:rPr lang="en-US" dirty="0" smtClean="0"/>
              <a:t>     6n + 5 = 35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6n = 30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n = 5  =&gt; A: C₅H₁₁NO₂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	4    3      2       1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b) H₃C – CH – CH – COOH             </a:t>
            </a:r>
            <a:r>
              <a:rPr lang="en-US" b="1" dirty="0" smtClean="0">
                <a:solidFill>
                  <a:srgbClr val="FF0000"/>
                </a:solidFill>
              </a:rPr>
              <a:t>H₃C - CH₂ - CH₂ - CH - COOH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│     │							      </a:t>
            </a:r>
            <a:r>
              <a:rPr lang="en-US" b="1" dirty="0" smtClean="0">
                <a:solidFill>
                  <a:srgbClr val="FF0000"/>
                </a:solidFill>
              </a:rPr>
              <a:t>|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CH₃  NH₂							      </a:t>
            </a:r>
            <a:r>
              <a:rPr lang="en-US" b="1" dirty="0" smtClean="0">
                <a:solidFill>
                  <a:srgbClr val="FF0000"/>
                </a:solidFill>
              </a:rPr>
              <a:t>NH₂</a:t>
            </a:r>
          </a:p>
          <a:p>
            <a:pPr marL="0" indent="0">
              <a:buNone/>
            </a:pPr>
            <a:r>
              <a:rPr lang="en-US" dirty="0" smtClean="0"/>
              <a:t>2-amino-3-metil-butánsav 			     </a:t>
            </a:r>
            <a:r>
              <a:rPr lang="en-US" b="1" u="sng" dirty="0" smtClean="0">
                <a:solidFill>
                  <a:srgbClr val="FF0000"/>
                </a:solidFill>
              </a:rPr>
              <a:t>NEM HELYES!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710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457200"/>
                <a:ext cx="13167360" cy="68941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u="sng" dirty="0" smtClean="0">
                    <a:solidFill>
                      <a:schemeClr val="bg2">
                        <a:lumMod val="50000"/>
                      </a:schemeClr>
                    </a:solidFill>
                  </a:rPr>
                  <a:t>Feladat:</a:t>
                </a:r>
                <a:r>
                  <a:rPr lang="en-US" sz="3200" b="1" dirty="0" smtClean="0"/>
                  <a:t> 2020 Teszt 2 / G tétel 1-es alpont</a:t>
                </a:r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 smtClean="0"/>
                  <a:t>Egy vegyes “P” tripeptid teljes hidrolízise során 15 g glicin és 11,7 g valin képz</a:t>
                </a:r>
                <a:r>
                  <a:rPr lang="hu-HU" sz="3200" dirty="0" smtClean="0"/>
                  <a:t>ő</a:t>
                </a:r>
                <a:r>
                  <a:rPr lang="en-US" sz="3200" dirty="0" smtClean="0"/>
                  <a:t>dik. </a:t>
                </a: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a) </a:t>
                </a:r>
                <a:r>
                  <a:rPr lang="en-US" sz="3200" dirty="0" smtClean="0"/>
                  <a:t>Határozzátok meg a glicin:valin</a:t>
                </a:r>
                <a:r>
                  <a:rPr lang="en-US" sz="3200" dirty="0"/>
                  <a:t> </a:t>
                </a:r>
                <a:r>
                  <a:rPr lang="en-US" sz="3200" dirty="0" smtClean="0"/>
                  <a:t>m</a:t>
                </a:r>
                <a:r>
                  <a:rPr lang="en-US" sz="3600" dirty="0">
                    <a:latin typeface="Calibri"/>
                    <a:cs typeface="Calibri"/>
                  </a:rPr>
                  <a:t>ό</a:t>
                </a:r>
                <a:r>
                  <a:rPr lang="en-US" sz="3200" dirty="0" smtClean="0"/>
                  <a:t>larányát a tripeptidb</a:t>
                </a:r>
                <a:r>
                  <a:rPr lang="hu-HU" sz="3200" dirty="0" smtClean="0"/>
                  <a:t>ő</a:t>
                </a:r>
                <a:r>
                  <a:rPr lang="en-US" sz="3200" dirty="0" smtClean="0"/>
                  <a:t>l;</a:t>
                </a: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b) </a:t>
                </a:r>
                <a:r>
                  <a:rPr lang="en-US" sz="3200" dirty="0" smtClean="0"/>
                  <a:t>Írjátok le a vegyes “P” tripeptid szerkezeti képletét, tudva, hogy a valin a kondenzáci</a:t>
                </a:r>
                <a:r>
                  <a:rPr lang="el-GR" sz="3600" dirty="0" smtClean="0">
                    <a:latin typeface="Calibri"/>
                    <a:cs typeface="Calibri"/>
                  </a:rPr>
                  <a:t>ό</a:t>
                </a:r>
                <a:r>
                  <a:rPr lang="en-US" sz="3200" dirty="0" smtClean="0"/>
                  <a:t>s reakci</a:t>
                </a:r>
                <a:r>
                  <a:rPr lang="el-GR" sz="3600" dirty="0" smtClean="0">
                    <a:latin typeface="Calibri"/>
                    <a:cs typeface="Calibri"/>
                  </a:rPr>
                  <a:t>ό</a:t>
                </a:r>
                <a:r>
                  <a:rPr lang="en-US" sz="3200" dirty="0" smtClean="0"/>
                  <a:t>ban a karboxil csoportjával vesz részt.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sz="3200" dirty="0" smtClean="0"/>
                  <a:t>n gli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dirty="0" smtClean="0"/>
                  <a:t>   		</a:t>
                </a:r>
                <a:r>
                  <a:rPr lang="en-US" sz="3200" dirty="0" smtClean="0"/>
                  <a:t>M</a:t>
                </a:r>
                <a:r>
                  <a:rPr lang="en-US" sz="2000" dirty="0" smtClean="0"/>
                  <a:t>gli </a:t>
                </a:r>
                <a:r>
                  <a:rPr lang="en-US" sz="3200" dirty="0" smtClean="0"/>
                  <a:t>= 75 g/m</a:t>
                </a:r>
                <a:r>
                  <a:rPr lang="en-US" sz="3600" dirty="0" smtClean="0">
                    <a:latin typeface="Calibri"/>
                    <a:cs typeface="Calibri"/>
                  </a:rPr>
                  <a:t>o</a:t>
                </a:r>
                <a:r>
                  <a:rPr lang="en-US" sz="3200" dirty="0" smtClean="0"/>
                  <a:t>l		M</a:t>
                </a:r>
                <a:r>
                  <a:rPr lang="en-US" sz="2000" dirty="0" smtClean="0"/>
                  <a:t>val  </a:t>
                </a:r>
                <a:r>
                  <a:rPr lang="en-US" sz="3200" dirty="0" smtClean="0"/>
                  <a:t>= 117 g/m</a:t>
                </a:r>
                <a:r>
                  <a:rPr lang="en-US" sz="3600" dirty="0" smtClean="0">
                    <a:latin typeface="Calibri"/>
                    <a:cs typeface="Calibri"/>
                  </a:rPr>
                  <a:t>o</a:t>
                </a:r>
                <a:r>
                  <a:rPr lang="en-US" sz="3200" dirty="0" smtClean="0"/>
                  <a:t>l</a:t>
                </a:r>
              </a:p>
              <a:p>
                <a:pPr marL="0" indent="0">
                  <a:buNone/>
                </a:pPr>
                <a:r>
                  <a:rPr lang="en-US" sz="3200" dirty="0" smtClean="0"/>
                  <a:t>n gli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75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sz="3200" dirty="0" smtClean="0"/>
                  <a:t>= 0,2 m</a:t>
                </a:r>
                <a:r>
                  <a:rPr lang="en-US" sz="3600" dirty="0" smtClean="0">
                    <a:latin typeface="Calibri"/>
                    <a:cs typeface="Calibri"/>
                  </a:rPr>
                  <a:t>o</a:t>
                </a:r>
                <a:r>
                  <a:rPr lang="en-US" sz="3200" dirty="0" smtClean="0"/>
                  <a:t>l  	</a:t>
                </a:r>
              </a:p>
              <a:p>
                <a:pPr marL="0" indent="0">
                  <a:buNone/>
                </a:pPr>
                <a:r>
                  <a:rPr lang="en-US" sz="3200" dirty="0"/>
                  <a:t>n</a:t>
                </a:r>
                <a:r>
                  <a:rPr lang="en-US" sz="3200" dirty="0" smtClean="0"/>
                  <a:t> val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11,7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117</m:t>
                        </m:r>
                      </m:den>
                    </m:f>
                  </m:oMath>
                </a14:m>
                <a:r>
                  <a:rPr lang="en-US" sz="3200" dirty="0" smtClean="0"/>
                  <a:t> = 0,1 m</a:t>
                </a:r>
                <a:r>
                  <a:rPr lang="en-US" sz="3600" dirty="0" smtClean="0">
                    <a:latin typeface="Calibri"/>
                    <a:cs typeface="Calibri"/>
                  </a:rPr>
                  <a:t>o</a:t>
                </a:r>
                <a:r>
                  <a:rPr lang="en-US" sz="3200" dirty="0" smtClean="0"/>
                  <a:t>l</a:t>
                </a:r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457200"/>
                <a:ext cx="13167360" cy="6894196"/>
              </a:xfrm>
              <a:blipFill rotWithShape="1">
                <a:blip r:embed="rId2" cstate="print"/>
                <a:stretch>
                  <a:fillRect l="-880" t="-884" b="-8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/>
          <p:cNvSpPr/>
          <p:nvPr/>
        </p:nvSpPr>
        <p:spPr>
          <a:xfrm>
            <a:off x="5638800" y="5676900"/>
            <a:ext cx="6096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400800" y="61722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62800" y="5924550"/>
            <a:ext cx="3124200" cy="72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 gli : n val = 0,2 : 0,1 = 2:1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75257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457200"/>
            <a:ext cx="13167360" cy="6894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b) H₃C – CH – CH – CO – NH - CH₂ - CO – NH - CH₂ - COOH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      │     │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       CH₃  NH₂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5227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608</TotalTime>
  <Words>496</Words>
  <Application>Microsoft Office PowerPoint</Application>
  <PresentationFormat>Custom</PresentationFormat>
  <Paragraphs>140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Vegyes funkciόs szerves vegyületek - gyakorlatok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Vegyes funkciόs szerves vegyületek</dc:title>
  <dc:creator>irmadej@outlook.com</dc:creator>
  <cp:lastModifiedBy>Peter Rozalia</cp:lastModifiedBy>
  <cp:revision>183</cp:revision>
  <dcterms:created xsi:type="dcterms:W3CDTF">2020-04-26T08:33:56Z</dcterms:created>
  <dcterms:modified xsi:type="dcterms:W3CDTF">2020-05-14T11:41:17Z</dcterms:modified>
</cp:coreProperties>
</file>