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7" r:id="rId5"/>
    <p:sldId id="261" r:id="rId6"/>
    <p:sldId id="259" r:id="rId7"/>
    <p:sldId id="260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7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 varScale="1">
        <p:scale>
          <a:sx n="94" d="100"/>
          <a:sy n="94" d="100"/>
        </p:scale>
        <p:origin x="-6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60000"/>
              </a:schemeClr>
            </a:gs>
            <a:gs pos="62000">
              <a:schemeClr val="bg1"/>
            </a:gs>
            <a:gs pos="100000">
              <a:schemeClr val="bg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8AA3-4D81-4B57-ADCF-19AB92094596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A9BFE-6E4B-4DB5-A179-F7DE9A972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97819"/>
            <a:ext cx="7086600" cy="1102519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ÍPUSFELADATOK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76300"/>
          </a:xfrm>
        </p:spPr>
        <p:txBody>
          <a:bodyPr/>
          <a:lstStyle/>
          <a:p>
            <a:r>
              <a:rPr lang="hu-H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SZERVETLEN KÉMIA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77467"/>
            <a:ext cx="6248400" cy="857250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>
                <a:latin typeface="+mn-lt"/>
              </a:rPr>
              <a:t>EGYSZERŰ VÁLASZTÁS  - csak egy válasz helyes</a:t>
            </a:r>
            <a:endParaRPr lang="en-US" sz="2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4844" y="1534717"/>
            <a:ext cx="66237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5</a:t>
            </a:r>
            <a:r>
              <a:rPr lang="en-US" sz="2200" dirty="0" smtClean="0"/>
              <a:t>. </a:t>
            </a:r>
            <a:r>
              <a:rPr lang="hu-HU" sz="2200" b="1" dirty="0" smtClean="0"/>
              <a:t>Egy bázikus jelleggel rendelkező oldatban az ionok moláris koncentrációjának értéke lehet:</a:t>
            </a:r>
          </a:p>
          <a:p>
            <a:pPr marL="457200" indent="-457200">
              <a:buAutoNum type="alphaLcPeriod"/>
            </a:pPr>
            <a:r>
              <a:rPr lang="pt-BR" sz="2200" b="1" dirty="0" smtClean="0"/>
              <a:t>[H</a:t>
            </a:r>
            <a:r>
              <a:rPr lang="pt-BR" sz="2200" b="1" baseline="-25000" dirty="0" smtClean="0"/>
              <a:t>3</a:t>
            </a:r>
            <a:r>
              <a:rPr lang="pt-BR" sz="2200" b="1" dirty="0" smtClean="0"/>
              <a:t>O</a:t>
            </a:r>
            <a:r>
              <a:rPr lang="pt-BR" sz="2200" b="1" baseline="30000" dirty="0" smtClean="0"/>
              <a:t>+</a:t>
            </a:r>
            <a:r>
              <a:rPr lang="pt-BR" sz="2200" b="1" dirty="0" smtClean="0"/>
              <a:t>] = 10</a:t>
            </a:r>
            <a:r>
              <a:rPr lang="pt-BR" sz="2200" b="1" baseline="30000" dirty="0" smtClean="0"/>
              <a:t>-3</a:t>
            </a:r>
            <a:r>
              <a:rPr lang="pt-BR" sz="2200" b="1" dirty="0" smtClean="0"/>
              <a:t> mol·L</a:t>
            </a:r>
            <a:r>
              <a:rPr lang="pt-BR" sz="2200" b="1" baseline="30000" dirty="0" smtClean="0"/>
              <a:t>-1</a:t>
            </a:r>
            <a:r>
              <a:rPr lang="pt-BR" sz="2200" b="1" dirty="0" smtClean="0"/>
              <a:t>; </a:t>
            </a:r>
          </a:p>
          <a:p>
            <a:pPr marL="457200" indent="-457200">
              <a:buAutoNum type="alphaLcPeriod"/>
            </a:pPr>
            <a:r>
              <a:rPr lang="pt-BR" sz="2200" b="1" dirty="0" smtClean="0"/>
              <a:t>[HO</a:t>
            </a:r>
            <a:r>
              <a:rPr lang="pt-BR" sz="2200" b="1" baseline="30000" dirty="0" smtClean="0"/>
              <a:t>-</a:t>
            </a:r>
            <a:r>
              <a:rPr lang="pt-BR" sz="2200" b="1" dirty="0" smtClean="0"/>
              <a:t>] = 10</a:t>
            </a:r>
            <a:r>
              <a:rPr lang="pt-BR" sz="2200" b="1" baseline="30000" dirty="0" smtClean="0"/>
              <a:t>-7</a:t>
            </a:r>
            <a:r>
              <a:rPr lang="pt-BR" sz="2200" b="1" dirty="0" smtClean="0"/>
              <a:t> mol·L</a:t>
            </a:r>
            <a:r>
              <a:rPr lang="pt-BR" sz="2200" b="1" baseline="30000" dirty="0" smtClean="0"/>
              <a:t>-1</a:t>
            </a:r>
            <a:r>
              <a:rPr lang="pt-BR" sz="2200" b="1" dirty="0" smtClean="0"/>
              <a:t>;</a:t>
            </a:r>
          </a:p>
          <a:p>
            <a:pPr marL="457200" indent="-457200">
              <a:buAutoNum type="alphaLcPeriod"/>
            </a:pPr>
            <a:r>
              <a:rPr lang="en-US" sz="2200" b="1" dirty="0" smtClean="0"/>
              <a:t>[HO</a:t>
            </a:r>
            <a:r>
              <a:rPr lang="en-US" sz="2200" b="1" baseline="30000" dirty="0" smtClean="0"/>
              <a:t>-</a:t>
            </a:r>
            <a:r>
              <a:rPr lang="en-US" sz="2200" b="1" dirty="0" smtClean="0"/>
              <a:t>] = 10</a:t>
            </a:r>
            <a:r>
              <a:rPr lang="en-US" sz="2200" b="1" baseline="30000" dirty="0" smtClean="0"/>
              <a:t>-10</a:t>
            </a:r>
            <a:r>
              <a:rPr lang="hu-HU" sz="2200" b="1" baseline="30000" dirty="0" smtClean="0"/>
              <a:t> </a:t>
            </a:r>
            <a:r>
              <a:rPr lang="en-US" sz="2200" b="1" dirty="0" err="1" smtClean="0"/>
              <a:t>mol</a:t>
            </a:r>
            <a:r>
              <a:rPr lang="en-US" sz="2200" b="1" dirty="0" smtClean="0"/>
              <a:t>/L; </a:t>
            </a:r>
          </a:p>
          <a:p>
            <a:pPr marL="457200" indent="-457200">
              <a:buAutoNum type="alphaLcPeriod"/>
            </a:pPr>
            <a:r>
              <a:rPr lang="en-US" sz="2200" b="1" dirty="0" smtClean="0"/>
              <a:t>[H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O</a:t>
            </a:r>
            <a:r>
              <a:rPr lang="en-US" sz="2200" b="1" baseline="30000" dirty="0" smtClean="0"/>
              <a:t>+</a:t>
            </a:r>
            <a:r>
              <a:rPr lang="en-US" sz="2200" b="1" dirty="0" smtClean="0"/>
              <a:t>] = 10</a:t>
            </a:r>
            <a:r>
              <a:rPr lang="en-US" sz="2200" b="1" baseline="30000" dirty="0" smtClean="0"/>
              <a:t>-10</a:t>
            </a:r>
            <a:r>
              <a:rPr lang="hu-HU" sz="2200" b="1" baseline="30000" dirty="0" smtClean="0"/>
              <a:t> </a:t>
            </a:r>
            <a:r>
              <a:rPr lang="en-US" sz="2200" b="1" dirty="0" err="1" smtClean="0"/>
              <a:t>mol</a:t>
            </a:r>
            <a:r>
              <a:rPr lang="en-US" sz="2200" b="1" dirty="0" smtClean="0"/>
              <a:t>/L.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2724150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5.d</a:t>
            </a:r>
            <a:endParaRPr lang="en-U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714750"/>
          <a:ext cx="7315199" cy="560832"/>
        </p:xfrm>
        <a:graphic>
          <a:graphicData uri="http://schemas.openxmlformats.org/drawingml/2006/table">
            <a:tbl>
              <a:tblPr/>
              <a:tblGrid>
                <a:gridCol w="778213"/>
                <a:gridCol w="619073"/>
                <a:gridCol w="703888"/>
                <a:gridCol w="678784"/>
                <a:gridCol w="575353"/>
                <a:gridCol w="668505"/>
                <a:gridCol w="743392"/>
                <a:gridCol w="575353"/>
                <a:gridCol w="657546"/>
                <a:gridCol w="657546"/>
                <a:gridCol w="657546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Calibri"/>
                        </a:rPr>
                        <a:t>[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H</a:t>
                      </a:r>
                      <a:r>
                        <a:rPr lang="hu-HU" sz="1600" b="1" baseline="-25000" dirty="0" smtClean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O</a:t>
                      </a:r>
                      <a:r>
                        <a:rPr lang="en-US" sz="1600" b="1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+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]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...10</a:t>
                      </a:r>
                      <a:r>
                        <a:rPr lang="hu-HU" sz="1600" b="1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-3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...10</a:t>
                      </a:r>
                      <a:r>
                        <a:rPr lang="hu-HU" sz="1600" b="1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-5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-6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Calibri"/>
                        </a:rPr>
                        <a:t>-7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-8</a:t>
                      </a: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...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-9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-10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-13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-14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[OH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]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-14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...10</a:t>
                      </a:r>
                      <a:r>
                        <a:rPr lang="hu-HU" sz="1600" b="1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-11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...10</a:t>
                      </a:r>
                      <a:r>
                        <a:rPr lang="hu-HU" sz="1600" b="1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-9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-8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Calibri"/>
                        </a:rPr>
                        <a:t>-7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-6</a:t>
                      </a: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...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-5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-4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-1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98871"/>
            <a:ext cx="6248400" cy="701279"/>
          </a:xfrm>
        </p:spPr>
        <p:txBody>
          <a:bodyPr>
            <a:normAutofit fontScale="90000"/>
          </a:bodyPr>
          <a:lstStyle/>
          <a:p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700" b="1" dirty="0" smtClean="0"/>
              <a:t>EGYSZERŰ </a:t>
            </a:r>
            <a:r>
              <a:rPr lang="hu-HU" sz="2700" b="1" dirty="0"/>
              <a:t>VÁLASZTÁS  - csak egy válasz </a:t>
            </a:r>
            <a:r>
              <a:rPr lang="hu-HU" sz="2700" b="1" dirty="0" smtClean="0"/>
              <a:t>helyes</a:t>
            </a:r>
            <a:br>
              <a:rPr lang="hu-HU" sz="2700" b="1" dirty="0" smtClean="0"/>
            </a:br>
            <a:endParaRPr lang="hu-HU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1200150"/>
            <a:ext cx="6896100" cy="31087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6.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Azonos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hőmérsékleten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és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nyomáson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mért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egyenlő</a:t>
            </a:r>
            <a:endParaRPr lang="hu-H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térfogatú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neon </a:t>
            </a:r>
            <a:r>
              <a:rPr lang="en-US" sz="2400" b="1" dirty="0" err="1">
                <a:solidFill>
                  <a:schemeClr val="tx1"/>
                </a:solidFill>
              </a:rPr>
              <a:t>és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hidrogén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endParaRPr lang="hu-H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400" b="1" dirty="0"/>
              <a:t>a. </a:t>
            </a:r>
            <a:r>
              <a:rPr lang="hu-HU" sz="2400" b="1" dirty="0" smtClean="0"/>
              <a:t>azonos</a:t>
            </a:r>
            <a:r>
              <a:rPr lang="en-US" sz="2400" b="1" dirty="0" smtClean="0"/>
              <a:t> </a:t>
            </a:r>
            <a:r>
              <a:rPr lang="en-US" sz="2400" b="1" dirty="0" err="1"/>
              <a:t>számú</a:t>
            </a:r>
            <a:r>
              <a:rPr lang="en-US" sz="2400" b="1" dirty="0"/>
              <a:t> </a:t>
            </a:r>
            <a:r>
              <a:rPr lang="en-US" sz="2400" b="1" u="sng" dirty="0" err="1"/>
              <a:t>atomot</a:t>
            </a:r>
            <a:r>
              <a:rPr lang="en-US" sz="2400" b="1" dirty="0"/>
              <a:t> </a:t>
            </a:r>
            <a:r>
              <a:rPr lang="en-US" sz="2400" b="1" dirty="0" err="1"/>
              <a:t>tartalmaz</a:t>
            </a:r>
            <a:r>
              <a:rPr lang="en-US" sz="2400" b="1" dirty="0"/>
              <a:t>; 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 </a:t>
            </a:r>
            <a:r>
              <a:rPr lang="en-US" sz="2400" b="1" dirty="0" smtClean="0"/>
              <a:t>b</a:t>
            </a:r>
            <a:r>
              <a:rPr lang="en-US" sz="2400" b="1" dirty="0"/>
              <a:t>. </a:t>
            </a:r>
            <a:r>
              <a:rPr lang="en-US" sz="2400" b="1" dirty="0" err="1"/>
              <a:t>egyenlő</a:t>
            </a:r>
            <a:r>
              <a:rPr lang="en-US" sz="2400" b="1" dirty="0"/>
              <a:t> </a:t>
            </a:r>
            <a:r>
              <a:rPr lang="en-US" sz="2400" b="1" dirty="0" err="1"/>
              <a:t>sűrűségű</a:t>
            </a:r>
            <a:r>
              <a:rPr lang="en-US" sz="2400" b="1" dirty="0"/>
              <a:t>; 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/>
              <a:t> </a:t>
            </a:r>
            <a:r>
              <a:rPr lang="en-US" sz="2400" b="1" dirty="0"/>
              <a:t>c. </a:t>
            </a:r>
            <a:r>
              <a:rPr lang="en-US" sz="2400" b="1" dirty="0" err="1"/>
              <a:t>egyenlő</a:t>
            </a:r>
            <a:r>
              <a:rPr lang="en-US" sz="2400" b="1" dirty="0"/>
              <a:t> </a:t>
            </a:r>
            <a:r>
              <a:rPr lang="en-US" sz="2400" b="1" dirty="0" err="1"/>
              <a:t>tömegű</a:t>
            </a:r>
            <a:r>
              <a:rPr lang="en-US" sz="2400" b="1" dirty="0"/>
              <a:t>;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 </a:t>
            </a:r>
            <a:r>
              <a:rPr lang="en-US" sz="2400" b="1" dirty="0" smtClean="0"/>
              <a:t>d</a:t>
            </a:r>
            <a:r>
              <a:rPr lang="en-US" sz="2400" b="1" dirty="0"/>
              <a:t>. </a:t>
            </a:r>
            <a:r>
              <a:rPr lang="en-US" sz="2400" b="1" dirty="0" err="1"/>
              <a:t>különböző</a:t>
            </a:r>
            <a:r>
              <a:rPr lang="en-US" sz="2400" b="1" dirty="0"/>
              <a:t> </a:t>
            </a:r>
            <a:r>
              <a:rPr lang="en-US" sz="2400" b="1" dirty="0" err="1"/>
              <a:t>számú</a:t>
            </a:r>
            <a:r>
              <a:rPr lang="en-US" sz="2400" b="1" dirty="0"/>
              <a:t> </a:t>
            </a:r>
            <a:r>
              <a:rPr lang="en-US" sz="2400" b="1" dirty="0" err="1"/>
              <a:t>atomot</a:t>
            </a:r>
            <a:r>
              <a:rPr lang="en-US" sz="2400" b="1" dirty="0"/>
              <a:t> </a:t>
            </a:r>
            <a:r>
              <a:rPr lang="en-US" sz="2400" b="1" dirty="0" err="1"/>
              <a:t>tartalmaz</a:t>
            </a:r>
            <a:r>
              <a:rPr lang="en-US" sz="2400" b="1" dirty="0" smtClean="0"/>
              <a:t>.</a:t>
            </a:r>
            <a:r>
              <a:rPr lang="hu-HU" sz="2400" b="1" dirty="0" smtClean="0"/>
              <a:t>  </a:t>
            </a:r>
            <a:r>
              <a:rPr lang="hu-HU" sz="2400" dirty="0" smtClean="0"/>
              <a:t>                 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>
                <a:highlight>
                  <a:srgbClr val="FFFF00"/>
                </a:highligh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endParaRPr lang="hu-HU" sz="2400" b="1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2800350"/>
            <a:ext cx="60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6.d</a:t>
            </a:r>
            <a:endParaRPr lang="hu-H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86715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p·V</a:t>
            </a:r>
            <a:r>
              <a:rPr lang="en-US" sz="2200" b="1" dirty="0" smtClean="0"/>
              <a:t> = </a:t>
            </a:r>
            <a:r>
              <a:rPr lang="en-US" sz="2200" b="1" dirty="0" err="1" smtClean="0"/>
              <a:t>n</a:t>
            </a:r>
            <a:r>
              <a:rPr lang="en-US" sz="2200" b="1" baseline="-25000" dirty="0" err="1" smtClean="0"/>
              <a:t>Ne</a:t>
            </a:r>
            <a:r>
              <a:rPr lang="en-US" sz="2200" b="1" dirty="0" err="1" smtClean="0"/>
              <a:t>·R·T</a:t>
            </a:r>
            <a:endParaRPr lang="en-US" sz="22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386715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p·V</a:t>
            </a:r>
            <a:r>
              <a:rPr lang="en-US" sz="2200" b="1" dirty="0" smtClean="0"/>
              <a:t> = </a:t>
            </a:r>
            <a:r>
              <a:rPr lang="en-US" sz="2200" b="1" dirty="0" err="1" smtClean="0"/>
              <a:t>n</a:t>
            </a:r>
            <a:r>
              <a:rPr lang="en-US" sz="2200" b="1" baseline="-25000" dirty="0" err="1" smtClean="0"/>
              <a:t>hidrog</a:t>
            </a:r>
            <a:r>
              <a:rPr lang="hu-HU" sz="2200" b="1" baseline="-25000" dirty="0" smtClean="0"/>
              <a:t>én</a:t>
            </a:r>
            <a:r>
              <a:rPr lang="en-US" sz="2200" b="1" dirty="0" smtClean="0"/>
              <a:t>·R·T</a:t>
            </a:r>
            <a:endParaRPr lang="en-US" sz="22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7909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                                                  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790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n</a:t>
            </a:r>
            <a:r>
              <a:rPr lang="en-US" sz="2200" b="1" baseline="-25000" dirty="0" err="1" smtClean="0"/>
              <a:t>Ne</a:t>
            </a:r>
            <a:r>
              <a:rPr lang="en-US" sz="2200" b="1" dirty="0" smtClean="0"/>
              <a:t> = </a:t>
            </a:r>
            <a:r>
              <a:rPr lang="en-US" sz="2200" b="1" dirty="0" err="1" smtClean="0"/>
              <a:t>n</a:t>
            </a:r>
            <a:r>
              <a:rPr lang="en-US" sz="2200" b="1" baseline="-25000" dirty="0" err="1" smtClean="0"/>
              <a:t>hidrog</a:t>
            </a:r>
            <a:r>
              <a:rPr lang="hu-HU" sz="2200" b="1" baseline="-25000" dirty="0" smtClean="0"/>
              <a:t>én</a:t>
            </a:r>
            <a:endParaRPr lang="en-US" sz="2200" b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66942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9007"/>
            <a:ext cx="7696200" cy="85725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 t</a:t>
            </a:r>
            <a:r>
              <a:rPr lang="hu-H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étel</a:t>
            </a:r>
            <a:r>
              <a:rPr lang="hu-HU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Írja</a:t>
            </a:r>
            <a:r>
              <a:rPr lang="en-US" sz="2000" dirty="0" smtClean="0">
                <a:latin typeface="+mn-lt"/>
              </a:rPr>
              <a:t> a </a:t>
            </a:r>
            <a:r>
              <a:rPr lang="en-US" sz="2000" dirty="0" err="1" smtClean="0">
                <a:latin typeface="+mn-lt"/>
              </a:rPr>
              <a:t>vizsgalapra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az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oszlopban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található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galvánelemek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valamely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összetevőjének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sorszámát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és</a:t>
            </a:r>
            <a:r>
              <a:rPr lang="en-US" sz="2000" dirty="0" smtClean="0">
                <a:latin typeface="+mn-lt"/>
              </a:rPr>
              <a:t> a </a:t>
            </a:r>
            <a:r>
              <a:rPr lang="en-US" sz="2000" dirty="0" err="1" smtClean="0">
                <a:latin typeface="+mn-lt"/>
              </a:rPr>
              <a:t>neki</a:t>
            </a:r>
            <a:r>
              <a:rPr lang="hu-HU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megfelelő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oszlopban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található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ennek</a:t>
            </a:r>
            <a:r>
              <a:rPr lang="en-US" sz="2000" dirty="0" smtClean="0">
                <a:latin typeface="+mn-lt"/>
              </a:rPr>
              <a:t> a </a:t>
            </a:r>
            <a:r>
              <a:rPr lang="en-US" sz="2000" dirty="0" err="1" smtClean="0">
                <a:latin typeface="+mn-lt"/>
              </a:rPr>
              <a:t>galvánelemben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betöltött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szerepét</a:t>
            </a:r>
            <a:r>
              <a:rPr lang="en-US" sz="2000" dirty="0" smtClean="0">
                <a:latin typeface="+mn-lt"/>
              </a:rPr>
              <a:t>. </a:t>
            </a:r>
            <a:r>
              <a:rPr lang="en-US" sz="2000" dirty="0" err="1" smtClean="0">
                <a:latin typeface="+mn-lt"/>
              </a:rPr>
              <a:t>Az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oszlopban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minden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egyes</a:t>
            </a:r>
            <a:r>
              <a:rPr lang="hu-HU" sz="2000" dirty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számnak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egyetlen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betű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felel</a:t>
            </a:r>
            <a:r>
              <a:rPr lang="en-US" sz="2000" dirty="0" smtClean="0">
                <a:latin typeface="+mn-lt"/>
              </a:rPr>
              <a:t> meg a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oszlopból</a:t>
            </a:r>
            <a:r>
              <a:rPr lang="en-US" sz="2000" dirty="0" smtClean="0">
                <a:latin typeface="+mn-lt"/>
              </a:rPr>
              <a:t>.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901" y="1924050"/>
            <a:ext cx="2286000" cy="2514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b="1" dirty="0" smtClean="0"/>
              <a:t>            </a:t>
            </a:r>
            <a:r>
              <a:rPr lang="pl-PL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>
              <a:buNone/>
            </a:pPr>
            <a:r>
              <a:rPr lang="pl-PL" sz="2000" b="1" dirty="0" smtClean="0"/>
              <a:t>1. rézelektród  </a:t>
            </a:r>
          </a:p>
          <a:p>
            <a:pPr>
              <a:buNone/>
            </a:pPr>
            <a:r>
              <a:rPr lang="en-US" sz="2000" b="1" dirty="0" smtClean="0"/>
              <a:t>2. </a:t>
            </a:r>
            <a:r>
              <a:rPr lang="en-US" sz="2000" b="1" dirty="0" err="1" smtClean="0"/>
              <a:t>sóhíd</a:t>
            </a:r>
            <a:r>
              <a:rPr lang="en-US" sz="2000" b="1" dirty="0" smtClean="0"/>
              <a:t>  </a:t>
            </a:r>
          </a:p>
          <a:p>
            <a:pPr>
              <a:buNone/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kénsav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oldat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dirty="0" smtClean="0"/>
              <a:t>4. </a:t>
            </a:r>
            <a:r>
              <a:rPr lang="en-US" sz="2000" b="1" dirty="0" err="1" smtClean="0"/>
              <a:t>cinkelektród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5. </a:t>
            </a:r>
            <a:r>
              <a:rPr lang="en-US" sz="2000" b="1" dirty="0" err="1" smtClean="0"/>
              <a:t>ólom-dioxiddal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töltött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ólomrács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23168" y="1797071"/>
            <a:ext cx="4038600" cy="297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b="1" dirty="0" smtClean="0"/>
              <a:t>                            </a:t>
            </a:r>
            <a:r>
              <a:rPr lang="pl-PL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457200" indent="-457200">
              <a:buFont typeface="+mj-lt"/>
              <a:buAutoNum type="alphaLcPeriod"/>
            </a:pPr>
            <a:r>
              <a:rPr lang="pl-PL" sz="2000" b="1" dirty="0" smtClean="0"/>
              <a:t>a Daniell-elem anódja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ólomakkumulátor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elektrol</a:t>
            </a:r>
            <a:r>
              <a:rPr lang="hu-HU" sz="2000" b="1" dirty="0" smtClean="0"/>
              <a:t>í</a:t>
            </a:r>
            <a:r>
              <a:rPr lang="en-US" sz="2000" b="1" dirty="0" err="1" smtClean="0"/>
              <a:t>tja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bezárja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áramkört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Daniell-elemben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ólomakkumulátor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anó</a:t>
            </a:r>
            <a:r>
              <a:rPr lang="hu-HU" sz="2000" b="1" dirty="0" smtClean="0"/>
              <a:t>dja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b="1" dirty="0" smtClean="0"/>
              <a:t> a </a:t>
            </a:r>
            <a:r>
              <a:rPr lang="en-US" sz="2000" b="1" dirty="0" err="1" smtClean="0"/>
              <a:t>Daniell-elem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katódja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ólomakkumulátor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katódja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1962150"/>
            <a:ext cx="533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1.e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4141489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5.f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35522" y="2560637"/>
            <a:ext cx="51787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2.c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35522" y="3092471"/>
            <a:ext cx="517878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3.b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3650473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4.a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6750"/>
            <a:ext cx="76200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hu-H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C. Tétel</a:t>
            </a:r>
            <a:r>
              <a:rPr lang="hu-HU" sz="2000" dirty="0" smtClean="0">
                <a:latin typeface="+mn-lt"/>
              </a:rPr>
              <a:t>:  </a:t>
            </a:r>
            <a:r>
              <a:rPr lang="hu-HU" sz="2200" dirty="0" smtClean="0">
                <a:latin typeface="+mn-lt"/>
              </a:rPr>
              <a:t>Írja a vizsgalapra az </a:t>
            </a:r>
            <a:r>
              <a:rPr lang="hu-H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hu-HU" sz="2200" dirty="0" smtClean="0">
                <a:latin typeface="+mn-lt"/>
              </a:rPr>
              <a:t>oszlopban előforduló kémiai elem sorszámát és a </a:t>
            </a:r>
            <a:r>
              <a:rPr lang="hu-H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hu-HU" sz="2200" dirty="0" smtClean="0">
                <a:latin typeface="+mn-lt"/>
              </a:rPr>
              <a:t> oszlopban található, az elem atomjára jellemző tulajdonságnak megfelelő betűt. Az </a:t>
            </a:r>
            <a:r>
              <a:rPr lang="hu-H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hu-HU" sz="2200" dirty="0" smtClean="0">
                <a:latin typeface="+mn-lt"/>
              </a:rPr>
              <a:t>oszlop minden egyes számának csak egyetlen betű felel meg a </a:t>
            </a:r>
            <a:r>
              <a:rPr lang="hu-H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hu-HU" sz="2200" dirty="0" smtClean="0">
                <a:latin typeface="+mn-lt"/>
              </a:rPr>
              <a:t> oszlopból</a:t>
            </a:r>
            <a:r>
              <a:rPr lang="hu-HU" sz="2000" b="1" dirty="0" smtClean="0">
                <a:latin typeface="+mn-lt"/>
              </a:rPr>
              <a:t>.</a:t>
            </a:r>
            <a:r>
              <a:rPr lang="hu-HU" sz="2000" dirty="0" smtClean="0">
                <a:latin typeface="+mn-lt"/>
              </a:rPr>
              <a:t>   </a:t>
            </a:r>
            <a:r>
              <a:rPr lang="hu-HU" sz="2400" dirty="0" smtClean="0">
                <a:latin typeface="+mn-lt"/>
              </a:rPr>
              <a:t>                                                                    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3600" y="1852084"/>
            <a:ext cx="897467" cy="21681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200" b="1" dirty="0" smtClean="0"/>
              <a:t>       </a:t>
            </a:r>
            <a:r>
              <a:rPr lang="hu-H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>
              <a:buNone/>
            </a:pPr>
            <a:r>
              <a:rPr lang="en-US" sz="2200" b="1" dirty="0" smtClean="0"/>
              <a:t>1. Na  </a:t>
            </a:r>
          </a:p>
          <a:p>
            <a:pPr>
              <a:buNone/>
            </a:pPr>
            <a:r>
              <a:rPr lang="en-US" sz="2200" b="1" dirty="0" smtClean="0"/>
              <a:t>2. Al </a:t>
            </a:r>
          </a:p>
          <a:p>
            <a:pPr>
              <a:buNone/>
            </a:pPr>
            <a:r>
              <a:rPr lang="en-US" sz="2200" b="1" dirty="0" smtClean="0"/>
              <a:t>3. O  </a:t>
            </a:r>
          </a:p>
          <a:p>
            <a:pPr>
              <a:buNone/>
            </a:pPr>
            <a:r>
              <a:rPr lang="en-US" sz="2200" b="1" dirty="0" smtClean="0"/>
              <a:t>4. He  </a:t>
            </a:r>
          </a:p>
          <a:p>
            <a:pPr>
              <a:buNone/>
            </a:pPr>
            <a:r>
              <a:rPr lang="en-US" sz="2200" b="1" dirty="0" smtClean="0"/>
              <a:t>5. 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1733550"/>
            <a:ext cx="54102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000" b="1" dirty="0" smtClean="0"/>
              <a:t>                                             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b="1" dirty="0" smtClean="0"/>
              <a:t>4 </a:t>
            </a:r>
            <a:r>
              <a:rPr lang="en-US" sz="2000" b="1" dirty="0" err="1" smtClean="0"/>
              <a:t>vegyértékelektronja</a:t>
            </a:r>
            <a:r>
              <a:rPr lang="en-US" sz="2000" b="1" dirty="0" smtClean="0"/>
              <a:t> van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stabil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dublett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konfigurációval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rendelkezi</a:t>
            </a:r>
            <a:r>
              <a:rPr lang="hu-HU" sz="2000" b="1" dirty="0" smtClean="0"/>
              <a:t>k</a:t>
            </a:r>
          </a:p>
          <a:p>
            <a:pPr marL="457200" indent="-457200">
              <a:buFont typeface="+mj-lt"/>
              <a:buAutoNum type="alphaLcPeriod"/>
            </a:pPr>
            <a:r>
              <a:rPr lang="hu-HU" sz="2000" b="1" dirty="0" smtClean="0"/>
              <a:t>a</a:t>
            </a:r>
            <a:r>
              <a:rPr lang="en-US" sz="2000" b="1" dirty="0" err="1" smtClean="0"/>
              <a:t>tommagjában</a:t>
            </a:r>
            <a:r>
              <a:rPr lang="en-US" sz="2000" b="1" dirty="0" smtClean="0"/>
              <a:t> 8 proton van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egyvegyértékű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kationokat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képez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három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vegyértékű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anionokat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képez</a:t>
            </a:r>
            <a:endParaRPr lang="hu-HU" sz="20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smtClean="0"/>
              <a:t>3 </a:t>
            </a:r>
            <a:r>
              <a:rPr lang="en-US" sz="2000" b="1" dirty="0" err="1" smtClean="0"/>
              <a:t>vegyértékelektronja</a:t>
            </a:r>
            <a:r>
              <a:rPr lang="en-US" sz="2000" b="1" dirty="0" smtClean="0"/>
              <a:t> van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24815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74232" y="4183618"/>
            <a:ext cx="596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</a:t>
            </a:r>
            <a:r>
              <a:rPr lang="pt-BR" dirty="0" smtClean="0"/>
              <a:t>Atomszámok</a:t>
            </a:r>
            <a:r>
              <a:rPr lang="hu-HU" dirty="0" smtClean="0"/>
              <a:t>/Rendszámok </a:t>
            </a:r>
            <a:r>
              <a:rPr lang="pt-BR" dirty="0" smtClean="0"/>
              <a:t>: He- 2; N- 7; O- 8; Na- 11; Al- 13.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1733550"/>
            <a:ext cx="533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1.d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2190750"/>
            <a:ext cx="533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2.f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647950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3.c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105150"/>
            <a:ext cx="533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4.b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3574018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5.e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5350"/>
            <a:ext cx="7467600" cy="857250"/>
          </a:xfrm>
        </p:spPr>
        <p:txBody>
          <a:bodyPr>
            <a:noAutofit/>
          </a:bodyPr>
          <a:lstStyle/>
          <a:p>
            <a:pPr algn="l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C. T</a:t>
            </a:r>
            <a:r>
              <a:rPr lang="hu-H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étel</a:t>
            </a:r>
            <a:r>
              <a:rPr lang="hu-HU" sz="2000" dirty="0" smtClean="0">
                <a:latin typeface="+mn-lt"/>
              </a:rPr>
              <a:t>: Írja a vizsgalapra az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hu-HU" sz="2000" dirty="0" smtClean="0">
                <a:latin typeface="+mn-lt"/>
              </a:rPr>
              <a:t> oszlopban található bázisok sorszámát és a neki megfelelő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 </a:t>
            </a:r>
            <a:r>
              <a:rPr lang="hu-HU" sz="2000" dirty="0" smtClean="0">
                <a:latin typeface="+mn-lt"/>
              </a:rPr>
              <a:t>oszlopban található konjugált savak betűjelét. Az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hu-HU" sz="2000" dirty="0" smtClean="0">
                <a:latin typeface="+mn-lt"/>
              </a:rPr>
              <a:t> oszlop minden egyes számának csak egyetlen betű felel meg a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 </a:t>
            </a:r>
            <a:r>
              <a:rPr lang="hu-HU" sz="2000" dirty="0" smtClean="0">
                <a:latin typeface="+mn-lt"/>
              </a:rPr>
              <a:t>oszlopból.</a:t>
            </a:r>
            <a:endParaRPr lang="en-US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199599"/>
            <a:ext cx="1676400" cy="25336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/>
              <a:t>          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2–</a:t>
            </a:r>
            <a:endParaRPr lang="hu-HU" sz="2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hu-HU" sz="2000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2–</a:t>
            </a:r>
            <a:endParaRPr lang="hu-HU" sz="2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24200" y="2038350"/>
            <a:ext cx="24384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/>
              <a:t>               </a:t>
            </a:r>
            <a:r>
              <a:rPr lang="hu-H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HCO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hu-HU" sz="2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hu-HU" sz="2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HCN</a:t>
            </a: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hu-HU" sz="2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hu-HU" sz="20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HSO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en-US" sz="2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038350"/>
            <a:ext cx="609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1.f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05690" y="2535604"/>
            <a:ext cx="609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2.d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88756" y="3014677"/>
            <a:ext cx="609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3.c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88756" y="3533805"/>
            <a:ext cx="6096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4.a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88756" y="4095750"/>
            <a:ext cx="60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5.e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9550"/>
            <a:ext cx="8229600" cy="4419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Sok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sikert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kívánunk</a:t>
            </a:r>
            <a:r>
              <a:rPr lang="hu-HU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u-HU" sz="2200" b="1" dirty="0" smtClean="0"/>
              <a:t/>
            </a:r>
            <a:br>
              <a:rPr lang="hu-HU" sz="2200" b="1" dirty="0" smtClean="0"/>
            </a:br>
            <a:r>
              <a:rPr lang="hu-HU" sz="2200" b="1" dirty="0" smtClean="0"/>
              <a:t>KOVÁCS MÓNIKA – Kemény Zsigmond Elméleti Líceum, Szamosújvár</a:t>
            </a:r>
            <a:br>
              <a:rPr lang="hu-HU" sz="2200" b="1" dirty="0" smtClean="0"/>
            </a:br>
            <a:r>
              <a:rPr lang="hu-HU" sz="2200" b="1" dirty="0" smtClean="0"/>
              <a:t>PÉTER ROZÁLIA – János Zsigmond Unitárius Kollégium, Kolozsvár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/>
            </a:r>
            <a:br>
              <a:rPr lang="hu-HU" sz="2200" dirty="0" smtClean="0"/>
            </a:br>
            <a:endParaRPr lang="hu-HU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895350"/>
            <a:ext cx="1752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682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3735" y="788957"/>
            <a:ext cx="1295400" cy="2857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IGAZ?</a:t>
            </a:r>
            <a:r>
              <a:rPr lang="en-US" sz="2200" b="1" dirty="0" smtClean="0">
                <a:latin typeface="+mn-lt"/>
              </a:rPr>
              <a:t/>
            </a:r>
            <a:br>
              <a:rPr lang="en-US" sz="2200" b="1" dirty="0" smtClean="0">
                <a:latin typeface="+mn-lt"/>
              </a:rPr>
            </a:br>
            <a:r>
              <a:rPr lang="en-US" sz="1800" b="1" dirty="0">
                <a:latin typeface="+mn-lt"/>
              </a:rPr>
              <a:t/>
            </a:r>
            <a:br>
              <a:rPr lang="en-US" sz="1800" b="1" dirty="0">
                <a:latin typeface="+mn-lt"/>
              </a:rPr>
            </a:br>
            <a:endParaRPr lang="en-US" sz="1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57700"/>
            <a:ext cx="7239000" cy="274320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sz="2400" b="1" dirty="0" smtClean="0">
                <a:solidFill>
                  <a:schemeClr val="tx1"/>
                </a:solidFill>
              </a:rPr>
              <a:t>               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9135" y="66019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HAMIS?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203471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1. </a:t>
            </a:r>
            <a:r>
              <a:rPr lang="en-US" sz="2000" b="1" dirty="0" err="1" smtClean="0">
                <a:solidFill>
                  <a:schemeClr val="tx1"/>
                </a:solidFill>
              </a:rPr>
              <a:t>Egy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orbitálon</a:t>
            </a:r>
            <a:r>
              <a:rPr lang="en-US" sz="2000" b="1" dirty="0" smtClean="0">
                <a:solidFill>
                  <a:schemeClr val="tx1"/>
                </a:solidFill>
              </a:rPr>
              <a:t> maximum </a:t>
            </a:r>
            <a:r>
              <a:rPr lang="en-US" sz="2000" b="1" dirty="0" err="1" smtClean="0">
                <a:solidFill>
                  <a:schemeClr val="tx1"/>
                </a:solidFill>
              </a:rPr>
              <a:t>két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ellentétes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spinű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elektron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tartózkodhat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90178" y="1655535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 I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15265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2. </a:t>
            </a:r>
            <a:r>
              <a:rPr lang="en-US" sz="2000" b="1" dirty="0" err="1" smtClean="0">
                <a:solidFill>
                  <a:schemeClr val="tx1"/>
                </a:solidFill>
              </a:rPr>
              <a:t>Egy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pozitív</a:t>
            </a:r>
            <a:r>
              <a:rPr lang="en-US" sz="2000" b="1" u="sng" dirty="0" smtClean="0">
                <a:solidFill>
                  <a:schemeClr val="tx1"/>
                </a:solidFill>
              </a:rPr>
              <a:t> ion </a:t>
            </a:r>
            <a:r>
              <a:rPr lang="en-US" sz="2000" b="1" dirty="0" err="1" smtClean="0">
                <a:solidFill>
                  <a:schemeClr val="tx1"/>
                </a:solidFill>
              </a:rPr>
              <a:t>elektronburkában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található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elektronok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száma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nagyobb</a:t>
            </a:r>
            <a:r>
              <a:rPr lang="en-US" sz="2000" b="1" dirty="0" smtClean="0">
                <a:solidFill>
                  <a:schemeClr val="tx1"/>
                </a:solidFill>
              </a:rPr>
              <a:t>, mint </a:t>
            </a:r>
            <a:r>
              <a:rPr lang="en-US" sz="2000" b="1" dirty="0" err="1" smtClean="0">
                <a:solidFill>
                  <a:schemeClr val="tx1"/>
                </a:solidFill>
              </a:rPr>
              <a:t>az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atommagban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levő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protonok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száma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507544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H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3382923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3. </a:t>
            </a:r>
            <a:r>
              <a:rPr lang="en-US" sz="2000" b="1" dirty="0" err="1" smtClean="0">
                <a:solidFill>
                  <a:schemeClr val="tx1"/>
                </a:solidFill>
              </a:rPr>
              <a:t>Egy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elem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izotópjai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ugyanannyi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neutronnal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rendelkeznek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52078" y="3535860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</a:t>
            </a:r>
            <a:r>
              <a:rPr lang="en-US" sz="2400" b="1" dirty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9" grpId="0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361" y="382464"/>
            <a:ext cx="3429000" cy="5715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IGAZ? HAMIS?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3714751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409948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6. A </a:t>
            </a:r>
            <a:r>
              <a:rPr lang="en-US" sz="2000" b="1" dirty="0" err="1" smtClean="0"/>
              <a:t>sósav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vizes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oldatban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történő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ionizációjakor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protont</a:t>
            </a:r>
            <a:r>
              <a:rPr lang="en-US" sz="2000" b="1" dirty="0" smtClean="0"/>
              <a:t> </a:t>
            </a:r>
            <a:r>
              <a:rPr lang="en-US" sz="2000" b="1" u="sng" dirty="0" err="1" smtClean="0"/>
              <a:t>vesz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fel</a:t>
            </a:r>
            <a:r>
              <a:rPr lang="en-US" sz="2000" b="1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406922" y="1544956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4.H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944792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4. A </a:t>
            </a:r>
            <a:r>
              <a:rPr lang="en-US" sz="2000" b="1" dirty="0" err="1" smtClean="0"/>
              <a:t>klór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és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nátrium</a:t>
            </a:r>
            <a:r>
              <a:rPr lang="en-US" sz="2000" b="1" dirty="0" smtClean="0"/>
              <a:t>-b</a:t>
            </a:r>
            <a:r>
              <a:rPr lang="hu-HU" sz="2000" b="1" dirty="0" smtClean="0"/>
              <a:t>ro</a:t>
            </a:r>
            <a:r>
              <a:rPr lang="en-US" sz="2000" b="1" dirty="0" smtClean="0"/>
              <a:t>mid </a:t>
            </a:r>
            <a:r>
              <a:rPr lang="en-US" sz="2000" b="1" dirty="0" err="1" smtClean="0"/>
              <a:t>között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lejátszódó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reakcióegyenlet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bizonyítja</a:t>
            </a:r>
            <a:r>
              <a:rPr lang="en-US" sz="2000" b="1" dirty="0" smtClean="0"/>
              <a:t> a </a:t>
            </a:r>
            <a:r>
              <a:rPr lang="en-US" sz="2000" b="1" u="sng" dirty="0" err="1" smtClean="0"/>
              <a:t>bróm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nemfémesebb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jellegét</a:t>
            </a:r>
            <a:r>
              <a:rPr lang="en-US" sz="2000" b="1" dirty="0" smtClean="0"/>
              <a:t>.</a:t>
            </a:r>
            <a:r>
              <a:rPr lang="hu-HU" sz="2000" b="1" dirty="0" smtClean="0"/>
              <a:t>  ( Z</a:t>
            </a:r>
            <a:r>
              <a:rPr lang="hu-HU" sz="2000" b="1" baseline="-25000" dirty="0" smtClean="0"/>
              <a:t> Cl</a:t>
            </a:r>
            <a:r>
              <a:rPr lang="hu-HU" sz="2000" b="1" dirty="0" smtClean="0"/>
              <a:t> = 17 , Z</a:t>
            </a:r>
            <a:r>
              <a:rPr lang="hu-HU" sz="2000" b="1" baseline="-25000" dirty="0" smtClean="0"/>
              <a:t>Br</a:t>
            </a:r>
            <a:r>
              <a:rPr lang="hu-HU" sz="2000" b="1" dirty="0" smtClean="0"/>
              <a:t> = 35 )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06922" y="2598092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5.H</a:t>
            </a:r>
            <a:endParaRPr lang="en-US" sz="2400" b="1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0" y="2404705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ea typeface="Calibri" pitchFamily="34" charset="0"/>
                <a:cs typeface="CIDFont+F1" charset="0"/>
              </a:rPr>
              <a:t>5.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Nátrium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klorid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kristályok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vízben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való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oldása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során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dipólus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-dipólus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kölcsönhatások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alakulnak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ki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IDFont+F1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06922" y="3594615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 H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/>
      <p:bldP spid="11" grpId="0" animBg="1"/>
      <p:bldP spid="1030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6355"/>
            <a:ext cx="2819400" cy="63354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IGAZ? HAMIS?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73438"/>
            <a:ext cx="6218596" cy="91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/>
              <a:t>9. </a:t>
            </a:r>
            <a:r>
              <a:rPr lang="en-US" sz="2000" b="1" dirty="0" err="1" smtClean="0"/>
              <a:t>Egy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nátrium-hidroxid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oldat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semlegesítése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során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oldat</a:t>
            </a:r>
            <a:r>
              <a:rPr lang="en-US" sz="2000" b="1" dirty="0" smtClean="0"/>
              <a:t> pH </a:t>
            </a:r>
            <a:r>
              <a:rPr lang="en-US" sz="2000" b="1" dirty="0" err="1" smtClean="0"/>
              <a:t>értéke</a:t>
            </a:r>
            <a:r>
              <a:rPr lang="en-US" sz="2000" b="1" dirty="0" smtClean="0"/>
              <a:t> </a:t>
            </a:r>
            <a:r>
              <a:rPr lang="en-US" sz="2000" b="1" u="sng" dirty="0" err="1" smtClean="0"/>
              <a:t>nő</a:t>
            </a:r>
            <a:r>
              <a:rPr lang="en-US" sz="2000" b="1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08352" y="1239898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7. H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064886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8.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oxigén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vízben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való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oldékonysága</a:t>
            </a:r>
            <a:r>
              <a:rPr lang="en-US" sz="2000" b="1" dirty="0" smtClean="0"/>
              <a:t> </a:t>
            </a:r>
            <a:r>
              <a:rPr lang="en-US" sz="2000" b="1" u="sng" dirty="0" err="1" smtClean="0"/>
              <a:t>csökken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nyomás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növekedésével</a:t>
            </a:r>
            <a:r>
              <a:rPr lang="en-US" sz="2000" b="1" dirty="0" smtClean="0"/>
              <a:t>.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13996" y="2235949"/>
            <a:ext cx="76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 H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3996" y="3320712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9.H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12395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hu-HU" sz="2000" b="1" dirty="0" smtClean="0">
                <a:ea typeface="Calibri" pitchFamily="34" charset="0"/>
                <a:cs typeface="CIDFont+F1"/>
              </a:rPr>
              <a:t>7.</a:t>
            </a:r>
            <a:r>
              <a:rPr lang="en-US" sz="2000" b="1" dirty="0" smtClean="0">
                <a:ea typeface="Calibri" pitchFamily="34" charset="0"/>
                <a:cs typeface="CIDFont+F1"/>
              </a:rPr>
              <a:t> A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víz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magas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forrásponttal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rendelkezik</a:t>
            </a:r>
            <a:r>
              <a:rPr lang="en-US" sz="2000" b="1" dirty="0" smtClean="0">
                <a:ea typeface="Calibri" pitchFamily="34" charset="0"/>
                <a:cs typeface="CIDFont+F1"/>
              </a:rPr>
              <a:t> a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poláris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u="sng" dirty="0" err="1" smtClean="0">
                <a:ea typeface="Calibri" pitchFamily="34" charset="0"/>
                <a:cs typeface="CIDFont+F1"/>
              </a:rPr>
              <a:t>kovalens</a:t>
            </a:r>
            <a:r>
              <a:rPr lang="en-US" sz="2000" b="1" u="sng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u="sng" dirty="0" err="1" smtClean="0">
                <a:ea typeface="Calibri" pitchFamily="34" charset="0"/>
                <a:cs typeface="CIDFont+F1"/>
              </a:rPr>
              <a:t>kötéssel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kapcsolodó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molekulák</a:t>
            </a:r>
            <a:r>
              <a:rPr lang="en-US" sz="2000" b="1" dirty="0" smtClean="0"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ea typeface="Calibri" pitchFamily="34" charset="0"/>
                <a:cs typeface="CIDFont+F1"/>
              </a:rPr>
              <a:t>miatt</a:t>
            </a:r>
            <a:r>
              <a:rPr lang="en-US" sz="2000" b="1" dirty="0" smtClean="0">
                <a:ea typeface="Calibri" pitchFamily="34" charset="0"/>
                <a:cs typeface="CIDFont+F1"/>
              </a:rPr>
              <a:t>.</a:t>
            </a:r>
            <a:endParaRPr lang="en-US" sz="2000" b="1" dirty="0" smtClean="0"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2951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IDFont+F2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3579692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09575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endParaRPr lang="hu-HU" b="1" dirty="0" smtClean="0"/>
          </a:p>
          <a:p>
            <a:pPr fontAlgn="ctr"/>
            <a:endParaRPr lang="en-US" b="1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0176693"/>
              </p:ext>
            </p:extLst>
          </p:nvPr>
        </p:nvGraphicFramePr>
        <p:xfrm>
          <a:off x="914400" y="3902858"/>
          <a:ext cx="7162799" cy="617770"/>
        </p:xfrm>
        <a:graphic>
          <a:graphicData uri="http://schemas.openxmlformats.org/drawingml/2006/table">
            <a:tbl>
              <a:tblPr/>
              <a:tblGrid>
                <a:gridCol w="838200"/>
                <a:gridCol w="529976"/>
                <a:gridCol w="790501"/>
                <a:gridCol w="563366"/>
                <a:gridCol w="563366"/>
                <a:gridCol w="654578"/>
                <a:gridCol w="727905"/>
                <a:gridCol w="563366"/>
                <a:gridCol w="643847"/>
                <a:gridCol w="643847"/>
                <a:gridCol w="643847"/>
              </a:tblGrid>
              <a:tr h="3231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Calibri"/>
                        </a:rPr>
                        <a:t>[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H</a:t>
                      </a:r>
                      <a:r>
                        <a:rPr lang="hu-HU" sz="1600" b="1" baseline="-25000" dirty="0" smtClean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O</a:t>
                      </a:r>
                      <a:r>
                        <a:rPr lang="en-US" sz="1600" b="1" baseline="30000" dirty="0" smtClean="0">
                          <a:latin typeface="Times New Roman"/>
                          <a:ea typeface="Times New Roman"/>
                          <a:cs typeface="Calibri"/>
                        </a:rPr>
                        <a:t>+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]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</a:t>
                      </a:r>
                      <a:r>
                        <a:rPr lang="hu-HU" sz="1600" b="1" baseline="-25000">
                          <a:latin typeface="Times New Roman"/>
                          <a:ea typeface="Times New Roman"/>
                          <a:cs typeface="Calibri"/>
                        </a:rPr>
                        <a:t>...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-5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-6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Calibri"/>
                        </a:rPr>
                        <a:t>-7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-8</a:t>
                      </a: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...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-9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-10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-13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r>
                        <a:rPr lang="hu-HU" sz="1600" b="1" baseline="30000">
                          <a:latin typeface="Times New Roman"/>
                          <a:ea typeface="Times New Roman"/>
                          <a:cs typeface="Calibri"/>
                        </a:rPr>
                        <a:t>-14</a:t>
                      </a:r>
                      <a:endParaRPr lang="en-US" sz="1600" b="1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Calibri"/>
                          <a:cs typeface="Calibri"/>
                        </a:rPr>
                        <a:t>pH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Calibri"/>
                          <a:cs typeface="Calibri"/>
                        </a:rPr>
                        <a:t>0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1...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Calibri"/>
                          <a:cs typeface="Calibri"/>
                        </a:rPr>
                        <a:t>5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Calibri"/>
                          <a:cs typeface="Calibri"/>
                        </a:rPr>
                        <a:t>8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Calibri"/>
                        </a:rPr>
                        <a:t>7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8...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13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22" y="564963"/>
            <a:ext cx="3810000" cy="541139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>
                <a:latin typeface="+mn-lt"/>
              </a:rPr>
              <a:t>               </a:t>
            </a:r>
            <a:r>
              <a:rPr lang="en-US" sz="2400" b="1" dirty="0" smtClean="0">
                <a:latin typeface="+mn-lt"/>
              </a:rPr>
              <a:t>IGAZ? HAMIS?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444" y="1157133"/>
            <a:ext cx="6248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000" b="1" dirty="0" smtClean="0"/>
              <a:t>10. </a:t>
            </a:r>
            <a:r>
              <a:rPr lang="en-US" sz="2000" b="1" dirty="0" err="1" smtClean="0"/>
              <a:t>Egy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anyag</a:t>
            </a:r>
            <a:r>
              <a:rPr lang="en-US" sz="2000" b="1" dirty="0" smtClean="0"/>
              <a:t> a </a:t>
            </a:r>
            <a:r>
              <a:rPr lang="en-US" sz="2000" b="1" dirty="0" err="1" smtClean="0"/>
              <a:t>hozzá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hasonló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szerkezetű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oldószerben</a:t>
            </a:r>
            <a:r>
              <a:rPr lang="en-US" sz="2000" b="1" dirty="0" smtClean="0"/>
              <a:t> </a:t>
            </a:r>
            <a:r>
              <a:rPr lang="en-US" sz="2000" b="1" u="sng" dirty="0" err="1" smtClean="0"/>
              <a:t>oldhatatlan</a:t>
            </a:r>
            <a:r>
              <a:rPr lang="en-US" sz="2000" b="1" dirty="0" smtClean="0"/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47366"/>
            <a:ext cx="62484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11.</a:t>
            </a:r>
            <a:r>
              <a:rPr lang="en-US" sz="2400" b="1" dirty="0" smtClean="0"/>
              <a:t> </a:t>
            </a:r>
            <a:r>
              <a:rPr lang="en-US" sz="2000" b="1" dirty="0" err="1" smtClean="0"/>
              <a:t>Egy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anyag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szublimációja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olyan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folyamat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amely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hőelnyeléssel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jár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836597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12. A </a:t>
            </a: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CIDFont+F1"/>
              </a:rPr>
              <a:t>hidrónium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 ion</a:t>
            </a:r>
            <a:r>
              <a:rPr lang="hu-HU" sz="2000" b="1" dirty="0" smtClean="0">
                <a:latin typeface="Calibri" pitchFamily="34" charset="0"/>
                <a:ea typeface="Calibri" pitchFamily="34" charset="0"/>
                <a:cs typeface="CIDFont+F1"/>
              </a:rPr>
              <a:t> (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ox</a:t>
            </a:r>
            <a:r>
              <a:rPr lang="hu-HU" sz="2000" b="1" dirty="0" smtClean="0">
                <a:latin typeface="Calibri" pitchFamily="34" charset="0"/>
                <a:ea typeface="Calibri" pitchFamily="34" charset="0"/>
                <a:cs typeface="CIDFont+F1"/>
              </a:rPr>
              <a:t>ónium ion)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a </a:t>
            </a: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CIDFont+F1"/>
              </a:rPr>
              <a:t>víz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CIDFont+F1"/>
              </a:rPr>
              <a:t>konjugált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 </a:t>
            </a: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CIDFont+F1"/>
              </a:rPr>
              <a:t>bázisa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IDFont+F1"/>
              </a:rPr>
              <a:t>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6610" y="1270187"/>
            <a:ext cx="838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10. H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20844" y="2070723"/>
            <a:ext cx="76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11. I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20844" y="2990398"/>
            <a:ext cx="838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12. H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360256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hu-HU" sz="2400" b="1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hu-H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hu-HU" sz="2400" b="1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hu-H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360459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H</a:t>
            </a:r>
            <a:r>
              <a:rPr lang="hu-HU" sz="2400" b="1" baseline="-30000" dirty="0" smtClean="0">
                <a:ea typeface="Calibri" pitchFamily="34" charset="0"/>
                <a:cs typeface="Times New Roman" pitchFamily="18" charset="0"/>
              </a:rPr>
              <a:t>2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O</a:t>
            </a:r>
            <a:endParaRPr lang="hu-HU" sz="2400" b="1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 animBg="1"/>
      <p:bldP spid="9" grpId="0" animBg="1"/>
      <p:bldP spid="10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43490"/>
            <a:ext cx="2971800" cy="342899"/>
          </a:xfrm>
        </p:spPr>
        <p:txBody>
          <a:bodyPr>
            <a:noAutofit/>
          </a:bodyPr>
          <a:lstStyle/>
          <a:p>
            <a:pPr algn="l"/>
            <a:r>
              <a:rPr lang="hu-HU" sz="2400" b="1" dirty="0" smtClean="0">
                <a:latin typeface="+mn-lt"/>
              </a:rPr>
              <a:t>EGYSZERŰ VÁLASZTÁS  </a:t>
            </a:r>
            <a:br>
              <a:rPr lang="hu-HU" sz="2400" b="1" dirty="0" smtClean="0">
                <a:latin typeface="+mn-lt"/>
              </a:rPr>
            </a:br>
            <a:endParaRPr lang="en-US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9329"/>
            <a:ext cx="4572000" cy="1828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 </a:t>
            </a:r>
            <a:r>
              <a:rPr lang="en-US" sz="2400" b="1" dirty="0" err="1" smtClean="0">
                <a:solidFill>
                  <a:schemeClr val="tx1"/>
                </a:solidFill>
              </a:rPr>
              <a:t>kén</a:t>
            </a:r>
            <a:r>
              <a:rPr lang="en-US" sz="2400" b="1" dirty="0" smtClean="0">
                <a:solidFill>
                  <a:schemeClr val="tx1"/>
                </a:solidFill>
              </a:rPr>
              <a:t> atom </a:t>
            </a:r>
            <a:r>
              <a:rPr lang="ro-RO" sz="2400" b="1" dirty="0" smtClean="0">
                <a:solidFill>
                  <a:schemeClr val="tx1"/>
                </a:solidFill>
              </a:rPr>
              <a:t>vegy</a:t>
            </a:r>
            <a:r>
              <a:rPr lang="hu-HU" sz="2400" b="1" dirty="0" smtClean="0">
                <a:solidFill>
                  <a:schemeClr val="tx1"/>
                </a:solidFill>
              </a:rPr>
              <a:t>értékhéján</a:t>
            </a:r>
            <a:r>
              <a:rPr lang="en-US" sz="2400" b="1" dirty="0" smtClean="0">
                <a:solidFill>
                  <a:schemeClr val="tx1"/>
                </a:solidFill>
              </a:rPr>
              <a:t> van: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lphaLcPeriod"/>
            </a:pPr>
            <a:r>
              <a:rPr lang="hu-HU" sz="2400" b="1" dirty="0" smtClean="0">
                <a:solidFill>
                  <a:schemeClr val="tx1"/>
                </a:solidFill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elektron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lphaLcPeriod"/>
            </a:pPr>
            <a:r>
              <a:rPr lang="en-US" sz="2400" b="1" dirty="0" smtClean="0">
                <a:solidFill>
                  <a:schemeClr val="tx1"/>
                </a:solidFill>
              </a:rPr>
              <a:t>4 </a:t>
            </a:r>
            <a:r>
              <a:rPr lang="en-US" sz="2400" b="1" dirty="0" err="1" smtClean="0">
                <a:solidFill>
                  <a:schemeClr val="tx1"/>
                </a:solidFill>
              </a:rPr>
              <a:t>elektron</a:t>
            </a:r>
            <a:r>
              <a:rPr lang="en-US" sz="2400" b="1" dirty="0" smtClean="0">
                <a:solidFill>
                  <a:schemeClr val="tx1"/>
                </a:solidFill>
              </a:rPr>
              <a:t>; </a:t>
            </a:r>
            <a:endParaRPr lang="hu-HU" sz="2400" b="1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lphaLcPeriod"/>
            </a:pPr>
            <a:r>
              <a:rPr lang="hu-HU" sz="2400" b="1" dirty="0" smtClean="0">
                <a:solidFill>
                  <a:schemeClr val="tx1"/>
                </a:solidFill>
              </a:rPr>
              <a:t>8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elektron</a:t>
            </a:r>
            <a:endParaRPr lang="hu-HU" sz="2400" b="1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lphaLcPeriod"/>
            </a:pPr>
            <a:r>
              <a:rPr lang="hu-HU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0 </a:t>
            </a:r>
            <a:r>
              <a:rPr lang="en-US" sz="2400" b="1" dirty="0" err="1" smtClean="0">
                <a:solidFill>
                  <a:schemeClr val="tx1"/>
                </a:solidFill>
              </a:rPr>
              <a:t>elektron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909109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- csak egy válasz helyes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3657600"/>
            <a:ext cx="76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1. a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48615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 Z = 16  </a:t>
            </a:r>
            <a:endParaRPr lang="en-US" sz="24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3883968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1s</a:t>
            </a:r>
            <a:r>
              <a:rPr kumimoji="0" lang="hu-H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2s</a:t>
            </a:r>
            <a:r>
              <a:rPr kumimoji="0" lang="hu-H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2p</a:t>
            </a:r>
            <a:r>
              <a:rPr kumimoji="0" lang="hu-H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3s</a:t>
            </a:r>
            <a:r>
              <a:rPr kumimoji="0" lang="hu-H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3p</a:t>
            </a:r>
            <a:r>
              <a:rPr kumimoji="0" lang="hu-H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hu-H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/>
      <p:bldP spid="10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77453"/>
            <a:ext cx="6248400" cy="53697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hu-HU" sz="2400" b="1" dirty="0" smtClean="0">
                <a:latin typeface="+mn-lt"/>
              </a:rPr>
              <a:t>EGYSZERŰ VÁLASZTÁS  - csak egy válasz helyes    </a:t>
            </a:r>
            <a:br>
              <a:rPr lang="hu-HU" sz="2400" b="1" dirty="0" smtClean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11" y="1305142"/>
            <a:ext cx="7086600" cy="21145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2400" b="1" dirty="0" smtClean="0"/>
              <a:t>2. </a:t>
            </a:r>
            <a:r>
              <a:rPr lang="en-US" sz="2400" b="1" dirty="0" smtClean="0"/>
              <a:t>A </a:t>
            </a:r>
            <a:r>
              <a:rPr lang="en-US" sz="2400" b="1" dirty="0" err="1" smtClean="0"/>
              <a:t>nátrium–kloridban</a:t>
            </a:r>
            <a:r>
              <a:rPr lang="hu-HU" sz="2400" b="1" dirty="0" smtClean="0"/>
              <a:t> (</a:t>
            </a:r>
            <a:r>
              <a:rPr lang="en-US" sz="2400" b="1" dirty="0" err="1" smtClean="0"/>
              <a:t>NaCl</a:t>
            </a:r>
            <a:r>
              <a:rPr lang="hu-HU" sz="2400" b="1" dirty="0" smtClean="0"/>
              <a:t>)</a:t>
            </a:r>
            <a:r>
              <a:rPr lang="en-US" sz="2400" b="1" dirty="0" smtClean="0"/>
              <a:t> </a:t>
            </a:r>
            <a:r>
              <a:rPr lang="hu-HU" sz="2400" b="1" dirty="0" smtClean="0"/>
              <a:t>a kötés úgy alakul ki, hogy: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b="1" dirty="0" smtClean="0"/>
              <a:t>a </a:t>
            </a:r>
            <a:r>
              <a:rPr lang="en-US" sz="2400" b="1" dirty="0" err="1" smtClean="0"/>
              <a:t>nátrium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atomok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elektront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tesznek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közössé</a:t>
            </a:r>
            <a:r>
              <a:rPr lang="en-US" sz="2400" b="1" dirty="0" smtClean="0"/>
              <a:t>; </a:t>
            </a:r>
            <a:endParaRPr lang="hu-HU" sz="24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b="1" dirty="0" smtClean="0"/>
              <a:t>a </a:t>
            </a:r>
            <a:r>
              <a:rPr lang="en-US" sz="2400" b="1" dirty="0" err="1" smtClean="0"/>
              <a:t>nátrium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atomok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elektront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vesznek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fel</a:t>
            </a:r>
            <a:r>
              <a:rPr lang="en-US" sz="2400" b="1" dirty="0" smtClean="0"/>
              <a:t>;</a:t>
            </a:r>
            <a:endParaRPr lang="hu-HU" sz="24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b="1" dirty="0" smtClean="0"/>
              <a:t>a </a:t>
            </a:r>
            <a:r>
              <a:rPr lang="en-US" sz="2400" b="1" dirty="0" err="1" smtClean="0"/>
              <a:t>klór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atomok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elektront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vesznek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fel</a:t>
            </a:r>
            <a:r>
              <a:rPr lang="en-US" sz="2400" b="1" dirty="0" smtClean="0"/>
              <a:t>; </a:t>
            </a:r>
            <a:endParaRPr lang="hu-HU" sz="24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b="1" dirty="0" smtClean="0"/>
              <a:t>a </a:t>
            </a:r>
            <a:r>
              <a:rPr lang="en-US" sz="2400" b="1" dirty="0" err="1" smtClean="0"/>
              <a:t>klór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atomok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elektront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tesznek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közössé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462635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Z</a:t>
            </a:r>
            <a:r>
              <a:rPr lang="hu-HU" sz="2400" b="1" baseline="-25000" dirty="0" smtClean="0"/>
              <a:t>Na</a:t>
            </a:r>
            <a:r>
              <a:rPr lang="hu-HU" sz="2400" b="1" dirty="0" smtClean="0"/>
              <a:t> = 11    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62300" y="340675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sz="2400" dirty="0" smtClean="0">
                <a:ea typeface="Calibri" pitchFamily="34" charset="0"/>
                <a:cs typeface="Times New Roman" pitchFamily="18" charset="0"/>
              </a:rPr>
              <a:t>       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1s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2  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2s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2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2p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6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  3s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 </a:t>
            </a:r>
            <a:endParaRPr lang="hu-HU" sz="2400" b="1" dirty="0" smtClean="0"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8370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Z</a:t>
            </a:r>
            <a:r>
              <a:rPr lang="hu-HU" sz="2400" b="1" baseline="-25000" dirty="0" smtClean="0"/>
              <a:t>Cl</a:t>
            </a:r>
            <a:r>
              <a:rPr lang="hu-HU" sz="2400" b="1" dirty="0" smtClean="0"/>
              <a:t> = 17    </a:t>
            </a:r>
            <a:endParaRPr lang="en-US" sz="24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417711" y="382476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1s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2   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2s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2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2p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6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  3s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2</a:t>
            </a:r>
            <a:r>
              <a:rPr lang="hu-HU" sz="2400" b="1" dirty="0" smtClean="0">
                <a:ea typeface="Calibri" pitchFamily="34" charset="0"/>
                <a:cs typeface="Times New Roman" pitchFamily="18" charset="0"/>
              </a:rPr>
              <a:t>3p</a:t>
            </a:r>
            <a:r>
              <a:rPr lang="hu-HU" sz="2400" b="1" baseline="30000" dirty="0" smtClean="0">
                <a:ea typeface="Calibri" pitchFamily="34" charset="0"/>
                <a:cs typeface="Times New Roman" pitchFamily="18" charset="0"/>
              </a:rPr>
              <a:t>5</a:t>
            </a:r>
            <a:endParaRPr lang="hu-HU" sz="2400" b="1" dirty="0" smtClean="0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3486150"/>
            <a:ext cx="76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2. c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19150"/>
            <a:ext cx="6172200" cy="460771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hu-HU" sz="2700" b="1" dirty="0" smtClean="0">
                <a:latin typeface="+mn-lt"/>
              </a:rPr>
              <a:t>EGYSZERŰ VÁLASZTÁS  - csak egy válasz helyes    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408658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A </a:t>
            </a:r>
            <a:r>
              <a:rPr lang="en-US" sz="2400" b="1" dirty="0" err="1" smtClean="0"/>
              <a:t>nátrium</a:t>
            </a:r>
            <a:r>
              <a:rPr lang="hu-HU" sz="2400" b="1" dirty="0" smtClean="0"/>
              <a:t>-</a:t>
            </a:r>
            <a:r>
              <a:rPr lang="en-US" sz="2400" b="1" dirty="0" err="1" smtClean="0"/>
              <a:t>klorid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olvadék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elektrolízisekor</a:t>
            </a:r>
            <a:r>
              <a:rPr lang="en-US" sz="2400" b="1" dirty="0" smtClean="0"/>
              <a:t>:</a:t>
            </a:r>
          </a:p>
          <a:p>
            <a:endParaRPr lang="en-US" sz="2400" b="1" dirty="0" smtClean="0"/>
          </a:p>
          <a:p>
            <a:pPr marL="457200" indent="-457200">
              <a:buAutoNum type="alphaLcPeriod"/>
            </a:pPr>
            <a:r>
              <a:rPr lang="en-US" sz="2400" b="1" dirty="0" smtClean="0"/>
              <a:t>a </a:t>
            </a:r>
            <a:r>
              <a:rPr lang="en-US" sz="2400" b="1" dirty="0" err="1" smtClean="0"/>
              <a:t>katódon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oxidáció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megy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végbe</a:t>
            </a:r>
            <a:r>
              <a:rPr lang="en-US" sz="2400" b="1" dirty="0" smtClean="0"/>
              <a:t>; </a:t>
            </a:r>
          </a:p>
          <a:p>
            <a:pPr marL="457200" indent="-457200">
              <a:buAutoNum type="alphaLcPeriod"/>
            </a:pPr>
            <a:r>
              <a:rPr lang="en-US" sz="2400" b="1" dirty="0" err="1" smtClean="0"/>
              <a:t>az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anódon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redukció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megy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végbe</a:t>
            </a:r>
            <a:r>
              <a:rPr lang="en-US" sz="2400" b="1" dirty="0" smtClean="0"/>
              <a:t>;</a:t>
            </a:r>
          </a:p>
          <a:p>
            <a:pPr marL="457200" indent="-457200">
              <a:buAutoNum type="alphaLcPeriod"/>
            </a:pPr>
            <a:r>
              <a:rPr lang="en-US" sz="2400" b="1" dirty="0" smtClean="0"/>
              <a:t>a </a:t>
            </a:r>
            <a:r>
              <a:rPr lang="en-US" sz="2400" b="1" dirty="0" err="1" smtClean="0"/>
              <a:t>katódon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nátrium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keletkezik</a:t>
            </a:r>
            <a:r>
              <a:rPr lang="en-US" sz="2400" b="1" dirty="0" smtClean="0"/>
              <a:t>; </a:t>
            </a:r>
          </a:p>
          <a:p>
            <a:pPr marL="457200" indent="-457200">
              <a:buAutoNum type="alphaLcPeriod"/>
            </a:pPr>
            <a:r>
              <a:rPr lang="en-US" sz="2400" b="1" dirty="0" err="1" smtClean="0"/>
              <a:t>az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anódon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nátrium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keletkezik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3486150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c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14350"/>
            <a:ext cx="6248400" cy="701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hu-HU" sz="2700" b="1" dirty="0" smtClean="0">
                <a:latin typeface="+mn-lt"/>
              </a:rPr>
              <a:t>EGYSZERŰ VÁLASZTÁS  - csak egy válasz helyes    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428750"/>
            <a:ext cx="6400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4. A [Ag(NH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)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]OH </a:t>
            </a:r>
            <a:r>
              <a:rPr lang="en-US" sz="2200" b="1" dirty="0" err="1" smtClean="0"/>
              <a:t>komplex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vegyületre</a:t>
            </a:r>
            <a:r>
              <a:rPr lang="hu-HU" sz="2200" b="1" dirty="0" smtClean="0"/>
              <a:t> / Tollens reagensre 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igaz</a:t>
            </a:r>
            <a:r>
              <a:rPr lang="en-US" sz="2200" b="1" dirty="0" smtClean="0"/>
              <a:t>:</a:t>
            </a:r>
            <a:endParaRPr lang="hu-HU" sz="2200" b="1" dirty="0" smtClean="0"/>
          </a:p>
          <a:p>
            <a:endParaRPr lang="en-US" sz="2200" b="1" dirty="0" smtClean="0"/>
          </a:p>
          <a:p>
            <a:pPr marL="457200" indent="-457200">
              <a:buAutoNum type="alphaLcPeriod"/>
            </a:pPr>
            <a:r>
              <a:rPr lang="en-US" sz="2200" b="1" dirty="0" smtClean="0"/>
              <a:t>a </a:t>
            </a:r>
            <a:r>
              <a:rPr lang="en-US" sz="2200" b="1" dirty="0" err="1" smtClean="0"/>
              <a:t>hidroxid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ionnak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ligandum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szerepe</a:t>
            </a:r>
            <a:r>
              <a:rPr lang="en-US" sz="2200" b="1" dirty="0" smtClean="0"/>
              <a:t> van; </a:t>
            </a:r>
          </a:p>
          <a:p>
            <a:pPr marL="457200" indent="-457200">
              <a:buAutoNum type="alphaLcPeriod"/>
            </a:pPr>
            <a:r>
              <a:rPr lang="en-US" sz="2200" b="1" dirty="0" smtClean="0"/>
              <a:t>a </a:t>
            </a:r>
            <a:r>
              <a:rPr lang="en-US" sz="2200" b="1" dirty="0" err="1" smtClean="0"/>
              <a:t>komplex</a:t>
            </a:r>
            <a:r>
              <a:rPr lang="en-US" sz="2200" b="1" dirty="0" smtClean="0"/>
              <a:t> ion </a:t>
            </a:r>
            <a:r>
              <a:rPr lang="en-US" sz="2200" b="1" dirty="0" err="1" smtClean="0"/>
              <a:t>elektromos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töltése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negatív</a:t>
            </a:r>
            <a:r>
              <a:rPr lang="en-US" sz="2200" b="1" dirty="0" smtClean="0"/>
              <a:t>;</a:t>
            </a:r>
          </a:p>
          <a:p>
            <a:pPr marL="457200" indent="-457200">
              <a:buAutoNum type="alphaLcPeriod"/>
            </a:pPr>
            <a:r>
              <a:rPr lang="en-US" sz="2200" b="1" dirty="0" err="1" smtClean="0"/>
              <a:t>az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ammónia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molekuláknak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ligandum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szerepe</a:t>
            </a:r>
            <a:r>
              <a:rPr lang="en-US" sz="2200" b="1" dirty="0" smtClean="0"/>
              <a:t> van; </a:t>
            </a:r>
          </a:p>
          <a:p>
            <a:pPr marL="457200" indent="-457200">
              <a:buAutoNum type="alphaLcPeriod"/>
            </a:pPr>
            <a:r>
              <a:rPr lang="en-US" sz="2200" b="1" dirty="0" smtClean="0"/>
              <a:t>a </a:t>
            </a:r>
            <a:r>
              <a:rPr lang="en-US" sz="2200" b="1" dirty="0" err="1" smtClean="0"/>
              <a:t>koordinációs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szám</a:t>
            </a:r>
            <a:r>
              <a:rPr lang="en-US" sz="2200" b="1" dirty="0" smtClean="0"/>
              <a:t> 3.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53300" y="3644741"/>
            <a:ext cx="685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4.c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00B050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966</TotalTime>
  <Words>782</Words>
  <Application>Microsoft Office PowerPoint</Application>
  <PresentationFormat>On-screen Show (16:9)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TÍPUSFELADATOK</vt:lpstr>
      <vt:lpstr> IGAZ?  </vt:lpstr>
      <vt:lpstr>IGAZ? HAMIS?</vt:lpstr>
      <vt:lpstr>IGAZ? HAMIS?</vt:lpstr>
      <vt:lpstr>               IGAZ? HAMIS?</vt:lpstr>
      <vt:lpstr>EGYSZERŰ VÁLASZTÁS   </vt:lpstr>
      <vt:lpstr> EGYSZERŰ VÁLASZTÁS  - csak egy válasz helyes     </vt:lpstr>
      <vt:lpstr> EGYSZERŰ VÁLASZTÁS  - csak egy válasz helyes     </vt:lpstr>
      <vt:lpstr>  EGYSZERŰ VÁLASZTÁS  - csak egy válasz helyes     </vt:lpstr>
      <vt:lpstr>EGYSZERŰ VÁLASZTÁS  - csak egy válasz helyes</vt:lpstr>
      <vt:lpstr> EGYSZERŰ VÁLASZTÁS  - csak egy válasz helyes </vt:lpstr>
      <vt:lpstr>    C tétel: Írja a vizsgalapra az A oszlopban található galvánelemek valamely összetevőjének sorszámát és a neki megfelelő, B oszlopban található, ennek a galvánelemben betöltött szerepét. Az A oszlopban minden egyes számnak egyetlen betű felel meg a B oszlopból. </vt:lpstr>
      <vt:lpstr>C. Tétel:  Írja a vizsgalapra az A oszlopban előforduló kémiai elem sorszámát és a B oszlopban található, az elem atomjára jellemző tulajdonságnak megfelelő betűt. Az A oszlop minden egyes számának csak egyetlen betű felel meg a B oszlopból.                                                                       </vt:lpstr>
      <vt:lpstr>C. Tétel: Írja a vizsgalapra az A oszlopban található bázisok sorszámát és a neki megfelelő B oszlopban található konjugált savak betűjelét. Az A oszlop minden egyes számának csak egyetlen betű felel meg a B oszlopból.</vt:lpstr>
      <vt:lpstr>   Sok sikert kívánunk   KOVÁCS MÓNIKA – Kemény Zsigmond Elméleti Líceum, Szamosújvár PÉTER ROZÁLIA – János Zsigmond Unitárius Kollégium, Kolozsvár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Rozalia</dc:creator>
  <cp:lastModifiedBy>Peter Rozalia</cp:lastModifiedBy>
  <cp:revision>93</cp:revision>
  <dcterms:created xsi:type="dcterms:W3CDTF">2020-05-04T16:03:38Z</dcterms:created>
  <dcterms:modified xsi:type="dcterms:W3CDTF">2020-05-16T09:25:03Z</dcterms:modified>
</cp:coreProperties>
</file>