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89" r:id="rId3"/>
    <p:sldId id="274" r:id="rId4"/>
    <p:sldId id="294" r:id="rId5"/>
    <p:sldId id="288" r:id="rId6"/>
    <p:sldId id="295" r:id="rId7"/>
    <p:sldId id="287" r:id="rId8"/>
    <p:sldId id="291" r:id="rId9"/>
    <p:sldId id="256" r:id="rId10"/>
    <p:sldId id="273" r:id="rId11"/>
    <p:sldId id="272" r:id="rId12"/>
    <p:sldId id="275" r:id="rId13"/>
    <p:sldId id="278" r:id="rId14"/>
    <p:sldId id="279" r:id="rId15"/>
    <p:sldId id="280" r:id="rId16"/>
    <p:sldId id="267" r:id="rId17"/>
    <p:sldId id="268" r:id="rId18"/>
    <p:sldId id="298" r:id="rId19"/>
    <p:sldId id="276" r:id="rId20"/>
    <p:sldId id="277" r:id="rId21"/>
    <p:sldId id="269" r:id="rId22"/>
    <p:sldId id="292" r:id="rId23"/>
    <p:sldId id="300" r:id="rId24"/>
    <p:sldId id="301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763FF-9879-4E52-A5F4-1702C629D435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25DF2-1747-4332-BB56-BEBAB563E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2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5B89D-DF82-4016-9DBD-317E382A7A8A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1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5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1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8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1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4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BCDB-A403-473D-AAF7-571A29D89F2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8D686-6E09-4F06-9684-BA96FC453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0.png"/><Relationship Id="rId21" Type="http://schemas.openxmlformats.org/officeDocument/2006/relationships/image" Target="../media/image63.png"/><Relationship Id="rId7" Type="http://schemas.openxmlformats.org/officeDocument/2006/relationships/image" Target="../media/image56.png"/><Relationship Id="rId17" Type="http://schemas.openxmlformats.org/officeDocument/2006/relationships/image" Target="../media/image66.png"/><Relationship Id="rId2" Type="http://schemas.openxmlformats.org/officeDocument/2006/relationships/image" Target="../media/image510.png"/><Relationship Id="rId16" Type="http://schemas.openxmlformats.org/officeDocument/2006/relationships/image" Target="../media/image65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60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Relationship Id="rId22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8.png"/><Relationship Id="rId7" Type="http://schemas.openxmlformats.org/officeDocument/2006/relationships/image" Target="../media/image77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50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40.pn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0.png"/><Relationship Id="rId5" Type="http://schemas.openxmlformats.org/officeDocument/2006/relationships/image" Target="../media/image105.png"/><Relationship Id="rId4" Type="http://schemas.openxmlformats.org/officeDocument/2006/relationships/image" Target="../media/image10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0.png"/><Relationship Id="rId5" Type="http://schemas.openxmlformats.org/officeDocument/2006/relationships/image" Target="../media/image610.png"/><Relationship Id="rId4" Type="http://schemas.openxmlformats.org/officeDocument/2006/relationships/image" Target="../media/image601.png"/><Relationship Id="rId9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0.png"/><Relationship Id="rId7" Type="http://schemas.openxmlformats.org/officeDocument/2006/relationships/image" Target="../media/image116.png"/><Relationship Id="rId12" Type="http://schemas.openxmlformats.org/officeDocument/2006/relationships/image" Target="../media/image115.png"/><Relationship Id="rId17" Type="http://schemas.openxmlformats.org/officeDocument/2006/relationships/image" Target="../media/image126.png"/><Relationship Id="rId2" Type="http://schemas.openxmlformats.org/officeDocument/2006/relationships/image" Target="../media/image108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20.png"/><Relationship Id="rId5" Type="http://schemas.openxmlformats.org/officeDocument/2006/relationships/image" Target="../media/image113.png"/><Relationship Id="rId15" Type="http://schemas.openxmlformats.org/officeDocument/2006/relationships/image" Target="../media/image121.png"/><Relationship Id="rId10" Type="http://schemas.openxmlformats.org/officeDocument/2006/relationships/image" Target="../media/image119.png"/><Relationship Id="rId4" Type="http://schemas.openxmlformats.org/officeDocument/2006/relationships/image" Target="../media/image111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350.png"/><Relationship Id="rId5" Type="http://schemas.openxmlformats.org/officeDocument/2006/relationships/image" Target="../media/image146.png"/><Relationship Id="rId10" Type="http://schemas.openxmlformats.org/officeDocument/2006/relationships/image" Target="../media/image1340.png"/><Relationship Id="rId4" Type="http://schemas.openxmlformats.org/officeDocument/2006/relationships/image" Target="../media/image145.png"/><Relationship Id="rId9" Type="http://schemas.openxmlformats.org/officeDocument/2006/relationships/image" Target="../media/image1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TYp_B4EM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lesuli.rmdsz.ro/12-osztaly/fizika/" TargetMode="External"/><Relationship Id="rId5" Type="http://schemas.openxmlformats.org/officeDocument/2006/relationships/hyperlink" Target="https://www.youtube.com/watch?v=Wc0EMRk1i2I&amp;t=66s" TargetMode="External"/><Relationship Id="rId4" Type="http://schemas.openxmlformats.org/officeDocument/2006/relationships/hyperlink" Target="https://www.youtube.com/watch?v=38ZrWON1F5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0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1.png"/><Relationship Id="rId5" Type="http://schemas.openxmlformats.org/officeDocument/2006/relationships/image" Target="../media/image230.png"/><Relationship Id="rId10" Type="http://schemas.openxmlformats.org/officeDocument/2006/relationships/image" Target="../media/image36.png"/><Relationship Id="rId4" Type="http://schemas.openxmlformats.org/officeDocument/2006/relationships/image" Target="../media/image22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2" Type="http://schemas.openxmlformats.org/officeDocument/2006/relationships/image" Target="../media/image36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3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9" Type="http://schemas.openxmlformats.org/officeDocument/2006/relationships/image" Target="../media/image370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15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Fizika érettségi felkészítő</a:t>
            </a:r>
            <a:br>
              <a:rPr lang="hu-HU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020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4106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u-HU" sz="480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480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OPTIKA  </a:t>
            </a:r>
            <a:endParaRPr lang="en-US" sz="480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álogatás a 2</a:t>
            </a:r>
            <a:r>
              <a:rPr lang="en-US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020-as</a:t>
            </a:r>
            <a:r>
              <a:rPr lang="hu-HU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mintatételek</a:t>
            </a:r>
            <a:endParaRPr lang="en-US" sz="300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hu-HU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3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hu-HU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3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eladataiból </a:t>
            </a:r>
            <a:endParaRPr lang="hu-HU" sz="3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smtClean="0">
                <a:latin typeface="Arial" panose="020B0604020202020204" pitchFamily="34" charset="0"/>
                <a:cs typeface="Arial" panose="020B0604020202020204" pitchFamily="34" charset="0"/>
              </a:rPr>
              <a:t>Nagy Csilla</a:t>
            </a:r>
          </a:p>
          <a:p>
            <a:pPr marL="0" indent="0" algn="ctr">
              <a:buNone/>
            </a:pPr>
            <a:r>
              <a:rPr lang="hu-HU" sz="2400" smtClean="0">
                <a:latin typeface="Arial" panose="020B0604020202020204" pitchFamily="34" charset="0"/>
                <a:cs typeface="Arial" panose="020B0604020202020204" pitchFamily="34" charset="0"/>
              </a:rPr>
              <a:t>Onisifor Ghibu Elméleti Líceum 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2400" smtClean="0">
                <a:latin typeface="Arial" panose="020B0604020202020204" pitchFamily="34" charset="0"/>
                <a:cs typeface="Arial" panose="020B0604020202020204" pitchFamily="34" charset="0"/>
              </a:rPr>
              <a:t>áthory István Elméleti Líceum </a:t>
            </a:r>
          </a:p>
          <a:p>
            <a:pPr marL="0" indent="0" algn="ctr">
              <a:buNone/>
            </a:pP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Kolozsvár</a:t>
            </a:r>
            <a:endParaRPr lang="en-GB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6"/>
    </mc:Choice>
    <mc:Fallback xmlns="">
      <p:transition spd="slow" advTm="122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2128" y="721376"/>
            <a:ext cx="3776803" cy="15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Mikroszkó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hu-HU" sz="2000" b="1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e=[ F</a:t>
            </a:r>
            <a:r>
              <a:rPr lang="en-US" sz="20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´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0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</a:p>
          <a:p>
            <a:pPr>
              <a:lnSpc>
                <a:spcPct val="114000"/>
              </a:lnSpc>
            </a:pP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0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ob 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val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ódi, nagyított kép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l-GR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´</a:t>
            </a:r>
            <a:endParaRPr lang="hu-HU" sz="2000" b="1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hu-HU" sz="2000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ok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→ látszólagos, nagyított kép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hu-HU" sz="2000" b="1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128" y="2456966"/>
            <a:ext cx="3091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Vonalas (lineáris) nagyítás</a:t>
            </a:r>
          </a:p>
          <a:p>
            <a:r>
              <a:rPr lang="hu-HU" sz="2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hu-HU" sz="2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transzverzális</a:t>
            </a:r>
            <a:endParaRPr lang="en-GB" sz="200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9346" y="3247944"/>
                <a:ext cx="1981183" cy="865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46" y="3247944"/>
                <a:ext cx="1981183" cy="865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5443" y="4196273"/>
                <a:ext cx="1805815" cy="695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´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43" y="4196273"/>
                <a:ext cx="1805815" cy="695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44329" y="5304198"/>
                <a:ext cx="1782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𝑜𝑘</m:t>
                          </m:r>
                        </m:sub>
                      </m:sSub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29" y="5304198"/>
                <a:ext cx="1782219" cy="369332"/>
              </a:xfrm>
              <a:prstGeom prst="rect">
                <a:avLst/>
              </a:prstGeom>
              <a:blipFill>
                <a:blip r:embed="rId4"/>
                <a:stretch>
                  <a:fillRect l="-5461" r="-1024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0773" y="5367740"/>
                <a:ext cx="2337250" cy="7729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´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73" y="5367740"/>
                <a:ext cx="2337250" cy="772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60" y="768699"/>
            <a:ext cx="6372655" cy="4438567"/>
          </a:xfrm>
        </p:spPr>
      </p:pic>
      <p:sp>
        <p:nvSpPr>
          <p:cNvPr id="17" name="TextBox 16"/>
          <p:cNvSpPr txBox="1"/>
          <p:nvPr/>
        </p:nvSpPr>
        <p:spPr>
          <a:xfrm>
            <a:off x="3075103" y="3557958"/>
            <a:ext cx="225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200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ord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ított állású kép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5103" y="4434024"/>
            <a:ext cx="221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gyenes állású kép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4575" y="5910078"/>
            <a:ext cx="6537367" cy="413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vonalas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(lineáris) kép előjelét a tárgyhoz viszonyítjuk</a:t>
            </a:r>
          </a:p>
        </p:txBody>
      </p:sp>
    </p:spTree>
    <p:extLst>
      <p:ext uri="{BB962C8B-B14F-4D97-AF65-F5344CB8AC3E}">
        <p14:creationId xmlns:p14="http://schemas.microsoft.com/office/powerpoint/2010/main" val="27673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2246" y="847023"/>
                <a:ext cx="10096901" cy="181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tétel,  I. , 5. feladat </a:t>
                </a:r>
              </a:p>
              <a:p>
                <a:pPr>
                  <a:lnSpc>
                    <a:spcPct val="114000"/>
                  </a:lnSpc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 optikai rendszer két lencséből áll, amelyek azonos optikai főtengellyel rendelkeznek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GB" sz="200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tárgy egy adott helyzete esetén az első  lencse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vonalas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nagyítása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 második lencséé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GB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lencserendszer</a:t>
                </a:r>
                <a:r>
                  <a:rPr lang="en-GB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vonalas</a:t>
                </a: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nagyítása egyenlő:</a:t>
                </a:r>
              </a:p>
              <a:p>
                <a:pPr>
                  <a:lnSpc>
                    <a:spcPct val="114000"/>
                  </a:lnSpc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−4           b. −2,5          c. −1,4       </a:t>
                </a:r>
                <a:r>
                  <a:rPr lang="hu-HU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−1</a:t>
                </a:r>
                <a:endParaRPr lang="en-GB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46" y="847023"/>
                <a:ext cx="10096901" cy="1817292"/>
              </a:xfrm>
              <a:prstGeom prst="rect">
                <a:avLst/>
              </a:prstGeom>
              <a:blipFill>
                <a:blip r:embed="rId2"/>
                <a:stretch>
                  <a:fillRect l="-604" t="-1342" b="-5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19401" y="2985347"/>
                <a:ext cx="33169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=0,5·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401" y="2985347"/>
                <a:ext cx="3316997" cy="307777"/>
              </a:xfrm>
              <a:prstGeom prst="rect">
                <a:avLst/>
              </a:prstGeom>
              <a:blipFill>
                <a:blip r:embed="rId3"/>
                <a:stretch>
                  <a:fillRect l="-2390" r="-1287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6942" y="2872196"/>
                <a:ext cx="11717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42" y="2872196"/>
                <a:ext cx="1171796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88467" y="2872196"/>
            <a:ext cx="3089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gyenes állású, kicsinyített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8467" y="3393283"/>
            <a:ext cx="289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ordított állású, nagyított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6942" y="3393283"/>
                <a:ext cx="11745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42" y="3393283"/>
                <a:ext cx="1174552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72246" y="4114425"/>
                <a:ext cx="10657601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8. 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tétel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II. </a:t>
                </a:r>
                <a:r>
                  <a:rPr lang="en-US" sz="2000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feladat</a:t>
                </a:r>
                <a:endParaRPr lang="en-US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hu-HU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fókusztávolságú 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hu-HU" sz="20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optikai főtengelyére merőlegesen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elhelyezünk 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 lineáris tárgyat, amelynek egy  ernyőn felfogott </a:t>
                </a:r>
                <a:r>
                  <a:rPr lang="hu-HU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képe négyszer nagyobb, mint  maga a tárgy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hu-HU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lnSpc>
                    <a:spcPct val="114000"/>
                  </a:lnSpc>
                  <a:buAutoNum type="alphaLcPeriod"/>
                </a:pPr>
                <a:r>
                  <a:rPr lang="hu-HU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Számítátok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ki a lencse törőképességét </a:t>
                </a:r>
              </a:p>
              <a:p>
                <a:pPr marL="457200" indent="-457200">
                  <a:lnSpc>
                    <a:spcPct val="114000"/>
                  </a:lnSpc>
                  <a:buAutoNum type="alphaLcPeriod"/>
                </a:pP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Számítsátok ki a </a:t>
                </a: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tárgytávolságot</a:t>
                </a:r>
                <a:endParaRPr lang="hu-HU" sz="20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46" y="4114425"/>
                <a:ext cx="10657601" cy="1846659"/>
              </a:xfrm>
              <a:prstGeom prst="rect">
                <a:avLst/>
              </a:prstGeom>
              <a:blipFill rotWithShape="0">
                <a:blip r:embed="rId6"/>
                <a:stretch>
                  <a:fillRect l="-572" t="-1320" b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9578" y="673229"/>
            <a:ext cx="2028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8. </a:t>
            </a:r>
            <a:r>
              <a:rPr lang="hu-HU" sz="2000" b="1">
                <a:latin typeface="Cambria Math" panose="02040503050406030204" pitchFamily="18" charset="0"/>
                <a:ea typeface="Cambria Math" panose="02040503050406030204" pitchFamily="18" charset="0"/>
              </a:rPr>
              <a:t>tétel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, II. 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feladat</a:t>
            </a:r>
            <a:endParaRPr lang="hu-HU" sz="2000" b="1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20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Megoldás</a:t>
            </a:r>
            <a:endParaRPr lang="en-GB" sz="20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2175" y="1225966"/>
                <a:ext cx="9258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hu-HU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75" y="1225966"/>
                <a:ext cx="925894" cy="307777"/>
              </a:xfrm>
              <a:prstGeom prst="rect">
                <a:avLst/>
              </a:prstGeom>
              <a:blipFill>
                <a:blip r:embed="rId2"/>
                <a:stretch>
                  <a:fillRect l="-3947" r="-5921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86460" y="990595"/>
                <a:ext cx="1028230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460" y="990595"/>
                <a:ext cx="1028230" cy="758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60851" y="1044153"/>
                <a:ext cx="2153475" cy="610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851" y="1044153"/>
                <a:ext cx="2153475" cy="6107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9907" y="3481751"/>
                <a:ext cx="11015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07" y="3481751"/>
                <a:ext cx="110158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4776" y="4146177"/>
                <a:ext cx="1691552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76" y="4146177"/>
                <a:ext cx="1691552" cy="7586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5891" y="3790007"/>
                <a:ext cx="9096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91" y="3790007"/>
                <a:ext cx="909608" cy="307777"/>
              </a:xfrm>
              <a:prstGeom prst="rect">
                <a:avLst/>
              </a:prstGeom>
              <a:blipFill>
                <a:blip r:embed="rId7"/>
                <a:stretch>
                  <a:fillRect r="-4698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28567" y="3764741"/>
                <a:ext cx="9568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67" y="3764741"/>
                <a:ext cx="956864" cy="307777"/>
              </a:xfrm>
              <a:prstGeom prst="rect">
                <a:avLst/>
              </a:prstGeom>
              <a:blipFill>
                <a:blip r:embed="rId8"/>
                <a:stretch>
                  <a:fillRect r="-576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85431" y="4410451"/>
                <a:ext cx="7910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31" y="4410451"/>
                <a:ext cx="791049" cy="307777"/>
              </a:xfrm>
              <a:prstGeom prst="rect">
                <a:avLst/>
              </a:prstGeom>
              <a:blipFill>
                <a:blip r:embed="rId9"/>
                <a:stretch>
                  <a:fillRect l="-7692" r="-692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21743" y="2263002"/>
            <a:ext cx="768447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Gy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űjtőlencse által létrehozott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valódi,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nagyított kép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csak fordított állású lehet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hu-HU" sz="200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3000" y="4309974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85093" y="4979034"/>
                <a:ext cx="1517660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93" y="4979034"/>
                <a:ext cx="1517660" cy="632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80896" y="5033305"/>
                <a:ext cx="1961754" cy="865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96" y="5033305"/>
                <a:ext cx="1961754" cy="8652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90967" y="1453641"/>
                <a:ext cx="17831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67" y="1453641"/>
                <a:ext cx="1783101" cy="400110"/>
              </a:xfrm>
              <a:prstGeom prst="rect">
                <a:avLst/>
              </a:prstGeom>
              <a:blipFill>
                <a:blip r:embed="rId13"/>
                <a:stretch>
                  <a:fillRect l="-171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/>
          <p:cNvSpPr/>
          <p:nvPr/>
        </p:nvSpPr>
        <p:spPr>
          <a:xfrm>
            <a:off x="7529271" y="3468126"/>
            <a:ext cx="806547" cy="215528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73914" y="3536460"/>
                <a:ext cx="12309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914" y="3536460"/>
                <a:ext cx="1230914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465" r="-198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065119" y="4083757"/>
                <a:ext cx="15862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119" y="4083757"/>
                <a:ext cx="1586203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538" r="-2308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021692" y="4692552"/>
                <a:ext cx="13522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hu-H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92" y="4692552"/>
                <a:ext cx="1352229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4054" r="-225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85019" y="5178153"/>
                <a:ext cx="16417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019" y="5178153"/>
                <a:ext cx="164173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13859" y="5024081"/>
                <a:ext cx="927818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59" y="5024081"/>
                <a:ext cx="927818" cy="5845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81011" y="2452201"/>
            <a:ext cx="2291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Erny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ő ⇨ valódi kép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170665" y="3560621"/>
            <a:ext cx="495" cy="2376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99437" y="1852843"/>
            <a:ext cx="6484480" cy="543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06189" y="1978232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⇨ nagyítás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53081" y="2878890"/>
                <a:ext cx="11685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81" y="2878890"/>
                <a:ext cx="1168589" cy="400110"/>
              </a:xfrm>
              <a:prstGeom prst="rect">
                <a:avLst/>
              </a:prstGeom>
              <a:blipFill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539827" y="5895953"/>
            <a:ext cx="769573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A kép a lencse jobb oldalán keletkezik, tehát a képtávolság pozitív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67739" y="779646"/>
            <a:ext cx="9625" cy="8752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20380" y="5000329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268" y="2043044"/>
                <a:ext cx="13662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68" y="2043044"/>
                <a:ext cx="1366271" cy="307777"/>
              </a:xfrm>
              <a:prstGeom prst="rect">
                <a:avLst/>
              </a:prstGeom>
              <a:blipFill>
                <a:blip r:embed="rId21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57034" y="4403327"/>
                <a:ext cx="13662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34" y="4403327"/>
                <a:ext cx="1366271" cy="307777"/>
              </a:xfrm>
              <a:prstGeom prst="rect">
                <a:avLst/>
              </a:prstGeom>
              <a:blipFill>
                <a:blip r:embed="rId2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5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23" y="754723"/>
            <a:ext cx="6675061" cy="5549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2832" y="3868680"/>
                <a:ext cx="8122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2" y="3868680"/>
                <a:ext cx="812223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1954" y="4458858"/>
                <a:ext cx="36232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=100+25=125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4" y="4458858"/>
                <a:ext cx="3623236" cy="307777"/>
              </a:xfrm>
              <a:prstGeom prst="rect">
                <a:avLst/>
              </a:prstGeom>
              <a:blipFill>
                <a:blip r:embed="rId4"/>
                <a:stretch>
                  <a:fillRect l="-1176" r="-504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2239" y="5049036"/>
                <a:ext cx="42627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=125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39" y="5049036"/>
                <a:ext cx="4262705" cy="307777"/>
              </a:xfrm>
              <a:prstGeom prst="rect">
                <a:avLst/>
              </a:prstGeom>
              <a:blipFill>
                <a:blip r:embed="rId5"/>
                <a:stretch>
                  <a:fillRect l="-1001" r="-572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3268" y="674754"/>
            <a:ext cx="4493398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Folytatás </a:t>
            </a:r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8.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tétel</a:t>
            </a:r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II. </a:t>
            </a:r>
            <a:r>
              <a:rPr lang="en-US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Feladat</a:t>
            </a:r>
            <a:endParaRPr lang="hu-H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3000"/>
              </a:lnSpc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c. Számít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átok ki a tárgy </a:t>
            </a: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és </a:t>
            </a: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k</a:t>
            </a: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ép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közötti távolságot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8944" y="5576344"/>
                <a:ext cx="14312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hu-HU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44" y="5576344"/>
                <a:ext cx="1431289" cy="307777"/>
              </a:xfrm>
              <a:prstGeom prst="rect">
                <a:avLst/>
              </a:prstGeom>
              <a:blipFill>
                <a:blip r:embed="rId6"/>
                <a:stretch>
                  <a:fillRect l="-3830" r="-2553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1954" y="1876850"/>
                <a:ext cx="14043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 </m:t>
                      </m:r>
                      <m:r>
                        <m:rPr>
                          <m:sty m:val="p"/>
                        </m:rP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4" y="1876850"/>
                <a:ext cx="140435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1954" y="2744958"/>
                <a:ext cx="15368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hu-HU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4" y="2744958"/>
                <a:ext cx="153689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0472" y="2371604"/>
                <a:ext cx="1500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72" y="2371604"/>
                <a:ext cx="1500795" cy="307777"/>
              </a:xfrm>
              <a:prstGeom prst="rect">
                <a:avLst/>
              </a:prstGeom>
              <a:blipFill>
                <a:blip r:embed="rId9"/>
                <a:stretch>
                  <a:fillRect l="-2033" r="-2033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0005" y="3239712"/>
                <a:ext cx="16417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05" y="3239712"/>
                <a:ext cx="164173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42" y="1918741"/>
            <a:ext cx="5864829" cy="4212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6592" y="699876"/>
                <a:ext cx="9701048" cy="1503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</a:t>
                </a: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hu-HU" sz="20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hu-HU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örőképességű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hu-HU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hu-HU" sz="2000" baseline="-25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lencsét </a:t>
                </a:r>
                <a14:m>
                  <m:oMath xmlns:m="http://schemas.openxmlformats.org/officeDocument/2006/math">
                    <m:r>
                      <a:rPr lang="hu-HU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hu-HU" sz="20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hu-HU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ávolságra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helyeznek el az első lencsétől, úgy hogy a két lencse </a:t>
                </a:r>
                <a:r>
                  <a:rPr lang="hu-HU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centrált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optikai rendszert alkosson. A tárgy helyzete az első lencséhez képest változatlan marad. Határozzátok meg a lencserendszer lineáris nagyítását.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2" y="699876"/>
                <a:ext cx="9701048" cy="1503745"/>
              </a:xfrm>
              <a:prstGeom prst="rect">
                <a:avLst/>
              </a:prstGeom>
              <a:blipFill>
                <a:blip r:embed="rId3"/>
                <a:stretch>
                  <a:fillRect l="-691" t="-1220" b="-4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1098" y="4165083"/>
                <a:ext cx="24796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98" y="4165083"/>
                <a:ext cx="247965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9325" y="2682480"/>
                <a:ext cx="2315955" cy="1206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=0,25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25" y="2682480"/>
                <a:ext cx="2315955" cy="12067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81931" y="3347123"/>
                <a:ext cx="14662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hu-HU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31" y="3347123"/>
                <a:ext cx="1466299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698" y="5327768"/>
                <a:ext cx="2590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98" y="5327768"/>
                <a:ext cx="2590581" cy="307777"/>
              </a:xfrm>
              <a:prstGeom prst="rect">
                <a:avLst/>
              </a:prstGeom>
              <a:blipFill rotWithShape="0">
                <a:blip r:embed="rId7"/>
                <a:stretch>
                  <a:fillRect r="-94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3699018" y="4190198"/>
            <a:ext cx="781125" cy="194106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07437" y="4703109"/>
                <a:ext cx="21359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37" y="4703109"/>
                <a:ext cx="213590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6794" y="5773461"/>
                <a:ext cx="14662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94" y="5773461"/>
                <a:ext cx="146629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43342" y="2341290"/>
                <a:ext cx="916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42" y="2341290"/>
                <a:ext cx="916341" cy="307777"/>
              </a:xfrm>
              <a:prstGeom prst="rect">
                <a:avLst/>
              </a:prstGeom>
              <a:blipFill>
                <a:blip r:embed="rId10"/>
                <a:stretch>
                  <a:fillRect r="-5960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57333" y="2265005"/>
            <a:ext cx="184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épszerkeszté</a:t>
            </a:r>
            <a:r>
              <a:rPr lang="hu-HU" smtClean="0"/>
              <a:t>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61013" y="5931211"/>
            <a:ext cx="399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Az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hu-HU" sz="2000" b="1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 lencse számára a tárgy az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l-GR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´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483" y="598675"/>
            <a:ext cx="6828006" cy="4904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4526" y="2303314"/>
                <a:ext cx="11685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26" y="2303314"/>
                <a:ext cx="1168590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95690" y="2850794"/>
                <a:ext cx="8772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690" y="2850794"/>
                <a:ext cx="87729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69103" y="5849855"/>
                <a:ext cx="18324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103" y="5849855"/>
                <a:ext cx="1832489" cy="307777"/>
              </a:xfrm>
              <a:prstGeom prst="rect">
                <a:avLst/>
              </a:prstGeom>
              <a:blipFill>
                <a:blip r:embed="rId5"/>
                <a:stretch>
                  <a:fillRect l="-4319" r="-2658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73869" y="710197"/>
            <a:ext cx="3915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Folytat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ás 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hu-HU" sz="2000" b="1">
                <a:latin typeface="Cambria Math" panose="02040503050406030204" pitchFamily="18" charset="0"/>
                <a:ea typeface="Cambria Math" panose="02040503050406030204" pitchFamily="18" charset="0"/>
              </a:rPr>
              <a:t>tétel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, II. </a:t>
            </a:r>
            <a:r>
              <a:rPr lang="hu-HU" sz="2000" b="1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eladat, d. pont</a:t>
            </a:r>
            <a:endParaRPr lang="en-US" sz="2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6007" y="1205496"/>
                <a:ext cx="684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4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07" y="1205496"/>
                <a:ext cx="684996" cy="369332"/>
              </a:xfrm>
              <a:prstGeom prst="rect">
                <a:avLst/>
              </a:prstGeom>
              <a:blipFill>
                <a:blip r:embed="rId6"/>
                <a:stretch>
                  <a:fillRect l="-15179" r="-10714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2062" y="3695883"/>
                <a:ext cx="1572866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62" y="3695883"/>
                <a:ext cx="1572866" cy="632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3828" y="5534347"/>
                <a:ext cx="1760162" cy="736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´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´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´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28" y="5534347"/>
                <a:ext cx="1760162" cy="7364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6654" y="2915404"/>
                <a:ext cx="15770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´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=−50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54" y="2915404"/>
                <a:ext cx="157703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544" r="-231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4526" y="4616943"/>
                <a:ext cx="1791581" cy="62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−50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26" y="4616943"/>
                <a:ext cx="1791581" cy="628505"/>
              </a:xfrm>
              <a:prstGeom prst="rect">
                <a:avLst/>
              </a:prstGeom>
              <a:blipFill>
                <a:blip r:embed="rId10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9895" y="4857957"/>
                <a:ext cx="1390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hu-HU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95" y="4857957"/>
                <a:ext cx="1390637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754" r="-263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47949" y="5521143"/>
                <a:ext cx="1987082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hu-HU" sz="20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949" y="5521143"/>
                <a:ext cx="1987082" cy="6768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8140633" y="5951515"/>
            <a:ext cx="374492" cy="161303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9189" y="1769632"/>
                <a:ext cx="149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89" y="1769632"/>
                <a:ext cx="1498615" cy="369332"/>
              </a:xfrm>
              <a:prstGeom prst="rect">
                <a:avLst/>
              </a:prstGeom>
              <a:blipFill>
                <a:blip r:embed="rId13"/>
                <a:stretch>
                  <a:fillRect l="-6504" r="-1220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54360" y="2456156"/>
                <a:ext cx="7599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60" y="2456156"/>
                <a:ext cx="759952" cy="307777"/>
              </a:xfrm>
              <a:prstGeom prst="rect">
                <a:avLst/>
              </a:prstGeom>
              <a:blipFill>
                <a:blip r:embed="rId14"/>
                <a:stretch>
                  <a:fillRect l="-4839" r="-8065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00556" y="5859569"/>
                <a:ext cx="11745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56" y="5859569"/>
                <a:ext cx="1174552" cy="400110"/>
              </a:xfrm>
              <a:prstGeom prst="rect">
                <a:avLst/>
              </a:prstGeom>
              <a:blipFill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2921876" y="2303314"/>
            <a:ext cx="344311" cy="99693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077182" y="4750235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2800"/>
          </a:p>
        </p:txBody>
      </p:sp>
      <p:sp>
        <p:nvSpPr>
          <p:cNvPr id="25" name="TextBox 24"/>
          <p:cNvSpPr txBox="1"/>
          <p:nvPr/>
        </p:nvSpPr>
        <p:spPr>
          <a:xfrm>
            <a:off x="3019164" y="5597959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2539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76" y="2900575"/>
            <a:ext cx="7167721" cy="3443751"/>
          </a:xfrm>
        </p:spPr>
      </p:pic>
      <p:sp>
        <p:nvSpPr>
          <p:cNvPr id="6" name="TextBox 5"/>
          <p:cNvSpPr txBox="1"/>
          <p:nvPr/>
        </p:nvSpPr>
        <p:spPr>
          <a:xfrm>
            <a:off x="903577" y="571498"/>
            <a:ext cx="9106697" cy="76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B. 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FOKÁLIS  LENCSERENDSZEREK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- az első lencse képfókusza egybeesik a második lencse tárgyfókuszával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4976" y="3104263"/>
                <a:ext cx="177721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76" y="3104263"/>
                <a:ext cx="177721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903577" y="1434148"/>
            <a:ext cx="10651625" cy="146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fr-FR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tétel</a:t>
            </a:r>
            <a:r>
              <a:rPr lang="fr-F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fr-FR" sz="2000" b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fr-FR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fr-FR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fr-F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fr-FR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kérdé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  <a:p>
            <a:pPr>
              <a:lnSpc>
                <a:spcPct val="114000"/>
              </a:lnSpc>
            </a:pPr>
            <a:r>
              <a:rPr lang="en-GB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ábrán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látható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optikai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rendszeren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áthaladva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optikai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főtengellyel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párhuzamos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fénnyaláb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átmérője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hu-HU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3 cm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GB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ről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0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2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-re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csökken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GB" sz="2000" b="1" baseline="-25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GB" sz="2000" b="1" baseline="-25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lencsék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fókusztávolságainak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aránya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en-GB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2/3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n-GB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b.  </a:t>
            </a:r>
            <a:r>
              <a:rPr lang="en-GB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3/2</a:t>
            </a:r>
            <a:r>
              <a:rPr lang="en-GB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	c.  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en-GB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6   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3577" y="4448901"/>
            <a:ext cx="2604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asonló háromszögek</a:t>
            </a:r>
          </a:p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MNF</a:t>
            </a:r>
            <a:r>
              <a:rPr lang="el-GR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∼ PFQ</a:t>
            </a:r>
            <a:r>
              <a:rPr lang="el-GR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endParaRPr lang="hu-HU" sz="200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41799" y="5296124"/>
                <a:ext cx="1359410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799" y="5296124"/>
                <a:ext cx="1359410" cy="639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101" y="3801110"/>
                <a:ext cx="1464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01" y="3801110"/>
                <a:ext cx="1464440" cy="369332"/>
              </a:xfrm>
              <a:prstGeom prst="rect">
                <a:avLst/>
              </a:prstGeom>
              <a:blipFill>
                <a:blip r:embed="rId6"/>
                <a:stretch>
                  <a:fillRect l="-4583" r="-8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19314" y="3272981"/>
            <a:ext cx="746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agy 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197" y="792340"/>
            <a:ext cx="8391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Plusz k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érdés:</a:t>
            </a:r>
          </a:p>
          <a:p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 a két lencse közötti távolság 4</a:t>
            </a: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cm, mekkora a lencs</a:t>
            </a: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ék fókusztávolsága?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2446" y="1672370"/>
                <a:ext cx="1464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46" y="1672370"/>
                <a:ext cx="1464440" cy="369332"/>
              </a:xfrm>
              <a:prstGeom prst="rect">
                <a:avLst/>
              </a:prstGeom>
              <a:blipFill>
                <a:blip r:embed="rId3"/>
                <a:stretch>
                  <a:fillRect l="-4583" r="-833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3525" y="2782126"/>
                <a:ext cx="755848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25" y="2782126"/>
                <a:ext cx="755848" cy="639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flipH="1">
            <a:off x="2348523" y="2809281"/>
            <a:ext cx="58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2044" y="2834495"/>
                <a:ext cx="1013291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044" y="2834495"/>
                <a:ext cx="1013291" cy="576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>
            <a:off x="4606718" y="1631416"/>
            <a:ext cx="928544" cy="17626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6645" y="1842332"/>
                <a:ext cx="12756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hu-H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45" y="1842332"/>
                <a:ext cx="1275670" cy="307777"/>
              </a:xfrm>
              <a:prstGeom prst="rect">
                <a:avLst/>
              </a:prstGeom>
              <a:blipFill>
                <a:blip r:embed="rId6"/>
                <a:stretch>
                  <a:fillRect l="-6699" r="-239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9991" y="2624615"/>
                <a:ext cx="12816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hu-H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91" y="2624615"/>
                <a:ext cx="1281633" cy="307777"/>
              </a:xfrm>
              <a:prstGeom prst="rect">
                <a:avLst/>
              </a:prstGeom>
              <a:blipFill>
                <a:blip r:embed="rId7"/>
                <a:stretch>
                  <a:fillRect l="-6161" r="-2370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3525" y="2258215"/>
                <a:ext cx="1419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GB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525" y="2258215"/>
                <a:ext cx="1419556" cy="307777"/>
              </a:xfrm>
              <a:prstGeom prst="rect">
                <a:avLst/>
              </a:prstGeom>
              <a:blipFill>
                <a:blip r:embed="rId8"/>
                <a:stretch>
                  <a:fillRect l="-6009" r="-343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45" y="2915805"/>
            <a:ext cx="7163421" cy="3444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6570" y="915698"/>
                <a:ext cx="10584496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14</a:t>
                </a:r>
                <a:r>
                  <a:rPr lang="en-GB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</a:t>
                </a:r>
                <a:r>
                  <a:rPr lang="hu-HU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étel, </a:t>
                </a:r>
                <a:r>
                  <a:rPr lang="en-GB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I.</a:t>
                </a:r>
                <a:r>
                  <a:rPr lang="hu-HU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:r>
                  <a:rPr lang="en-GB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:r>
                  <a:rPr lang="hu-HU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kérdés</a:t>
                </a:r>
                <a:endParaRPr lang="en-GB" sz="2000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GB" sz="2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centrált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rendszer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két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hu-H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GB" sz="2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fókusztávolságú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GB" sz="2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illetve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hu-HU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𝐜𝐦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fókusztávolságú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lencséből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áll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tárgyat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az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fókusztávolságú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elé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helyeznek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Azt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tapasztalják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hogy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tárgy-lencse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távolság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értékétől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függetlenül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GB" sz="200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rendszer</a:t>
                </a:r>
                <a:r>
                  <a:rPr lang="en-GB" sz="20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lineáris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nagyítása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ugyanaz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u-HU" sz="2000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GB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lencsék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közötti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távolság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értéke</a:t>
                </a:r>
                <a:r>
                  <a:rPr lang="en-GB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10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     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25 </a:t>
                </a:r>
                <a:r>
                  <a:rPr lang="en-US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     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n-US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30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    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sz="2000" b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50</a:t>
                </a:r>
                <a:r>
                  <a:rPr lang="hu-HU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hu-HU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0" y="915698"/>
                <a:ext cx="10584496" cy="2154436"/>
              </a:xfrm>
              <a:prstGeom prst="rect">
                <a:avLst/>
              </a:prstGeom>
              <a:blipFill>
                <a:blip r:embed="rId3"/>
                <a:stretch>
                  <a:fillRect l="-576" t="-1412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13475" y="3395106"/>
            <a:ext cx="305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Afok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á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lis rendszer</a:t>
            </a:r>
          </a:p>
          <a:p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 k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ép és a tárgy méretének aránya állandó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3475" y="5438368"/>
                <a:ext cx="31613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75" y="5438368"/>
                <a:ext cx="3161315" cy="307777"/>
              </a:xfrm>
              <a:prstGeom prst="rect">
                <a:avLst/>
              </a:prstGeom>
              <a:blipFill>
                <a:blip r:embed="rId4"/>
                <a:stretch>
                  <a:fillRect l="-965" r="-386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9784" y="4595889"/>
                <a:ext cx="2387067" cy="657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84" y="4595889"/>
                <a:ext cx="2387067" cy="657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1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2668" y="718847"/>
                <a:ext cx="10834576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GB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t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étel, </a:t>
                </a:r>
                <a:r>
                  <a:rPr lang="hu-HU" sz="20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I., 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5. kérdés</a:t>
                </a:r>
                <a:endParaRPr lang="en-GB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GB" sz="2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Két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illetve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=−10</m:t>
                    </m:r>
                    <m:r>
                      <a:rPr lang="hu-H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fókusztávolságú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centrált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optikai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rendszert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alkot</a:t>
                </a: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Ahhoz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hogy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az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optikai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főtengellyel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párhuzamos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fénynyaláb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rendszer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elhagyása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után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párhuzamos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maradjon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az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optikai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főtengellyel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két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közötti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távolság</a:t>
                </a:r>
                <a:r>
                  <a:rPr lang="en-GB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endParaRPr lang="en-GB" sz="20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10 cm		b. 15 cm		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20 cm</a:t>
                </a:r>
                <a:r>
                  <a:rPr lang="en-GB" sz="20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d. 40 cm			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8" y="718847"/>
                <a:ext cx="10834576" cy="1846659"/>
              </a:xfrm>
              <a:prstGeom prst="rect">
                <a:avLst/>
              </a:prstGeom>
              <a:blipFill>
                <a:blip r:embed="rId2"/>
                <a:stretch>
                  <a:fillRect l="-619" t="-1320" b="-3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4954" y="2674588"/>
                <a:ext cx="206101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u-HU" sz="2000" b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Afokális rendszer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sz="240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4" y="2674588"/>
                <a:ext cx="2061013" cy="1107996"/>
              </a:xfrm>
              <a:prstGeom prst="rect">
                <a:avLst/>
              </a:prstGeom>
              <a:blipFill>
                <a:blip r:embed="rId3"/>
                <a:stretch>
                  <a:fillRect l="-3254" r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4374" y="3834573"/>
            <a:ext cx="3647737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 sz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órólencse tárgyfókusza a lencse jobb oldalán található.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4374" y="4772136"/>
                <a:ext cx="27213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=30+(−10)=20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74" y="4772136"/>
                <a:ext cx="2721386" cy="307777"/>
              </a:xfrm>
              <a:prstGeom prst="rect">
                <a:avLst/>
              </a:prstGeom>
              <a:blipFill>
                <a:blip r:embed="rId4"/>
                <a:stretch>
                  <a:fillRect l="-1794" t="-2000" r="-157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40" y="2461779"/>
            <a:ext cx="6103804" cy="4348893"/>
          </a:xfrm>
        </p:spPr>
      </p:pic>
      <p:sp>
        <p:nvSpPr>
          <p:cNvPr id="11" name="Rectangle 10"/>
          <p:cNvSpPr/>
          <p:nvPr/>
        </p:nvSpPr>
        <p:spPr>
          <a:xfrm>
            <a:off x="706950" y="5285790"/>
            <a:ext cx="2877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Hasonló háromszögek</a:t>
            </a:r>
          </a:p>
          <a:p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MNF</a:t>
            </a:r>
            <a:r>
              <a:rPr lang="el-GR" sz="200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 ∼ PFQ</a:t>
            </a:r>
            <a:r>
              <a:rPr lang="el-GR" sz="200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endParaRPr lang="hu-HU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81157" y="5498311"/>
                <a:ext cx="881908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57" y="5498311"/>
                <a:ext cx="881908" cy="6390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8008" y="1064253"/>
            <a:ext cx="1040811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11. t</a:t>
            </a:r>
            <a:r>
              <a:rPr lang="hu-HU" sz="20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étel, I., 3. kérdés</a:t>
            </a:r>
            <a:endParaRPr lang="en-GB" sz="2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Két</a:t>
            </a:r>
            <a:r>
              <a:rPr lang="hu-H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egymással párhuzamos (</a:t>
            </a:r>
            <a:r>
              <a:rPr lang="hu-HU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és </a:t>
            </a:r>
            <a:r>
              <a:rPr lang="hu-HU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hu-H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síktükör közé egy kis méretű fényforrást teszünk</a:t>
            </a:r>
            <a:r>
              <a:rPr lang="hu-HU" sz="20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200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fényforrás és az </a:t>
            </a:r>
            <a:r>
              <a:rPr lang="hu-HU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tükör közti távolság </a:t>
            </a:r>
            <a:r>
              <a:rPr lang="hu-HU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 cm. </a:t>
            </a:r>
            <a:r>
              <a:rPr lang="hu-H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két tükör között a távolság értéke </a:t>
            </a:r>
            <a:r>
              <a:rPr lang="hu-HU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 cm</a:t>
            </a:r>
            <a:r>
              <a:rPr lang="hu-HU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 </a:t>
            </a:r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tükörben a fényforrásról alkotott első és második kép közötti távolság nagysága: </a:t>
            </a:r>
          </a:p>
          <a:p>
            <a:pPr marL="457200" indent="-457200">
              <a:lnSpc>
                <a:spcPct val="114000"/>
              </a:lnSpc>
              <a:buAutoNum type="alphaLcPeriod"/>
            </a:pPr>
            <a:r>
              <a:rPr lang="en-GB" sz="20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cm           </a:t>
            </a:r>
            <a:r>
              <a:rPr lang="en-GB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GB" sz="2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GB" sz="2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 </a:t>
            </a:r>
            <a:r>
              <a:rPr lang="en-GB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 </a:t>
            </a:r>
            <a:r>
              <a:rPr lang="en-GB" sz="20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</a:p>
          <a:p>
            <a:pPr>
              <a:lnSpc>
                <a:spcPct val="114000"/>
              </a:lnSpc>
            </a:pPr>
            <a:r>
              <a:rPr lang="en-GB" sz="20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GB" sz="2000" b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20 </a:t>
            </a:r>
            <a:r>
              <a:rPr lang="en-GB" sz="2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 </a:t>
            </a:r>
            <a:r>
              <a:rPr lang="en-GB" sz="2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en-GB" sz="20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GB" sz="20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GB" sz="20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40 </a:t>
            </a:r>
            <a:r>
              <a:rPr lang="en-GB" sz="20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008" y="661339"/>
            <a:ext cx="443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FÉNYVISSZAVERŐDÉS - TÜKRÖK</a:t>
            </a:r>
            <a:endParaRPr lang="en-GB" sz="2400" b="1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1944" y="3441244"/>
                <a:ext cx="762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´</m:t>
                      </m:r>
                    </m:oMath>
                  </m:oMathPara>
                </a14:m>
                <a:endParaRPr lang="en-GB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44" y="3441244"/>
                <a:ext cx="762581" cy="369332"/>
              </a:xfrm>
              <a:prstGeom prst="rect">
                <a:avLst/>
              </a:prstGeom>
              <a:blipFill>
                <a:blip r:embed="rId2"/>
                <a:stretch>
                  <a:fillRect l="-8800" r="-10400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4867" y="4026020"/>
                <a:ext cx="12180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67" y="4026020"/>
                <a:ext cx="1218090" cy="307777"/>
              </a:xfrm>
              <a:prstGeom prst="rect">
                <a:avLst/>
              </a:prstGeom>
              <a:blipFill>
                <a:blip r:embed="rId3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56695" y="3464044"/>
                <a:ext cx="17340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 ⇨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95" y="3464044"/>
                <a:ext cx="1734001" cy="307777"/>
              </a:xfrm>
              <a:prstGeom prst="rect">
                <a:avLst/>
              </a:prstGeom>
              <a:blipFill>
                <a:blip r:embed="rId4"/>
                <a:stretch>
                  <a:fillRect l="-3169" r="-281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Content Placeholder 30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84" y="2653800"/>
            <a:ext cx="6994106" cy="3869425"/>
          </a:xfrm>
        </p:spPr>
      </p:pic>
      <p:sp>
        <p:nvSpPr>
          <p:cNvPr id="34" name="TextBox 33"/>
          <p:cNvSpPr txBox="1"/>
          <p:nvPr/>
        </p:nvSpPr>
        <p:spPr>
          <a:xfrm>
            <a:off x="798008" y="4465916"/>
            <a:ext cx="3849157" cy="181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Látszólagos kép</a:t>
            </a:r>
          </a:p>
          <a:p>
            <a:pPr>
              <a:lnSpc>
                <a:spcPct val="114000"/>
              </a:lnSpc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000" b="1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az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tárgy  képe az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tükörben</a:t>
            </a:r>
          </a:p>
          <a:p>
            <a:pPr>
              <a:lnSpc>
                <a:spcPct val="114000"/>
              </a:lnSpc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000" b="1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az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tárgy képe a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tükörben</a:t>
            </a:r>
            <a:endParaRPr lang="hu-HU" sz="20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000" b="1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az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hu-HU" sz="2000" b="1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látszólagos tárgy képe az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tükörben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2043" y="3028346"/>
            <a:ext cx="618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hu-HU" sz="360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ány kép keletkezik összesen?</a:t>
            </a:r>
            <a:endParaRPr lang="en-GB" sz="360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8911" y="3639344"/>
                <a:ext cx="10481855" cy="149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GB" sz="2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13. </a:t>
                </a:r>
                <a:r>
                  <a:rPr lang="en-GB" sz="2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Teszt</a:t>
                </a:r>
                <a:r>
                  <a:rPr lang="en-GB" sz="2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 4. </a:t>
                </a:r>
              </a:p>
              <a:p>
                <a:pPr>
                  <a:lnSpc>
                    <a:spcPct val="114000"/>
                  </a:lnSpc>
                </a:pPr>
                <a:r>
                  <a:rPr lang="en-GB" sz="200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Két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azonos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vékonylencse</a:t>
                </a:r>
                <a:r>
                  <a:rPr lang="en-GB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konvergenciájú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illesztett</a:t>
                </a:r>
                <a:r>
                  <a:rPr lang="en-GB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rendszert</a:t>
                </a:r>
                <a:r>
                  <a:rPr lang="en-GB" sz="200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alkot.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Az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egyik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fókusztávolsága</a:t>
                </a: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en-GB" sz="20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GB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100 </a:t>
                </a:r>
                <a:r>
                  <a:rPr lang="en-GB" sz="200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en-GB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hu-HU" sz="2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GB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GB" sz="2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GB" sz="20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 </a:t>
                </a:r>
                <a:r>
                  <a:rPr lang="en-GB" sz="2000" b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en-GB" sz="200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hu-HU" sz="200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25 </a:t>
                </a:r>
                <a:r>
                  <a:rPr lang="en-GB" sz="200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     </a:t>
                </a:r>
                <a:r>
                  <a:rPr lang="hu-HU" sz="200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GB" sz="200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GB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20 cm</a:t>
                </a: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11" y="3639344"/>
                <a:ext cx="10481855" cy="1495794"/>
              </a:xfrm>
              <a:prstGeom prst="rect">
                <a:avLst/>
              </a:prstGeom>
              <a:blipFill>
                <a:blip r:embed="rId2"/>
                <a:stretch>
                  <a:fillRect l="-640" t="-1224" b="-4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23486" y="2836549"/>
            <a:ext cx="3131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Fényképezőgép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objektíve</a:t>
            </a:r>
            <a:endParaRPr lang="en-GB" sz="2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062" y="799064"/>
            <a:ext cx="3226520" cy="1882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911" y="791269"/>
            <a:ext cx="373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C. ILLESZTETT LENCSÉK</a:t>
            </a:r>
            <a:endParaRPr lang="hu-HU" sz="2000" b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ragasztott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lencs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ék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5924" y="1884132"/>
                <a:ext cx="16437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24" y="1884132"/>
                <a:ext cx="1643783" cy="369332"/>
              </a:xfrm>
              <a:prstGeom prst="rect">
                <a:avLst/>
              </a:prstGeom>
              <a:blipFill>
                <a:blip r:embed="rId4"/>
                <a:stretch>
                  <a:fillRect l="-3704" r="-111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3623" y="2490970"/>
                <a:ext cx="1535870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23" y="2490970"/>
                <a:ext cx="1535870" cy="758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30495" y="5418977"/>
                <a:ext cx="3885359" cy="62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u-HU" sz="20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=0,5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495" y="5418977"/>
                <a:ext cx="3885359" cy="6285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0285" y="5429344"/>
                <a:ext cx="139884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85" y="5429344"/>
                <a:ext cx="1398844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6138" y="5612144"/>
                <a:ext cx="13173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38" y="5612144"/>
                <a:ext cx="1317348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704" t="-2000" r="-138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4032" y="5546315"/>
                <a:ext cx="14586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→</m:t>
                      </m:r>
                    </m:oMath>
                  </m:oMathPara>
                </a14:m>
                <a:endParaRPr lang="en-GB" sz="20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32" y="5546315"/>
                <a:ext cx="1458604" cy="307777"/>
              </a:xfrm>
              <a:prstGeom prst="rect">
                <a:avLst/>
              </a:prstGeom>
              <a:blipFill>
                <a:blip r:embed="rId9"/>
                <a:stretch>
                  <a:fillRect l="-3766" r="-251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1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4517" y="569413"/>
                <a:ext cx="10616665" cy="254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12. tétel, II.,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d. </a:t>
                </a:r>
                <a:r>
                  <a:rPr lang="en-US" sz="2000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pont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u-HU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 régi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típusú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fényképezőgép  objektívjét két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vékony, egymással ragasztott lencse alkotta: 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egyik (</a:t>
                </a:r>
                <a:r>
                  <a:rPr lang="hu-HU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hu-HU" sz="20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szimmetrikus, kétszeresen domború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törésmutatójú üvegből készült, </a:t>
                </a: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másik pedig egy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hu-HU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hu-HU" sz="20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sz</a:t>
                </a:r>
                <a:r>
                  <a:rPr lang="hu-HU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órólencse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volt, amelynek  fókusztávolsága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>
                  <a:lnSpc>
                    <a:spcPct val="114000"/>
                  </a:lnSpc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két lencséből alkotott rendszer fókusztávolsága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hu-HU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Határozzátok meg a 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szimmetrikus, </a:t>
                </a:r>
                <a:r>
                  <a:rPr lang="hu-HU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kétszeresen domború 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hu-HU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hu-HU" sz="2000" b="1" baseline="-25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lencse görbületi sugarainak a </a:t>
                </a:r>
                <a:r>
                  <a:rPr lang="hu-HU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moduluszát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GB" sz="20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17" y="569413"/>
                <a:ext cx="10616665" cy="2548390"/>
              </a:xfrm>
              <a:prstGeom prst="rect">
                <a:avLst/>
              </a:prstGeom>
              <a:blipFill rotWithShape="0">
                <a:blip r:embed="rId2"/>
                <a:stretch>
                  <a:fillRect l="-574" t="-718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4575" y="3181710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Megold</a:t>
            </a:r>
            <a:r>
              <a:rPr lang="hu-HU" sz="20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ás</a:t>
            </a:r>
            <a:endParaRPr lang="en-GB" sz="2000" b="1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46703" y="3222270"/>
                <a:ext cx="1961563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→</m:t>
                      </m:r>
                    </m:oMath>
                  </m:oMathPara>
                </a14:m>
                <a:endParaRPr lang="en-GB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03" y="3222270"/>
                <a:ext cx="1961563" cy="632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423" y="3715391"/>
                <a:ext cx="16694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=−70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23" y="3715391"/>
                <a:ext cx="166943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3365" y="4249072"/>
                <a:ext cx="14562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65" y="4249072"/>
                <a:ext cx="145629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674" t="-10606" r="-2929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82162" y="3239122"/>
                <a:ext cx="1888209" cy="632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(−70)</m:t>
                          </m:r>
                        </m:den>
                      </m:f>
                    </m:oMath>
                  </m:oMathPara>
                </a14:m>
                <a:endParaRPr lang="en-GB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62" y="3239122"/>
                <a:ext cx="1888209" cy="632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63228" y="4070460"/>
                <a:ext cx="3511923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28" y="4070460"/>
                <a:ext cx="3511923" cy="8769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861" y="5175129"/>
                <a:ext cx="955518" cy="321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61" y="5175129"/>
                <a:ext cx="955518" cy="321178"/>
              </a:xfrm>
              <a:prstGeom prst="rect">
                <a:avLst/>
              </a:prstGeom>
              <a:blipFill>
                <a:blip r:embed="rId8"/>
                <a:stretch>
                  <a:fillRect l="-6369" r="-5096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35281" y="5634693"/>
                <a:ext cx="3039870" cy="725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−1)[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81" y="5634693"/>
                <a:ext cx="3039870" cy="725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45951" y="4734987"/>
                <a:ext cx="11766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51" y="4734987"/>
                <a:ext cx="11766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9038" y="5344587"/>
                <a:ext cx="2003177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38" y="5344587"/>
                <a:ext cx="2003177" cy="347403"/>
              </a:xfrm>
              <a:prstGeom prst="rect">
                <a:avLst/>
              </a:prstGeom>
              <a:blipFill>
                <a:blip r:embed="rId11"/>
                <a:stretch>
                  <a:fillRect l="-2736" r="-608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18163" y="3412751"/>
                <a:ext cx="13906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hu-HU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163" y="3412751"/>
                <a:ext cx="1390637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702" r="-175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73970" y="5085509"/>
                <a:ext cx="1836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970" y="5085509"/>
                <a:ext cx="1836465" cy="307777"/>
              </a:xfrm>
              <a:prstGeom prst="rect">
                <a:avLst/>
              </a:prstGeom>
              <a:blipFill>
                <a:blip r:embed="rId13"/>
                <a:stretch>
                  <a:fillRect l="-2990" r="-66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56594" y="4276163"/>
                <a:ext cx="1892313" cy="746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−1)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594" y="4276163"/>
                <a:ext cx="1892313" cy="7460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7414568" y="4394035"/>
            <a:ext cx="562243" cy="170412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68912" y="5673801"/>
                <a:ext cx="14243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hu-HU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912" y="5673801"/>
                <a:ext cx="1424301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433" r="-2146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0735" y="3374522"/>
                <a:ext cx="6449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35" y="3374522"/>
                <a:ext cx="644985" cy="307777"/>
              </a:xfrm>
              <a:prstGeom prst="rect">
                <a:avLst/>
              </a:prstGeom>
              <a:blipFill>
                <a:blip r:embed="rId16"/>
                <a:stretch>
                  <a:fillRect l="-14151" r="-8491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4719" y="5156004"/>
                <a:ext cx="955518" cy="321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719" y="5156004"/>
                <a:ext cx="955518" cy="321178"/>
              </a:xfrm>
              <a:prstGeom prst="rect">
                <a:avLst/>
              </a:prstGeom>
              <a:blipFill>
                <a:blip r:embed="rId17"/>
                <a:stretch>
                  <a:fillRect l="-5732" r="-5732" b="-13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2682" y="5901480"/>
                <a:ext cx="703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82" y="5901480"/>
                <a:ext cx="703141" cy="307777"/>
              </a:xfrm>
              <a:prstGeom prst="rect">
                <a:avLst/>
              </a:prstGeom>
              <a:blipFill>
                <a:blip r:embed="rId18"/>
                <a:stretch>
                  <a:fillRect l="-8696" r="-7826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2862215" y="3381765"/>
            <a:ext cx="30822" cy="2978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707" y="492773"/>
            <a:ext cx="10289405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ÉRDEKES FELADAT</a:t>
            </a:r>
            <a:endParaRPr lang="en-US" sz="2000" b="1" smtClean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10. t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étel, I. 2. kérdés</a:t>
            </a:r>
            <a:endParaRPr lang="en-GB" sz="2000" b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GB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Egy 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homogén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üveg</a:t>
            </a:r>
            <a:r>
              <a:rPr lang="en-GB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gömb 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közepében fényes pont található. </a:t>
            </a:r>
            <a:r>
              <a:rPr lang="en-GB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gömbön kívülről megfigyelt fényes pont </a:t>
            </a:r>
            <a:r>
              <a:rPr lang="en-GB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képének</a:t>
            </a:r>
            <a:r>
              <a:rPr lang="hu-HU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keletkezési </a:t>
            </a:r>
            <a:r>
              <a:rPr lang="en-GB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helye:</a:t>
            </a:r>
          </a:p>
          <a:p>
            <a:pPr>
              <a:lnSpc>
                <a:spcPct val="114000"/>
              </a:lnSpc>
            </a:pPr>
            <a:r>
              <a:rPr lang="en-GB" sz="20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a. </a:t>
            </a:r>
            <a:r>
              <a:rPr lang="en-GB" sz="20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gömb közepén</a:t>
            </a:r>
          </a:p>
          <a:p>
            <a:pPr>
              <a:lnSpc>
                <a:spcPct val="114000"/>
              </a:lnSpc>
            </a:pPr>
            <a:r>
              <a:rPr lang="en-GB" sz="2000" b="1">
                <a:latin typeface="Cambria Math" panose="02040503050406030204" pitchFamily="18" charset="0"/>
                <a:ea typeface="Cambria Math" panose="02040503050406030204" pitchFamily="18" charset="0"/>
              </a:rPr>
              <a:t>b. 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a gömb közepe és felülete között</a:t>
            </a:r>
          </a:p>
          <a:p>
            <a:pPr>
              <a:lnSpc>
                <a:spcPct val="114000"/>
              </a:lnSpc>
            </a:pPr>
            <a:r>
              <a:rPr lang="en-GB" sz="2000" b="1">
                <a:latin typeface="Cambria Math" panose="02040503050406030204" pitchFamily="18" charset="0"/>
                <a:ea typeface="Cambria Math" panose="02040503050406030204" pitchFamily="18" charset="0"/>
              </a:rPr>
              <a:t>c. 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a gömb felületén</a:t>
            </a:r>
          </a:p>
          <a:p>
            <a:pPr>
              <a:lnSpc>
                <a:spcPct val="114000"/>
              </a:lnSpc>
            </a:pPr>
            <a:r>
              <a:rPr lang="en-GB" sz="2000" b="1">
                <a:latin typeface="Cambria Math" panose="02040503050406030204" pitchFamily="18" charset="0"/>
                <a:ea typeface="Cambria Math" panose="02040503050406030204" pitchFamily="18" charset="0"/>
              </a:rPr>
              <a:t>d. 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a végtelenben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8028" y="3403618"/>
            <a:ext cx="492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Szférikus (gömb) törőfelület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  (R sug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ár)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8121" y="4036897"/>
                <a:ext cx="2571824" cy="57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21" y="4036897"/>
                <a:ext cx="2571824" cy="5774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5219" y="5333687"/>
                <a:ext cx="8055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19" y="5333687"/>
                <a:ext cx="805542" cy="307777"/>
              </a:xfrm>
              <a:prstGeom prst="rect">
                <a:avLst/>
              </a:prstGeom>
              <a:blipFill>
                <a:blip r:embed="rId3"/>
                <a:stretch>
                  <a:fillRect l="-3759" r="-3008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7512" y="5315728"/>
                <a:ext cx="8023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12" y="5315728"/>
                <a:ext cx="802336" cy="307777"/>
              </a:xfrm>
              <a:prstGeom prst="rect">
                <a:avLst/>
              </a:prstGeom>
              <a:blipFill>
                <a:blip r:embed="rId4"/>
                <a:stretch>
                  <a:fillRect l="-4545" r="-6061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8166" y="5770019"/>
                <a:ext cx="12884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166" y="5770019"/>
                <a:ext cx="1288494" cy="307777"/>
              </a:xfrm>
              <a:prstGeom prst="rect">
                <a:avLst/>
              </a:prstGeom>
              <a:blipFill>
                <a:blip r:embed="rId5"/>
                <a:stretch>
                  <a:fillRect l="-2370" r="-3791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3035" y="5388554"/>
                <a:ext cx="1724190" cy="62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035" y="5388554"/>
                <a:ext cx="1724190" cy="628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98909" y="5275499"/>
                <a:ext cx="12944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09" y="5275499"/>
                <a:ext cx="1294457" cy="307777"/>
              </a:xfrm>
              <a:prstGeom prst="rect">
                <a:avLst/>
              </a:prstGeom>
              <a:blipFill>
                <a:blip r:embed="rId7"/>
                <a:stretch>
                  <a:fillRect l="-2358" r="-3774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83" y="1853059"/>
            <a:ext cx="4823722" cy="3195493"/>
          </a:xfrm>
        </p:spPr>
      </p:pic>
      <p:sp>
        <p:nvSpPr>
          <p:cNvPr id="16" name="Right Brace 15"/>
          <p:cNvSpPr/>
          <p:nvPr/>
        </p:nvSpPr>
        <p:spPr>
          <a:xfrm>
            <a:off x="4447966" y="5302382"/>
            <a:ext cx="306259" cy="916432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9511862" y="2469931"/>
            <a:ext cx="1655043" cy="21886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9443" y="4830893"/>
            <a:ext cx="5430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Feltételezzük, hogy a kép a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pontban keletkezik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1125" y="5372942"/>
            <a:ext cx="3093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2800"/>
          </a:p>
        </p:txBody>
      </p:sp>
      <p:sp>
        <p:nvSpPr>
          <p:cNvPr id="13" name="TextBox 12"/>
          <p:cNvSpPr txBox="1"/>
          <p:nvPr/>
        </p:nvSpPr>
        <p:spPr>
          <a:xfrm>
            <a:off x="7739838" y="5760598"/>
            <a:ext cx="3544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 kép a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hu-HU" sz="2000" b="1" baseline="-2500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pontban keletkezett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291" y="679142"/>
            <a:ext cx="10762593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HÁZI FELADATOK</a:t>
            </a:r>
            <a:endParaRPr lang="hu-HU" sz="200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A. Egy 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Young féle interferencia berendezés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sel k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ísérletezünk, amelyet monokromatikus  fénysugárral világítunk meg, amely a rendszer szimmetria tengelyén elhelyezett fényforrásból származik.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negyedik fényes sáv távolsága a központi fényes sávtól 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b="1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2000" b="1">
                <a:latin typeface="Cambria Math" panose="02040503050406030204" pitchFamily="18" charset="0"/>
                <a:ea typeface="Cambria Math" panose="02040503050406030204" pitchFamily="18" charset="0"/>
              </a:rPr>
              <a:t>= 1mm.</a:t>
            </a:r>
            <a:r>
              <a:rPr lang="en-US" sz="200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Mekkora távolságra található a központi maximum egyik oldalán található </a:t>
            </a:r>
            <a:r>
              <a:rPr lang="hu-HU" sz="2000" b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harmadrendű minimum</a:t>
            </a: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 központi maximum másik oldalán található </a:t>
            </a:r>
            <a:r>
              <a:rPr lang="hu-HU" sz="2000" b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elsőrendű maximumhoz </a:t>
            </a:r>
            <a:r>
              <a:rPr lang="hu-HU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kép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est?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75" y="3374438"/>
            <a:ext cx="3584716" cy="2663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6295" y="604033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Δx = </a:t>
            </a:r>
            <a:r>
              <a:rPr lang="en-US" sz="20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1,125 mm</a:t>
            </a:r>
            <a:endParaRPr lang="en-GB" sz="20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0073" y="3066661"/>
                <a:ext cx="12225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73" y="3066661"/>
                <a:ext cx="1222579" cy="307777"/>
              </a:xfrm>
              <a:prstGeom prst="rect">
                <a:avLst/>
              </a:prstGeom>
              <a:blipFill>
                <a:blip r:embed="rId3"/>
                <a:stretch>
                  <a:fillRect l="-1990" r="-3980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71580" y="3071800"/>
                <a:ext cx="5202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580" y="3071800"/>
                <a:ext cx="520206" cy="307777"/>
              </a:xfrm>
              <a:prstGeom prst="rect">
                <a:avLst/>
              </a:prstGeom>
              <a:blipFill>
                <a:blip r:embed="rId4"/>
                <a:stretch>
                  <a:fillRect l="-10588" r="-11765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6295" y="3662579"/>
                <a:ext cx="1546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𝑘𝑚𝑎𝑥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𝑘𝑖</m:t>
                      </m:r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295" y="3662579"/>
                <a:ext cx="1546193" cy="369332"/>
              </a:xfrm>
              <a:prstGeom prst="rect">
                <a:avLst/>
              </a:prstGeom>
              <a:blipFill>
                <a:blip r:embed="rId5"/>
                <a:stretch>
                  <a:fillRect l="-1969" r="-3937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00607" y="4137644"/>
                <a:ext cx="2764090" cy="7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𝑘𝑚𝑖𝑛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07" y="4137644"/>
                <a:ext cx="2764090" cy="77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24061" y="3588080"/>
                <a:ext cx="2034083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=0,25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061" y="3588080"/>
                <a:ext cx="2034083" cy="5250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53198" y="4989834"/>
                <a:ext cx="22431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198" y="4989834"/>
                <a:ext cx="224317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00607" y="5346237"/>
                <a:ext cx="5385192" cy="664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07" y="5346237"/>
                <a:ext cx="5385192" cy="664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98189" y="3585635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28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959307" y="634808"/>
                <a:ext cx="9578975" cy="221168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r>
                  <a:rPr lang="hu-HU" sz="2000" b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B.  2. tétel, III. feladat, b. pont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Egy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Young-féle </a:t>
                </a:r>
                <a:r>
                  <a:rPr lang="hu-HU" sz="20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berendezés </a:t>
                </a:r>
                <a:r>
                  <a:rPr lang="hu-HU" sz="2000" b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koherens fényforrása </a:t>
                </a:r>
                <a:r>
                  <a:rPr lang="el-GR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λ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600 nm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hu-HU" sz="20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hullámhosszúságú 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sugarakat bocsájt ki. A fényforrás a berendezés optikai </a:t>
                </a:r>
                <a:r>
                  <a:rPr lang="hu-HU" sz="20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főtengelyén 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található</a:t>
                </a:r>
                <a:r>
                  <a:rPr lang="en-GB" sz="200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hu-HU" sz="20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r>
                  <a:rPr lang="hu-HU" sz="200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b. Határozzátok meg </a:t>
                </a:r>
                <a: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szimmetriatengely fölötti </a:t>
                </a:r>
                <a:r>
                  <a:rPr lang="hu-HU" sz="2000" b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második interferenciaminimumot </a:t>
                </a:r>
                <a:r>
                  <a:rPr lang="hu-HU" sz="200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létrehozó fénysugarak fáziskülönbségét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US" sz="2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hu-HU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59307" y="634808"/>
                <a:ext cx="9578975" cy="2211689"/>
              </a:xfrm>
              <a:blipFill>
                <a:blip r:embed="rId2"/>
                <a:stretch>
                  <a:fillRect l="-636" t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45611" y="2748020"/>
            <a:ext cx="4912651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z interferáló   hullámok egyenlete :       </a:t>
            </a:r>
            <a:endParaRPr lang="hu-HU" sz="2000" baseline="-25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6798" y="3576189"/>
                <a:ext cx="1965410" cy="562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98" y="3576189"/>
                <a:ext cx="1965410" cy="562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2762" y="4400701"/>
                <a:ext cx="1953483" cy="562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62" y="4400701"/>
                <a:ext cx="1953483" cy="562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80747" y="2893437"/>
                <a:ext cx="15675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7" y="2893437"/>
                <a:ext cx="1567544" cy="307777"/>
              </a:xfrm>
              <a:prstGeom prst="rect">
                <a:avLst/>
              </a:prstGeom>
              <a:blipFill>
                <a:blip r:embed="rId5"/>
                <a:stretch>
                  <a:fillRect l="-3502" r="-1167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46992" y="2926949"/>
                <a:ext cx="15794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992" y="2926949"/>
                <a:ext cx="1579471" cy="307777"/>
              </a:xfrm>
              <a:prstGeom prst="rect">
                <a:avLst/>
              </a:prstGeom>
              <a:blipFill>
                <a:blip r:embed="rId6"/>
                <a:stretch>
                  <a:fillRect l="-3089" r="-1544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44853" y="3952307"/>
                <a:ext cx="2787430" cy="677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f>
                        <m:fPr>
                          <m:ctrlPr>
                            <a:rPr lang="el-G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f>
                        <m:fPr>
                          <m:ctrlPr>
                            <a:rPr lang="el-G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GB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53" y="3952307"/>
                <a:ext cx="2787430" cy="677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02780" y="5036522"/>
                <a:ext cx="1849161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80" y="5036522"/>
                <a:ext cx="1849161" cy="674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93568" y="5249594"/>
            <a:ext cx="246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 minimum feltétele: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1194" y="5711322"/>
            <a:ext cx="138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1!! </a:t>
            </a:r>
            <a:endParaRPr lang="hu-HU" sz="2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04110" y="5649704"/>
                <a:ext cx="1324888" cy="582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110" y="5649704"/>
                <a:ext cx="1324888" cy="582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00818" y="4762354"/>
                <a:ext cx="2504212" cy="7838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π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818" y="4762354"/>
                <a:ext cx="2504212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3751729" y="3518547"/>
            <a:ext cx="663603" cy="140693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011884" y="3621621"/>
            <a:ext cx="1860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Fáziskülönbség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009024" y="5218256"/>
            <a:ext cx="539360" cy="117079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362762" y="5711322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2. minimum 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31386" y="5803655"/>
                <a:ext cx="16076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𝜟𝝋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𝒓𝒂𝒅</m:t>
                      </m:r>
                    </m:oMath>
                  </m:oMathPara>
                </a14:m>
                <a:endParaRPr lang="en-GB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386" y="5803655"/>
                <a:ext cx="1607620" cy="307777"/>
              </a:xfrm>
              <a:prstGeom prst="rect">
                <a:avLst/>
              </a:prstGeom>
              <a:blipFill>
                <a:blip r:embed="rId11"/>
                <a:stretch>
                  <a:fillRect l="-4924" r="-4167" b="-31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34609" y="2926949"/>
            <a:ext cx="22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82808" y="487025"/>
            <a:ext cx="1025650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en-US" sz="32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munkát és sok sikert kívánok az érettségihez!</a:t>
            </a:r>
          </a:p>
          <a:p>
            <a:pPr>
              <a:lnSpc>
                <a:spcPct val="150000"/>
              </a:lnSpc>
            </a:pPr>
            <a:endParaRPr lang="hu-HU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Az optika  </a:t>
            </a:r>
            <a:r>
              <a:rPr lang="hu-H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fejezethez kapcsolódó </a:t>
            </a:r>
            <a:r>
              <a:rPr lang="en-GB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eddigi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TeleSulis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hu-H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órák </a:t>
            </a: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elérhetősége:</a:t>
            </a:r>
          </a:p>
          <a:p>
            <a:pPr>
              <a:lnSpc>
                <a:spcPct val="150000"/>
              </a:lnSpc>
            </a:pPr>
            <a:endParaRPr lang="hu-HU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Szász Ferenc, Gheorghe Sincai Technológiai  Líceum, Marosvásárhely</a:t>
            </a: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Április </a:t>
            </a:r>
            <a:r>
              <a:rPr lang="hu-HU" altLang="en-US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 – 8. lecke</a:t>
            </a:r>
            <a:r>
              <a:rPr lang="hu-HU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www.youtube.com/watch?v=MoTYp_B4EMg</a:t>
            </a:r>
            <a:endParaRPr lang="hu-HU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Április 21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.- 7. leck</a:t>
            </a: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e      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www.youtube.com/watch?v=38ZrWON1F5I</a:t>
            </a:r>
            <a:endParaRPr lang="hu-H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altLang="en-US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Nagy Csilla, Onisifor Ghibu Elméleti Líceum, Kolozsvár</a:t>
            </a:r>
          </a:p>
          <a:p>
            <a:pPr>
              <a:lnSpc>
                <a:spcPct val="150000"/>
              </a:lnSpc>
            </a:pPr>
            <a:r>
              <a:rPr lang="hu-HU" altLang="en-US">
                <a:latin typeface="Arial" panose="020B0604020202020204" pitchFamily="34" charset="0"/>
                <a:cs typeface="Arial" panose="020B0604020202020204" pitchFamily="34" charset="0"/>
              </a:rPr>
              <a:t>Május 16.- 14. </a:t>
            </a: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lecke       </a:t>
            </a:r>
            <a:r>
              <a:rPr lang="en-GB">
                <a:hlinkClick r:id="rId5"/>
              </a:rPr>
              <a:t>https://www.youtube.com/watch?v=Wc0EMRk1i2I&amp;t=66s</a:t>
            </a:r>
            <a:endParaRPr lang="hu-HU" altLang="en-US" i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TeleSuli keretében bemutatott fizika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mtClean="0">
                <a:latin typeface="Arial" panose="020B0604020202020204" pitchFamily="34" charset="0"/>
                <a:cs typeface="Arial" panose="020B0604020202020204" pitchFamily="34" charset="0"/>
              </a:rPr>
              <a:t>órák prezentációinak elérhetősége: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https://telesuli.rmdsz.ro/12-osztaly/fizika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400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∞</a:t>
            </a:r>
            <a:endParaRPr lang="hu-H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18147" y="1021181"/>
            <a:ext cx="10558913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 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tétel,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I.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3.</a:t>
            </a: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kérdés</a:t>
            </a:r>
            <a:endParaRPr lang="en-GB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GB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Egy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kísérletben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egy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lézersugár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törési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szögét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mérték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meg,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akkor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amikor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sugár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levegőből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egy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bizonyos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folyadékba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lépett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be.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beesési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szög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különböző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értékeire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ábrán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látható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grafikont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nyerték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fény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terjedési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sebessége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abban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folyadékban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megközelítőleg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következő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</a:p>
        </p:txBody>
      </p:sp>
      <p:pic>
        <p:nvPicPr>
          <p:cNvPr id="2071" name="Picture 23" descr="grafic sin r var5 grila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06" y="2424689"/>
            <a:ext cx="3255328" cy="260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9529" y="3571277"/>
                <a:ext cx="22736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29" y="3571277"/>
                <a:ext cx="22736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09" r="-107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6766" y="4178892"/>
                <a:ext cx="53067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=1, a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leveg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ő, légüres tér törésmutatója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6" y="4178892"/>
                <a:ext cx="5306774" cy="430887"/>
              </a:xfrm>
              <a:prstGeom prst="rect">
                <a:avLst/>
              </a:prstGeom>
              <a:blipFill>
                <a:blip r:embed="rId4"/>
                <a:stretch>
                  <a:fillRect t="-2857" b="-2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3276" y="4845675"/>
                <a:ext cx="16389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6" y="4845675"/>
                <a:ext cx="1638979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3276" y="5478202"/>
                <a:ext cx="3107838" cy="610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0,75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6" y="5478202"/>
                <a:ext cx="3107838" cy="610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16706" y="5478202"/>
                <a:ext cx="3737305" cy="831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3·10</m:t>
                          </m:r>
                          <m:r>
                            <m:rPr>
                              <m:nor/>
                            </m:rPr>
                            <a:rPr lang="en-GB" sz="2000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GB" sz="2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GB" sz="2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2,2·10</m:t>
                      </m:r>
                      <m:r>
                        <m:rPr>
                          <m:nor/>
                        </m:rPr>
                        <a:rPr lang="en-GB" sz="2000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GB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GB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sz="2000" baseline="30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06" y="5478202"/>
                <a:ext cx="3737305" cy="8317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79548" y="4803478"/>
            <a:ext cx="288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folyad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ék törésmutatója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147" y="559516"/>
            <a:ext cx="1778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FÉNYTÖRÉS</a:t>
            </a:r>
            <a:endParaRPr lang="en-GB" sz="2400" b="1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529" y="2484419"/>
            <a:ext cx="2359595" cy="76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a.  1,5·10</a:t>
            </a:r>
            <a:r>
              <a:rPr lang="en-GB" sz="2000" baseline="3000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 m/s</a:t>
            </a:r>
            <a:endParaRPr lang="en-GB" sz="2000" baseline="300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GB" sz="2000" b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b.  2,2·10</a:t>
            </a:r>
            <a:r>
              <a:rPr lang="en-GB" sz="2000" b="1" baseline="300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</a:t>
            </a:r>
            <a:r>
              <a:rPr lang="en-GB" sz="2000" b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m/s</a:t>
            </a:r>
            <a:r>
              <a:rPr lang="en-GB" b="1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endParaRPr lang="en-GB" b="1"/>
          </a:p>
        </p:txBody>
      </p:sp>
      <p:sp>
        <p:nvSpPr>
          <p:cNvPr id="5" name="Rectangle 4"/>
          <p:cNvSpPr/>
          <p:nvPr/>
        </p:nvSpPr>
        <p:spPr>
          <a:xfrm>
            <a:off x="4354075" y="2523945"/>
            <a:ext cx="1841634" cy="77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c.  3·10</a:t>
            </a:r>
            <a:r>
              <a:rPr lang="en-GB" sz="2000" baseline="3000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 m/s</a:t>
            </a:r>
            <a:endParaRPr lang="en-GB" sz="2000" baseline="300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d.  4·10</a:t>
            </a:r>
            <a:r>
              <a:rPr lang="en-GB" sz="2000" baseline="3000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 m/s</a:t>
            </a:r>
            <a:endParaRPr lang="en-GB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57171" y="5491518"/>
                <a:ext cx="852798" cy="632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171" y="5491518"/>
                <a:ext cx="852798" cy="632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16314" y="5546116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4760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818" y="1282536"/>
            <a:ext cx="10292615" cy="181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b="1">
                <a:latin typeface="Cambria Math" panose="02040503050406030204" pitchFamily="18" charset="0"/>
                <a:ea typeface="Cambria Math" panose="02040503050406030204" pitchFamily="18" charset="0"/>
              </a:rPr>
              <a:t>14. teszt, II. </a:t>
            </a:r>
            <a:r>
              <a:rPr lang="hu-HU" b="1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GB" b="1">
                <a:latin typeface="Cambria Math" panose="02040503050406030204" pitchFamily="18" charset="0"/>
                <a:ea typeface="Cambria Math" panose="02040503050406030204" pitchFamily="18" charset="0"/>
              </a:rPr>
              <a:t>eladat</a:t>
            </a:r>
          </a:p>
          <a:p>
            <a:pPr>
              <a:lnSpc>
                <a:spcPct val="114000"/>
              </a:lnSpc>
            </a:pPr>
            <a:r>
              <a:rPr lang="en-GB" sz="2000">
                <a:latin typeface="Cambria Math" panose="02040503050406030204" pitchFamily="18" charset="0"/>
                <a:ea typeface="Cambria Math" panose="02040503050406030204" pitchFamily="18" charset="0"/>
              </a:rPr>
              <a:t>A vékony lencsék képalkotásának tanulmányozásához egy optikai padot használnak, amelyre egy tárgyat, egy vékony lencsét és egy ernyőt szerelnek. A kísérlet során változtatják a tárgy és lencse közötti távolságot. A tárgy minden helyzete esetén úgy mozdítják el az ernyőt, hogy azon éles képet kapjanak és megmérik a kép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méretét. </a:t>
            </a:r>
            <a:endParaRPr lang="hu-HU" sz="200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71799"/>
              </p:ext>
            </p:extLst>
          </p:nvPr>
        </p:nvGraphicFramePr>
        <p:xfrm>
          <a:off x="1716165" y="3376879"/>
          <a:ext cx="3187449" cy="2034613"/>
        </p:xfrm>
        <a:graphic>
          <a:graphicData uri="http://schemas.openxmlformats.org/drawingml/2006/table">
            <a:tbl>
              <a:tblPr firstRow="1" firstCol="1" bandRow="1"/>
              <a:tblGrid>
                <a:gridCol w="1063197">
                  <a:extLst>
                    <a:ext uri="{9D8B030D-6E8A-4147-A177-3AD203B41FA5}">
                      <a16:colId xmlns:a16="http://schemas.microsoft.com/office/drawing/2014/main" val="4163953808"/>
                    </a:ext>
                  </a:extLst>
                </a:gridCol>
                <a:gridCol w="1062126">
                  <a:extLst>
                    <a:ext uri="{9D8B030D-6E8A-4147-A177-3AD203B41FA5}">
                      <a16:colId xmlns:a16="http://schemas.microsoft.com/office/drawing/2014/main" val="932352087"/>
                    </a:ext>
                  </a:extLst>
                </a:gridCol>
                <a:gridCol w="1062126">
                  <a:extLst>
                    <a:ext uri="{9D8B030D-6E8A-4147-A177-3AD203B41FA5}">
                      <a16:colId xmlns:a16="http://schemas.microsoft.com/office/drawing/2014/main" val="944618457"/>
                    </a:ext>
                  </a:extLst>
                </a:gridCol>
              </a:tblGrid>
              <a:tr h="504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Helyzet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de-DE" sz="1600" b="1" i="1" baseline="-25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(cm)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de-DE" sz="1600" b="1" i="1" baseline="-25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GB" sz="1600" b="1" baseline="-2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494017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211310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36381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66511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1061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97818" y="815113"/>
            <a:ext cx="2580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hu-HU" sz="2400" b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ÉKONY LENCSÉK</a:t>
            </a:r>
            <a:endParaRPr lang="en-GB" sz="2400" b="1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54315" y="3299877"/>
                <a:ext cx="6096000" cy="14957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hu-HU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kísérlet összegyűjtött adatait </a:t>
                </a:r>
                <a:r>
                  <a:rPr lang="hu-HU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  </a:t>
                </a:r>
                <a:r>
                  <a:rPr lang="hu-HU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táblázatba foglalják</a:t>
                </a:r>
                <a:r>
                  <a:rPr lang="en-GB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össze, amelyben </a:t>
                </a:r>
                <a:endParaRPr lang="en-GB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tárgy – lencse távolsága </a:t>
                </a:r>
                <a:endParaRPr lang="hu-HU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GB" sz="20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kép magassága.</a:t>
                </a:r>
                <a:endParaRPr lang="en-US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15" y="3299877"/>
                <a:ext cx="6096000" cy="1495794"/>
              </a:xfrm>
              <a:prstGeom prst="rect">
                <a:avLst/>
              </a:prstGeom>
              <a:blipFill>
                <a:blip r:embed="rId2"/>
                <a:stretch>
                  <a:fillRect l="-1100" t="-1220" b="-4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5906" y="5057549"/>
            <a:ext cx="383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Ernyő        ⇨      valódi kép</a:t>
            </a:r>
          </a:p>
          <a:p>
            <a:r>
              <a:rPr lang="hu-HU" sz="200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gyűjtőlencse</a:t>
            </a:r>
            <a:endParaRPr lang="en-GB" sz="200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165" y="5948413"/>
            <a:ext cx="8330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 valódi kép a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tárgy - lencse távolságtól 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függően kicsinyített vagy nagyított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53" y="1876926"/>
            <a:ext cx="5971969" cy="3964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3594" y="625780"/>
            <a:ext cx="10391965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Folytatás: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14. </a:t>
            </a:r>
            <a:r>
              <a:rPr lang="en-GB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teszt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II. </a:t>
            </a:r>
            <a:r>
              <a:rPr lang="hu-H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GB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eladat</a:t>
            </a:r>
            <a:endParaRPr lang="hu-HU" sz="2000" b="1" dirty="0" smtClean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Készítsetek egy rajzot, amely a gyűjtőlencse képalkotását szemlélteti! A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tárgyat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tekintsétek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optikai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főtengelyre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merőlegesnek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tárgy-lencse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távolságot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pedig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fókusztávolság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kétszeresének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3594" y="2873589"/>
            <a:ext cx="457147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Előjelszabály –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TELESULI, 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7. fizikalecke </a:t>
            </a:r>
            <a:endParaRPr lang="hu-HU" sz="2000" b="1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bal </a:t>
            </a:r>
            <a:r>
              <a:rPr lang="hu-HU" sz="2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oldalán negatív távolság 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jobb oldalán pozitív </a:t>
            </a:r>
            <a:r>
              <a:rPr lang="hu-HU" sz="2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távolság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5123" y="4186208"/>
                <a:ext cx="20942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rgyt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vols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23" y="4186208"/>
                <a:ext cx="2094291" cy="307777"/>
              </a:xfrm>
              <a:prstGeom prst="rect">
                <a:avLst/>
              </a:prstGeom>
              <a:blipFill>
                <a:blip r:embed="rId3"/>
                <a:stretch>
                  <a:fillRect l="-1458" t="-4000" r="-4373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25123" y="4687980"/>
                <a:ext cx="19287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pt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vols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23" y="4687980"/>
                <a:ext cx="1928733" cy="307777"/>
              </a:xfrm>
              <a:prstGeom prst="rect">
                <a:avLst/>
              </a:prstGeom>
              <a:blipFill>
                <a:blip r:embed="rId4"/>
                <a:stretch>
                  <a:fillRect l="-1582" t="-1961" r="-474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43594" y="2247672"/>
            <a:ext cx="5845511" cy="413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Tekintsük a sugármenetet balról jobbra irányulónak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5123" y="5189752"/>
                <a:ext cx="1925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kuszt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vols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23" y="5189752"/>
                <a:ext cx="192552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696" t="-4348" r="-221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24205" y="5703224"/>
            <a:ext cx="3634746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vonalas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(lineáris)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nagyítás  </a:t>
            </a:r>
            <a:endParaRPr lang="hu-HU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89105" y="5915569"/>
                <a:ext cx="16818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05" y="5915569"/>
                <a:ext cx="1681807" cy="307777"/>
              </a:xfrm>
              <a:prstGeom prst="rect">
                <a:avLst/>
              </a:prstGeom>
              <a:blipFill>
                <a:blip r:embed="rId6"/>
                <a:stretch>
                  <a:fillRect l="-1449" r="-471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67725" y="5915570"/>
                <a:ext cx="8702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725" y="5915570"/>
                <a:ext cx="870238" cy="307777"/>
              </a:xfrm>
              <a:prstGeom prst="rect">
                <a:avLst/>
              </a:prstGeom>
              <a:blipFill>
                <a:blip r:embed="rId7"/>
                <a:stretch>
                  <a:fillRect l="-9790" r="-629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67725" y="2063006"/>
                <a:ext cx="8281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hu-HU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725" y="2063006"/>
                <a:ext cx="828175" cy="369332"/>
              </a:xfrm>
              <a:prstGeom prst="rect">
                <a:avLst/>
              </a:prstGeom>
              <a:blipFill>
                <a:blip r:embed="rId9"/>
                <a:stretch>
                  <a:fillRect l="-12500" r="-8824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5064" y="4186208"/>
                <a:ext cx="11235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064" y="4186208"/>
                <a:ext cx="1123576" cy="307777"/>
              </a:xfrm>
              <a:prstGeom prst="rect">
                <a:avLst/>
              </a:prstGeom>
              <a:blipFill>
                <a:blip r:embed="rId10"/>
                <a:stretch>
                  <a:fillRect l="-3261" r="-6522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9821" y="4713136"/>
                <a:ext cx="6837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21" y="4713136"/>
                <a:ext cx="683713" cy="307777"/>
              </a:xfrm>
              <a:prstGeom prst="rect">
                <a:avLst/>
              </a:prstGeom>
              <a:blipFill>
                <a:blip r:embed="rId11"/>
                <a:stretch>
                  <a:fillRect l="-5357" r="-8036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3634" y="5642587"/>
                <a:ext cx="791370" cy="579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34" y="5642587"/>
                <a:ext cx="791370" cy="5795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4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38800" y="3167095"/>
                <a:ext cx="1797863" cy="850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167095"/>
                <a:ext cx="1797863" cy="850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90066" y="3087312"/>
                <a:ext cx="1348318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66" y="3087312"/>
                <a:ext cx="1348318" cy="632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0066" y="3918818"/>
                <a:ext cx="1348318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66" y="3918818"/>
                <a:ext cx="1348318" cy="639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74741" y="4825129"/>
                <a:ext cx="1363643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41" y="4825129"/>
                <a:ext cx="1363643" cy="639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58469" y="4301587"/>
                <a:ext cx="1327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69" y="4301587"/>
                <a:ext cx="1327864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7617355" y="3278664"/>
            <a:ext cx="762184" cy="135804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638800" y="29744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856448" y="2059979"/>
            <a:ext cx="5156925" cy="413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2000" i="1">
                <a:latin typeface="Cambria Math" panose="02040503050406030204" pitchFamily="18" charset="0"/>
                <a:ea typeface="Cambria Math" panose="02040503050406030204" pitchFamily="18" charset="0"/>
              </a:rPr>
              <a:t>Vékony lencsék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– vastagságuk elhanyagolható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43" y="2849078"/>
            <a:ext cx="1946942" cy="3417653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99" y="2943027"/>
            <a:ext cx="1977951" cy="328749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01870" y="2431161"/>
                <a:ext cx="36163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 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𝑔𝑔𝑣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𝑛𝑦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hu-HU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𝑏𝑒𝑛</m:t>
                      </m:r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870" y="2431161"/>
                <a:ext cx="3616310" cy="307777"/>
              </a:xfrm>
              <a:prstGeom prst="rect">
                <a:avLst/>
              </a:prstGeom>
              <a:blipFill>
                <a:blip r:embed="rId9"/>
                <a:stretch>
                  <a:fillRect l="-675" t="-2000" r="-2192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56448" y="694926"/>
                <a:ext cx="10468311" cy="1144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hu-HU" sz="2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Folytatás: </a:t>
                </a:r>
                <a:r>
                  <a:rPr lang="en-GB" sz="2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14. teszt, II. </a:t>
                </a:r>
                <a:r>
                  <a:rPr lang="hu-HU" sz="2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GB" sz="2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eladat</a:t>
                </a:r>
                <a:endParaRPr lang="hu-HU" sz="2000" b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hu-HU" sz="2000" b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GB" sz="2000" b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GB" sz="2000" i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vékony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lencsék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b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első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b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alapösszefüggését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felhasználva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állapítsátok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meg,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hogyan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kép-lencse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távolság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tárgy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és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közötti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távolságtól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b="1" i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:r>
                  <a:rPr lang="en-GB" sz="2000" i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fókusztávolságú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lencse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esetén</a:t>
                </a:r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8" y="694926"/>
                <a:ext cx="10468311" cy="1144929"/>
              </a:xfrm>
              <a:prstGeom prst="rect">
                <a:avLst/>
              </a:prstGeom>
              <a:blipFill>
                <a:blip r:embed="rId10"/>
                <a:stretch>
                  <a:fillRect l="-582" t="-2128" b="-5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98447" y="5798487"/>
                <a:ext cx="25263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⇨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447" y="5798487"/>
                <a:ext cx="2526333" cy="307777"/>
              </a:xfrm>
              <a:prstGeom prst="rect">
                <a:avLst/>
              </a:prstGeom>
              <a:blipFill>
                <a:blip r:embed="rId11"/>
                <a:stretch>
                  <a:fillRect l="-1928" r="-265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88450" y="5752321"/>
            <a:ext cx="28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Alkalmazva az </a:t>
            </a:r>
            <a:r>
              <a:rPr lang="en-US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a.</a:t>
            </a:r>
            <a:r>
              <a:rPr lang="en-US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pontra </a:t>
            </a:r>
            <a:endParaRPr lang="en-GB" sz="2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6017" y="609339"/>
                <a:ext cx="10552386" cy="1144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GB" sz="2000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Folytat</a:t>
                </a: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ás: </a:t>
                </a:r>
                <a:r>
                  <a:rPr lang="en-GB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14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GB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teszt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II. </a:t>
                </a:r>
                <a:r>
                  <a:rPr lang="hu-HU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GB" sz="2000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eladat</a:t>
                </a:r>
                <a:endParaRPr lang="en-GB" sz="2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lnSpc>
                    <a:spcPct val="114000"/>
                  </a:lnSpc>
                  <a:buAutoNum type="alphaLcPeriod" startAt="3"/>
                </a:pPr>
                <a:r>
                  <a:rPr lang="hu-HU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összegyűjtött adatokat felhasználva számítsátok ki a tárgy-lencse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GB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en-GB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b="1" i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GB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u-HU" sz="2000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GB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valamint</a:t>
                </a:r>
                <a:r>
                  <a:rPr lang="en-GB" sz="20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2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GB" sz="2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GB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GB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b="1" i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távolságának </a:t>
                </a:r>
                <a:r>
                  <a:rPr lang="hu-HU" sz="200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megfelelő </a:t>
                </a:r>
                <a:r>
                  <a:rPr lang="en-GB" sz="200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b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b="1" dirty="0" err="1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nagyítások</a:t>
                </a:r>
                <a:r>
                  <a:rPr lang="en-GB" sz="2000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arányát</a:t>
                </a:r>
                <a:r>
                  <a:rPr lang="en-GB" sz="2000" b="1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!</a:t>
                </a:r>
                <a:endParaRPr lang="en-GB" sz="2000" b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17" y="609339"/>
                <a:ext cx="10552386" cy="1144929"/>
              </a:xfrm>
              <a:prstGeom prst="rect">
                <a:avLst/>
              </a:prstGeom>
              <a:blipFill>
                <a:blip r:embed="rId2"/>
                <a:stretch>
                  <a:fillRect l="-635" t="-2128" b="-5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63769" y="2685725"/>
                <a:ext cx="1648721" cy="695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769" y="2685725"/>
                <a:ext cx="1648721" cy="695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3465" y="3583573"/>
                <a:ext cx="12880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65" y="3583573"/>
                <a:ext cx="1288045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3465" y="4199860"/>
                <a:ext cx="15067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𝑙𝑙𝑎𝑛𝑑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ó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65" y="4199860"/>
                <a:ext cx="1506759" cy="307777"/>
              </a:xfrm>
              <a:prstGeom prst="rect">
                <a:avLst/>
              </a:prstGeom>
              <a:blipFill>
                <a:blip r:embed="rId5"/>
                <a:stretch>
                  <a:fillRect l="-3644" r="-3644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797600" y="2979595"/>
            <a:ext cx="886266" cy="306206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03956" y="3853399"/>
                <a:ext cx="2331407" cy="1133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956" y="3853399"/>
                <a:ext cx="2331407" cy="11331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46017" y="1804709"/>
                <a:ext cx="952568" cy="72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hu-HU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hu-HU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17" y="1804709"/>
                <a:ext cx="952568" cy="728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6466"/>
              </p:ext>
            </p:extLst>
          </p:nvPr>
        </p:nvGraphicFramePr>
        <p:xfrm>
          <a:off x="1148275" y="2814214"/>
          <a:ext cx="3187449" cy="2034613"/>
        </p:xfrm>
        <a:graphic>
          <a:graphicData uri="http://schemas.openxmlformats.org/drawingml/2006/table">
            <a:tbl>
              <a:tblPr firstRow="1" firstCol="1" bandRow="1"/>
              <a:tblGrid>
                <a:gridCol w="1063197">
                  <a:extLst>
                    <a:ext uri="{9D8B030D-6E8A-4147-A177-3AD203B41FA5}">
                      <a16:colId xmlns:a16="http://schemas.microsoft.com/office/drawing/2014/main" val="4163953808"/>
                    </a:ext>
                  </a:extLst>
                </a:gridCol>
                <a:gridCol w="1062126">
                  <a:extLst>
                    <a:ext uri="{9D8B030D-6E8A-4147-A177-3AD203B41FA5}">
                      <a16:colId xmlns:a16="http://schemas.microsoft.com/office/drawing/2014/main" val="932352087"/>
                    </a:ext>
                  </a:extLst>
                </a:gridCol>
                <a:gridCol w="1062126">
                  <a:extLst>
                    <a:ext uri="{9D8B030D-6E8A-4147-A177-3AD203B41FA5}">
                      <a16:colId xmlns:a16="http://schemas.microsoft.com/office/drawing/2014/main" val="944618457"/>
                    </a:ext>
                  </a:extLst>
                </a:gridCol>
              </a:tblGrid>
              <a:tr h="504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Helyzet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de-DE" sz="1600" b="1" i="1" baseline="-25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(cm)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de-DE" sz="1600" b="1" i="1" baseline="-25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e-DE" sz="1600" b="1" i="1" baseline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GB" sz="1600" baseline="-2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494017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211310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36381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66511"/>
                  </a:ext>
                </a:extLst>
              </a:tr>
              <a:tr h="382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106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14999" y="2952306"/>
                <a:ext cx="1195134" cy="729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99" y="2952306"/>
                <a:ext cx="1195134" cy="7293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77121" y="4986530"/>
                <a:ext cx="3575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en-GB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GB" sz="20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21" y="4986530"/>
                <a:ext cx="35755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37336" y="5593375"/>
                <a:ext cx="32907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  →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i="1" smtClean="0"/>
                  <a:t> </a:t>
                </a:r>
                <a:r>
                  <a:rPr lang="en-GB" sz="2000" smtClean="0"/>
                  <a:t>20 mm</a:t>
                </a:r>
                <a:endParaRPr lang="en-GB" sz="20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36" y="5593375"/>
                <a:ext cx="3290773" cy="307777"/>
              </a:xfrm>
              <a:prstGeom prst="rect">
                <a:avLst/>
              </a:prstGeom>
              <a:blipFill>
                <a:blip r:embed="rId10"/>
                <a:stretch>
                  <a:fillRect l="-2778" t="-26000" r="-3889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094724" y="5192703"/>
                <a:ext cx="1253035" cy="72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hu-HU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hu-HU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724" y="5192703"/>
                <a:ext cx="1253035" cy="7286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8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71593" y="1659419"/>
                <a:ext cx="759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4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3" y="1659419"/>
                <a:ext cx="759759" cy="369332"/>
              </a:xfrm>
              <a:prstGeom prst="rect">
                <a:avLst/>
              </a:prstGeom>
              <a:blipFill>
                <a:blip r:embed="rId2"/>
                <a:stretch>
                  <a:fillRect l="-4800" r="-8800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2070" y="2224489"/>
                <a:ext cx="1677895" cy="729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hu-H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1,5=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70" y="2224489"/>
                <a:ext cx="1677895" cy="729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95016" y="1552958"/>
                <a:ext cx="7536580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GB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Keress</a:t>
                </a:r>
                <a:r>
                  <a:rPr lang="hu-HU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ünk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 összefüggést a nagyítás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 tárgy-lencse távolság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és a lencse fókusztávolsága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hu-HU" sz="20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között!</a:t>
                </a:r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016" y="1552958"/>
                <a:ext cx="7536580" cy="794064"/>
              </a:xfrm>
              <a:prstGeom prst="rect">
                <a:avLst/>
              </a:prstGeom>
              <a:blipFill rotWithShape="0">
                <a:blip r:embed="rId5"/>
                <a:stretch>
                  <a:fillRect l="-890" t="-307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03519" y="2560908"/>
                <a:ext cx="2370714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|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519" y="2560908"/>
                <a:ext cx="2370714" cy="724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065636" y="2589236"/>
                <a:ext cx="1631857" cy="673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636" y="2589236"/>
                <a:ext cx="1631857" cy="6733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45696" y="3667999"/>
                <a:ext cx="1624034" cy="73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96" y="3667999"/>
                <a:ext cx="1624034" cy="7306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50096" y="3617276"/>
                <a:ext cx="1252907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96" y="3617276"/>
                <a:ext cx="1252907" cy="6390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16073" y="4648682"/>
                <a:ext cx="1711494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73" y="4648682"/>
                <a:ext cx="1711494" cy="7314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50825" y="4624107"/>
                <a:ext cx="1655710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−0,36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−0,32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825" y="4624107"/>
                <a:ext cx="1655710" cy="7314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13680" y="5723271"/>
                <a:ext cx="22946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=0,24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hu-HU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680" y="5723271"/>
                <a:ext cx="2294603" cy="307777"/>
              </a:xfrm>
              <a:prstGeom prst="rect">
                <a:avLst/>
              </a:prstGeom>
              <a:blipFill>
                <a:blip r:embed="rId12"/>
                <a:stretch>
                  <a:fillRect l="-3723" r="-1330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93590" y="4629400"/>
                <a:ext cx="1641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90" y="4629400"/>
                <a:ext cx="1641219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83972" y="5298554"/>
                <a:ext cx="16508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=36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72" y="5298554"/>
                <a:ext cx="1650837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945219" y="2654766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3200"/>
          </a:p>
        </p:txBody>
      </p:sp>
      <p:sp>
        <p:nvSpPr>
          <p:cNvPr id="29" name="TextBox 28"/>
          <p:cNvSpPr txBox="1"/>
          <p:nvPr/>
        </p:nvSpPr>
        <p:spPr>
          <a:xfrm>
            <a:off x="6966022" y="3687896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3200"/>
          </a:p>
        </p:txBody>
      </p:sp>
      <p:sp>
        <p:nvSpPr>
          <p:cNvPr id="30" name="TextBox 29"/>
          <p:cNvSpPr txBox="1"/>
          <p:nvPr/>
        </p:nvSpPr>
        <p:spPr>
          <a:xfrm>
            <a:off x="6986910" y="4697430"/>
            <a:ext cx="53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endParaRPr lang="en-GB" sz="3200"/>
          </a:p>
        </p:txBody>
      </p:sp>
      <p:sp>
        <p:nvSpPr>
          <p:cNvPr id="31" name="Rectangle 30"/>
          <p:cNvSpPr/>
          <p:nvPr/>
        </p:nvSpPr>
        <p:spPr>
          <a:xfrm>
            <a:off x="900479" y="707398"/>
            <a:ext cx="9874186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b="1">
                <a:latin typeface="Cambria Math" panose="02040503050406030204" pitchFamily="18" charset="0"/>
                <a:ea typeface="Cambria Math" panose="02040503050406030204" pitchFamily="18" charset="0"/>
              </a:rPr>
              <a:t>Folytat</a:t>
            </a:r>
            <a:r>
              <a:rPr lang="hu-HU" sz="2000" b="1">
                <a:latin typeface="Cambria Math" panose="02040503050406030204" pitchFamily="18" charset="0"/>
                <a:ea typeface="Cambria Math" panose="02040503050406030204" pitchFamily="18" charset="0"/>
              </a:rPr>
              <a:t>ás: </a:t>
            </a:r>
            <a:r>
              <a:rPr lang="en-GB" sz="2000" b="1">
                <a:latin typeface="Cambria Math" panose="02040503050406030204" pitchFamily="18" charset="0"/>
                <a:ea typeface="Cambria Math" panose="02040503050406030204" pitchFamily="18" charset="0"/>
              </a:rPr>
              <a:t>14. teszt, II. </a:t>
            </a:r>
            <a:r>
              <a:rPr lang="hu-HU" sz="2000" b="1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GB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eladat</a:t>
            </a:r>
            <a:endParaRPr lang="hu-HU" sz="2000" smtClean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GB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GB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GB" sz="2000" b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sz="200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kísérleti eredményeket felhasználva határozzátok meg a lencse </a:t>
            </a:r>
            <a:r>
              <a:rPr lang="en-GB" sz="200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fókusztávolságát</a:t>
            </a:r>
            <a:endParaRPr lang="en-GB" sz="200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29040" y="4100015"/>
                <a:ext cx="1170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40" y="4100015"/>
                <a:ext cx="11703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2989364" y="1659449"/>
            <a:ext cx="0" cy="4433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48101" y="3183079"/>
                <a:ext cx="835998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01" y="3183079"/>
                <a:ext cx="835998" cy="5818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4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88" y="2213652"/>
            <a:ext cx="6531536" cy="403322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7695" y="484884"/>
            <a:ext cx="3437074" cy="489098"/>
          </a:xfrm>
        </p:spPr>
        <p:txBody>
          <a:bodyPr>
            <a:normAutofit/>
          </a:bodyPr>
          <a:lstStyle/>
          <a:p>
            <a:r>
              <a:rPr lang="hu-HU" sz="2200" b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ENCSERENDSZEREK</a:t>
            </a:r>
            <a:endParaRPr lang="en-GB" sz="2200" b="1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7695" y="2368391"/>
            <a:ext cx="4349458" cy="411527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Tekintsük a sugármenetet balról jobbra irányulónak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hu-HU" sz="2000" b="1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Előjelszabály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 lencse  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hu-HU" sz="2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 oldalán negatív távolság 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jobb oldalán pozitív távolság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(nem függ attól, hogy tárgy- vagy képtávolság!)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95" y="1057142"/>
            <a:ext cx="1089603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A. CENTRÁLT LENCSERENDSZEREK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-  közös optikai főtengely</a:t>
            </a:r>
          </a:p>
          <a:p>
            <a:pPr>
              <a:lnSpc>
                <a:spcPct val="114000"/>
              </a:lnSpc>
            </a:pP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Az első,  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L </a:t>
            </a:r>
            <a:r>
              <a:rPr lang="hu-HU" sz="2000">
                <a:latin typeface="Cambria Math" panose="02040503050406030204" pitchFamily="18" charset="0"/>
                <a:ea typeface="Cambria Math" panose="02040503050406030204" pitchFamily="18" charset="0"/>
              </a:rPr>
              <a:t>lencse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által alkotott kép tárgyként szolgál a második,  </a:t>
            </a:r>
            <a:r>
              <a:rPr lang="hu-HU" sz="2000" b="1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l-GR" sz="2000" b="1">
                <a:latin typeface="Cambria Math" panose="02040503050406030204" pitchFamily="18" charset="0"/>
                <a:ea typeface="Cambria Math" panose="02040503050406030204" pitchFamily="18" charset="0"/>
              </a:rPr>
              <a:t>´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 lencse</a:t>
            </a:r>
            <a:r>
              <a:rPr lang="hu-HU" sz="2000" b="1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smtClean="0">
                <a:latin typeface="Cambria Math" panose="02040503050406030204" pitchFamily="18" charset="0"/>
                <a:ea typeface="Cambria Math" panose="02040503050406030204" pitchFamily="18" charset="0"/>
              </a:rPr>
              <a:t>számára</a:t>
            </a:r>
            <a:endParaRPr lang="en-GB" sz="20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7614</TotalTime>
  <Words>4172</Words>
  <Application>Microsoft Office PowerPoint</Application>
  <PresentationFormat>Widescreen</PresentationFormat>
  <Paragraphs>371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Fizika érettségi felkészítő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LENCSERENDSZEREK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Csilla</dc:creator>
  <cp:lastModifiedBy>Csilla</cp:lastModifiedBy>
  <cp:revision>293</cp:revision>
  <dcterms:created xsi:type="dcterms:W3CDTF">2020-04-28T17:26:02Z</dcterms:created>
  <dcterms:modified xsi:type="dcterms:W3CDTF">2020-05-27T05:16:54Z</dcterms:modified>
</cp:coreProperties>
</file>