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19" embedTrueTypeFonts="1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85" r:id="rId4"/>
    <p:sldId id="259" r:id="rId5"/>
    <p:sldId id="271" r:id="rId6"/>
    <p:sldId id="301" r:id="rId7"/>
    <p:sldId id="266" r:id="rId8"/>
    <p:sldId id="284" r:id="rId9"/>
    <p:sldId id="288" r:id="rId10"/>
    <p:sldId id="289" r:id="rId11"/>
    <p:sldId id="290" r:id="rId12"/>
    <p:sldId id="291" r:id="rId13"/>
    <p:sldId id="304" r:id="rId14"/>
    <p:sldId id="302" r:id="rId15"/>
    <p:sldId id="303" r:id="rId16"/>
    <p:sldId id="294" r:id="rId17"/>
    <p:sldId id="295" r:id="rId18"/>
    <p:sldId id="273" r:id="rId19"/>
    <p:sldId id="293" r:id="rId20"/>
    <p:sldId id="261" r:id="rId21"/>
    <p:sldId id="305" r:id="rId22"/>
    <p:sldId id="306" r:id="rId23"/>
    <p:sldId id="307" r:id="rId24"/>
    <p:sldId id="308" r:id="rId25"/>
    <p:sldId id="309" r:id="rId26"/>
    <p:sldId id="310" r:id="rId27"/>
    <p:sldId id="311" r:id="rId28"/>
    <p:sldId id="312" r:id="rId29"/>
    <p:sldId id="313" r:id="rId30"/>
    <p:sldId id="314" r:id="rId31"/>
    <p:sldId id="315" r:id="rId32"/>
    <p:sldId id="316" r:id="rId33"/>
    <p:sldId id="317" r:id="rId34"/>
    <p:sldId id="318" r:id="rId35"/>
  </p:sldIdLst>
  <p:sldSz cx="5400675" cy="3240088"/>
  <p:notesSz cx="6858000" cy="9144000"/>
  <p:embeddedFontLst>
    <p:embeddedFont>
      <p:font typeface="Calibri" pitchFamily="34" charset="0"/>
      <p:regular r:id="rId37"/>
      <p:bold r:id="rId38"/>
      <p:italic r:id="rId39"/>
      <p:boldItalic r:id="rId40"/>
    </p:embeddedFont>
    <p:embeddedFont>
      <p:font typeface="Aileron Regular Bold" charset="0"/>
      <p:regular r:id="rId41"/>
    </p:embeddedFont>
    <p:embeddedFont>
      <p:font typeface="Cordia New" charset="-34"/>
      <p:regular r:id="rId42"/>
      <p:bold r:id="rId43"/>
      <p:italic r:id="rId44"/>
      <p:boldItalic r:id="rId45"/>
    </p:embeddedFont>
    <p:embeddedFont>
      <p:font typeface="Arimo" charset="0"/>
      <p:regular r:id="rId46"/>
    </p:embeddedFont>
  </p:embeddedFontLst>
  <p:defaultTextStyle>
    <a:defPPr>
      <a:defRPr lang="en-US"/>
    </a:defPPr>
    <a:lvl1pPr marL="0" algn="l" defTabSz="276423" rtl="0" eaLnBrk="1" latinLnBrk="0" hangingPunct="1">
      <a:defRPr sz="544" kern="1200">
        <a:solidFill>
          <a:schemeClr val="tx1"/>
        </a:solidFill>
        <a:latin typeface="+mn-lt"/>
        <a:ea typeface="+mn-ea"/>
        <a:cs typeface="+mn-cs"/>
      </a:defRPr>
    </a:lvl1pPr>
    <a:lvl2pPr marL="138212" algn="l" defTabSz="276423" rtl="0" eaLnBrk="1" latinLnBrk="0" hangingPunct="1">
      <a:defRPr sz="544" kern="1200">
        <a:solidFill>
          <a:schemeClr val="tx1"/>
        </a:solidFill>
        <a:latin typeface="+mn-lt"/>
        <a:ea typeface="+mn-ea"/>
        <a:cs typeface="+mn-cs"/>
      </a:defRPr>
    </a:lvl2pPr>
    <a:lvl3pPr marL="276423" algn="l" defTabSz="276423" rtl="0" eaLnBrk="1" latinLnBrk="0" hangingPunct="1">
      <a:defRPr sz="544" kern="1200">
        <a:solidFill>
          <a:schemeClr val="tx1"/>
        </a:solidFill>
        <a:latin typeface="+mn-lt"/>
        <a:ea typeface="+mn-ea"/>
        <a:cs typeface="+mn-cs"/>
      </a:defRPr>
    </a:lvl3pPr>
    <a:lvl4pPr marL="414635" algn="l" defTabSz="276423" rtl="0" eaLnBrk="1" latinLnBrk="0" hangingPunct="1">
      <a:defRPr sz="544" kern="1200">
        <a:solidFill>
          <a:schemeClr val="tx1"/>
        </a:solidFill>
        <a:latin typeface="+mn-lt"/>
        <a:ea typeface="+mn-ea"/>
        <a:cs typeface="+mn-cs"/>
      </a:defRPr>
    </a:lvl4pPr>
    <a:lvl5pPr marL="552846" algn="l" defTabSz="276423" rtl="0" eaLnBrk="1" latinLnBrk="0" hangingPunct="1">
      <a:defRPr sz="544" kern="1200">
        <a:solidFill>
          <a:schemeClr val="tx1"/>
        </a:solidFill>
        <a:latin typeface="+mn-lt"/>
        <a:ea typeface="+mn-ea"/>
        <a:cs typeface="+mn-cs"/>
      </a:defRPr>
    </a:lvl5pPr>
    <a:lvl6pPr marL="691058" algn="l" defTabSz="276423" rtl="0" eaLnBrk="1" latinLnBrk="0" hangingPunct="1">
      <a:defRPr sz="544" kern="1200">
        <a:solidFill>
          <a:schemeClr val="tx1"/>
        </a:solidFill>
        <a:latin typeface="+mn-lt"/>
        <a:ea typeface="+mn-ea"/>
        <a:cs typeface="+mn-cs"/>
      </a:defRPr>
    </a:lvl6pPr>
    <a:lvl7pPr marL="829269" algn="l" defTabSz="276423" rtl="0" eaLnBrk="1" latinLnBrk="0" hangingPunct="1">
      <a:defRPr sz="544" kern="1200">
        <a:solidFill>
          <a:schemeClr val="tx1"/>
        </a:solidFill>
        <a:latin typeface="+mn-lt"/>
        <a:ea typeface="+mn-ea"/>
        <a:cs typeface="+mn-cs"/>
      </a:defRPr>
    </a:lvl7pPr>
    <a:lvl8pPr marL="967481" algn="l" defTabSz="276423" rtl="0" eaLnBrk="1" latinLnBrk="0" hangingPunct="1">
      <a:defRPr sz="544" kern="1200">
        <a:solidFill>
          <a:schemeClr val="tx1"/>
        </a:solidFill>
        <a:latin typeface="+mn-lt"/>
        <a:ea typeface="+mn-ea"/>
        <a:cs typeface="+mn-cs"/>
      </a:defRPr>
    </a:lvl8pPr>
    <a:lvl9pPr marL="1105692" algn="l" defTabSz="276423" rtl="0" eaLnBrk="1" latinLnBrk="0" hangingPunct="1">
      <a:defRPr sz="54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53" userDrawn="1">
          <p15:clr>
            <a:srgbClr val="A4A3A4"/>
          </p15:clr>
        </p15:guide>
        <p15:guide id="2" pos="1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5041"/>
    <a:srgbClr val="5D7963"/>
    <a:srgbClr val="475B4B"/>
    <a:srgbClr val="546C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inimized">
    <p:restoredLeft sz="0" autoAdjust="0"/>
    <p:restoredTop sz="0" autoAdjust="0"/>
  </p:normalViewPr>
  <p:slideViewPr>
    <p:cSldViewPr>
      <p:cViewPr>
        <p:scale>
          <a:sx n="163" d="100"/>
          <a:sy n="163" d="100"/>
        </p:scale>
        <p:origin x="-1272" y="972"/>
      </p:cViewPr>
      <p:guideLst>
        <p:guide orient="horz" pos="253"/>
        <p:guide pos="117"/>
      </p:guideLst>
    </p:cSldViewPr>
  </p:slideViewPr>
  <p:outlineViewPr>
    <p:cViewPr>
      <p:scale>
        <a:sx n="33" d="100"/>
        <a:sy n="33" d="100"/>
      </p:scale>
      <p:origin x="0" y="-166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2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0BEAB4-6C3E-42D8-972E-736B6891D3B8}" type="datetimeFigureOut">
              <a:rPr lang="en-GB" smtClean="0"/>
              <a:t>11/05/2020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1143000"/>
            <a:ext cx="51435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86493-DD0F-4186-83B0-584FF9EA49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6622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76423" rtl="0" eaLnBrk="1" latinLnBrk="0" hangingPunct="1">
      <a:defRPr sz="363" kern="1200">
        <a:solidFill>
          <a:schemeClr val="tx1"/>
        </a:solidFill>
        <a:latin typeface="+mn-lt"/>
        <a:ea typeface="+mn-ea"/>
        <a:cs typeface="+mn-cs"/>
      </a:defRPr>
    </a:lvl1pPr>
    <a:lvl2pPr marL="138212" algn="l" defTabSz="276423" rtl="0" eaLnBrk="1" latinLnBrk="0" hangingPunct="1">
      <a:defRPr sz="363" kern="1200">
        <a:solidFill>
          <a:schemeClr val="tx1"/>
        </a:solidFill>
        <a:latin typeface="+mn-lt"/>
        <a:ea typeface="+mn-ea"/>
        <a:cs typeface="+mn-cs"/>
      </a:defRPr>
    </a:lvl2pPr>
    <a:lvl3pPr marL="276423" algn="l" defTabSz="276423" rtl="0" eaLnBrk="1" latinLnBrk="0" hangingPunct="1">
      <a:defRPr sz="363" kern="1200">
        <a:solidFill>
          <a:schemeClr val="tx1"/>
        </a:solidFill>
        <a:latin typeface="+mn-lt"/>
        <a:ea typeface="+mn-ea"/>
        <a:cs typeface="+mn-cs"/>
      </a:defRPr>
    </a:lvl3pPr>
    <a:lvl4pPr marL="414635" algn="l" defTabSz="276423" rtl="0" eaLnBrk="1" latinLnBrk="0" hangingPunct="1">
      <a:defRPr sz="363" kern="1200">
        <a:solidFill>
          <a:schemeClr val="tx1"/>
        </a:solidFill>
        <a:latin typeface="+mn-lt"/>
        <a:ea typeface="+mn-ea"/>
        <a:cs typeface="+mn-cs"/>
      </a:defRPr>
    </a:lvl4pPr>
    <a:lvl5pPr marL="552846" algn="l" defTabSz="276423" rtl="0" eaLnBrk="1" latinLnBrk="0" hangingPunct="1">
      <a:defRPr sz="363" kern="1200">
        <a:solidFill>
          <a:schemeClr val="tx1"/>
        </a:solidFill>
        <a:latin typeface="+mn-lt"/>
        <a:ea typeface="+mn-ea"/>
        <a:cs typeface="+mn-cs"/>
      </a:defRPr>
    </a:lvl5pPr>
    <a:lvl6pPr marL="691058" algn="l" defTabSz="276423" rtl="0" eaLnBrk="1" latinLnBrk="0" hangingPunct="1">
      <a:defRPr sz="363" kern="1200">
        <a:solidFill>
          <a:schemeClr val="tx1"/>
        </a:solidFill>
        <a:latin typeface="+mn-lt"/>
        <a:ea typeface="+mn-ea"/>
        <a:cs typeface="+mn-cs"/>
      </a:defRPr>
    </a:lvl6pPr>
    <a:lvl7pPr marL="829269" algn="l" defTabSz="276423" rtl="0" eaLnBrk="1" latinLnBrk="0" hangingPunct="1">
      <a:defRPr sz="363" kern="1200">
        <a:solidFill>
          <a:schemeClr val="tx1"/>
        </a:solidFill>
        <a:latin typeface="+mn-lt"/>
        <a:ea typeface="+mn-ea"/>
        <a:cs typeface="+mn-cs"/>
      </a:defRPr>
    </a:lvl7pPr>
    <a:lvl8pPr marL="967481" algn="l" defTabSz="276423" rtl="0" eaLnBrk="1" latinLnBrk="0" hangingPunct="1">
      <a:defRPr sz="363" kern="1200">
        <a:solidFill>
          <a:schemeClr val="tx1"/>
        </a:solidFill>
        <a:latin typeface="+mn-lt"/>
        <a:ea typeface="+mn-ea"/>
        <a:cs typeface="+mn-cs"/>
      </a:defRPr>
    </a:lvl8pPr>
    <a:lvl9pPr marL="1105692" algn="l" defTabSz="276423" rtl="0" eaLnBrk="1" latinLnBrk="0" hangingPunct="1">
      <a:defRPr sz="36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1143000"/>
            <a:ext cx="51435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86493-DD0F-4186-83B0-584FF9EA49EA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87153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1143000"/>
            <a:ext cx="51435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86493-DD0F-4186-83B0-584FF9EA49EA}" type="slidenum">
              <a:rPr lang="en-GB" smtClean="0">
                <a:solidFill>
                  <a:prstClr val="black"/>
                </a:solidFill>
              </a:rPr>
              <a:pPr/>
              <a:t>45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1683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1143000"/>
            <a:ext cx="51435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86493-DD0F-4186-83B0-584FF9EA49EA}" type="slidenum">
              <a:rPr lang="en-GB" smtClean="0">
                <a:solidFill>
                  <a:prstClr val="black"/>
                </a:solidFill>
              </a:rPr>
              <a:pPr/>
              <a:t>50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750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1143000"/>
            <a:ext cx="51435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86493-DD0F-4186-83B0-584FF9EA49EA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0775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1143000"/>
            <a:ext cx="51435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86493-DD0F-4186-83B0-584FF9EA49EA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499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86493-DD0F-4186-83B0-584FF9EA49EA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4536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1143000"/>
            <a:ext cx="51435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86493-DD0F-4186-83B0-584FF9EA49EA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1375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1143000"/>
            <a:ext cx="51435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86493-DD0F-4186-83B0-584FF9EA49EA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8104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86493-DD0F-4186-83B0-584FF9EA49EA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62407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1143000"/>
            <a:ext cx="51435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86493-DD0F-4186-83B0-584FF9EA49EA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73217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1143000"/>
            <a:ext cx="51435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86493-DD0F-4186-83B0-584FF9EA49EA}" type="slidenum">
              <a:rPr lang="en-GB" smtClean="0">
                <a:solidFill>
                  <a:prstClr val="black"/>
                </a:solidFill>
              </a:rPr>
              <a:pPr/>
              <a:t>40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752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525" y="671018"/>
            <a:ext cx="2295287" cy="4630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051" y="1224033"/>
            <a:ext cx="1890236" cy="55201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35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70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05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5400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75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8100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945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0800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957745" y="86503"/>
            <a:ext cx="607576" cy="18430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5017" y="86503"/>
            <a:ext cx="1777722" cy="18430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08" y="1388038"/>
            <a:ext cx="2295287" cy="429012"/>
          </a:xfrm>
        </p:spPr>
        <p:txBody>
          <a:bodyPr anchor="t"/>
          <a:lstStyle>
            <a:lvl1pPr algn="l">
              <a:defRPr sz="1181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08" y="915525"/>
            <a:ext cx="2295287" cy="472513"/>
          </a:xfrm>
        </p:spPr>
        <p:txBody>
          <a:bodyPr anchor="b"/>
          <a:lstStyle>
            <a:lvl1pPr marL="0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1pPr>
            <a:lvl2pPr marL="135011" indent="0">
              <a:buNone/>
              <a:defRPr sz="532">
                <a:solidFill>
                  <a:schemeClr val="tx1">
                    <a:tint val="75000"/>
                  </a:schemeClr>
                </a:solidFill>
              </a:defRPr>
            </a:lvl2pPr>
            <a:lvl3pPr marL="270022" indent="0">
              <a:buNone/>
              <a:defRPr sz="472">
                <a:solidFill>
                  <a:schemeClr val="tx1">
                    <a:tint val="75000"/>
                  </a:schemeClr>
                </a:solidFill>
              </a:defRPr>
            </a:lvl3pPr>
            <a:lvl4pPr marL="405033" indent="0">
              <a:buNone/>
              <a:defRPr sz="413">
                <a:solidFill>
                  <a:schemeClr val="tx1">
                    <a:tint val="75000"/>
                  </a:schemeClr>
                </a:solidFill>
              </a:defRPr>
            </a:lvl4pPr>
            <a:lvl5pPr marL="540045" indent="0">
              <a:buNone/>
              <a:defRPr sz="413">
                <a:solidFill>
                  <a:schemeClr val="tx1">
                    <a:tint val="75000"/>
                  </a:schemeClr>
                </a:solidFill>
              </a:defRPr>
            </a:lvl5pPr>
            <a:lvl6pPr marL="675056" indent="0">
              <a:buNone/>
              <a:defRPr sz="413">
                <a:solidFill>
                  <a:schemeClr val="tx1">
                    <a:tint val="75000"/>
                  </a:schemeClr>
                </a:solidFill>
              </a:defRPr>
            </a:lvl6pPr>
            <a:lvl7pPr marL="810067" indent="0">
              <a:buNone/>
              <a:defRPr sz="413">
                <a:solidFill>
                  <a:schemeClr val="tx1">
                    <a:tint val="75000"/>
                  </a:schemeClr>
                </a:solidFill>
              </a:defRPr>
            </a:lvl7pPr>
            <a:lvl8pPr marL="945078" indent="0">
              <a:buNone/>
              <a:defRPr sz="413">
                <a:solidFill>
                  <a:schemeClr val="tx1">
                    <a:tint val="75000"/>
                  </a:schemeClr>
                </a:solidFill>
              </a:defRPr>
            </a:lvl8pPr>
            <a:lvl9pPr marL="1080089" indent="0">
              <a:buNone/>
              <a:defRPr sz="4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5017" y="504014"/>
            <a:ext cx="1192649" cy="1425539"/>
          </a:xfrm>
        </p:spPr>
        <p:txBody>
          <a:bodyPr/>
          <a:lstStyle>
            <a:lvl1pPr>
              <a:defRPr sz="827"/>
            </a:lvl1pPr>
            <a:lvl2pPr>
              <a:defRPr sz="709"/>
            </a:lvl2pPr>
            <a:lvl3pPr>
              <a:defRPr sz="591"/>
            </a:lvl3pPr>
            <a:lvl4pPr>
              <a:defRPr sz="532"/>
            </a:lvl4pPr>
            <a:lvl5pPr>
              <a:defRPr sz="532"/>
            </a:lvl5pPr>
            <a:lvl6pPr>
              <a:defRPr sz="532"/>
            </a:lvl6pPr>
            <a:lvl7pPr>
              <a:defRPr sz="532"/>
            </a:lvl7pPr>
            <a:lvl8pPr>
              <a:defRPr sz="532"/>
            </a:lvl8pPr>
            <a:lvl9pPr>
              <a:defRPr sz="53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2672" y="504014"/>
            <a:ext cx="1192649" cy="1425539"/>
          </a:xfrm>
        </p:spPr>
        <p:txBody>
          <a:bodyPr/>
          <a:lstStyle>
            <a:lvl1pPr>
              <a:defRPr sz="827"/>
            </a:lvl1pPr>
            <a:lvl2pPr>
              <a:defRPr sz="709"/>
            </a:lvl2pPr>
            <a:lvl3pPr>
              <a:defRPr sz="591"/>
            </a:lvl3pPr>
            <a:lvl4pPr>
              <a:defRPr sz="532"/>
            </a:lvl4pPr>
            <a:lvl5pPr>
              <a:defRPr sz="532"/>
            </a:lvl5pPr>
            <a:lvl6pPr>
              <a:defRPr sz="532"/>
            </a:lvl6pPr>
            <a:lvl7pPr>
              <a:defRPr sz="532"/>
            </a:lvl7pPr>
            <a:lvl8pPr>
              <a:defRPr sz="532"/>
            </a:lvl8pPr>
            <a:lvl9pPr>
              <a:defRPr sz="53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5017" y="483513"/>
            <a:ext cx="1193118" cy="201505"/>
          </a:xfrm>
        </p:spPr>
        <p:txBody>
          <a:bodyPr anchor="b"/>
          <a:lstStyle>
            <a:lvl1pPr marL="0" indent="0">
              <a:buNone/>
              <a:defRPr sz="709" b="1"/>
            </a:lvl1pPr>
            <a:lvl2pPr marL="135011" indent="0">
              <a:buNone/>
              <a:defRPr sz="591" b="1"/>
            </a:lvl2pPr>
            <a:lvl3pPr marL="270022" indent="0">
              <a:buNone/>
              <a:defRPr sz="532" b="1"/>
            </a:lvl3pPr>
            <a:lvl4pPr marL="405033" indent="0">
              <a:buNone/>
              <a:defRPr sz="472" b="1"/>
            </a:lvl4pPr>
            <a:lvl5pPr marL="540045" indent="0">
              <a:buNone/>
              <a:defRPr sz="472" b="1"/>
            </a:lvl5pPr>
            <a:lvl6pPr marL="675056" indent="0">
              <a:buNone/>
              <a:defRPr sz="472" b="1"/>
            </a:lvl6pPr>
            <a:lvl7pPr marL="810067" indent="0">
              <a:buNone/>
              <a:defRPr sz="472" b="1"/>
            </a:lvl7pPr>
            <a:lvl8pPr marL="945078" indent="0">
              <a:buNone/>
              <a:defRPr sz="472" b="1"/>
            </a:lvl8pPr>
            <a:lvl9pPr marL="1080089" indent="0">
              <a:buNone/>
              <a:defRPr sz="47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5017" y="685019"/>
            <a:ext cx="1193118" cy="1244534"/>
          </a:xfrm>
        </p:spPr>
        <p:txBody>
          <a:bodyPr/>
          <a:lstStyle>
            <a:lvl1pPr>
              <a:defRPr sz="709"/>
            </a:lvl1pPr>
            <a:lvl2pPr>
              <a:defRPr sz="591"/>
            </a:lvl2pPr>
            <a:lvl3pPr>
              <a:defRPr sz="532"/>
            </a:lvl3pPr>
            <a:lvl4pPr>
              <a:defRPr sz="472"/>
            </a:lvl4pPr>
            <a:lvl5pPr>
              <a:defRPr sz="472"/>
            </a:lvl5pPr>
            <a:lvl6pPr>
              <a:defRPr sz="472"/>
            </a:lvl6pPr>
            <a:lvl7pPr>
              <a:defRPr sz="472"/>
            </a:lvl7pPr>
            <a:lvl8pPr>
              <a:defRPr sz="472"/>
            </a:lvl8pPr>
            <a:lvl9pPr>
              <a:defRPr sz="47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371734" y="483513"/>
            <a:ext cx="1193587" cy="201505"/>
          </a:xfrm>
        </p:spPr>
        <p:txBody>
          <a:bodyPr anchor="b"/>
          <a:lstStyle>
            <a:lvl1pPr marL="0" indent="0">
              <a:buNone/>
              <a:defRPr sz="709" b="1"/>
            </a:lvl1pPr>
            <a:lvl2pPr marL="135011" indent="0">
              <a:buNone/>
              <a:defRPr sz="591" b="1"/>
            </a:lvl2pPr>
            <a:lvl3pPr marL="270022" indent="0">
              <a:buNone/>
              <a:defRPr sz="532" b="1"/>
            </a:lvl3pPr>
            <a:lvl4pPr marL="405033" indent="0">
              <a:buNone/>
              <a:defRPr sz="472" b="1"/>
            </a:lvl4pPr>
            <a:lvl5pPr marL="540045" indent="0">
              <a:buNone/>
              <a:defRPr sz="472" b="1"/>
            </a:lvl5pPr>
            <a:lvl6pPr marL="675056" indent="0">
              <a:buNone/>
              <a:defRPr sz="472" b="1"/>
            </a:lvl6pPr>
            <a:lvl7pPr marL="810067" indent="0">
              <a:buNone/>
              <a:defRPr sz="472" b="1"/>
            </a:lvl7pPr>
            <a:lvl8pPr marL="945078" indent="0">
              <a:buNone/>
              <a:defRPr sz="472" b="1"/>
            </a:lvl8pPr>
            <a:lvl9pPr marL="1080089" indent="0">
              <a:buNone/>
              <a:defRPr sz="47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71734" y="685019"/>
            <a:ext cx="1193587" cy="1244534"/>
          </a:xfrm>
        </p:spPr>
        <p:txBody>
          <a:bodyPr/>
          <a:lstStyle>
            <a:lvl1pPr>
              <a:defRPr sz="709"/>
            </a:lvl1pPr>
            <a:lvl2pPr>
              <a:defRPr sz="591"/>
            </a:lvl2pPr>
            <a:lvl3pPr>
              <a:defRPr sz="532"/>
            </a:lvl3pPr>
            <a:lvl4pPr>
              <a:defRPr sz="472"/>
            </a:lvl4pPr>
            <a:lvl5pPr>
              <a:defRPr sz="472"/>
            </a:lvl5pPr>
            <a:lvl6pPr>
              <a:defRPr sz="472"/>
            </a:lvl6pPr>
            <a:lvl7pPr>
              <a:defRPr sz="472"/>
            </a:lvl7pPr>
            <a:lvl8pPr>
              <a:defRPr sz="472"/>
            </a:lvl8pPr>
            <a:lvl9pPr>
              <a:defRPr sz="47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017" y="86002"/>
            <a:ext cx="888392" cy="366010"/>
          </a:xfrm>
        </p:spPr>
        <p:txBody>
          <a:bodyPr anchor="b"/>
          <a:lstStyle>
            <a:lvl1pPr algn="l">
              <a:defRPr sz="591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5757" y="86003"/>
            <a:ext cx="1509564" cy="1843550"/>
          </a:xfrm>
        </p:spPr>
        <p:txBody>
          <a:bodyPr/>
          <a:lstStyle>
            <a:lvl1pPr>
              <a:defRPr sz="945"/>
            </a:lvl1pPr>
            <a:lvl2pPr>
              <a:defRPr sz="827"/>
            </a:lvl2pPr>
            <a:lvl3pPr>
              <a:defRPr sz="709"/>
            </a:lvl3pPr>
            <a:lvl4pPr>
              <a:defRPr sz="591"/>
            </a:lvl4pPr>
            <a:lvl5pPr>
              <a:defRPr sz="591"/>
            </a:lvl5pPr>
            <a:lvl6pPr>
              <a:defRPr sz="591"/>
            </a:lvl6pPr>
            <a:lvl7pPr>
              <a:defRPr sz="591"/>
            </a:lvl7pPr>
            <a:lvl8pPr>
              <a:defRPr sz="591"/>
            </a:lvl8pPr>
            <a:lvl9pPr>
              <a:defRPr sz="59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5017" y="452013"/>
            <a:ext cx="888392" cy="1477540"/>
          </a:xfrm>
        </p:spPr>
        <p:txBody>
          <a:bodyPr/>
          <a:lstStyle>
            <a:lvl1pPr marL="0" indent="0">
              <a:buNone/>
              <a:defRPr sz="413"/>
            </a:lvl1pPr>
            <a:lvl2pPr marL="135011" indent="0">
              <a:buNone/>
              <a:defRPr sz="354"/>
            </a:lvl2pPr>
            <a:lvl3pPr marL="270022" indent="0">
              <a:buNone/>
              <a:defRPr sz="295"/>
            </a:lvl3pPr>
            <a:lvl4pPr marL="405033" indent="0">
              <a:buNone/>
              <a:defRPr sz="266"/>
            </a:lvl4pPr>
            <a:lvl5pPr marL="540045" indent="0">
              <a:buNone/>
              <a:defRPr sz="266"/>
            </a:lvl5pPr>
            <a:lvl6pPr marL="675056" indent="0">
              <a:buNone/>
              <a:defRPr sz="266"/>
            </a:lvl6pPr>
            <a:lvl7pPr marL="810067" indent="0">
              <a:buNone/>
              <a:defRPr sz="266"/>
            </a:lvl7pPr>
            <a:lvl8pPr marL="945078" indent="0">
              <a:buNone/>
              <a:defRPr sz="266"/>
            </a:lvl8pPr>
            <a:lvl9pPr marL="1080089" indent="0">
              <a:buNone/>
              <a:defRPr sz="26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285" y="1512041"/>
            <a:ext cx="1620203" cy="178505"/>
          </a:xfrm>
        </p:spPr>
        <p:txBody>
          <a:bodyPr anchor="b"/>
          <a:lstStyle>
            <a:lvl1pPr algn="l">
              <a:defRPr sz="591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9285" y="193005"/>
            <a:ext cx="1620203" cy="1296035"/>
          </a:xfrm>
        </p:spPr>
        <p:txBody>
          <a:bodyPr/>
          <a:lstStyle>
            <a:lvl1pPr marL="0" indent="0">
              <a:buNone/>
              <a:defRPr sz="945"/>
            </a:lvl1pPr>
            <a:lvl2pPr marL="135011" indent="0">
              <a:buNone/>
              <a:defRPr sz="827"/>
            </a:lvl2pPr>
            <a:lvl3pPr marL="270022" indent="0">
              <a:buNone/>
              <a:defRPr sz="709"/>
            </a:lvl3pPr>
            <a:lvl4pPr marL="405033" indent="0">
              <a:buNone/>
              <a:defRPr sz="591"/>
            </a:lvl4pPr>
            <a:lvl5pPr marL="540045" indent="0">
              <a:buNone/>
              <a:defRPr sz="591"/>
            </a:lvl5pPr>
            <a:lvl6pPr marL="675056" indent="0">
              <a:buNone/>
              <a:defRPr sz="591"/>
            </a:lvl6pPr>
            <a:lvl7pPr marL="810067" indent="0">
              <a:buNone/>
              <a:defRPr sz="591"/>
            </a:lvl7pPr>
            <a:lvl8pPr marL="945078" indent="0">
              <a:buNone/>
              <a:defRPr sz="591"/>
            </a:lvl8pPr>
            <a:lvl9pPr marL="1080089" indent="0">
              <a:buNone/>
              <a:defRPr sz="591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9285" y="1690546"/>
            <a:ext cx="1620203" cy="253507"/>
          </a:xfrm>
        </p:spPr>
        <p:txBody>
          <a:bodyPr/>
          <a:lstStyle>
            <a:lvl1pPr marL="0" indent="0">
              <a:buNone/>
              <a:defRPr sz="413"/>
            </a:lvl1pPr>
            <a:lvl2pPr marL="135011" indent="0">
              <a:buNone/>
              <a:defRPr sz="354"/>
            </a:lvl2pPr>
            <a:lvl3pPr marL="270022" indent="0">
              <a:buNone/>
              <a:defRPr sz="295"/>
            </a:lvl3pPr>
            <a:lvl4pPr marL="405033" indent="0">
              <a:buNone/>
              <a:defRPr sz="266"/>
            </a:lvl4pPr>
            <a:lvl5pPr marL="540045" indent="0">
              <a:buNone/>
              <a:defRPr sz="266"/>
            </a:lvl5pPr>
            <a:lvl6pPr marL="675056" indent="0">
              <a:buNone/>
              <a:defRPr sz="266"/>
            </a:lvl6pPr>
            <a:lvl7pPr marL="810067" indent="0">
              <a:buNone/>
              <a:defRPr sz="266"/>
            </a:lvl7pPr>
            <a:lvl8pPr marL="945078" indent="0">
              <a:buNone/>
              <a:defRPr sz="266"/>
            </a:lvl8pPr>
            <a:lvl9pPr marL="1080089" indent="0">
              <a:buNone/>
              <a:defRPr sz="26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5017" y="86502"/>
            <a:ext cx="2430304" cy="3600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5017" y="504014"/>
            <a:ext cx="2430304" cy="14255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5017" y="2002055"/>
            <a:ext cx="630079" cy="1150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2615" y="2002055"/>
            <a:ext cx="855107" cy="1150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35242" y="2002055"/>
            <a:ext cx="630079" cy="1150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70022" rtl="0" eaLnBrk="1" latinLnBrk="0" hangingPunct="1">
        <a:spcBef>
          <a:spcPct val="0"/>
        </a:spcBef>
        <a:buNone/>
        <a:defRPr sz="12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1258" indent="-101258" algn="l" defTabSz="270022" rtl="0" eaLnBrk="1" latinLnBrk="0" hangingPunct="1">
        <a:spcBef>
          <a:spcPct val="20000"/>
        </a:spcBef>
        <a:buFont typeface="Arial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1pPr>
      <a:lvl2pPr marL="219393" indent="-84382" algn="l" defTabSz="270022" rtl="0" eaLnBrk="1" latinLnBrk="0" hangingPunct="1">
        <a:spcBef>
          <a:spcPct val="20000"/>
        </a:spcBef>
        <a:buFont typeface="Arial" pitchFamily="34" charset="0"/>
        <a:buChar char="–"/>
        <a:defRPr sz="827" kern="1200">
          <a:solidFill>
            <a:schemeClr val="tx1"/>
          </a:solidFill>
          <a:latin typeface="+mn-lt"/>
          <a:ea typeface="+mn-ea"/>
          <a:cs typeface="+mn-cs"/>
        </a:defRPr>
      </a:lvl2pPr>
      <a:lvl3pPr marL="337528" indent="-67506" algn="l" defTabSz="270022" rtl="0" eaLnBrk="1" latinLnBrk="0" hangingPunct="1">
        <a:spcBef>
          <a:spcPct val="20000"/>
        </a:spcBef>
        <a:buFont typeface="Arial" pitchFamily="34" charset="0"/>
        <a:buChar char="•"/>
        <a:defRPr sz="709" kern="1200">
          <a:solidFill>
            <a:schemeClr val="tx1"/>
          </a:solidFill>
          <a:latin typeface="+mn-lt"/>
          <a:ea typeface="+mn-ea"/>
          <a:cs typeface="+mn-cs"/>
        </a:defRPr>
      </a:lvl3pPr>
      <a:lvl4pPr marL="472539" indent="-67506" algn="l" defTabSz="270022" rtl="0" eaLnBrk="1" latinLnBrk="0" hangingPunct="1">
        <a:spcBef>
          <a:spcPct val="20000"/>
        </a:spcBef>
        <a:buFont typeface="Arial" pitchFamily="34" charset="0"/>
        <a:buChar char="–"/>
        <a:defRPr sz="591" kern="1200">
          <a:solidFill>
            <a:schemeClr val="tx1"/>
          </a:solidFill>
          <a:latin typeface="+mn-lt"/>
          <a:ea typeface="+mn-ea"/>
          <a:cs typeface="+mn-cs"/>
        </a:defRPr>
      </a:lvl4pPr>
      <a:lvl5pPr marL="607550" indent="-67506" algn="l" defTabSz="270022" rtl="0" eaLnBrk="1" latinLnBrk="0" hangingPunct="1">
        <a:spcBef>
          <a:spcPct val="20000"/>
        </a:spcBef>
        <a:buFont typeface="Arial" pitchFamily="34" charset="0"/>
        <a:buChar char="»"/>
        <a:defRPr sz="591" kern="1200">
          <a:solidFill>
            <a:schemeClr val="tx1"/>
          </a:solidFill>
          <a:latin typeface="+mn-lt"/>
          <a:ea typeface="+mn-ea"/>
          <a:cs typeface="+mn-cs"/>
        </a:defRPr>
      </a:lvl5pPr>
      <a:lvl6pPr marL="742561" indent="-67506" algn="l" defTabSz="270022" rtl="0" eaLnBrk="1" latinLnBrk="0" hangingPunct="1">
        <a:spcBef>
          <a:spcPct val="20000"/>
        </a:spcBef>
        <a:buFont typeface="Arial" pitchFamily="34" charset="0"/>
        <a:buChar char="•"/>
        <a:defRPr sz="591" kern="1200">
          <a:solidFill>
            <a:schemeClr val="tx1"/>
          </a:solidFill>
          <a:latin typeface="+mn-lt"/>
          <a:ea typeface="+mn-ea"/>
          <a:cs typeface="+mn-cs"/>
        </a:defRPr>
      </a:lvl6pPr>
      <a:lvl7pPr marL="877573" indent="-67506" algn="l" defTabSz="270022" rtl="0" eaLnBrk="1" latinLnBrk="0" hangingPunct="1">
        <a:spcBef>
          <a:spcPct val="20000"/>
        </a:spcBef>
        <a:buFont typeface="Arial" pitchFamily="34" charset="0"/>
        <a:buChar char="•"/>
        <a:defRPr sz="591" kern="1200">
          <a:solidFill>
            <a:schemeClr val="tx1"/>
          </a:solidFill>
          <a:latin typeface="+mn-lt"/>
          <a:ea typeface="+mn-ea"/>
          <a:cs typeface="+mn-cs"/>
        </a:defRPr>
      </a:lvl7pPr>
      <a:lvl8pPr marL="1012584" indent="-67506" algn="l" defTabSz="270022" rtl="0" eaLnBrk="1" latinLnBrk="0" hangingPunct="1">
        <a:spcBef>
          <a:spcPct val="20000"/>
        </a:spcBef>
        <a:buFont typeface="Arial" pitchFamily="34" charset="0"/>
        <a:buChar char="•"/>
        <a:defRPr sz="591" kern="1200">
          <a:solidFill>
            <a:schemeClr val="tx1"/>
          </a:solidFill>
          <a:latin typeface="+mn-lt"/>
          <a:ea typeface="+mn-ea"/>
          <a:cs typeface="+mn-cs"/>
        </a:defRPr>
      </a:lvl8pPr>
      <a:lvl9pPr marL="1147595" indent="-67506" algn="l" defTabSz="270022" rtl="0" eaLnBrk="1" latinLnBrk="0" hangingPunct="1">
        <a:spcBef>
          <a:spcPct val="20000"/>
        </a:spcBef>
        <a:buFont typeface="Arial" pitchFamily="34" charset="0"/>
        <a:buChar char="•"/>
        <a:defRPr sz="59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70022" rtl="0" eaLnBrk="1" latinLnBrk="0" hangingPunct="1">
        <a:defRPr sz="532" kern="1200">
          <a:solidFill>
            <a:schemeClr val="tx1"/>
          </a:solidFill>
          <a:latin typeface="+mn-lt"/>
          <a:ea typeface="+mn-ea"/>
          <a:cs typeface="+mn-cs"/>
        </a:defRPr>
      </a:lvl1pPr>
      <a:lvl2pPr marL="135011" algn="l" defTabSz="270022" rtl="0" eaLnBrk="1" latinLnBrk="0" hangingPunct="1">
        <a:defRPr sz="532" kern="1200">
          <a:solidFill>
            <a:schemeClr val="tx1"/>
          </a:solidFill>
          <a:latin typeface="+mn-lt"/>
          <a:ea typeface="+mn-ea"/>
          <a:cs typeface="+mn-cs"/>
        </a:defRPr>
      </a:lvl2pPr>
      <a:lvl3pPr marL="270022" algn="l" defTabSz="270022" rtl="0" eaLnBrk="1" latinLnBrk="0" hangingPunct="1">
        <a:defRPr sz="532" kern="1200">
          <a:solidFill>
            <a:schemeClr val="tx1"/>
          </a:solidFill>
          <a:latin typeface="+mn-lt"/>
          <a:ea typeface="+mn-ea"/>
          <a:cs typeface="+mn-cs"/>
        </a:defRPr>
      </a:lvl3pPr>
      <a:lvl4pPr marL="405033" algn="l" defTabSz="270022" rtl="0" eaLnBrk="1" latinLnBrk="0" hangingPunct="1">
        <a:defRPr sz="532" kern="1200">
          <a:solidFill>
            <a:schemeClr val="tx1"/>
          </a:solidFill>
          <a:latin typeface="+mn-lt"/>
          <a:ea typeface="+mn-ea"/>
          <a:cs typeface="+mn-cs"/>
        </a:defRPr>
      </a:lvl4pPr>
      <a:lvl5pPr marL="540045" algn="l" defTabSz="270022" rtl="0" eaLnBrk="1" latinLnBrk="0" hangingPunct="1">
        <a:defRPr sz="532" kern="1200">
          <a:solidFill>
            <a:schemeClr val="tx1"/>
          </a:solidFill>
          <a:latin typeface="+mn-lt"/>
          <a:ea typeface="+mn-ea"/>
          <a:cs typeface="+mn-cs"/>
        </a:defRPr>
      </a:lvl5pPr>
      <a:lvl6pPr marL="675056" algn="l" defTabSz="270022" rtl="0" eaLnBrk="1" latinLnBrk="0" hangingPunct="1">
        <a:defRPr sz="532" kern="1200">
          <a:solidFill>
            <a:schemeClr val="tx1"/>
          </a:solidFill>
          <a:latin typeface="+mn-lt"/>
          <a:ea typeface="+mn-ea"/>
          <a:cs typeface="+mn-cs"/>
        </a:defRPr>
      </a:lvl6pPr>
      <a:lvl7pPr marL="810067" algn="l" defTabSz="270022" rtl="0" eaLnBrk="1" latinLnBrk="0" hangingPunct="1">
        <a:defRPr sz="532" kern="1200">
          <a:solidFill>
            <a:schemeClr val="tx1"/>
          </a:solidFill>
          <a:latin typeface="+mn-lt"/>
          <a:ea typeface="+mn-ea"/>
          <a:cs typeface="+mn-cs"/>
        </a:defRPr>
      </a:lvl7pPr>
      <a:lvl8pPr marL="945078" algn="l" defTabSz="270022" rtl="0" eaLnBrk="1" latinLnBrk="0" hangingPunct="1">
        <a:defRPr sz="532" kern="1200">
          <a:solidFill>
            <a:schemeClr val="tx1"/>
          </a:solidFill>
          <a:latin typeface="+mn-lt"/>
          <a:ea typeface="+mn-ea"/>
          <a:cs typeface="+mn-cs"/>
        </a:defRPr>
      </a:lvl8pPr>
      <a:lvl9pPr marL="1080089" algn="l" defTabSz="270022" rtl="0" eaLnBrk="1" latinLnBrk="0" hangingPunct="1">
        <a:defRPr sz="53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50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r="22813" b="5944"/>
          <a:stretch/>
        </p:blipFill>
        <p:spPr>
          <a:xfrm>
            <a:off x="185737" y="0"/>
            <a:ext cx="2192655" cy="324008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166937" y="1010444"/>
            <a:ext cx="3286817" cy="1711540"/>
            <a:chOff x="-2146006" y="-1524000"/>
            <a:chExt cx="15016916" cy="7727589"/>
          </a:xfrm>
        </p:grpSpPr>
        <p:sp>
          <p:nvSpPr>
            <p:cNvPr id="6" name="TextBox 6"/>
            <p:cNvSpPr txBox="1"/>
            <p:nvPr/>
          </p:nvSpPr>
          <p:spPr>
            <a:xfrm>
              <a:off x="-2146006" y="-1524000"/>
              <a:ext cx="14731999" cy="49235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362" dirty="0">
                  <a:solidFill>
                    <a:schemeClr val="bg1"/>
                  </a:solidFill>
                  <a:latin typeface="Aileron Heavy"/>
                </a:rPr>
                <a:t>Művelődéstörténeti korok, korstílusok, stílusirányzatok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2146006" y="4876800"/>
              <a:ext cx="15016916" cy="13267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66"/>
                </a:lnSpc>
              </a:pPr>
              <a:r>
                <a:rPr lang="en-US" sz="833" spc="50" dirty="0">
                  <a:solidFill>
                    <a:schemeClr val="bg1"/>
                  </a:solidFill>
                  <a:latin typeface="Aileron Regular"/>
                </a:rPr>
                <a:t>A középkortól </a:t>
              </a:r>
              <a:r>
                <a:rPr lang="en-US" sz="833" spc="50" dirty="0" err="1">
                  <a:solidFill>
                    <a:schemeClr val="bg1"/>
                  </a:solidFill>
                  <a:latin typeface="Aileron Regular"/>
                </a:rPr>
                <a:t>az</a:t>
              </a:r>
              <a:r>
                <a:rPr lang="en-US" sz="833" spc="50" dirty="0">
                  <a:solidFill>
                    <a:schemeClr val="bg1"/>
                  </a:solidFill>
                  <a:latin typeface="Aileron Regular"/>
                </a:rPr>
                <a:t> </a:t>
              </a:r>
              <a:r>
                <a:rPr lang="en-US" sz="833" spc="50" dirty="0" err="1" smtClean="0">
                  <a:solidFill>
                    <a:schemeClr val="bg1"/>
                  </a:solidFill>
                  <a:latin typeface="Aileron Regular"/>
                </a:rPr>
                <a:t>újklasszicizmusig</a:t>
              </a:r>
              <a:endParaRPr lang="en-US" sz="833" spc="50" dirty="0" smtClean="0">
                <a:solidFill>
                  <a:schemeClr val="bg1"/>
                </a:solidFill>
                <a:latin typeface="Aileron Regular"/>
              </a:endParaRPr>
            </a:p>
            <a:p>
              <a:pPr algn="ctr">
                <a:lnSpc>
                  <a:spcPts val="1166"/>
                </a:lnSpc>
              </a:pPr>
              <a:r>
                <a:rPr lang="en-US" sz="833" spc="50" dirty="0" smtClean="0">
                  <a:solidFill>
                    <a:schemeClr val="bg1"/>
                  </a:solidFill>
                  <a:latin typeface="Aileron Regular"/>
                </a:rPr>
                <a:t>2. r</a:t>
              </a:r>
              <a:r>
                <a:rPr lang="hu-HU" sz="833" spc="50" dirty="0" smtClean="0">
                  <a:solidFill>
                    <a:schemeClr val="bg1"/>
                  </a:solidFill>
                  <a:latin typeface="Aileron Regular"/>
                </a:rPr>
                <a:t>ész</a:t>
              </a:r>
              <a:endParaRPr lang="en-US" sz="833" spc="50" dirty="0">
                <a:solidFill>
                  <a:schemeClr val="bg1"/>
                </a:solidFill>
                <a:latin typeface="Aileron Regular"/>
              </a:endParaRPr>
            </a:p>
          </p:txBody>
        </p:sp>
      </p:grpSp>
      <p:sp>
        <p:nvSpPr>
          <p:cNvPr id="9" name="TextBox 21"/>
          <p:cNvSpPr txBox="1"/>
          <p:nvPr/>
        </p:nvSpPr>
        <p:spPr>
          <a:xfrm>
            <a:off x="3462337" y="562794"/>
            <a:ext cx="1710150" cy="25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3972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7945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7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5889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9861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3834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07806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51778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247"/>
              </a:lnSpc>
            </a:pPr>
            <a:r>
              <a:rPr lang="en-US" sz="945" dirty="0" err="1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Kolozs</a:t>
            </a:r>
            <a:r>
              <a:rPr lang="en-US" sz="945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en-US" sz="945" dirty="0" err="1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megyei</a:t>
            </a:r>
            <a:r>
              <a:rPr lang="en-US" sz="945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en-US" sz="945" dirty="0" err="1" smtClean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magyartanárok</a:t>
            </a:r>
            <a:r>
              <a:rPr lang="en-US" sz="945" dirty="0" smtClean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      </a:t>
            </a:r>
            <a:endParaRPr lang="en-US" sz="945" dirty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5263" y="0"/>
            <a:ext cx="2862666" cy="3733764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2395537" y="477044"/>
            <a:ext cx="3016448" cy="2763044"/>
          </a:xfrm>
          <a:prstGeom prst="rect">
            <a:avLst/>
          </a:prstGeom>
          <a:solidFill>
            <a:srgbClr val="3E5041"/>
          </a:solidFill>
        </p:spPr>
      </p:sp>
      <p:sp>
        <p:nvSpPr>
          <p:cNvPr id="5" name="TextBox 5"/>
          <p:cNvSpPr txBox="1"/>
          <p:nvPr/>
        </p:nvSpPr>
        <p:spPr>
          <a:xfrm>
            <a:off x="2462246" y="610393"/>
            <a:ext cx="2926438" cy="28212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88"/>
              </a:lnSpc>
            </a:pPr>
            <a:r>
              <a:rPr lang="en-US" sz="1919" spc="35" dirty="0" err="1">
                <a:solidFill>
                  <a:srgbClr val="FFFFFF"/>
                </a:solidFill>
                <a:latin typeface="Aileron Regular Bold"/>
              </a:rPr>
              <a:t>Stílusjegyek</a:t>
            </a:r>
            <a:endParaRPr lang="en-US" sz="1919" spc="35" dirty="0">
              <a:solidFill>
                <a:srgbClr val="FFFFFF"/>
              </a:solidFill>
              <a:latin typeface="Aileron Regular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533242" y="1043243"/>
            <a:ext cx="2825402" cy="12727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hu-HU" sz="827" spc="40" dirty="0">
                <a:solidFill>
                  <a:srgbClr val="FFFFFF"/>
                </a:solidFill>
                <a:latin typeface="Aileron Regular Bold"/>
              </a:rPr>
              <a:t>Központi </a:t>
            </a:r>
            <a:r>
              <a:rPr lang="hu-HU" sz="827" spc="40" dirty="0" smtClean="0">
                <a:solidFill>
                  <a:srgbClr val="FFFFFF"/>
                </a:solidFill>
                <a:latin typeface="Aileron Regular Bold"/>
              </a:rPr>
              <a:t>kategória: </a:t>
            </a:r>
            <a:r>
              <a:rPr lang="hu-HU" sz="827" spc="40" dirty="0">
                <a:solidFill>
                  <a:srgbClr val="FFFFFF"/>
                </a:solidFill>
                <a:latin typeface="Aileron Regular Bold"/>
              </a:rPr>
              <a:t>egyszerűség, természetesség</a:t>
            </a:r>
          </a:p>
        </p:txBody>
      </p:sp>
      <p:sp>
        <p:nvSpPr>
          <p:cNvPr id="8" name="TextBox 6"/>
          <p:cNvSpPr txBox="1"/>
          <p:nvPr/>
        </p:nvSpPr>
        <p:spPr>
          <a:xfrm>
            <a:off x="2533242" y="1262345"/>
            <a:ext cx="2405489" cy="166712"/>
          </a:xfrm>
          <a:prstGeom prst="rect">
            <a:avLst/>
          </a:prstGeom>
          <a:noFill/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11"/>
              </a:lnSpc>
            </a:pPr>
            <a:r>
              <a:rPr lang="hu-HU" sz="827" spc="40" dirty="0" smtClean="0">
                <a:solidFill>
                  <a:srgbClr val="FFFFFF"/>
                </a:solidFill>
                <a:latin typeface="Aileron Regular Bold"/>
              </a:rPr>
              <a:t>Eszmény: ember és természet </a:t>
            </a:r>
            <a:r>
              <a:rPr lang="hu-HU" sz="827" spc="40" dirty="0">
                <a:solidFill>
                  <a:srgbClr val="FFFFFF"/>
                </a:solidFill>
                <a:latin typeface="Aileron Regular Bold"/>
              </a:rPr>
              <a:t>kapcsolata</a:t>
            </a:r>
          </a:p>
        </p:txBody>
      </p:sp>
      <p:sp>
        <p:nvSpPr>
          <p:cNvPr id="10" name="TextBox 6"/>
          <p:cNvSpPr txBox="1"/>
          <p:nvPr/>
        </p:nvSpPr>
        <p:spPr>
          <a:xfrm>
            <a:off x="2533242" y="1520849"/>
            <a:ext cx="2405489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11"/>
              </a:lnSpc>
            </a:pPr>
            <a:r>
              <a:rPr lang="hu-HU" sz="827" spc="40" dirty="0" smtClean="0">
                <a:solidFill>
                  <a:srgbClr val="FFFFFF"/>
                </a:solidFill>
                <a:latin typeface="Aileron Regular Bold"/>
              </a:rPr>
              <a:t>Hangnem: </a:t>
            </a:r>
            <a:r>
              <a:rPr lang="hu-HU" sz="827" spc="40" dirty="0">
                <a:solidFill>
                  <a:srgbClr val="FFFFFF"/>
                </a:solidFill>
                <a:latin typeface="Aileron Regular Bold"/>
              </a:rPr>
              <a:t>közvetlen</a:t>
            </a:r>
          </a:p>
        </p:txBody>
      </p:sp>
      <p:sp>
        <p:nvSpPr>
          <p:cNvPr id="11" name="TextBox 6"/>
          <p:cNvSpPr txBox="1"/>
          <p:nvPr/>
        </p:nvSpPr>
        <p:spPr>
          <a:xfrm>
            <a:off x="2541935" y="1782649"/>
            <a:ext cx="2858740" cy="127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hu-HU" sz="827" spc="40" dirty="0">
                <a:solidFill>
                  <a:srgbClr val="FFFFFF"/>
                </a:solidFill>
                <a:latin typeface="Aileron Regular Bold"/>
              </a:rPr>
              <a:t>Költői </a:t>
            </a:r>
            <a:r>
              <a:rPr lang="hu-HU" sz="827" spc="40" dirty="0" smtClean="0">
                <a:solidFill>
                  <a:srgbClr val="FFFFFF"/>
                </a:solidFill>
                <a:latin typeface="Aileron Regular Bold"/>
              </a:rPr>
              <a:t>képek: </a:t>
            </a:r>
            <a:r>
              <a:rPr lang="hu-HU" sz="827" spc="40" dirty="0">
                <a:solidFill>
                  <a:srgbClr val="FFFFFF"/>
                </a:solidFill>
                <a:latin typeface="Aileron Regular Bold"/>
              </a:rPr>
              <a:t>népéletből származnak, valószerűek</a:t>
            </a:r>
          </a:p>
        </p:txBody>
      </p:sp>
      <p:sp>
        <p:nvSpPr>
          <p:cNvPr id="12" name="TextBox 6"/>
          <p:cNvSpPr txBox="1"/>
          <p:nvPr/>
        </p:nvSpPr>
        <p:spPr>
          <a:xfrm>
            <a:off x="2533242" y="2005016"/>
            <a:ext cx="2784446" cy="2545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hu-HU" sz="827" spc="40" dirty="0" smtClean="0">
                <a:solidFill>
                  <a:srgbClr val="FFFFFF"/>
                </a:solidFill>
                <a:latin typeface="Aileron Regular Bold"/>
              </a:rPr>
              <a:t>Alakzatok: </a:t>
            </a:r>
            <a:r>
              <a:rPr lang="hu-HU" sz="827" spc="40" dirty="0">
                <a:solidFill>
                  <a:srgbClr val="FFFFFF"/>
                </a:solidFill>
                <a:latin typeface="Aileron Regular Bold"/>
              </a:rPr>
              <a:t>gondolatpárhuzam, sorismétlés, megszólítás</a:t>
            </a:r>
          </a:p>
        </p:txBody>
      </p:sp>
      <p:sp>
        <p:nvSpPr>
          <p:cNvPr id="13" name="TextBox 6"/>
          <p:cNvSpPr txBox="1"/>
          <p:nvPr/>
        </p:nvSpPr>
        <p:spPr>
          <a:xfrm>
            <a:off x="2533242" y="2357261"/>
            <a:ext cx="2784446" cy="127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hu-HU" sz="827" spc="40" dirty="0" smtClean="0">
                <a:solidFill>
                  <a:srgbClr val="FFFFFF"/>
                </a:solidFill>
                <a:latin typeface="Aileron Regular Bold"/>
              </a:rPr>
              <a:t>Nyelvhasználat: </a:t>
            </a:r>
            <a:r>
              <a:rPr lang="hu-HU" sz="827" spc="40" dirty="0">
                <a:solidFill>
                  <a:srgbClr val="FFFFFF"/>
                </a:solidFill>
                <a:latin typeface="Aileron Regular Bold"/>
              </a:rPr>
              <a:t>tájnyelv, élőnyelvi </a:t>
            </a:r>
            <a:r>
              <a:rPr lang="hu-HU" sz="827" spc="40" dirty="0" smtClean="0">
                <a:solidFill>
                  <a:srgbClr val="FFFFFF"/>
                </a:solidFill>
                <a:latin typeface="Aileron Regular Bold"/>
              </a:rPr>
              <a:t>jelleg</a:t>
            </a:r>
            <a:endParaRPr lang="hu-HU" sz="827" spc="40" dirty="0">
              <a:solidFill>
                <a:srgbClr val="FFFFFF"/>
              </a:solidFill>
              <a:latin typeface="Aileron Regular Bold"/>
            </a:endParaRPr>
          </a:p>
        </p:txBody>
      </p:sp>
      <p:sp>
        <p:nvSpPr>
          <p:cNvPr id="14" name="TextBox 6"/>
          <p:cNvSpPr txBox="1"/>
          <p:nvPr/>
        </p:nvSpPr>
        <p:spPr>
          <a:xfrm>
            <a:off x="2533242" y="2571035"/>
            <a:ext cx="1995895" cy="2545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hu-HU" sz="827" spc="40" dirty="0" smtClean="0">
                <a:solidFill>
                  <a:srgbClr val="FFFFFF"/>
                </a:solidFill>
                <a:latin typeface="Aileron Regular Bold"/>
              </a:rPr>
              <a:t>Szövegszerkesztés tömör, mondatformák egyszerűek</a:t>
            </a:r>
            <a:endParaRPr lang="hu-HU" sz="827" spc="40" dirty="0">
              <a:solidFill>
                <a:srgbClr val="FFFFFF"/>
              </a:solidFill>
              <a:latin typeface="Aileron Regular Bold"/>
            </a:endParaRPr>
          </a:p>
        </p:txBody>
      </p:sp>
      <p:sp>
        <p:nvSpPr>
          <p:cNvPr id="15" name="TextBox 6"/>
          <p:cNvSpPr txBox="1"/>
          <p:nvPr/>
        </p:nvSpPr>
        <p:spPr>
          <a:xfrm>
            <a:off x="2533242" y="2922655"/>
            <a:ext cx="2405489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11"/>
              </a:lnSpc>
            </a:pPr>
            <a:r>
              <a:rPr lang="hu-HU" sz="827" spc="40" dirty="0" smtClean="0">
                <a:solidFill>
                  <a:srgbClr val="FFFFFF"/>
                </a:solidFill>
                <a:latin typeface="Aileron Regular Bold"/>
              </a:rPr>
              <a:t>Verselés: </a:t>
            </a:r>
            <a:r>
              <a:rPr lang="hu-HU" sz="827" spc="40" dirty="0">
                <a:solidFill>
                  <a:srgbClr val="FFFFFF"/>
                </a:solidFill>
                <a:latin typeface="Aileron Regular Bold"/>
              </a:rPr>
              <a:t>hangsúlyos magyaros</a:t>
            </a:r>
          </a:p>
        </p:txBody>
      </p:sp>
    </p:spTree>
    <p:extLst>
      <p:ext uri="{BB962C8B-B14F-4D97-AF65-F5344CB8AC3E}">
        <p14:creationId xmlns:p14="http://schemas.microsoft.com/office/powerpoint/2010/main" val="310258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50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3172084" y="477044"/>
            <a:ext cx="2072634" cy="26314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hu-HU" sz="900" dirty="0">
                <a:solidFill>
                  <a:schemeClr val="bg1"/>
                </a:solidFill>
                <a:latin typeface="Aileron Heavy Bold"/>
              </a:rPr>
              <a:t>Befordúltam a konyhára,</a:t>
            </a:r>
            <a:br>
              <a:rPr lang="hu-HU" sz="900" dirty="0">
                <a:solidFill>
                  <a:schemeClr val="bg1"/>
                </a:solidFill>
                <a:latin typeface="Aileron Heavy Bold"/>
              </a:rPr>
            </a:br>
            <a:r>
              <a:rPr lang="hu-HU" sz="900" dirty="0">
                <a:solidFill>
                  <a:schemeClr val="bg1"/>
                </a:solidFill>
                <a:latin typeface="Aileron Heavy Bold"/>
              </a:rPr>
              <a:t>Rágyujtottam a pipára...</a:t>
            </a:r>
            <a:br>
              <a:rPr lang="hu-HU" sz="900" dirty="0">
                <a:solidFill>
                  <a:schemeClr val="bg1"/>
                </a:solidFill>
                <a:latin typeface="Aileron Heavy Bold"/>
              </a:rPr>
            </a:br>
            <a:r>
              <a:rPr lang="hu-HU" sz="900" dirty="0">
                <a:solidFill>
                  <a:schemeClr val="bg1"/>
                </a:solidFill>
                <a:latin typeface="Aileron Heavy Bold"/>
              </a:rPr>
              <a:t>Azaz rágyujtottam volna,</a:t>
            </a:r>
            <a:br>
              <a:rPr lang="hu-HU" sz="900" dirty="0">
                <a:solidFill>
                  <a:schemeClr val="bg1"/>
                </a:solidFill>
                <a:latin typeface="Aileron Heavy Bold"/>
              </a:rPr>
            </a:br>
            <a:r>
              <a:rPr lang="hu-HU" sz="900" dirty="0">
                <a:solidFill>
                  <a:schemeClr val="bg1"/>
                </a:solidFill>
                <a:latin typeface="Aileron Heavy Bold"/>
              </a:rPr>
              <a:t>Hogyha már nem égett volna.</a:t>
            </a:r>
          </a:p>
          <a:p>
            <a:endParaRPr lang="hu-HU" sz="900" dirty="0">
              <a:solidFill>
                <a:schemeClr val="bg1"/>
              </a:solidFill>
              <a:latin typeface="Aileron Heavy Bold"/>
            </a:endParaRPr>
          </a:p>
          <a:p>
            <a:r>
              <a:rPr lang="hu-HU" sz="900" dirty="0">
                <a:solidFill>
                  <a:schemeClr val="bg1"/>
                </a:solidFill>
                <a:latin typeface="Aileron Heavy Bold"/>
              </a:rPr>
              <a:t>A pipám javában égett,</a:t>
            </a:r>
            <a:br>
              <a:rPr lang="hu-HU" sz="900" dirty="0">
                <a:solidFill>
                  <a:schemeClr val="bg1"/>
                </a:solidFill>
                <a:latin typeface="Aileron Heavy Bold"/>
              </a:rPr>
            </a:br>
            <a:r>
              <a:rPr lang="hu-HU" sz="900" dirty="0">
                <a:solidFill>
                  <a:schemeClr val="bg1"/>
                </a:solidFill>
                <a:latin typeface="Aileron Heavy Bold"/>
              </a:rPr>
              <a:t>Nem is mentem én a végett!</a:t>
            </a:r>
            <a:br>
              <a:rPr lang="hu-HU" sz="900" dirty="0">
                <a:solidFill>
                  <a:schemeClr val="bg1"/>
                </a:solidFill>
                <a:latin typeface="Aileron Heavy Bold"/>
              </a:rPr>
            </a:br>
            <a:r>
              <a:rPr lang="hu-HU" sz="900" dirty="0">
                <a:solidFill>
                  <a:schemeClr val="bg1"/>
                </a:solidFill>
                <a:latin typeface="Aileron Heavy Bold"/>
              </a:rPr>
              <a:t>Azért mentem, mert megláttam,</a:t>
            </a:r>
            <a:br>
              <a:rPr lang="hu-HU" sz="900" dirty="0">
                <a:solidFill>
                  <a:schemeClr val="bg1"/>
                </a:solidFill>
                <a:latin typeface="Aileron Heavy Bold"/>
              </a:rPr>
            </a:br>
            <a:r>
              <a:rPr lang="hu-HU" sz="900" dirty="0">
                <a:solidFill>
                  <a:schemeClr val="bg1"/>
                </a:solidFill>
                <a:latin typeface="Aileron Heavy Bold"/>
              </a:rPr>
              <a:t>Hogy odabenn szép leány van.</a:t>
            </a:r>
          </a:p>
          <a:p>
            <a:endParaRPr lang="hu-HU" sz="900" dirty="0">
              <a:solidFill>
                <a:schemeClr val="bg1"/>
              </a:solidFill>
              <a:latin typeface="Aileron Heavy Bold"/>
            </a:endParaRPr>
          </a:p>
          <a:p>
            <a:r>
              <a:rPr lang="hu-HU" sz="900" dirty="0">
                <a:solidFill>
                  <a:schemeClr val="bg1"/>
                </a:solidFill>
                <a:latin typeface="Aileron Heavy Bold"/>
              </a:rPr>
              <a:t>Tüzet rakott eszemadta,</a:t>
            </a:r>
            <a:br>
              <a:rPr lang="hu-HU" sz="900" dirty="0">
                <a:solidFill>
                  <a:schemeClr val="bg1"/>
                </a:solidFill>
                <a:latin typeface="Aileron Heavy Bold"/>
              </a:rPr>
            </a:br>
            <a:r>
              <a:rPr lang="hu-HU" sz="900" dirty="0">
                <a:solidFill>
                  <a:schemeClr val="bg1"/>
                </a:solidFill>
                <a:latin typeface="Aileron Heavy Bold"/>
              </a:rPr>
              <a:t>Lobogott is, amint rakta;</a:t>
            </a:r>
            <a:br>
              <a:rPr lang="hu-HU" sz="900" dirty="0">
                <a:solidFill>
                  <a:schemeClr val="bg1"/>
                </a:solidFill>
                <a:latin typeface="Aileron Heavy Bold"/>
              </a:rPr>
            </a:br>
            <a:r>
              <a:rPr lang="hu-HU" sz="900" dirty="0">
                <a:solidFill>
                  <a:schemeClr val="bg1"/>
                </a:solidFill>
                <a:latin typeface="Aileron Heavy Bold"/>
              </a:rPr>
              <a:t>Jaj de hát még szeme párja,</a:t>
            </a:r>
            <a:br>
              <a:rPr lang="hu-HU" sz="900" dirty="0">
                <a:solidFill>
                  <a:schemeClr val="bg1"/>
                </a:solidFill>
                <a:latin typeface="Aileron Heavy Bold"/>
              </a:rPr>
            </a:br>
            <a:r>
              <a:rPr lang="hu-HU" sz="900" dirty="0">
                <a:solidFill>
                  <a:schemeClr val="bg1"/>
                </a:solidFill>
                <a:latin typeface="Aileron Heavy Bold"/>
              </a:rPr>
              <a:t>Annak volt ám nagy a lángja!</a:t>
            </a:r>
          </a:p>
          <a:p>
            <a:endParaRPr lang="hu-HU" sz="900" dirty="0">
              <a:solidFill>
                <a:schemeClr val="bg1"/>
              </a:solidFill>
              <a:latin typeface="Aileron Heavy Bold"/>
            </a:endParaRPr>
          </a:p>
          <a:p>
            <a:r>
              <a:rPr lang="hu-HU" sz="900" dirty="0">
                <a:solidFill>
                  <a:schemeClr val="bg1"/>
                </a:solidFill>
                <a:latin typeface="Aileron Heavy Bold"/>
              </a:rPr>
              <a:t>Én beléptem, ő rám nézett,</a:t>
            </a:r>
            <a:br>
              <a:rPr lang="hu-HU" sz="900" dirty="0">
                <a:solidFill>
                  <a:schemeClr val="bg1"/>
                </a:solidFill>
                <a:latin typeface="Aileron Heavy Bold"/>
              </a:rPr>
            </a:br>
            <a:r>
              <a:rPr lang="hu-HU" sz="900" dirty="0">
                <a:solidFill>
                  <a:schemeClr val="bg1"/>
                </a:solidFill>
                <a:latin typeface="Aileron Heavy Bold"/>
              </a:rPr>
              <a:t>Aligha meg nem igézett!</a:t>
            </a:r>
            <a:br>
              <a:rPr lang="hu-HU" sz="900" dirty="0">
                <a:solidFill>
                  <a:schemeClr val="bg1"/>
                </a:solidFill>
                <a:latin typeface="Aileron Heavy Bold"/>
              </a:rPr>
            </a:br>
            <a:r>
              <a:rPr lang="hu-HU" sz="900" dirty="0">
                <a:solidFill>
                  <a:schemeClr val="bg1"/>
                </a:solidFill>
                <a:latin typeface="Aileron Heavy Bold"/>
              </a:rPr>
              <a:t>Égő pipám kialudott,</a:t>
            </a:r>
            <a:br>
              <a:rPr lang="hu-HU" sz="900" dirty="0">
                <a:solidFill>
                  <a:schemeClr val="bg1"/>
                </a:solidFill>
                <a:latin typeface="Aileron Heavy Bold"/>
              </a:rPr>
            </a:br>
            <a:r>
              <a:rPr lang="hu-HU" sz="900" dirty="0">
                <a:solidFill>
                  <a:schemeClr val="bg1"/>
                </a:solidFill>
                <a:latin typeface="Aileron Heavy Bold"/>
              </a:rPr>
              <a:t>Alvó szívem meggyúladott.</a:t>
            </a:r>
          </a:p>
        </p:txBody>
      </p:sp>
      <p:sp>
        <p:nvSpPr>
          <p:cNvPr id="11" name="TextBox 5"/>
          <p:cNvSpPr txBox="1"/>
          <p:nvPr/>
        </p:nvSpPr>
        <p:spPr>
          <a:xfrm>
            <a:off x="2545149" y="858044"/>
            <a:ext cx="560659" cy="17953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374"/>
              </a:lnSpc>
            </a:pPr>
            <a:r>
              <a:rPr lang="en-US" sz="6600" spc="124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“</a:t>
            </a:r>
          </a:p>
        </p:txBody>
      </p:sp>
      <p:sp>
        <p:nvSpPr>
          <p:cNvPr id="12" name="TextBox 5"/>
          <p:cNvSpPr txBox="1"/>
          <p:nvPr/>
        </p:nvSpPr>
        <p:spPr>
          <a:xfrm rot="10800000">
            <a:off x="4605337" y="2507307"/>
            <a:ext cx="560659" cy="17953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374"/>
              </a:lnSpc>
            </a:pPr>
            <a:r>
              <a:rPr lang="en-US" sz="6600" spc="124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“</a:t>
            </a:r>
          </a:p>
        </p:txBody>
      </p:sp>
      <p:pic>
        <p:nvPicPr>
          <p:cNvPr id="2052" name="Picture 4" descr="petof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71471" cy="341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5"/>
          <p:cNvSpPr txBox="1"/>
          <p:nvPr/>
        </p:nvSpPr>
        <p:spPr>
          <a:xfrm>
            <a:off x="261937" y="2946860"/>
            <a:ext cx="2103191" cy="17953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374"/>
              </a:lnSpc>
            </a:pPr>
            <a:r>
              <a:rPr lang="hu-HU" sz="974" spc="124" dirty="0" smtClean="0">
                <a:solidFill>
                  <a:schemeClr val="bg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Petőfi Sándor</a:t>
            </a:r>
            <a:endParaRPr lang="en-US" sz="974" spc="124" dirty="0">
              <a:solidFill>
                <a:schemeClr val="bg1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97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50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444579" y="446931"/>
            <a:ext cx="2502939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1"/>
              </a:lnSpc>
            </a:pPr>
            <a:r>
              <a:rPr lang="hu-HU" sz="3184" spc="63" dirty="0" smtClean="0">
                <a:solidFill>
                  <a:srgbClr val="FFFFFF"/>
                </a:solidFill>
                <a:latin typeface="Aileron Heavy Bold"/>
              </a:rPr>
              <a:t>Realizmus</a:t>
            </a:r>
            <a:endParaRPr lang="en-US" sz="3184" spc="63" dirty="0">
              <a:solidFill>
                <a:srgbClr val="FFFFFF"/>
              </a:solidFill>
              <a:latin typeface="Aileron Heavy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444579" y="1010444"/>
            <a:ext cx="2502939" cy="23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1"/>
              </a:lnSpc>
            </a:pPr>
            <a:r>
              <a:rPr lang="en-US" sz="1181" spc="12" dirty="0" smtClean="0">
                <a:solidFill>
                  <a:srgbClr val="FFFFFF"/>
                </a:solidFill>
                <a:latin typeface="Aileron Regular"/>
              </a:rPr>
              <a:t>X</a:t>
            </a:r>
            <a:r>
              <a:rPr lang="hu-HU" sz="1181" spc="12" dirty="0" smtClean="0">
                <a:solidFill>
                  <a:srgbClr val="FFFFFF"/>
                </a:solidFill>
                <a:latin typeface="Aileron Regular"/>
              </a:rPr>
              <a:t>IX</a:t>
            </a:r>
            <a:r>
              <a:rPr lang="hu-HU" sz="1200" spc="12" dirty="0" smtClean="0">
                <a:solidFill>
                  <a:srgbClr val="FFFFFF"/>
                </a:solidFill>
                <a:latin typeface="Aileron Regular"/>
              </a:rPr>
              <a:t>–</a:t>
            </a:r>
            <a:r>
              <a:rPr lang="hu-HU" sz="1181" spc="12" dirty="0" smtClean="0">
                <a:solidFill>
                  <a:srgbClr val="FFFFFF"/>
                </a:solidFill>
                <a:latin typeface="Aileron Regular"/>
              </a:rPr>
              <a:t>XX</a:t>
            </a:r>
            <a:r>
              <a:rPr lang="en-US" sz="1181" spc="12" dirty="0" smtClean="0">
                <a:solidFill>
                  <a:srgbClr val="FFFFFF"/>
                </a:solidFill>
                <a:latin typeface="Aileron Regular"/>
              </a:rPr>
              <a:t>. </a:t>
            </a:r>
            <a:r>
              <a:rPr lang="en-US" sz="1181" spc="5" dirty="0">
                <a:solidFill>
                  <a:srgbClr val="FFFFFF"/>
                </a:solidFill>
                <a:latin typeface="Arimo"/>
              </a:rPr>
              <a:t>század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9537" y="2686844"/>
            <a:ext cx="5247343" cy="1454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hu-HU" sz="945" spc="12" dirty="0">
                <a:solidFill>
                  <a:srgbClr val="FFFFFF"/>
                </a:solidFill>
                <a:latin typeface="Aileron Regular"/>
              </a:rPr>
              <a:t>lat. res, realis: ‘valóságos dolog, valódi’</a:t>
            </a:r>
          </a:p>
        </p:txBody>
      </p:sp>
      <p:sp>
        <p:nvSpPr>
          <p:cNvPr id="8" name="TextBox 21"/>
          <p:cNvSpPr txBox="1"/>
          <p:nvPr/>
        </p:nvSpPr>
        <p:spPr>
          <a:xfrm>
            <a:off x="3465433" y="497701"/>
            <a:ext cx="1710150" cy="25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3972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7945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7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5889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9861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3834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07806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51778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247"/>
              </a:lnSpc>
            </a:pPr>
            <a:r>
              <a:rPr lang="en-US" sz="945" dirty="0" err="1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Kolozs</a:t>
            </a:r>
            <a:r>
              <a:rPr lang="en-US" sz="945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en-US" sz="945" dirty="0" err="1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megyei</a:t>
            </a:r>
            <a:r>
              <a:rPr lang="en-US" sz="945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en-US" sz="945" dirty="0" err="1" smtClean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magyartanárok</a:t>
            </a:r>
            <a:r>
              <a:rPr lang="en-US" sz="945" dirty="0" smtClean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      </a:t>
            </a:r>
            <a:endParaRPr lang="en-US" sz="945" dirty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37315" y="1478060"/>
            <a:ext cx="4991785" cy="972000"/>
            <a:chOff x="214503" y="1428917"/>
            <a:chExt cx="4991785" cy="972000"/>
          </a:xfrm>
        </p:grpSpPr>
        <p:pic>
          <p:nvPicPr>
            <p:cNvPr id="3074" name="Picture 2" descr="Jean-François Millet - 29 Artworks, Bio &amp; Shows on Artsy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6" r="5940"/>
            <a:stretch/>
          </p:blipFill>
          <p:spPr bwMode="auto">
            <a:xfrm>
              <a:off x="214503" y="1428917"/>
              <a:ext cx="1165860" cy="972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2" r="22156"/>
            <a:stretch/>
          </p:blipFill>
          <p:spPr bwMode="auto">
            <a:xfrm>
              <a:off x="1413908" y="1428917"/>
              <a:ext cx="1165860" cy="972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3313" y="1428917"/>
              <a:ext cx="1225211" cy="972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2069" y="1428917"/>
              <a:ext cx="1334219" cy="972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2666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2" t="-2617" r="23486" b="2617"/>
          <a:stretch/>
        </p:blipFill>
        <p:spPr bwMode="auto">
          <a:xfrm>
            <a:off x="-42863" y="-132556"/>
            <a:ext cx="2899769" cy="3376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/>
          <p:cNvSpPr/>
          <p:nvPr/>
        </p:nvSpPr>
        <p:spPr>
          <a:xfrm>
            <a:off x="2395537" y="477045"/>
            <a:ext cx="3016448" cy="2514600"/>
          </a:xfrm>
          <a:prstGeom prst="rect">
            <a:avLst/>
          </a:prstGeom>
          <a:solidFill>
            <a:srgbClr val="3E5041"/>
          </a:solidFill>
        </p:spPr>
      </p:sp>
      <p:sp>
        <p:nvSpPr>
          <p:cNvPr id="5" name="TextBox 5"/>
          <p:cNvSpPr txBox="1"/>
          <p:nvPr/>
        </p:nvSpPr>
        <p:spPr>
          <a:xfrm>
            <a:off x="2395537" y="718250"/>
            <a:ext cx="3016448" cy="28212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88"/>
              </a:lnSpc>
            </a:pPr>
            <a:r>
              <a:rPr lang="hu-HU" sz="1919" spc="35" dirty="0">
                <a:solidFill>
                  <a:srgbClr val="FFFFFF"/>
                </a:solidFill>
                <a:latin typeface="Aileron Regular Bold"/>
              </a:rPr>
              <a:t>Irodalom</a:t>
            </a:r>
            <a:endParaRPr lang="en-US" sz="1919" spc="35" dirty="0">
              <a:solidFill>
                <a:srgbClr val="FFFFFF"/>
              </a:solidFill>
              <a:latin typeface="Aileron Regular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546350" y="1155106"/>
            <a:ext cx="2825402" cy="170816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hu-HU" sz="900" spc="40" dirty="0" smtClean="0">
                <a:solidFill>
                  <a:srgbClr val="FFFFFF"/>
                </a:solidFill>
                <a:latin typeface="Aileron Regular Bold"/>
              </a:rPr>
              <a:t>Művészet utánzás</a:t>
            </a:r>
          </a:p>
          <a:p>
            <a:endParaRPr lang="hu-HU" sz="900" spc="40" dirty="0" smtClean="0">
              <a:solidFill>
                <a:srgbClr val="FFFFFF"/>
              </a:solidFill>
              <a:latin typeface="Aileron Regular Bold"/>
            </a:endParaRPr>
          </a:p>
          <a:p>
            <a:r>
              <a:rPr lang="hu-HU" sz="900" spc="40" dirty="0" smtClean="0">
                <a:solidFill>
                  <a:srgbClr val="FFFFFF"/>
                </a:solidFill>
                <a:latin typeface="Aileron Regular Bold"/>
              </a:rPr>
              <a:t>Teljesség </a:t>
            </a:r>
            <a:r>
              <a:rPr lang="hu-HU" sz="900" spc="40" dirty="0">
                <a:solidFill>
                  <a:srgbClr val="FFFFFF"/>
                </a:solidFill>
                <a:latin typeface="Aileron Regular Bold"/>
              </a:rPr>
              <a:t>eszméje és igénye </a:t>
            </a:r>
            <a:r>
              <a:rPr lang="hu-HU" sz="900" spc="40" dirty="0" smtClean="0">
                <a:solidFill>
                  <a:srgbClr val="FFFFFF"/>
                </a:solidFill>
                <a:latin typeface="Aileron Regular Bold"/>
              </a:rPr>
              <a:t>                                            (</a:t>
            </a:r>
            <a:r>
              <a:rPr lang="hu-HU" sz="900" spc="40" dirty="0">
                <a:solidFill>
                  <a:srgbClr val="FFFFFF"/>
                </a:solidFill>
                <a:latin typeface="Aileron Regular Bold"/>
              </a:rPr>
              <a:t>az élet enciklopédiája)</a:t>
            </a:r>
          </a:p>
          <a:p>
            <a:pPr>
              <a:lnSpc>
                <a:spcPts val="1800"/>
              </a:lnSpc>
            </a:pPr>
            <a:r>
              <a:rPr lang="hu-HU" sz="900" spc="40" dirty="0">
                <a:solidFill>
                  <a:srgbClr val="FFFFFF"/>
                </a:solidFill>
                <a:latin typeface="Aileron Regular Bold"/>
              </a:rPr>
              <a:t>Mindentudó narrátor </a:t>
            </a:r>
            <a:r>
              <a:rPr lang="hu-HU" sz="900" spc="12" dirty="0">
                <a:solidFill>
                  <a:srgbClr val="FFFFFF"/>
                </a:solidFill>
                <a:latin typeface="Aileron Regular"/>
              </a:rPr>
              <a:t>–</a:t>
            </a:r>
            <a:r>
              <a:rPr lang="hu-HU" sz="900" spc="40" dirty="0" smtClean="0">
                <a:solidFill>
                  <a:srgbClr val="FFFFFF"/>
                </a:solidFill>
                <a:latin typeface="Aileron Regular Bold"/>
              </a:rPr>
              <a:t> </a:t>
            </a:r>
            <a:r>
              <a:rPr lang="hu-HU" sz="900" spc="40" dirty="0">
                <a:solidFill>
                  <a:srgbClr val="FFFFFF"/>
                </a:solidFill>
                <a:latin typeface="Aileron Regular Bold"/>
              </a:rPr>
              <a:t>objektivitás</a:t>
            </a:r>
          </a:p>
          <a:p>
            <a:pPr>
              <a:lnSpc>
                <a:spcPts val="1800"/>
              </a:lnSpc>
            </a:pPr>
            <a:r>
              <a:rPr lang="hu-HU" sz="900" spc="40" dirty="0">
                <a:solidFill>
                  <a:srgbClr val="FFFFFF"/>
                </a:solidFill>
                <a:latin typeface="Aileron Regular Bold"/>
              </a:rPr>
              <a:t>Környezetrajz</a:t>
            </a:r>
          </a:p>
          <a:p>
            <a:pPr>
              <a:lnSpc>
                <a:spcPts val="1800"/>
              </a:lnSpc>
            </a:pPr>
            <a:r>
              <a:rPr lang="hu-HU" sz="900" spc="40" dirty="0">
                <a:solidFill>
                  <a:srgbClr val="FFFFFF"/>
                </a:solidFill>
                <a:latin typeface="Aileron Regular Bold"/>
              </a:rPr>
              <a:t>Tárgyilagos, higgadt, részletező előadásmód</a:t>
            </a:r>
          </a:p>
          <a:p>
            <a:pPr>
              <a:lnSpc>
                <a:spcPts val="1800"/>
              </a:lnSpc>
            </a:pPr>
            <a:r>
              <a:rPr lang="hu-HU" sz="900" spc="40" dirty="0">
                <a:solidFill>
                  <a:srgbClr val="FFFFFF"/>
                </a:solidFill>
                <a:latin typeface="Aileron Regular Bold"/>
              </a:rPr>
              <a:t>Típus, </a:t>
            </a:r>
            <a:r>
              <a:rPr lang="hu-HU" sz="900" spc="40" dirty="0" smtClean="0">
                <a:solidFill>
                  <a:srgbClr val="FFFFFF"/>
                </a:solidFill>
                <a:latin typeface="Aileron Regular Bold"/>
              </a:rPr>
              <a:t>tipizálás</a:t>
            </a:r>
            <a:endParaRPr lang="hu-HU" sz="900" spc="40" dirty="0">
              <a:solidFill>
                <a:srgbClr val="FFFFFF"/>
              </a:solidFill>
              <a:latin typeface="Aileron Regular Bold"/>
            </a:endParaRPr>
          </a:p>
          <a:p>
            <a:pPr>
              <a:lnSpc>
                <a:spcPts val="1800"/>
              </a:lnSpc>
            </a:pPr>
            <a:r>
              <a:rPr lang="hu-HU" sz="900" spc="40" dirty="0" smtClean="0">
                <a:solidFill>
                  <a:srgbClr val="FFFFFF"/>
                </a:solidFill>
                <a:latin typeface="Aileron Regular Bold"/>
              </a:rPr>
              <a:t>Műnem: </a:t>
            </a:r>
            <a:r>
              <a:rPr lang="hu-HU" sz="900" spc="40" dirty="0">
                <a:solidFill>
                  <a:srgbClr val="FFFFFF"/>
                </a:solidFill>
                <a:latin typeface="Aileron Regular Bold"/>
              </a:rPr>
              <a:t>epika</a:t>
            </a:r>
          </a:p>
        </p:txBody>
      </p:sp>
    </p:spTree>
    <p:extLst>
      <p:ext uri="{BB962C8B-B14F-4D97-AF65-F5344CB8AC3E}">
        <p14:creationId xmlns:p14="http://schemas.microsoft.com/office/powerpoint/2010/main" val="210296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/>
          <p:cNvPicPr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9" r="16078"/>
          <a:stretch/>
        </p:blipFill>
        <p:spPr bwMode="auto">
          <a:xfrm>
            <a:off x="293051" y="2561061"/>
            <a:ext cx="612000" cy="57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2"/>
          <a:stretch/>
        </p:blipFill>
        <p:spPr bwMode="auto">
          <a:xfrm>
            <a:off x="293051" y="1869162"/>
            <a:ext cx="612000" cy="584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6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97"/>
          <a:stretch/>
        </p:blipFill>
        <p:spPr bwMode="auto">
          <a:xfrm>
            <a:off x="293051" y="1188229"/>
            <a:ext cx="612000" cy="5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/>
          </p:cNvPicPr>
          <p:nvPr/>
        </p:nvPicPr>
        <p:blipFill rotWithShape="1">
          <a:blip r:embed="rId5"/>
          <a:srcRect l="20737" r="15254"/>
          <a:stretch/>
        </p:blipFill>
        <p:spPr>
          <a:xfrm>
            <a:off x="293051" y="499519"/>
            <a:ext cx="612000" cy="579704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37" y="-36215"/>
            <a:ext cx="2645447" cy="327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4"/>
          <p:cNvSpPr txBox="1"/>
          <p:nvPr/>
        </p:nvSpPr>
        <p:spPr>
          <a:xfrm>
            <a:off x="1158880" y="520066"/>
            <a:ext cx="1841223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74"/>
              </a:lnSpc>
            </a:pPr>
            <a:r>
              <a:rPr lang="en-US" sz="974" spc="124" dirty="0" err="1" smtClean="0">
                <a:solidFill>
                  <a:srgbClr val="5D7963"/>
                </a:solidFill>
                <a:latin typeface="Aileron Regular"/>
              </a:rPr>
              <a:t>Központi</a:t>
            </a:r>
            <a:r>
              <a:rPr lang="en-US" sz="974" spc="124" dirty="0" smtClean="0">
                <a:solidFill>
                  <a:srgbClr val="5D7963"/>
                </a:solidFill>
                <a:latin typeface="Aileron Regular"/>
              </a:rPr>
              <a:t> </a:t>
            </a:r>
            <a:r>
              <a:rPr lang="en-US" sz="974" spc="124" dirty="0" err="1" smtClean="0">
                <a:solidFill>
                  <a:srgbClr val="5D7963"/>
                </a:solidFill>
                <a:latin typeface="Aileron Regular"/>
              </a:rPr>
              <a:t>kategóri</a:t>
            </a:r>
            <a:r>
              <a:rPr lang="hu-HU" sz="974" spc="124" dirty="0" smtClean="0">
                <a:solidFill>
                  <a:srgbClr val="5D7963"/>
                </a:solidFill>
                <a:latin typeface="Aileron Regular"/>
              </a:rPr>
              <a:t>a</a:t>
            </a:r>
            <a:r>
              <a:rPr lang="en-US" sz="974" spc="124" dirty="0" smtClean="0">
                <a:solidFill>
                  <a:srgbClr val="5D7963"/>
                </a:solidFill>
                <a:latin typeface="Aileron Regular"/>
              </a:rPr>
              <a:t>: </a:t>
            </a:r>
            <a:r>
              <a:rPr lang="en-US" sz="974" spc="124" dirty="0" err="1" smtClean="0">
                <a:solidFill>
                  <a:srgbClr val="5D7963"/>
                </a:solidFill>
                <a:latin typeface="Aileron Regular"/>
              </a:rPr>
              <a:t>közérthetőség</a:t>
            </a:r>
            <a:endParaRPr lang="hu-HU" sz="974" spc="124" dirty="0" smtClean="0">
              <a:solidFill>
                <a:srgbClr val="5D7963"/>
              </a:solidFill>
              <a:latin typeface="Aileron Regular"/>
            </a:endParaRPr>
          </a:p>
          <a:p>
            <a:pPr>
              <a:lnSpc>
                <a:spcPts val="1374"/>
              </a:lnSpc>
            </a:pPr>
            <a:r>
              <a:rPr lang="hu-HU" sz="974" spc="124" dirty="0" smtClean="0">
                <a:solidFill>
                  <a:srgbClr val="5D7963"/>
                </a:solidFill>
                <a:latin typeface="Aileron Regular"/>
              </a:rPr>
              <a:t>Eszmény: köznyelviség</a:t>
            </a:r>
            <a:endParaRPr lang="en-US" sz="974" spc="124" dirty="0">
              <a:solidFill>
                <a:srgbClr val="5D7963"/>
              </a:solidFill>
              <a:latin typeface="Aileron Regular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160465" y="1296691"/>
            <a:ext cx="1728907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74"/>
              </a:lnSpc>
            </a:pPr>
            <a:r>
              <a:rPr lang="hu-HU" sz="974" spc="124" dirty="0" smtClean="0">
                <a:solidFill>
                  <a:srgbClr val="5D7963"/>
                </a:solidFill>
                <a:latin typeface="Aileron Regular"/>
              </a:rPr>
              <a:t>Hangnem: </a:t>
            </a:r>
            <a:r>
              <a:rPr lang="hu-HU" sz="974" spc="124" dirty="0">
                <a:solidFill>
                  <a:srgbClr val="5D7963"/>
                </a:solidFill>
                <a:latin typeface="Aileron Regular"/>
              </a:rPr>
              <a:t>tárgyilagos, higgadt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58880" y="1981698"/>
            <a:ext cx="1632268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74"/>
              </a:lnSpc>
            </a:pPr>
            <a:r>
              <a:rPr lang="en-US" sz="974" spc="124" dirty="0" err="1" smtClean="0">
                <a:solidFill>
                  <a:srgbClr val="5D7963"/>
                </a:solidFill>
                <a:latin typeface="Aileron Regular"/>
              </a:rPr>
              <a:t>Képe</a:t>
            </a:r>
            <a:r>
              <a:rPr lang="hu-HU" sz="974" spc="124" dirty="0" smtClean="0">
                <a:solidFill>
                  <a:srgbClr val="5D7963"/>
                </a:solidFill>
                <a:latin typeface="Aileron Regular"/>
              </a:rPr>
              <a:t>k: </a:t>
            </a:r>
            <a:r>
              <a:rPr lang="en-US" sz="974" spc="124" dirty="0" err="1" smtClean="0">
                <a:solidFill>
                  <a:srgbClr val="5D7963"/>
                </a:solidFill>
                <a:latin typeface="Aileron Regular"/>
              </a:rPr>
              <a:t>természetesek</a:t>
            </a:r>
            <a:r>
              <a:rPr lang="en-US" sz="974" spc="124" dirty="0">
                <a:solidFill>
                  <a:srgbClr val="5D7963"/>
                </a:solidFill>
                <a:latin typeface="Aileron Regular"/>
              </a:rPr>
              <a:t>, </a:t>
            </a:r>
            <a:r>
              <a:rPr lang="en-US" sz="974" spc="124" dirty="0" err="1">
                <a:solidFill>
                  <a:srgbClr val="5D7963"/>
                </a:solidFill>
                <a:latin typeface="Aileron Regular"/>
              </a:rPr>
              <a:t>hétköznapok</a:t>
            </a:r>
            <a:r>
              <a:rPr lang="en-US" sz="974" spc="124" dirty="0">
                <a:solidFill>
                  <a:srgbClr val="5D7963"/>
                </a:solidFill>
                <a:latin typeface="Aileron Regular"/>
              </a:rPr>
              <a:t> </a:t>
            </a:r>
            <a:r>
              <a:rPr lang="en-US" sz="974" spc="124" dirty="0" err="1" smtClean="0">
                <a:solidFill>
                  <a:srgbClr val="5D7963"/>
                </a:solidFill>
                <a:latin typeface="Aileron Regular"/>
              </a:rPr>
              <a:t>tárgyai</a:t>
            </a:r>
            <a:endParaRPr lang="en-US" sz="974" spc="124" dirty="0">
              <a:solidFill>
                <a:srgbClr val="5D7963"/>
              </a:solidFill>
              <a:latin typeface="Aileron Regular"/>
            </a:endParaRPr>
          </a:p>
        </p:txBody>
      </p:sp>
      <p:sp>
        <p:nvSpPr>
          <p:cNvPr id="21" name="TextBox 12"/>
          <p:cNvSpPr txBox="1"/>
          <p:nvPr/>
        </p:nvSpPr>
        <p:spPr>
          <a:xfrm>
            <a:off x="1160465" y="2581556"/>
            <a:ext cx="1728907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74"/>
              </a:lnSpc>
            </a:pPr>
            <a:r>
              <a:rPr lang="hu-HU" sz="974" spc="124" dirty="0" smtClean="0">
                <a:solidFill>
                  <a:srgbClr val="5D7963"/>
                </a:solidFill>
                <a:latin typeface="Aileron Regular"/>
              </a:rPr>
              <a:t>Alakzatok: </a:t>
            </a:r>
            <a:r>
              <a:rPr lang="hu-HU" sz="974" spc="124" dirty="0">
                <a:solidFill>
                  <a:srgbClr val="5D7963"/>
                </a:solidFill>
                <a:latin typeface="Aileron Regular"/>
              </a:rPr>
              <a:t>népnyelvi </a:t>
            </a:r>
            <a:r>
              <a:rPr lang="hu-HU" sz="974" spc="124" dirty="0" smtClean="0">
                <a:solidFill>
                  <a:srgbClr val="5D7963"/>
                </a:solidFill>
                <a:latin typeface="Aileron Regular"/>
              </a:rPr>
              <a:t>formák, egyszerű párhuzamok, ismétlések</a:t>
            </a:r>
            <a:endParaRPr lang="hu-HU" sz="974" spc="124" dirty="0">
              <a:solidFill>
                <a:srgbClr val="5D7963"/>
              </a:solidFill>
              <a:latin typeface="Aileron Regular"/>
            </a:endParaRPr>
          </a:p>
        </p:txBody>
      </p:sp>
      <p:grpSp>
        <p:nvGrpSpPr>
          <p:cNvPr id="27" name="Group 15"/>
          <p:cNvGrpSpPr/>
          <p:nvPr/>
        </p:nvGrpSpPr>
        <p:grpSpPr>
          <a:xfrm>
            <a:off x="2852737" y="2453308"/>
            <a:ext cx="1868542" cy="380775"/>
            <a:chOff x="0" y="1194605"/>
            <a:chExt cx="8436450" cy="1407700"/>
          </a:xfrm>
        </p:grpSpPr>
        <p:sp>
          <p:nvSpPr>
            <p:cNvPr id="28" name="AutoShape 16"/>
            <p:cNvSpPr/>
            <p:nvPr/>
          </p:nvSpPr>
          <p:spPr>
            <a:xfrm>
              <a:off x="0" y="1194605"/>
              <a:ext cx="8436450" cy="1407700"/>
            </a:xfrm>
            <a:prstGeom prst="rect">
              <a:avLst/>
            </a:prstGeom>
            <a:solidFill>
              <a:srgbClr val="3E5041"/>
            </a:solidFill>
          </p:spPr>
        </p:sp>
        <p:sp>
          <p:nvSpPr>
            <p:cNvPr id="29" name="TextBox 17"/>
            <p:cNvSpPr txBox="1"/>
            <p:nvPr/>
          </p:nvSpPr>
          <p:spPr>
            <a:xfrm>
              <a:off x="278069" y="1376945"/>
              <a:ext cx="7880307" cy="1043012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algn="ctr">
                <a:lnSpc>
                  <a:spcPts val="2188"/>
                </a:lnSpc>
              </a:pPr>
              <a:r>
                <a:rPr lang="en-US" sz="1919" spc="35" dirty="0" err="1" smtClean="0">
                  <a:solidFill>
                    <a:srgbClr val="FFFFFF"/>
                  </a:solidFill>
                  <a:latin typeface="Aileron Regular Bold"/>
                </a:rPr>
                <a:t>Stílusjegyek</a:t>
              </a:r>
              <a:endParaRPr lang="en-US" sz="1919" spc="35" dirty="0">
                <a:solidFill>
                  <a:srgbClr val="FFFFFF"/>
                </a:solidFill>
                <a:latin typeface="Aileron Regular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19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content.fclj2-1.fna.fbcdn.net/v/t1.15752-9/96542478_239594077131719_538705515870420992_n.png?_nc_cat=102&amp;_nc_sid=b96e70&amp;_nc_ohc=X9F-wJBOHkMAX9DXC5e&amp;_nc_ht=scontent.fclj2-1.fna&amp;oh=436dd36802e6f339a0c4f6a9c82b28f1&amp;oe=5EDE244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9" r="15642"/>
          <a:stretch/>
        </p:blipFill>
        <p:spPr bwMode="auto">
          <a:xfrm>
            <a:off x="290051" y="1398351"/>
            <a:ext cx="609601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2" r="10406"/>
          <a:stretch/>
        </p:blipFill>
        <p:spPr bwMode="auto">
          <a:xfrm>
            <a:off x="285288" y="2298690"/>
            <a:ext cx="609601" cy="5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2" b="5856"/>
          <a:stretch/>
        </p:blipFill>
        <p:spPr bwMode="auto">
          <a:xfrm>
            <a:off x="290051" y="477044"/>
            <a:ext cx="612000" cy="5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3" t="3018" r="6741" b="-3018"/>
          <a:stretch/>
        </p:blipFill>
        <p:spPr bwMode="auto">
          <a:xfrm>
            <a:off x="3072912" y="0"/>
            <a:ext cx="2452135" cy="3372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9"/>
          <p:cNvSpPr txBox="1"/>
          <p:nvPr/>
        </p:nvSpPr>
        <p:spPr>
          <a:xfrm>
            <a:off x="1087237" y="495739"/>
            <a:ext cx="1728907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74"/>
              </a:lnSpc>
            </a:pPr>
            <a:r>
              <a:rPr lang="hu-HU" sz="974" spc="124" dirty="0" smtClean="0">
                <a:solidFill>
                  <a:srgbClr val="5D7963"/>
                </a:solidFill>
                <a:latin typeface="Aileron Regular"/>
              </a:rPr>
              <a:t>Szövegépítés: köznyelvi </a:t>
            </a:r>
            <a:r>
              <a:rPr lang="hu-HU" sz="974" spc="124" dirty="0">
                <a:solidFill>
                  <a:srgbClr val="5D7963"/>
                </a:solidFill>
                <a:latin typeface="Aileron Regular"/>
              </a:rPr>
              <a:t>formák, élőbeszédszerűség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95927" y="1411314"/>
            <a:ext cx="1768472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74"/>
              </a:lnSpc>
            </a:pPr>
            <a:r>
              <a:rPr lang="en-US" sz="974" spc="124" dirty="0" err="1" smtClean="0">
                <a:solidFill>
                  <a:srgbClr val="5D7963"/>
                </a:solidFill>
                <a:latin typeface="Aileron Regular"/>
              </a:rPr>
              <a:t>Nyelvezet</a:t>
            </a:r>
            <a:r>
              <a:rPr lang="en-US" sz="974" spc="124" dirty="0" smtClean="0">
                <a:solidFill>
                  <a:srgbClr val="5D7963"/>
                </a:solidFill>
                <a:latin typeface="Aileron Regular"/>
              </a:rPr>
              <a:t>: </a:t>
            </a:r>
            <a:r>
              <a:rPr lang="en-US" sz="974" spc="124" dirty="0" err="1">
                <a:solidFill>
                  <a:srgbClr val="5D7963"/>
                </a:solidFill>
                <a:latin typeface="Aileron Regular"/>
              </a:rPr>
              <a:t>közösségi</a:t>
            </a:r>
            <a:r>
              <a:rPr lang="en-US" sz="974" spc="124" dirty="0">
                <a:solidFill>
                  <a:srgbClr val="5D7963"/>
                </a:solidFill>
                <a:latin typeface="Aileron Regular"/>
              </a:rPr>
              <a:t> </a:t>
            </a:r>
            <a:r>
              <a:rPr lang="en-US" sz="974" spc="124" dirty="0" err="1">
                <a:solidFill>
                  <a:srgbClr val="5D7963"/>
                </a:solidFill>
                <a:latin typeface="Aileron Regular"/>
              </a:rPr>
              <a:t>nyelvhasználathoz</a:t>
            </a:r>
            <a:r>
              <a:rPr lang="en-US" sz="974" spc="124" dirty="0">
                <a:solidFill>
                  <a:srgbClr val="5D7963"/>
                </a:solidFill>
                <a:latin typeface="Aileron Regular"/>
              </a:rPr>
              <a:t> </a:t>
            </a:r>
            <a:r>
              <a:rPr lang="en-US" sz="974" spc="124" dirty="0" err="1">
                <a:solidFill>
                  <a:srgbClr val="5D7963"/>
                </a:solidFill>
                <a:latin typeface="Aileron Regular"/>
              </a:rPr>
              <a:t>való</a:t>
            </a:r>
            <a:r>
              <a:rPr lang="en-US" sz="974" spc="124" dirty="0">
                <a:solidFill>
                  <a:srgbClr val="5D7963"/>
                </a:solidFill>
                <a:latin typeface="Aileron Regular"/>
              </a:rPr>
              <a:t> </a:t>
            </a:r>
            <a:r>
              <a:rPr lang="en-US" sz="974" spc="124" dirty="0" err="1">
                <a:solidFill>
                  <a:srgbClr val="5D7963"/>
                </a:solidFill>
                <a:latin typeface="Aileron Regular"/>
              </a:rPr>
              <a:t>igazodás</a:t>
            </a:r>
            <a:r>
              <a:rPr lang="en-US" sz="974" spc="124" dirty="0">
                <a:solidFill>
                  <a:srgbClr val="5D7963"/>
                </a:solidFill>
                <a:latin typeface="Aileron Regular"/>
              </a:rPr>
              <a:t>, pl. </a:t>
            </a:r>
            <a:r>
              <a:rPr lang="en-US" sz="974" spc="124" dirty="0" err="1">
                <a:solidFill>
                  <a:srgbClr val="5D7963"/>
                </a:solidFill>
                <a:latin typeface="Aileron Regular"/>
              </a:rPr>
              <a:t>nyelvjárás</a:t>
            </a:r>
            <a:endParaRPr lang="en-US" sz="974" spc="124" dirty="0">
              <a:solidFill>
                <a:srgbClr val="5D7963"/>
              </a:solidFill>
              <a:latin typeface="Aileron Regular"/>
            </a:endParaRPr>
          </a:p>
        </p:txBody>
      </p:sp>
      <p:grpSp>
        <p:nvGrpSpPr>
          <p:cNvPr id="18" name="Group 15"/>
          <p:cNvGrpSpPr/>
          <p:nvPr/>
        </p:nvGrpSpPr>
        <p:grpSpPr>
          <a:xfrm>
            <a:off x="2828995" y="2586689"/>
            <a:ext cx="1868542" cy="380775"/>
            <a:chOff x="0" y="1194605"/>
            <a:chExt cx="8436450" cy="1407700"/>
          </a:xfrm>
        </p:grpSpPr>
        <p:sp>
          <p:nvSpPr>
            <p:cNvPr id="19" name="AutoShape 16"/>
            <p:cNvSpPr/>
            <p:nvPr/>
          </p:nvSpPr>
          <p:spPr>
            <a:xfrm>
              <a:off x="0" y="1194605"/>
              <a:ext cx="8436450" cy="1407700"/>
            </a:xfrm>
            <a:prstGeom prst="rect">
              <a:avLst/>
            </a:prstGeom>
            <a:solidFill>
              <a:srgbClr val="3E5041"/>
            </a:solidFill>
          </p:spPr>
        </p:sp>
        <p:sp>
          <p:nvSpPr>
            <p:cNvPr id="23" name="TextBox 17"/>
            <p:cNvSpPr txBox="1"/>
            <p:nvPr/>
          </p:nvSpPr>
          <p:spPr>
            <a:xfrm>
              <a:off x="278069" y="1376945"/>
              <a:ext cx="7880307" cy="1043012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algn="ctr">
                <a:lnSpc>
                  <a:spcPts val="2188"/>
                </a:lnSpc>
              </a:pPr>
              <a:r>
                <a:rPr lang="en-US" sz="1919" spc="35" dirty="0" err="1" smtClean="0">
                  <a:solidFill>
                    <a:srgbClr val="FFFFFF"/>
                  </a:solidFill>
                  <a:latin typeface="Aileron Regular Bold"/>
                </a:rPr>
                <a:t>Stílusjegyek</a:t>
              </a:r>
              <a:endParaRPr lang="en-US" sz="1919" spc="35" dirty="0">
                <a:solidFill>
                  <a:srgbClr val="FFFFFF"/>
                </a:solidFill>
                <a:latin typeface="Aileron Regular Bold"/>
              </a:endParaRPr>
            </a:p>
          </p:txBody>
        </p:sp>
      </p:grpSp>
      <p:sp>
        <p:nvSpPr>
          <p:cNvPr id="21" name="TextBox 12"/>
          <p:cNvSpPr txBox="1"/>
          <p:nvPr/>
        </p:nvSpPr>
        <p:spPr>
          <a:xfrm>
            <a:off x="1095927" y="2311308"/>
            <a:ext cx="1768472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74"/>
              </a:lnSpc>
            </a:pPr>
            <a:r>
              <a:rPr lang="hu-HU" sz="974" spc="124" dirty="0" smtClean="0">
                <a:solidFill>
                  <a:srgbClr val="5D7963"/>
                </a:solidFill>
                <a:latin typeface="Aileron Regular"/>
              </a:rPr>
              <a:t>Mondatalkotás: </a:t>
            </a:r>
            <a:r>
              <a:rPr lang="hu-HU" sz="974" spc="124" dirty="0">
                <a:solidFill>
                  <a:srgbClr val="5D7963"/>
                </a:solidFill>
                <a:latin typeface="Aileron Regular"/>
              </a:rPr>
              <a:t>rövidség, dísztelenség</a:t>
            </a:r>
          </a:p>
          <a:p>
            <a:pPr>
              <a:lnSpc>
                <a:spcPts val="1374"/>
              </a:lnSpc>
            </a:pPr>
            <a:r>
              <a:rPr lang="hu-HU" sz="974" spc="124" dirty="0" smtClean="0">
                <a:solidFill>
                  <a:srgbClr val="5D7963"/>
                </a:solidFill>
                <a:latin typeface="Aileron Regular"/>
              </a:rPr>
              <a:t>Szókincs: egyszerűség</a:t>
            </a:r>
            <a:endParaRPr lang="hu-HU" sz="974" spc="124" dirty="0">
              <a:solidFill>
                <a:srgbClr val="5D7963"/>
              </a:solidFill>
              <a:latin typeface="Aileron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58832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50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19137" y="705644"/>
            <a:ext cx="1905000" cy="16357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hu-HU" sz="1063" dirty="0">
                <a:solidFill>
                  <a:schemeClr val="bg1"/>
                </a:solidFill>
                <a:latin typeface="Aileron Heavy Bold"/>
              </a:rPr>
              <a:t>A kemény és örök nap úgy ébred az ég és a föld színén, mint az idétlen tyúk éretlen tojása. Vörös és sárga fények ömlenek át rajta, ropogva, a hajnali kék ködbe. Még nincs mész a tojáshéjban, a nap, bizonytalanul elnyúlik, szinte szétfolyik; odaütött tojás a </a:t>
            </a:r>
            <a:r>
              <a:rPr lang="hu-HU" sz="1063">
                <a:solidFill>
                  <a:schemeClr val="bg1"/>
                </a:solidFill>
                <a:latin typeface="Aileron Heavy Bold"/>
              </a:rPr>
              <a:t>barna </a:t>
            </a:r>
            <a:r>
              <a:rPr lang="hu-HU" sz="1063" smtClean="0">
                <a:solidFill>
                  <a:schemeClr val="bg1"/>
                </a:solidFill>
                <a:latin typeface="Aileron Heavy Bold"/>
              </a:rPr>
              <a:t>serpenyőben.</a:t>
            </a:r>
            <a:endParaRPr lang="hu-HU" sz="1063" dirty="0">
              <a:solidFill>
                <a:schemeClr val="bg1"/>
              </a:solidFill>
              <a:latin typeface="Aileron Heavy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38137" y="2763044"/>
            <a:ext cx="2428392" cy="163122"/>
          </a:xfrm>
          <a:prstGeom prst="rect">
            <a:avLst/>
          </a:prstGeom>
          <a:noFill/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74"/>
              </a:lnSpc>
            </a:pPr>
            <a:r>
              <a:rPr lang="en-US" sz="974" spc="124" dirty="0" err="1">
                <a:solidFill>
                  <a:schemeClr val="bg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Móricz</a:t>
            </a:r>
            <a:r>
              <a:rPr lang="en-US" sz="974" spc="124" dirty="0">
                <a:solidFill>
                  <a:schemeClr val="bg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en-US" sz="974" spc="124" dirty="0" err="1">
                <a:solidFill>
                  <a:schemeClr val="bg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Zsigmond</a:t>
            </a:r>
            <a:r>
              <a:rPr lang="en-US" sz="974" spc="124" dirty="0">
                <a:solidFill>
                  <a:schemeClr val="bg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: </a:t>
            </a:r>
            <a:r>
              <a:rPr lang="en-US" sz="974" spc="124" dirty="0" err="1">
                <a:solidFill>
                  <a:schemeClr val="bg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Árvácska</a:t>
            </a:r>
            <a:endParaRPr lang="en-US" sz="974" spc="124" dirty="0">
              <a:solidFill>
                <a:schemeClr val="bg1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11" name="TextBox 5"/>
          <p:cNvSpPr txBox="1"/>
          <p:nvPr/>
        </p:nvSpPr>
        <p:spPr>
          <a:xfrm>
            <a:off x="135254" y="1010444"/>
            <a:ext cx="560659" cy="17953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374"/>
              </a:lnSpc>
            </a:pPr>
            <a:r>
              <a:rPr lang="en-US" sz="6600" spc="124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“</a:t>
            </a:r>
          </a:p>
        </p:txBody>
      </p:sp>
      <p:sp>
        <p:nvSpPr>
          <p:cNvPr id="12" name="TextBox 5"/>
          <p:cNvSpPr txBox="1"/>
          <p:nvPr/>
        </p:nvSpPr>
        <p:spPr>
          <a:xfrm rot="10800000">
            <a:off x="2112419" y="1886744"/>
            <a:ext cx="560659" cy="17953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374"/>
              </a:lnSpc>
            </a:pPr>
            <a:r>
              <a:rPr lang="en-US" sz="6600" spc="124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“</a:t>
            </a:r>
          </a:p>
        </p:txBody>
      </p:sp>
      <p:pic>
        <p:nvPicPr>
          <p:cNvPr id="4098" name="Picture 2" descr="Móricz Zsigmond: Valami összekötő kapocs kell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880" y="-2964"/>
            <a:ext cx="2362795" cy="324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21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50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45604" y="1429965"/>
            <a:ext cx="3468645" cy="1082310"/>
            <a:chOff x="351689" y="1410780"/>
            <a:chExt cx="3468645" cy="1082310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689" y="1413090"/>
              <a:ext cx="1557634" cy="1080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5328" y="1410780"/>
              <a:ext cx="693984" cy="1080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5317" y="1410780"/>
              <a:ext cx="1145017" cy="1080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TextBox 4"/>
          <p:cNvSpPr txBox="1"/>
          <p:nvPr/>
        </p:nvSpPr>
        <p:spPr>
          <a:xfrm>
            <a:off x="1040958" y="523131"/>
            <a:ext cx="3277940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21"/>
              </a:lnSpc>
            </a:pPr>
            <a:r>
              <a:rPr lang="hu-HU" sz="3184" spc="63" dirty="0" smtClean="0">
                <a:solidFill>
                  <a:srgbClr val="FFFFFF"/>
                </a:solidFill>
                <a:latin typeface="Aileron Heavy Bold"/>
              </a:rPr>
              <a:t>Naturalizmus</a:t>
            </a:r>
            <a:endParaRPr lang="en-US" sz="3184" spc="63" dirty="0">
              <a:solidFill>
                <a:srgbClr val="FFFFFF"/>
              </a:solidFill>
              <a:latin typeface="Aileron Heavy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428458" y="1067103"/>
            <a:ext cx="2502939" cy="23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1"/>
              </a:lnSpc>
            </a:pPr>
            <a:r>
              <a:rPr lang="en-US" sz="1181" spc="12" dirty="0" smtClean="0">
                <a:solidFill>
                  <a:srgbClr val="FFFFFF"/>
                </a:solidFill>
                <a:latin typeface="Aileron Regular"/>
              </a:rPr>
              <a:t>X</a:t>
            </a:r>
            <a:r>
              <a:rPr lang="hu-HU" sz="1181" spc="12" dirty="0" smtClean="0">
                <a:solidFill>
                  <a:srgbClr val="FFFFFF"/>
                </a:solidFill>
                <a:latin typeface="Aileron Regular"/>
              </a:rPr>
              <a:t>IX</a:t>
            </a:r>
            <a:r>
              <a:rPr lang="hu-HU" sz="1100" spc="12" dirty="0" smtClean="0">
                <a:solidFill>
                  <a:srgbClr val="FFFFFF"/>
                </a:solidFill>
                <a:latin typeface="Aileron Regular"/>
              </a:rPr>
              <a:t>–</a:t>
            </a:r>
            <a:r>
              <a:rPr lang="hu-HU" sz="1181" spc="12" dirty="0" smtClean="0">
                <a:solidFill>
                  <a:srgbClr val="FFFFFF"/>
                </a:solidFill>
                <a:latin typeface="Aileron Regular"/>
              </a:rPr>
              <a:t>XX</a:t>
            </a:r>
            <a:r>
              <a:rPr lang="en-US" sz="1181" spc="12" dirty="0" smtClean="0">
                <a:solidFill>
                  <a:srgbClr val="FFFFFF"/>
                </a:solidFill>
                <a:latin typeface="Aileron Regular"/>
              </a:rPr>
              <a:t>. </a:t>
            </a:r>
            <a:r>
              <a:rPr lang="en-US" sz="1181" spc="5" dirty="0">
                <a:solidFill>
                  <a:srgbClr val="FFFFFF"/>
                </a:solidFill>
                <a:latin typeface="Arimo"/>
              </a:rPr>
              <a:t>század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1837" y="2686844"/>
            <a:ext cx="5097920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hu-HU" sz="800" spc="12" dirty="0">
                <a:solidFill>
                  <a:srgbClr val="FFFFFF"/>
                </a:solidFill>
                <a:latin typeface="Aileron Regular"/>
              </a:rPr>
              <a:t>lat. natura: ‘</a:t>
            </a:r>
            <a:r>
              <a:rPr lang="hu-HU" sz="800" spc="12" dirty="0" smtClean="0">
                <a:solidFill>
                  <a:srgbClr val="FFFFFF"/>
                </a:solidFill>
                <a:latin typeface="Aileron Regular"/>
              </a:rPr>
              <a:t>természet</a:t>
            </a:r>
            <a:r>
              <a:rPr lang="hu-HU" sz="800" spc="12" dirty="0">
                <a:solidFill>
                  <a:srgbClr val="FFFFFF"/>
                </a:solidFill>
                <a:latin typeface="Aileron Regular"/>
              </a:rPr>
              <a:t>’</a:t>
            </a:r>
          </a:p>
          <a:p>
            <a:pPr algn="ctr"/>
            <a:r>
              <a:rPr lang="hu-HU" sz="800" spc="12" dirty="0" smtClean="0">
                <a:solidFill>
                  <a:srgbClr val="FFFFFF"/>
                </a:solidFill>
                <a:latin typeface="Aileron Regular"/>
              </a:rPr>
              <a:t>klasszikus </a:t>
            </a:r>
            <a:r>
              <a:rPr lang="hu-HU" sz="800" spc="12" dirty="0">
                <a:solidFill>
                  <a:srgbClr val="FFFFFF"/>
                </a:solidFill>
                <a:latin typeface="Aileron Regular"/>
              </a:rPr>
              <a:t>modern </a:t>
            </a:r>
            <a:r>
              <a:rPr lang="hu-HU" sz="800" spc="12" dirty="0" smtClean="0">
                <a:solidFill>
                  <a:srgbClr val="FFFFFF"/>
                </a:solidFill>
                <a:latin typeface="Aileron Regular"/>
              </a:rPr>
              <a:t>stílusirányzat, realizmus továbbgondolása</a:t>
            </a:r>
            <a:endParaRPr lang="hu-HU" sz="800" spc="12" dirty="0">
              <a:solidFill>
                <a:srgbClr val="FFFFFF"/>
              </a:solidFill>
              <a:latin typeface="Aileron Regular"/>
            </a:endParaRPr>
          </a:p>
        </p:txBody>
      </p:sp>
      <p:sp>
        <p:nvSpPr>
          <p:cNvPr id="10" name="TextBox 21"/>
          <p:cNvSpPr txBox="1"/>
          <p:nvPr/>
        </p:nvSpPr>
        <p:spPr>
          <a:xfrm>
            <a:off x="3465433" y="497701"/>
            <a:ext cx="1710150" cy="25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3972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7945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7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5889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9861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3834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07806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51778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247"/>
              </a:lnSpc>
            </a:pPr>
            <a:r>
              <a:rPr lang="en-US" sz="945" dirty="0" err="1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Kolozs</a:t>
            </a:r>
            <a:r>
              <a:rPr lang="en-US" sz="945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en-US" sz="945" dirty="0" err="1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megyei</a:t>
            </a:r>
            <a:r>
              <a:rPr lang="en-US" sz="945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en-US" sz="945" dirty="0" err="1" smtClean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magyartanárok</a:t>
            </a:r>
            <a:r>
              <a:rPr lang="en-US" sz="945" dirty="0" smtClean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      </a:t>
            </a:r>
            <a:endParaRPr lang="en-US" sz="945" dirty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1559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23" y="794"/>
            <a:ext cx="3462337" cy="326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3"/>
          <p:cNvSpPr/>
          <p:nvPr/>
        </p:nvSpPr>
        <p:spPr>
          <a:xfrm rot="-10800000">
            <a:off x="2859119" y="-5806"/>
            <a:ext cx="2584418" cy="3266532"/>
          </a:xfrm>
          <a:prstGeom prst="rect">
            <a:avLst/>
          </a:prstGeom>
          <a:solidFill>
            <a:srgbClr val="3E504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TextBox 6"/>
          <p:cNvSpPr txBox="1"/>
          <p:nvPr/>
        </p:nvSpPr>
        <p:spPr>
          <a:xfrm>
            <a:off x="3074166" y="577579"/>
            <a:ext cx="2054964" cy="127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827" spc="39" dirty="0" err="1" smtClean="0">
                <a:solidFill>
                  <a:schemeClr val="bg1"/>
                </a:solidFill>
                <a:latin typeface="Aileron Regular Bold"/>
              </a:rPr>
              <a:t>Célja</a:t>
            </a:r>
            <a:r>
              <a:rPr lang="en-US" sz="827" spc="39" dirty="0" smtClean="0">
                <a:solidFill>
                  <a:schemeClr val="bg1"/>
                </a:solidFill>
                <a:latin typeface="Aileron Regular Bold"/>
              </a:rPr>
              <a:t>: </a:t>
            </a:r>
            <a:endParaRPr lang="en-US" sz="827" spc="39" dirty="0">
              <a:solidFill>
                <a:schemeClr val="bg1"/>
              </a:solidFill>
              <a:latin typeface="Aileron Regular Bold"/>
            </a:endParaRPr>
          </a:p>
        </p:txBody>
      </p:sp>
      <p:sp>
        <p:nvSpPr>
          <p:cNvPr id="19" name="TextBox 10"/>
          <p:cNvSpPr txBox="1"/>
          <p:nvPr/>
        </p:nvSpPr>
        <p:spPr>
          <a:xfrm>
            <a:off x="3210131" y="816594"/>
            <a:ext cx="2014792" cy="509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hu-HU" sz="827" spc="39" dirty="0">
                <a:solidFill>
                  <a:schemeClr val="bg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köznapi jelenségek aprólékos ábrázolása, rideg tények puszta közlése – nyomorgó tömegek, ösztönök nyers világa</a:t>
            </a:r>
          </a:p>
        </p:txBody>
      </p:sp>
      <p:sp>
        <p:nvSpPr>
          <p:cNvPr id="20" name="TextBox 6"/>
          <p:cNvSpPr txBox="1"/>
          <p:nvPr/>
        </p:nvSpPr>
        <p:spPr>
          <a:xfrm>
            <a:off x="3124948" y="1491980"/>
            <a:ext cx="2254974" cy="127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827" spc="39" dirty="0">
                <a:solidFill>
                  <a:schemeClr val="bg1"/>
                </a:solidFill>
                <a:latin typeface="Aileron Regular Bold"/>
              </a:rPr>
              <a:t>Feladata</a:t>
            </a:r>
            <a:r>
              <a:rPr lang="en-US" sz="827" spc="39" dirty="0" smtClean="0">
                <a:solidFill>
                  <a:schemeClr val="bg1"/>
                </a:solidFill>
                <a:latin typeface="Aileron Regular Bold"/>
              </a:rPr>
              <a:t>:</a:t>
            </a:r>
            <a:endParaRPr lang="en-US" sz="827" spc="39" dirty="0">
              <a:solidFill>
                <a:schemeClr val="bg1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21" name="TextBox 10"/>
          <p:cNvSpPr txBox="1"/>
          <p:nvPr/>
        </p:nvSpPr>
        <p:spPr>
          <a:xfrm>
            <a:off x="3245039" y="1802617"/>
            <a:ext cx="2014792" cy="381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hu-HU" sz="827" spc="39" dirty="0">
                <a:solidFill>
                  <a:schemeClr val="bg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egyén sorsa öröklött tényezők és környezete által – eszményítés határozott elkerülése</a:t>
            </a:r>
          </a:p>
        </p:txBody>
      </p:sp>
      <p:sp>
        <p:nvSpPr>
          <p:cNvPr id="22" name="TextBox 6"/>
          <p:cNvSpPr txBox="1"/>
          <p:nvPr/>
        </p:nvSpPr>
        <p:spPr>
          <a:xfrm>
            <a:off x="3090040" y="2406380"/>
            <a:ext cx="2254974" cy="127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827" spc="39" dirty="0" err="1">
                <a:solidFill>
                  <a:schemeClr val="bg1"/>
                </a:solidFill>
                <a:latin typeface="Aileron Regular Bold"/>
              </a:rPr>
              <a:t>Témái</a:t>
            </a:r>
            <a:r>
              <a:rPr lang="en-US" sz="827" spc="39" dirty="0">
                <a:solidFill>
                  <a:schemeClr val="bg1"/>
                </a:solidFill>
                <a:latin typeface="Aileron Regular Bold"/>
              </a:rPr>
              <a:t>: </a:t>
            </a:r>
            <a:endParaRPr lang="en-US" sz="827" spc="39" dirty="0">
              <a:solidFill>
                <a:schemeClr val="bg1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23" name="TextBox 10"/>
          <p:cNvSpPr txBox="1"/>
          <p:nvPr/>
        </p:nvSpPr>
        <p:spPr>
          <a:xfrm>
            <a:off x="3259326" y="2686844"/>
            <a:ext cx="2014792" cy="2545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hu-HU" sz="827" spc="39" dirty="0">
                <a:solidFill>
                  <a:schemeClr val="bg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külváros és falu nyomora, bűnözés, </a:t>
            </a:r>
            <a:r>
              <a:rPr lang="hu-HU" sz="827" spc="39" dirty="0" smtClean="0">
                <a:solidFill>
                  <a:schemeClr val="bg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füll</a:t>
            </a:r>
            <a:r>
              <a:rPr lang="en-GB" sz="827" spc="39" dirty="0" smtClean="0">
                <a:solidFill>
                  <a:schemeClr val="bg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e</a:t>
            </a:r>
            <a:r>
              <a:rPr lang="hu-HU" sz="827" spc="39" dirty="0" smtClean="0">
                <a:solidFill>
                  <a:schemeClr val="bg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dt </a:t>
            </a:r>
            <a:r>
              <a:rPr lang="hu-HU" sz="827" spc="39" dirty="0">
                <a:solidFill>
                  <a:schemeClr val="bg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erotika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0" grpId="0"/>
      <p:bldP spid="21" grpId="0"/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537" y="415767"/>
            <a:ext cx="3587353" cy="2016674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0" y="705644"/>
            <a:ext cx="2471737" cy="2598636"/>
          </a:xfrm>
          <a:prstGeom prst="rect">
            <a:avLst/>
          </a:prstGeom>
          <a:solidFill>
            <a:srgbClr val="3E5041"/>
          </a:solidFill>
        </p:spPr>
      </p:sp>
      <p:sp>
        <p:nvSpPr>
          <p:cNvPr id="5" name="TextBox 5"/>
          <p:cNvSpPr txBox="1"/>
          <p:nvPr/>
        </p:nvSpPr>
        <p:spPr>
          <a:xfrm>
            <a:off x="265824" y="889100"/>
            <a:ext cx="2039026" cy="282129"/>
          </a:xfrm>
          <a:prstGeom prst="rect">
            <a:avLst/>
          </a:prstGeom>
          <a:noFill/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88"/>
              </a:lnSpc>
            </a:pPr>
            <a:r>
              <a:rPr lang="en-US" sz="1919" spc="35" dirty="0">
                <a:solidFill>
                  <a:srgbClr val="FFFFFF"/>
                </a:solidFill>
                <a:latin typeface="Aileron Regular Bold"/>
              </a:rPr>
              <a:t>Irodalom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82266" y="1384646"/>
            <a:ext cx="2265671" cy="4154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hu-HU" sz="900" spc="40" dirty="0" smtClean="0">
                <a:solidFill>
                  <a:srgbClr val="FFFFFF"/>
                </a:solidFill>
                <a:latin typeface="Aileron Regular Bold"/>
              </a:rPr>
              <a:t>Téma: </a:t>
            </a:r>
            <a:r>
              <a:rPr lang="hu-HU" sz="900" spc="40" dirty="0">
                <a:solidFill>
                  <a:srgbClr val="FFFFFF"/>
                </a:solidFill>
                <a:latin typeface="Aileron Regular Bold"/>
              </a:rPr>
              <a:t>egyes társadalmi rétegek középszerű életének illúziómentes ábrázolása</a:t>
            </a:r>
          </a:p>
        </p:txBody>
      </p:sp>
      <p:sp>
        <p:nvSpPr>
          <p:cNvPr id="8" name="TextBox 6"/>
          <p:cNvSpPr txBox="1"/>
          <p:nvPr/>
        </p:nvSpPr>
        <p:spPr>
          <a:xfrm>
            <a:off x="284116" y="1916491"/>
            <a:ext cx="2405489" cy="166712"/>
          </a:xfrm>
          <a:prstGeom prst="rect">
            <a:avLst/>
          </a:prstGeom>
          <a:noFill/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11"/>
              </a:lnSpc>
            </a:pPr>
            <a:r>
              <a:rPr lang="hu-HU" sz="900" spc="40" dirty="0">
                <a:solidFill>
                  <a:srgbClr val="FFFFFF"/>
                </a:solidFill>
                <a:latin typeface="Aileron Regular Bold"/>
              </a:rPr>
              <a:t>Hősök: átlagosak; hős csak szereplő</a:t>
            </a:r>
          </a:p>
        </p:txBody>
      </p:sp>
      <p:sp>
        <p:nvSpPr>
          <p:cNvPr id="10" name="TextBox 6"/>
          <p:cNvSpPr txBox="1"/>
          <p:nvPr/>
        </p:nvSpPr>
        <p:spPr>
          <a:xfrm>
            <a:off x="277520" y="2199550"/>
            <a:ext cx="2405489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11"/>
              </a:lnSpc>
            </a:pPr>
            <a:r>
              <a:rPr lang="hu-HU" sz="900" spc="40" dirty="0">
                <a:solidFill>
                  <a:srgbClr val="FFFFFF"/>
                </a:solidFill>
                <a:latin typeface="Aileron Regular Bold"/>
              </a:rPr>
              <a:t>Részletező környezetrajz</a:t>
            </a:r>
          </a:p>
        </p:txBody>
      </p:sp>
      <p:sp>
        <p:nvSpPr>
          <p:cNvPr id="9" name="TextBox 6"/>
          <p:cNvSpPr txBox="1"/>
          <p:nvPr/>
        </p:nvSpPr>
        <p:spPr>
          <a:xfrm>
            <a:off x="277520" y="2479146"/>
            <a:ext cx="2405489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11"/>
              </a:lnSpc>
            </a:pPr>
            <a:r>
              <a:rPr lang="hu-HU" sz="900" spc="40" dirty="0">
                <a:solidFill>
                  <a:srgbClr val="FFFFFF"/>
                </a:solidFill>
                <a:latin typeface="Aileron Regular Bold"/>
              </a:rPr>
              <a:t>Cselekmény háttérbe szorulása</a:t>
            </a:r>
          </a:p>
        </p:txBody>
      </p:sp>
      <p:sp>
        <p:nvSpPr>
          <p:cNvPr id="11" name="TextBox 6"/>
          <p:cNvSpPr txBox="1"/>
          <p:nvPr/>
        </p:nvSpPr>
        <p:spPr>
          <a:xfrm>
            <a:off x="2755853" y="2645858"/>
            <a:ext cx="2405489" cy="318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11"/>
              </a:lnSpc>
            </a:pPr>
            <a:r>
              <a:rPr lang="hu-HU" sz="900" spc="40" dirty="0">
                <a:solidFill>
                  <a:srgbClr val="3E5041"/>
                </a:solidFill>
                <a:latin typeface="Aileron Regular Bold"/>
              </a:rPr>
              <a:t>Tárgyilagosság: „Az író nem erkölcsbíró, hanem boncolóorvos.” (Émile Zola)</a:t>
            </a:r>
          </a:p>
        </p:txBody>
      </p:sp>
      <p:sp>
        <p:nvSpPr>
          <p:cNvPr id="12" name="TextBox 6"/>
          <p:cNvSpPr txBox="1"/>
          <p:nvPr/>
        </p:nvSpPr>
        <p:spPr>
          <a:xfrm>
            <a:off x="284116" y="2771986"/>
            <a:ext cx="2002442" cy="27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hu-HU" sz="900" spc="40" dirty="0">
                <a:solidFill>
                  <a:srgbClr val="FFFFFF"/>
                </a:solidFill>
                <a:latin typeface="Aileron Regular Bold"/>
              </a:rPr>
              <a:t>Tanítói célzat és szimbolizálás hiánya</a:t>
            </a:r>
          </a:p>
        </p:txBody>
      </p:sp>
    </p:spTree>
    <p:extLst>
      <p:ext uri="{BB962C8B-B14F-4D97-AF65-F5344CB8AC3E}">
        <p14:creationId xmlns:p14="http://schemas.microsoft.com/office/powerpoint/2010/main" val="307699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9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"/>
            <a:ext cx="667006" cy="3240088"/>
          </a:xfrm>
          <a:prstGeom prst="rect">
            <a:avLst/>
          </a:prstGeom>
          <a:solidFill>
            <a:srgbClr val="3E5041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18402" b="18402"/>
          <a:stretch>
            <a:fillRect/>
          </a:stretch>
        </p:blipFill>
        <p:spPr>
          <a:xfrm>
            <a:off x="383980" y="588753"/>
            <a:ext cx="681654" cy="643322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2646173" y="1"/>
            <a:ext cx="667006" cy="3240087"/>
          </a:xfrm>
          <a:prstGeom prst="rect">
            <a:avLst/>
          </a:prstGeom>
          <a:solidFill>
            <a:srgbClr val="3E5041"/>
          </a:solidFill>
        </p:spPr>
      </p:sp>
      <p:sp>
        <p:nvSpPr>
          <p:cNvPr id="6" name="TextBox 6"/>
          <p:cNvSpPr txBox="1"/>
          <p:nvPr/>
        </p:nvSpPr>
        <p:spPr>
          <a:xfrm>
            <a:off x="1198270" y="655668"/>
            <a:ext cx="1578267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74"/>
              </a:lnSpc>
            </a:pPr>
            <a:r>
              <a:rPr lang="en-US" sz="974" spc="124" dirty="0">
                <a:solidFill>
                  <a:srgbClr val="5D7963"/>
                </a:solidFill>
                <a:latin typeface="Aileron Regular"/>
              </a:rPr>
              <a:t>KÖZÉPKOR</a:t>
            </a:r>
          </a:p>
          <a:p>
            <a:pPr>
              <a:lnSpc>
                <a:spcPts val="1374"/>
              </a:lnSpc>
            </a:pPr>
            <a:r>
              <a:rPr lang="en-US" sz="974" spc="124" dirty="0">
                <a:solidFill>
                  <a:srgbClr val="5D7963"/>
                </a:solidFill>
                <a:latin typeface="Aileron Regular"/>
              </a:rPr>
              <a:t>RENESZÁNSZ</a:t>
            </a:r>
          </a:p>
          <a:p>
            <a:pPr>
              <a:lnSpc>
                <a:spcPts val="1374"/>
              </a:lnSpc>
            </a:pPr>
            <a:r>
              <a:rPr lang="en-US" sz="974" spc="124" dirty="0">
                <a:solidFill>
                  <a:srgbClr val="5D7963"/>
                </a:solidFill>
                <a:latin typeface="Aileron Regular"/>
              </a:rPr>
              <a:t>BAROKK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198270" y="1555694"/>
            <a:ext cx="1578267" cy="624615"/>
            <a:chOff x="0" y="-66675"/>
            <a:chExt cx="7125863" cy="2820129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66675"/>
              <a:ext cx="7125863" cy="8106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74"/>
                </a:lnSpc>
              </a:pPr>
              <a:r>
                <a:rPr lang="en-US" sz="974" spc="124" dirty="0">
                  <a:solidFill>
                    <a:srgbClr val="5D7963"/>
                  </a:solidFill>
                  <a:latin typeface="Aileron Regular"/>
                </a:rPr>
                <a:t>FELVILÁGOSODÁS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842743"/>
              <a:ext cx="7125863" cy="19107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07"/>
                </a:lnSpc>
              </a:pPr>
              <a:r>
                <a:rPr lang="en-US" sz="738" spc="7" dirty="0">
                  <a:solidFill>
                    <a:srgbClr val="5D7963"/>
                  </a:solidFill>
                  <a:latin typeface="Aileron Regular"/>
                </a:rPr>
                <a:t>Rokokó</a:t>
              </a:r>
            </a:p>
            <a:p>
              <a:pPr>
                <a:lnSpc>
                  <a:spcPts val="1107"/>
                </a:lnSpc>
              </a:pPr>
              <a:r>
                <a:rPr lang="en-US" sz="738" spc="7" dirty="0">
                  <a:solidFill>
                    <a:srgbClr val="5D7963"/>
                  </a:solidFill>
                  <a:latin typeface="Aileron Regular"/>
                </a:rPr>
                <a:t>Klasszicizmus</a:t>
              </a:r>
            </a:p>
            <a:p>
              <a:pPr>
                <a:lnSpc>
                  <a:spcPts val="1107"/>
                </a:lnSpc>
              </a:pPr>
              <a:r>
                <a:rPr lang="en-US" sz="738" spc="7" dirty="0">
                  <a:solidFill>
                    <a:srgbClr val="5D7963"/>
                  </a:solidFill>
                  <a:latin typeface="Aileron Regular"/>
                </a:rPr>
                <a:t>Szentimentalizmus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198270" y="2657784"/>
            <a:ext cx="1259902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74"/>
              </a:lnSpc>
            </a:pPr>
            <a:r>
              <a:rPr lang="en-US" sz="974" spc="124" dirty="0">
                <a:solidFill>
                  <a:srgbClr val="5D7963"/>
                </a:solidFill>
                <a:latin typeface="Aileron Regular"/>
              </a:rPr>
              <a:t>ROMANTIKA</a:t>
            </a:r>
          </a:p>
          <a:p>
            <a:pPr>
              <a:lnSpc>
                <a:spcPts val="1374"/>
              </a:lnSpc>
            </a:pPr>
            <a:r>
              <a:rPr lang="en-US" sz="974" spc="124" dirty="0">
                <a:solidFill>
                  <a:srgbClr val="5D7963"/>
                </a:solidFill>
                <a:latin typeface="Aileron Regular"/>
              </a:rPr>
              <a:t>(ÉS NÉPIESSÉG)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3772681" y="957683"/>
            <a:ext cx="1401749" cy="1198122"/>
            <a:chOff x="-349290" y="1299339"/>
            <a:chExt cx="6328884" cy="5409507"/>
          </a:xfrm>
        </p:grpSpPr>
        <p:sp>
          <p:nvSpPr>
            <p:cNvPr id="17" name="TextBox 17"/>
            <p:cNvSpPr txBox="1"/>
            <p:nvPr/>
          </p:nvSpPr>
          <p:spPr>
            <a:xfrm>
              <a:off x="-327943" y="1299339"/>
              <a:ext cx="6307537" cy="15470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74"/>
                </a:lnSpc>
              </a:pPr>
              <a:r>
                <a:rPr lang="en-US" sz="974" spc="124" dirty="0" smtClean="0">
                  <a:solidFill>
                    <a:srgbClr val="5D7963"/>
                  </a:solidFill>
                  <a:latin typeface="Aileron Regular"/>
                </a:rPr>
                <a:t>KLASSZIKUS MODERNSÉG</a:t>
              </a:r>
              <a:endParaRPr lang="hu-HU" sz="974" spc="124" dirty="0" smtClean="0">
                <a:solidFill>
                  <a:srgbClr val="5D7963"/>
                </a:solidFill>
                <a:latin typeface="Aileron Regular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-349290" y="3524330"/>
              <a:ext cx="6307537" cy="31845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07"/>
                </a:lnSpc>
              </a:pPr>
              <a:r>
                <a:rPr lang="hu-HU" sz="738" spc="7" dirty="0" err="1">
                  <a:solidFill>
                    <a:srgbClr val="5D7963"/>
                  </a:solidFill>
                  <a:latin typeface="Aileron Regular"/>
                </a:rPr>
                <a:t>R</a:t>
              </a:r>
              <a:r>
                <a:rPr lang="en-US" sz="738" spc="7" dirty="0" err="1" smtClean="0">
                  <a:solidFill>
                    <a:srgbClr val="5D7963"/>
                  </a:solidFill>
                  <a:latin typeface="Aileron Regular"/>
                </a:rPr>
                <a:t>ealizmus</a:t>
              </a:r>
              <a:endParaRPr lang="en-US" sz="738" spc="7" dirty="0">
                <a:solidFill>
                  <a:srgbClr val="5D7963"/>
                </a:solidFill>
                <a:latin typeface="Aileron Regular"/>
              </a:endParaRPr>
            </a:p>
            <a:p>
              <a:pPr>
                <a:lnSpc>
                  <a:spcPts val="1107"/>
                </a:lnSpc>
              </a:pPr>
              <a:r>
                <a:rPr lang="en-US" sz="738" spc="7" dirty="0" err="1" smtClean="0">
                  <a:solidFill>
                    <a:srgbClr val="5D7963"/>
                  </a:solidFill>
                  <a:latin typeface="Aileron Regular"/>
                </a:rPr>
                <a:t>Naturalizmus</a:t>
              </a:r>
              <a:endParaRPr lang="en-US" sz="738" spc="7" dirty="0">
                <a:solidFill>
                  <a:srgbClr val="5D7963"/>
                </a:solidFill>
                <a:latin typeface="Aileron Regular"/>
              </a:endParaRPr>
            </a:p>
            <a:p>
              <a:pPr>
                <a:lnSpc>
                  <a:spcPts val="1107"/>
                </a:lnSpc>
              </a:pPr>
              <a:r>
                <a:rPr lang="hu-HU" sz="738" spc="7" dirty="0">
                  <a:solidFill>
                    <a:srgbClr val="5D7963"/>
                  </a:solidFill>
                  <a:latin typeface="Aileron Regular"/>
                </a:rPr>
                <a:t>I</a:t>
              </a:r>
              <a:r>
                <a:rPr lang="en-US" sz="738" spc="7" dirty="0" err="1" smtClean="0">
                  <a:solidFill>
                    <a:srgbClr val="5D7963"/>
                  </a:solidFill>
                  <a:latin typeface="Aileron Regular"/>
                </a:rPr>
                <a:t>mpresszionizmus</a:t>
              </a:r>
              <a:endParaRPr lang="en-US" sz="738" spc="7" dirty="0">
                <a:solidFill>
                  <a:srgbClr val="5D7963"/>
                </a:solidFill>
                <a:latin typeface="Aileron Regular"/>
              </a:endParaRPr>
            </a:p>
            <a:p>
              <a:pPr>
                <a:lnSpc>
                  <a:spcPts val="1107"/>
                </a:lnSpc>
              </a:pPr>
              <a:r>
                <a:rPr lang="hu-HU" sz="738" spc="7" dirty="0" err="1">
                  <a:solidFill>
                    <a:srgbClr val="5D7963"/>
                  </a:solidFill>
                  <a:latin typeface="Aileron Regular"/>
                </a:rPr>
                <a:t>S</a:t>
              </a:r>
              <a:r>
                <a:rPr lang="en-US" sz="738" spc="7" dirty="0" err="1" smtClean="0">
                  <a:solidFill>
                    <a:srgbClr val="5D7963"/>
                  </a:solidFill>
                  <a:latin typeface="Aileron Regular"/>
                </a:rPr>
                <a:t>zimbolizmus</a:t>
              </a:r>
              <a:endParaRPr lang="en-US" sz="738" spc="7" dirty="0">
                <a:solidFill>
                  <a:srgbClr val="5D7963"/>
                </a:solidFill>
                <a:latin typeface="Aileron Regular"/>
              </a:endParaRPr>
            </a:p>
            <a:p>
              <a:pPr>
                <a:lnSpc>
                  <a:spcPts val="1107"/>
                </a:lnSpc>
              </a:pPr>
              <a:r>
                <a:rPr lang="hu-HU" sz="738" spc="7" dirty="0">
                  <a:solidFill>
                    <a:srgbClr val="5D7963"/>
                  </a:solidFill>
                  <a:latin typeface="Aileron Regular"/>
                </a:rPr>
                <a:t>Ú</a:t>
              </a:r>
              <a:r>
                <a:rPr lang="en-US" sz="738" spc="7" dirty="0" err="1" smtClean="0">
                  <a:solidFill>
                    <a:srgbClr val="5D7963"/>
                  </a:solidFill>
                  <a:latin typeface="Aileron Regular"/>
                </a:rPr>
                <a:t>jklasszicizmus</a:t>
              </a:r>
              <a:endParaRPr lang="en-US" sz="738" spc="7" dirty="0">
                <a:solidFill>
                  <a:srgbClr val="5D7963"/>
                </a:solidFill>
                <a:latin typeface="Aileron Regular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2" r="10415"/>
          <a:stretch/>
        </p:blipFill>
        <p:spPr>
          <a:xfrm>
            <a:off x="379579" y="2506309"/>
            <a:ext cx="682063" cy="6431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58" t="4213" r="37013" b="3270"/>
          <a:stretch/>
        </p:blipFill>
        <p:spPr>
          <a:xfrm>
            <a:off x="2926396" y="588753"/>
            <a:ext cx="697587" cy="256074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462337" y="477044"/>
            <a:ext cx="1710150" cy="25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3972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7945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7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5889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9861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3834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07806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51778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247"/>
              </a:lnSpc>
            </a:pPr>
            <a:r>
              <a:rPr lang="en-US" sz="945" dirty="0" err="1">
                <a:solidFill>
                  <a:srgbClr val="3E504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Kolozs</a:t>
            </a:r>
            <a:r>
              <a:rPr lang="en-US" sz="945" dirty="0">
                <a:solidFill>
                  <a:srgbClr val="3E504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en-US" sz="945" dirty="0" err="1">
                <a:solidFill>
                  <a:srgbClr val="3E504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megyei</a:t>
            </a:r>
            <a:r>
              <a:rPr lang="en-US" sz="945" dirty="0">
                <a:solidFill>
                  <a:srgbClr val="3E504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en-US" sz="945" dirty="0" err="1" smtClean="0">
                <a:solidFill>
                  <a:srgbClr val="3E504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magyartanárok</a:t>
            </a:r>
            <a:r>
              <a:rPr lang="en-US" sz="945" dirty="0" smtClean="0">
                <a:solidFill>
                  <a:srgbClr val="3E504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      </a:t>
            </a:r>
            <a:endParaRPr lang="en-US" sz="945" dirty="0">
              <a:solidFill>
                <a:srgbClr val="3E504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83" t="-237" r="10698" b="12500"/>
          <a:stretch/>
        </p:blipFill>
        <p:spPr bwMode="auto">
          <a:xfrm>
            <a:off x="383981" y="1618598"/>
            <a:ext cx="710836" cy="534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811" y="-314539"/>
            <a:ext cx="2624135" cy="408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3"/>
          <p:cNvGrpSpPr/>
          <p:nvPr/>
        </p:nvGrpSpPr>
        <p:grpSpPr>
          <a:xfrm>
            <a:off x="286779" y="2250968"/>
            <a:ext cx="2559290" cy="290161"/>
            <a:chOff x="0" y="0"/>
            <a:chExt cx="11555171" cy="1310072"/>
          </a:xfrm>
        </p:grpSpPr>
        <p:sp>
          <p:nvSpPr>
            <p:cNvPr id="4" name="TextBox 4"/>
            <p:cNvSpPr txBox="1"/>
            <p:nvPr/>
          </p:nvSpPr>
          <p:spPr>
            <a:xfrm>
              <a:off x="2231182" y="39551"/>
              <a:ext cx="9323989" cy="12309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hu-HU" sz="886" spc="9" dirty="0" smtClean="0">
                  <a:solidFill>
                    <a:srgbClr val="5D7963"/>
                  </a:solidFill>
                  <a:latin typeface="Aileron Regular"/>
                </a:rPr>
                <a:t>Szöveg- és mondatszerkezet: </a:t>
              </a:r>
              <a:r>
                <a:rPr lang="hu-HU" sz="886" spc="9" dirty="0">
                  <a:solidFill>
                    <a:srgbClr val="5D7963"/>
                  </a:solidFill>
                  <a:latin typeface="Aileron Regular"/>
                </a:rPr>
                <a:t>élőnyelvi, </a:t>
              </a:r>
              <a:r>
                <a:rPr lang="hu-HU" sz="886" spc="9" dirty="0" smtClean="0">
                  <a:solidFill>
                    <a:srgbClr val="5D7963"/>
                  </a:solidFill>
                  <a:latin typeface="Aileron Regular"/>
                </a:rPr>
                <a:t>expresszív elemek halmozása</a:t>
              </a:r>
              <a:endParaRPr lang="hu-HU" sz="886" spc="9" dirty="0">
                <a:solidFill>
                  <a:srgbClr val="5D7963"/>
                </a:solidFill>
                <a:latin typeface="Aileron Regular"/>
              </a:endParaRPr>
            </a:p>
          </p:txBody>
        </p:sp>
        <p:sp>
          <p:nvSpPr>
            <p:cNvPr id="5" name="AutoShape 5"/>
            <p:cNvSpPr/>
            <p:nvPr/>
          </p:nvSpPr>
          <p:spPr>
            <a:xfrm rot="-10800000">
              <a:off x="0" y="0"/>
              <a:ext cx="1421555" cy="1310072"/>
            </a:xfrm>
            <a:prstGeom prst="rect">
              <a:avLst/>
            </a:prstGeom>
            <a:solidFill>
              <a:srgbClr val="5D7963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293856" y="2663183"/>
            <a:ext cx="2263218" cy="290160"/>
            <a:chOff x="0" y="0"/>
            <a:chExt cx="10218408" cy="1310072"/>
          </a:xfrm>
        </p:grpSpPr>
        <p:sp>
          <p:nvSpPr>
            <p:cNvPr id="8" name="TextBox 8"/>
            <p:cNvSpPr txBox="1"/>
            <p:nvPr/>
          </p:nvSpPr>
          <p:spPr>
            <a:xfrm>
              <a:off x="2229335" y="39551"/>
              <a:ext cx="7989073" cy="12309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sz="886" spc="9" dirty="0" err="1" smtClean="0">
                  <a:solidFill>
                    <a:srgbClr val="5D7963"/>
                  </a:solidFill>
                  <a:latin typeface="Aileron Regular"/>
                </a:rPr>
                <a:t>Szókincs</a:t>
              </a:r>
              <a:r>
                <a:rPr lang="en-US" sz="886" spc="9" dirty="0" smtClean="0">
                  <a:solidFill>
                    <a:srgbClr val="5D7963"/>
                  </a:solidFill>
                  <a:latin typeface="Aileron Regular"/>
                </a:rPr>
                <a:t>: </a:t>
              </a:r>
              <a:r>
                <a:rPr lang="en-US" sz="886" spc="9" dirty="0" err="1">
                  <a:solidFill>
                    <a:srgbClr val="5D7963"/>
                  </a:solidFill>
                  <a:latin typeface="Aileron Regular"/>
                </a:rPr>
                <a:t>köznyelvi</a:t>
              </a:r>
              <a:r>
                <a:rPr lang="en-US" sz="886" spc="9" dirty="0">
                  <a:solidFill>
                    <a:srgbClr val="5D7963"/>
                  </a:solidFill>
                  <a:latin typeface="Aileron Regular"/>
                </a:rPr>
                <a:t>, </a:t>
              </a:r>
              <a:r>
                <a:rPr lang="en-US" sz="886" spc="9" dirty="0" err="1">
                  <a:solidFill>
                    <a:srgbClr val="5D7963"/>
                  </a:solidFill>
                  <a:latin typeface="Aileron Regular"/>
                </a:rPr>
                <a:t>tájnyelvi</a:t>
              </a:r>
              <a:r>
                <a:rPr lang="en-US" sz="886" spc="9" dirty="0">
                  <a:solidFill>
                    <a:srgbClr val="5D7963"/>
                  </a:solidFill>
                  <a:latin typeface="Aileron Regular"/>
                </a:rPr>
                <a:t> </a:t>
              </a:r>
              <a:r>
                <a:rPr lang="en-US" sz="886" spc="9" dirty="0" err="1">
                  <a:solidFill>
                    <a:srgbClr val="5D7963"/>
                  </a:solidFill>
                  <a:latin typeface="Aileron Regular"/>
                </a:rPr>
                <a:t>elemek</a:t>
              </a:r>
              <a:r>
                <a:rPr lang="en-US" sz="886" spc="9" dirty="0">
                  <a:solidFill>
                    <a:srgbClr val="5D7963"/>
                  </a:solidFill>
                  <a:latin typeface="Aileron Regular"/>
                </a:rPr>
                <a:t>, </a:t>
              </a:r>
              <a:r>
                <a:rPr lang="hu-HU" sz="886" spc="9" dirty="0" smtClean="0">
                  <a:solidFill>
                    <a:srgbClr val="5D7963"/>
                  </a:solidFill>
                  <a:latin typeface="Aileron Regular"/>
                </a:rPr>
                <a:t>vulgáris</a:t>
              </a:r>
              <a:r>
                <a:rPr lang="en-US" sz="886" spc="9" dirty="0" smtClean="0">
                  <a:solidFill>
                    <a:srgbClr val="5D7963"/>
                  </a:solidFill>
                  <a:latin typeface="Aileron Regular"/>
                </a:rPr>
                <a:t> </a:t>
              </a:r>
              <a:r>
                <a:rPr lang="en-US" sz="886" spc="9" dirty="0" err="1">
                  <a:solidFill>
                    <a:srgbClr val="5D7963"/>
                  </a:solidFill>
                  <a:latin typeface="Aileron Regular"/>
                </a:rPr>
                <a:t>szavak</a:t>
              </a:r>
              <a:r>
                <a:rPr lang="en-US" sz="886" spc="9" dirty="0">
                  <a:solidFill>
                    <a:srgbClr val="5D7963"/>
                  </a:solidFill>
                  <a:latin typeface="Aileron Regular"/>
                </a:rPr>
                <a:t> </a:t>
              </a:r>
            </a:p>
          </p:txBody>
        </p:sp>
        <p:sp>
          <p:nvSpPr>
            <p:cNvPr id="9" name="AutoShape 9"/>
            <p:cNvSpPr/>
            <p:nvPr/>
          </p:nvSpPr>
          <p:spPr>
            <a:xfrm rot="-10800000">
              <a:off x="0" y="0"/>
              <a:ext cx="1421555" cy="1310072"/>
            </a:xfrm>
            <a:prstGeom prst="rect">
              <a:avLst/>
            </a:prstGeom>
            <a:solidFill>
              <a:srgbClr val="5D7963"/>
            </a:solidFill>
          </p:spPr>
        </p:sp>
      </p:grpSp>
      <p:sp>
        <p:nvSpPr>
          <p:cNvPr id="15" name="AutoShape 15"/>
          <p:cNvSpPr/>
          <p:nvPr/>
        </p:nvSpPr>
        <p:spPr>
          <a:xfrm>
            <a:off x="2571354" y="2527421"/>
            <a:ext cx="2070259" cy="421615"/>
          </a:xfrm>
          <a:prstGeom prst="rect">
            <a:avLst/>
          </a:prstGeom>
          <a:solidFill>
            <a:srgbClr val="3E5041"/>
          </a:solidFill>
        </p:spPr>
      </p:sp>
      <p:sp>
        <p:nvSpPr>
          <p:cNvPr id="18" name="TextBox 18"/>
          <p:cNvSpPr txBox="1"/>
          <p:nvPr/>
        </p:nvSpPr>
        <p:spPr>
          <a:xfrm>
            <a:off x="2650437" y="2597163"/>
            <a:ext cx="1912092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88"/>
              </a:lnSpc>
            </a:pPr>
            <a:r>
              <a:rPr lang="en-US" sz="1919" spc="35" dirty="0" err="1">
                <a:solidFill>
                  <a:srgbClr val="FFFFFF"/>
                </a:solidFill>
                <a:latin typeface="Aileron Regular Bold"/>
              </a:rPr>
              <a:t>Stílusjegyek</a:t>
            </a:r>
            <a:endParaRPr lang="en-US" sz="1919" spc="35" dirty="0">
              <a:solidFill>
                <a:srgbClr val="FFFFFF"/>
              </a:solidFill>
              <a:latin typeface="Aileron Regular Bold"/>
            </a:endParaRPr>
          </a:p>
        </p:txBody>
      </p:sp>
      <p:grpSp>
        <p:nvGrpSpPr>
          <p:cNvPr id="22" name="Group 3"/>
          <p:cNvGrpSpPr/>
          <p:nvPr/>
        </p:nvGrpSpPr>
        <p:grpSpPr>
          <a:xfrm>
            <a:off x="293856" y="1836213"/>
            <a:ext cx="2525421" cy="299166"/>
            <a:chOff x="0" y="0"/>
            <a:chExt cx="11567845" cy="1350734"/>
          </a:xfrm>
        </p:grpSpPr>
        <p:sp>
          <p:nvSpPr>
            <p:cNvPr id="23" name="TextBox 4"/>
            <p:cNvSpPr txBox="1"/>
            <p:nvPr/>
          </p:nvSpPr>
          <p:spPr>
            <a:xfrm>
              <a:off x="2222929" y="119769"/>
              <a:ext cx="9344916" cy="12309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hu-HU" sz="886" spc="9" dirty="0" smtClean="0">
                  <a:solidFill>
                    <a:srgbClr val="5D7963"/>
                  </a:solidFill>
                  <a:latin typeface="Aileron Regular"/>
                </a:rPr>
                <a:t>Elemek: </a:t>
              </a:r>
              <a:r>
                <a:rPr lang="hu-HU" sz="886" spc="9" dirty="0">
                  <a:solidFill>
                    <a:srgbClr val="5D7963"/>
                  </a:solidFill>
                  <a:latin typeface="Aileron Regular"/>
                </a:rPr>
                <a:t>testi, szexuális vonatkozásokhoz </a:t>
              </a:r>
              <a:r>
                <a:rPr lang="hu-HU" sz="886" spc="9" dirty="0" smtClean="0">
                  <a:solidFill>
                    <a:srgbClr val="5D7963"/>
                  </a:solidFill>
                  <a:latin typeface="Aileron Regular"/>
                </a:rPr>
                <a:t>kapcsoltak</a:t>
              </a:r>
              <a:endParaRPr lang="hu-HU" sz="886" spc="9" dirty="0">
                <a:solidFill>
                  <a:srgbClr val="5D7963"/>
                </a:solidFill>
                <a:latin typeface="Aileron Regular"/>
              </a:endParaRPr>
            </a:p>
          </p:txBody>
        </p:sp>
        <p:sp>
          <p:nvSpPr>
            <p:cNvPr id="24" name="AutoShape 5"/>
            <p:cNvSpPr/>
            <p:nvPr/>
          </p:nvSpPr>
          <p:spPr>
            <a:xfrm rot="-10800000">
              <a:off x="0" y="0"/>
              <a:ext cx="1421555" cy="1310072"/>
            </a:xfrm>
            <a:prstGeom prst="rect">
              <a:avLst/>
            </a:prstGeom>
            <a:solidFill>
              <a:srgbClr val="5D7963"/>
            </a:solidFill>
          </p:spPr>
        </p:sp>
      </p:grpSp>
      <p:grpSp>
        <p:nvGrpSpPr>
          <p:cNvPr id="26" name="Group 3"/>
          <p:cNvGrpSpPr/>
          <p:nvPr/>
        </p:nvGrpSpPr>
        <p:grpSpPr>
          <a:xfrm>
            <a:off x="293856" y="1428895"/>
            <a:ext cx="2558881" cy="290160"/>
            <a:chOff x="0" y="0"/>
            <a:chExt cx="11553325" cy="1310072"/>
          </a:xfrm>
        </p:grpSpPr>
        <p:sp>
          <p:nvSpPr>
            <p:cNvPr id="27" name="TextBox 4"/>
            <p:cNvSpPr txBox="1"/>
            <p:nvPr/>
          </p:nvSpPr>
          <p:spPr>
            <a:xfrm>
              <a:off x="2229336" y="45443"/>
              <a:ext cx="9323989" cy="12309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hu-HU" sz="886" spc="9" dirty="0" smtClean="0">
                  <a:solidFill>
                    <a:srgbClr val="5D7963"/>
                  </a:solidFill>
                  <a:latin typeface="Aileron Regular"/>
                </a:rPr>
                <a:t>Képek: </a:t>
              </a:r>
              <a:r>
                <a:rPr lang="hu-HU" sz="886" spc="9" dirty="0">
                  <a:solidFill>
                    <a:srgbClr val="5D7963"/>
                  </a:solidFill>
                  <a:latin typeface="Aileron Regular"/>
                </a:rPr>
                <a:t>érzékletesek, </a:t>
              </a:r>
              <a:r>
                <a:rPr lang="hu-HU" sz="886" spc="9" dirty="0" smtClean="0">
                  <a:solidFill>
                    <a:srgbClr val="5D7963"/>
                  </a:solidFill>
                  <a:latin typeface="Aileron Regular"/>
                </a:rPr>
                <a:t>negatív </a:t>
              </a:r>
              <a:r>
                <a:rPr lang="hu-HU" sz="886" spc="9" dirty="0">
                  <a:solidFill>
                    <a:srgbClr val="5D7963"/>
                  </a:solidFill>
                  <a:latin typeface="Aileron Regular"/>
                </a:rPr>
                <a:t>hatásúak, sötét tónusúak</a:t>
              </a:r>
            </a:p>
          </p:txBody>
        </p:sp>
        <p:sp>
          <p:nvSpPr>
            <p:cNvPr id="28" name="AutoShape 5"/>
            <p:cNvSpPr/>
            <p:nvPr/>
          </p:nvSpPr>
          <p:spPr>
            <a:xfrm rot="-10800000">
              <a:off x="0" y="0"/>
              <a:ext cx="1421555" cy="1310072"/>
            </a:xfrm>
            <a:prstGeom prst="rect">
              <a:avLst/>
            </a:prstGeom>
            <a:solidFill>
              <a:srgbClr val="5D7963"/>
            </a:solidFill>
          </p:spPr>
        </p:sp>
      </p:grpSp>
      <p:grpSp>
        <p:nvGrpSpPr>
          <p:cNvPr id="30" name="Group 3"/>
          <p:cNvGrpSpPr/>
          <p:nvPr/>
        </p:nvGrpSpPr>
        <p:grpSpPr>
          <a:xfrm>
            <a:off x="293856" y="1019685"/>
            <a:ext cx="2266858" cy="290160"/>
            <a:chOff x="0" y="0"/>
            <a:chExt cx="10234843" cy="1310072"/>
          </a:xfrm>
        </p:grpSpPr>
        <p:sp>
          <p:nvSpPr>
            <p:cNvPr id="31" name="TextBox 4"/>
            <p:cNvSpPr txBox="1"/>
            <p:nvPr/>
          </p:nvSpPr>
          <p:spPr>
            <a:xfrm>
              <a:off x="2245770" y="42802"/>
              <a:ext cx="7989073" cy="12309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sz="886" spc="9" dirty="0" err="1" smtClean="0">
                  <a:solidFill>
                    <a:srgbClr val="5D7963"/>
                  </a:solidFill>
                  <a:latin typeface="Aileron Regular"/>
                </a:rPr>
                <a:t>Eszmény</a:t>
              </a:r>
              <a:r>
                <a:rPr lang="en-US" sz="886" spc="9" dirty="0" smtClean="0">
                  <a:solidFill>
                    <a:srgbClr val="5D7963"/>
                  </a:solidFill>
                  <a:latin typeface="Aileron Regular"/>
                </a:rPr>
                <a:t>: </a:t>
              </a:r>
              <a:r>
                <a:rPr lang="en-US" sz="886" spc="9" dirty="0" err="1">
                  <a:solidFill>
                    <a:srgbClr val="5D7963"/>
                  </a:solidFill>
                  <a:latin typeface="Aileron Regular"/>
                </a:rPr>
                <a:t>pejorativitás</a:t>
              </a:r>
              <a:r>
                <a:rPr lang="en-US" sz="886" spc="9" dirty="0">
                  <a:solidFill>
                    <a:srgbClr val="5D7963"/>
                  </a:solidFill>
                  <a:latin typeface="Aileron Regular"/>
                </a:rPr>
                <a:t> </a:t>
              </a:r>
              <a:r>
                <a:rPr lang="hu-HU" sz="886" spc="9" dirty="0" smtClean="0">
                  <a:solidFill>
                    <a:srgbClr val="5D7963"/>
                  </a:solidFill>
                  <a:latin typeface="Aileron Regular"/>
                </a:rPr>
                <a:t>               </a:t>
              </a:r>
              <a:r>
                <a:rPr lang="en-US" sz="886" spc="9" dirty="0" smtClean="0">
                  <a:solidFill>
                    <a:srgbClr val="5D7963"/>
                  </a:solidFill>
                  <a:latin typeface="Aileron Regular"/>
                </a:rPr>
                <a:t>(</a:t>
              </a:r>
              <a:r>
                <a:rPr lang="en-US" sz="886" spc="9" dirty="0" err="1">
                  <a:solidFill>
                    <a:srgbClr val="5D7963"/>
                  </a:solidFill>
                  <a:latin typeface="Aileron Regular"/>
                </a:rPr>
                <a:t>sértő</a:t>
              </a:r>
              <a:r>
                <a:rPr lang="en-US" sz="886" spc="9" dirty="0">
                  <a:solidFill>
                    <a:srgbClr val="5D7963"/>
                  </a:solidFill>
                  <a:latin typeface="Aileron Regular"/>
                </a:rPr>
                <a:t>, </a:t>
              </a:r>
              <a:r>
                <a:rPr lang="en-US" sz="886" spc="9" dirty="0" err="1" smtClean="0">
                  <a:solidFill>
                    <a:srgbClr val="5D7963"/>
                  </a:solidFill>
                  <a:latin typeface="Aileron Regular"/>
                </a:rPr>
                <a:t>durva</a:t>
              </a:r>
              <a:r>
                <a:rPr lang="hu-HU" sz="886" spc="9" dirty="0" smtClean="0">
                  <a:solidFill>
                    <a:srgbClr val="5D7963"/>
                  </a:solidFill>
                  <a:latin typeface="Aileron Regular"/>
                </a:rPr>
                <a:t> </a:t>
              </a:r>
              <a:r>
                <a:rPr lang="en-US" sz="886" spc="9" dirty="0" smtClean="0">
                  <a:solidFill>
                    <a:srgbClr val="5D7963"/>
                  </a:solidFill>
                  <a:latin typeface="Aileron Regular"/>
                </a:rPr>
                <a:t>= </a:t>
              </a:r>
              <a:r>
                <a:rPr lang="en-US" sz="886" spc="9" dirty="0" err="1">
                  <a:solidFill>
                    <a:srgbClr val="5D7963"/>
                  </a:solidFill>
                  <a:latin typeface="Aileron Regular"/>
                </a:rPr>
                <a:t>szitokszó</a:t>
              </a:r>
              <a:r>
                <a:rPr lang="en-US" sz="886" spc="9" dirty="0" smtClean="0">
                  <a:solidFill>
                    <a:srgbClr val="5D7963"/>
                  </a:solidFill>
                  <a:latin typeface="Aileron Regular"/>
                </a:rPr>
                <a:t>)</a:t>
              </a:r>
              <a:endParaRPr lang="en-US" sz="886" spc="9" dirty="0">
                <a:solidFill>
                  <a:srgbClr val="5D7963"/>
                </a:solidFill>
                <a:latin typeface="Aileron Regular"/>
              </a:endParaRPr>
            </a:p>
          </p:txBody>
        </p:sp>
        <p:sp>
          <p:nvSpPr>
            <p:cNvPr id="32" name="AutoShape 5"/>
            <p:cNvSpPr/>
            <p:nvPr/>
          </p:nvSpPr>
          <p:spPr>
            <a:xfrm rot="-10800000">
              <a:off x="0" y="0"/>
              <a:ext cx="1421555" cy="1310072"/>
            </a:xfrm>
            <a:prstGeom prst="rect">
              <a:avLst/>
            </a:prstGeom>
            <a:solidFill>
              <a:srgbClr val="5D7963"/>
            </a:solidFill>
          </p:spPr>
        </p:sp>
      </p:grpSp>
      <p:grpSp>
        <p:nvGrpSpPr>
          <p:cNvPr id="34" name="Group 3"/>
          <p:cNvGrpSpPr/>
          <p:nvPr/>
        </p:nvGrpSpPr>
        <p:grpSpPr>
          <a:xfrm>
            <a:off x="297495" y="612922"/>
            <a:ext cx="2263219" cy="290160"/>
            <a:chOff x="0" y="0"/>
            <a:chExt cx="10218413" cy="1310072"/>
          </a:xfrm>
        </p:grpSpPr>
        <p:sp>
          <p:nvSpPr>
            <p:cNvPr id="35" name="TextBox 4"/>
            <p:cNvSpPr txBox="1"/>
            <p:nvPr/>
          </p:nvSpPr>
          <p:spPr>
            <a:xfrm>
              <a:off x="2229340" y="254989"/>
              <a:ext cx="7989073" cy="7527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29"/>
                </a:lnSpc>
              </a:pPr>
              <a:r>
                <a:rPr lang="en-US" sz="886" spc="9" dirty="0" err="1" smtClean="0">
                  <a:solidFill>
                    <a:srgbClr val="5D7963"/>
                  </a:solidFill>
                  <a:latin typeface="Aileron Regular"/>
                </a:rPr>
                <a:t>Központi</a:t>
              </a:r>
              <a:r>
                <a:rPr lang="en-US" sz="886" spc="9" dirty="0" smtClean="0">
                  <a:solidFill>
                    <a:srgbClr val="5D7963"/>
                  </a:solidFill>
                  <a:latin typeface="Aileron Regular"/>
                </a:rPr>
                <a:t> </a:t>
              </a:r>
              <a:r>
                <a:rPr lang="en-US" sz="886" spc="9" dirty="0" err="1" smtClean="0">
                  <a:solidFill>
                    <a:srgbClr val="5D7963"/>
                  </a:solidFill>
                  <a:latin typeface="Aileron Regular"/>
                </a:rPr>
                <a:t>kategóri</a:t>
              </a:r>
              <a:r>
                <a:rPr lang="hu-HU" sz="886" spc="9" dirty="0" smtClean="0">
                  <a:solidFill>
                    <a:srgbClr val="5D7963"/>
                  </a:solidFill>
                  <a:latin typeface="Aileron Regular"/>
                </a:rPr>
                <a:t>a</a:t>
              </a:r>
              <a:r>
                <a:rPr lang="en-US" sz="886" spc="9" dirty="0" smtClean="0">
                  <a:solidFill>
                    <a:srgbClr val="5D7963"/>
                  </a:solidFill>
                  <a:latin typeface="Aileron Regular"/>
                </a:rPr>
                <a:t>: </a:t>
              </a:r>
              <a:r>
                <a:rPr lang="en-US" sz="886" spc="9" dirty="0" err="1" smtClean="0">
                  <a:solidFill>
                    <a:srgbClr val="5D7963"/>
                  </a:solidFill>
                  <a:latin typeface="Aileron Regular"/>
                </a:rPr>
                <a:t>részletezés</a:t>
              </a:r>
              <a:endParaRPr lang="en-US" sz="886" spc="9" dirty="0">
                <a:solidFill>
                  <a:srgbClr val="5D7963"/>
                </a:solidFill>
                <a:latin typeface="Aileron Regular"/>
              </a:endParaRPr>
            </a:p>
          </p:txBody>
        </p:sp>
        <p:sp>
          <p:nvSpPr>
            <p:cNvPr id="36" name="AutoShape 5"/>
            <p:cNvSpPr/>
            <p:nvPr/>
          </p:nvSpPr>
          <p:spPr>
            <a:xfrm rot="-10800000">
              <a:off x="0" y="0"/>
              <a:ext cx="1421555" cy="1310072"/>
            </a:xfrm>
            <a:prstGeom prst="rect">
              <a:avLst/>
            </a:prstGeom>
            <a:solidFill>
              <a:srgbClr val="5D7963"/>
            </a:solidFill>
          </p:spPr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41" y="644139"/>
            <a:ext cx="263414" cy="216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54" y="1051875"/>
            <a:ext cx="263414" cy="216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17" y="1469338"/>
            <a:ext cx="263414" cy="2160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17" y="1872678"/>
            <a:ext cx="263414" cy="2160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77" y="2286163"/>
            <a:ext cx="263414" cy="2160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17" y="2699444"/>
            <a:ext cx="263414" cy="2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50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2937871" y="858044"/>
            <a:ext cx="1905000" cy="1144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hu-HU" sz="1063" dirty="0">
                <a:solidFill>
                  <a:prstClr val="white"/>
                </a:solidFill>
                <a:latin typeface="Aileron Heavy Bold"/>
              </a:rPr>
              <a:t>Nézett, nézett, nem látott semmit, csak az igen nagy bánatot. Úgyis farkassetétség van a szemén, de nem attól nem látott, hanem a rettenetes nagy </a:t>
            </a:r>
            <a:r>
              <a:rPr lang="hu-HU" sz="1063" dirty="0" smtClean="0">
                <a:solidFill>
                  <a:prstClr val="white"/>
                </a:solidFill>
                <a:latin typeface="Aileron Heavy Bold"/>
              </a:rPr>
              <a:t>megharagvástól.</a:t>
            </a:r>
            <a:endParaRPr lang="hu-HU" sz="1063" dirty="0">
              <a:solidFill>
                <a:prstClr val="white"/>
              </a:solidFill>
              <a:latin typeface="Aileron Heavy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937871" y="2686844"/>
            <a:ext cx="2428392" cy="163122"/>
          </a:xfrm>
          <a:prstGeom prst="rect">
            <a:avLst/>
          </a:prstGeom>
          <a:noFill/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74"/>
              </a:lnSpc>
            </a:pPr>
            <a:r>
              <a:rPr lang="en-US" sz="974" spc="124" dirty="0">
                <a:solidFill>
                  <a:prstClr val="white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Móricz </a:t>
            </a:r>
            <a:r>
              <a:rPr lang="en-US" sz="974" spc="124" dirty="0" err="1">
                <a:solidFill>
                  <a:prstClr val="white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Zsigmond</a:t>
            </a:r>
            <a:r>
              <a:rPr lang="en-US" sz="974" spc="124" dirty="0">
                <a:solidFill>
                  <a:prstClr val="white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: </a:t>
            </a:r>
            <a:r>
              <a:rPr lang="hu-HU" sz="974" spc="124" dirty="0" smtClean="0">
                <a:solidFill>
                  <a:prstClr val="white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Tyúkleves</a:t>
            </a:r>
            <a:endParaRPr lang="en-US" sz="974" spc="124" dirty="0">
              <a:solidFill>
                <a:prstClr val="white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11" name="TextBox 5"/>
          <p:cNvSpPr txBox="1"/>
          <p:nvPr/>
        </p:nvSpPr>
        <p:spPr>
          <a:xfrm>
            <a:off x="2364046" y="1183888"/>
            <a:ext cx="560659" cy="17953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374"/>
              </a:lnSpc>
            </a:pPr>
            <a:r>
              <a:rPr lang="en-US" sz="7383" spc="124" dirty="0">
                <a:solidFill>
                  <a:prstClr val="white"/>
                </a:solidFill>
                <a:latin typeface="Adobe Garamond Pro Bold" panose="02020702060506020403" pitchFamily="18" charset="0"/>
              </a:rPr>
              <a:t>“</a:t>
            </a:r>
          </a:p>
        </p:txBody>
      </p:sp>
      <p:sp>
        <p:nvSpPr>
          <p:cNvPr id="12" name="TextBox 5"/>
          <p:cNvSpPr txBox="1"/>
          <p:nvPr/>
        </p:nvSpPr>
        <p:spPr>
          <a:xfrm rot="10800000">
            <a:off x="4376737" y="1416856"/>
            <a:ext cx="560659" cy="17953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374"/>
              </a:lnSpc>
            </a:pPr>
            <a:r>
              <a:rPr lang="en-US" sz="7383" spc="124" dirty="0">
                <a:solidFill>
                  <a:prstClr val="white"/>
                </a:solidFill>
                <a:latin typeface="Adobe Garamond Pro Bold" panose="02020702060506020403" pitchFamily="18" charset="0"/>
              </a:rPr>
              <a:t>“</a:t>
            </a:r>
          </a:p>
        </p:txBody>
      </p:sp>
      <p:pic>
        <p:nvPicPr>
          <p:cNvPr id="6146" name="Picture 2" descr="Tyúkleves · Móricz Zsigmond · Könyv · Mo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78"/>
            <a:ext cx="2350880" cy="325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63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50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58877" y="1456393"/>
            <a:ext cx="4642097" cy="1080001"/>
            <a:chOff x="553684" y="1445322"/>
            <a:chExt cx="4642097" cy="1080001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69" r="8019"/>
            <a:stretch/>
          </p:blipFill>
          <p:spPr bwMode="auto">
            <a:xfrm>
              <a:off x="553684" y="1445323"/>
              <a:ext cx="1524000" cy="1080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556" y="1445322"/>
              <a:ext cx="1440000" cy="1080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9428" y="1445322"/>
              <a:ext cx="1626353" cy="1080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TextBox 4"/>
          <p:cNvSpPr txBox="1"/>
          <p:nvPr/>
        </p:nvSpPr>
        <p:spPr>
          <a:xfrm>
            <a:off x="1040958" y="523131"/>
            <a:ext cx="3277940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21"/>
              </a:lnSpc>
            </a:pPr>
            <a:r>
              <a:rPr lang="hu-HU" sz="3184" spc="63" dirty="0">
                <a:solidFill>
                  <a:srgbClr val="FFFFFF"/>
                </a:solidFill>
                <a:latin typeface="Aileron Heavy Bold"/>
              </a:rPr>
              <a:t>Szimbolizmus</a:t>
            </a:r>
            <a:endParaRPr lang="en-US" sz="3184" spc="63" dirty="0">
              <a:solidFill>
                <a:srgbClr val="FFFFFF"/>
              </a:solidFill>
              <a:latin typeface="Aileron Heavy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428458" y="1067103"/>
            <a:ext cx="2502939" cy="23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1"/>
              </a:lnSpc>
            </a:pPr>
            <a:r>
              <a:rPr lang="en-US" sz="1181" spc="12" dirty="0" smtClean="0">
                <a:solidFill>
                  <a:srgbClr val="FFFFFF"/>
                </a:solidFill>
                <a:latin typeface="Aileron Regular"/>
              </a:rPr>
              <a:t>X</a:t>
            </a:r>
            <a:r>
              <a:rPr lang="hu-HU" sz="1181" spc="12" dirty="0" smtClean="0">
                <a:solidFill>
                  <a:srgbClr val="FFFFFF"/>
                </a:solidFill>
                <a:latin typeface="Aileron Regular"/>
              </a:rPr>
              <a:t>IX - XX</a:t>
            </a:r>
            <a:r>
              <a:rPr lang="en-US" sz="1181" spc="12" dirty="0" smtClean="0">
                <a:solidFill>
                  <a:srgbClr val="FFFFFF"/>
                </a:solidFill>
                <a:latin typeface="Aileron Regular"/>
              </a:rPr>
              <a:t>. </a:t>
            </a:r>
            <a:r>
              <a:rPr lang="en-US" sz="1181" spc="5" dirty="0">
                <a:solidFill>
                  <a:srgbClr val="FFFFFF"/>
                </a:solidFill>
                <a:latin typeface="Arimo"/>
              </a:rPr>
              <a:t>század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5004" y="2694852"/>
            <a:ext cx="498984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hu-HU" sz="800" spc="12" dirty="0" smtClean="0">
                <a:solidFill>
                  <a:srgbClr val="FFFFFF"/>
                </a:solidFill>
                <a:latin typeface="Aileron Regular"/>
              </a:rPr>
              <a:t>gr</a:t>
            </a:r>
            <a:r>
              <a:rPr lang="hu-HU" sz="800" spc="12" dirty="0">
                <a:solidFill>
                  <a:srgbClr val="FFFFFF"/>
                </a:solidFill>
                <a:latin typeface="Aileron Regular"/>
              </a:rPr>
              <a:t>. </a:t>
            </a:r>
            <a:r>
              <a:rPr lang="hu-HU" sz="800" spc="12" dirty="0" smtClean="0">
                <a:solidFill>
                  <a:srgbClr val="FFFFFF"/>
                </a:solidFill>
                <a:latin typeface="Aileron Regular"/>
              </a:rPr>
              <a:t>szümbolon</a:t>
            </a:r>
            <a:r>
              <a:rPr lang="hu-HU" sz="800" spc="12" dirty="0">
                <a:solidFill>
                  <a:srgbClr val="FFFFFF"/>
                </a:solidFill>
                <a:latin typeface="Aileron Regular"/>
              </a:rPr>
              <a:t>: ‘ismertetőjel, ’lat. symbolum: ‘jelkép’</a:t>
            </a:r>
          </a:p>
          <a:p>
            <a:pPr algn="ctr"/>
            <a:r>
              <a:rPr lang="hu-HU" sz="800" spc="12" dirty="0">
                <a:solidFill>
                  <a:srgbClr val="FFFFFF"/>
                </a:solidFill>
                <a:latin typeface="Aileron Regular"/>
              </a:rPr>
              <a:t>Klasszikus modern stílusirányzat – irodalom (líra)</a:t>
            </a:r>
          </a:p>
          <a:p>
            <a:pPr algn="ctr"/>
            <a:endParaRPr lang="hu-HU" sz="800" spc="12" dirty="0">
              <a:solidFill>
                <a:srgbClr val="FFFFFF"/>
              </a:solidFill>
              <a:latin typeface="Aileron Regular"/>
            </a:endParaRPr>
          </a:p>
        </p:txBody>
      </p:sp>
      <p:sp>
        <p:nvSpPr>
          <p:cNvPr id="10" name="TextBox 21"/>
          <p:cNvSpPr txBox="1"/>
          <p:nvPr/>
        </p:nvSpPr>
        <p:spPr>
          <a:xfrm>
            <a:off x="3465433" y="497701"/>
            <a:ext cx="1710150" cy="25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3972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7945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7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5889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9861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3834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07806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51778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247"/>
              </a:lnSpc>
            </a:pPr>
            <a:r>
              <a:rPr lang="en-US" sz="945" dirty="0" err="1">
                <a:solidFill>
                  <a:prstClr val="whit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Kolozs</a:t>
            </a:r>
            <a:r>
              <a:rPr lang="en-US" sz="945" dirty="0">
                <a:solidFill>
                  <a:prstClr val="whit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en-US" sz="945" dirty="0" err="1">
                <a:solidFill>
                  <a:prstClr val="whit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megyei</a:t>
            </a:r>
            <a:r>
              <a:rPr lang="en-US" sz="945" dirty="0">
                <a:solidFill>
                  <a:prstClr val="whit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en-US" sz="945" dirty="0" err="1" smtClean="0">
                <a:solidFill>
                  <a:prstClr val="whit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magyartanárok</a:t>
            </a:r>
            <a:r>
              <a:rPr lang="en-US" sz="945" dirty="0" smtClean="0">
                <a:solidFill>
                  <a:prstClr val="whit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      </a:t>
            </a:r>
            <a:endParaRPr lang="en-US" sz="945" dirty="0">
              <a:solidFill>
                <a:prstClr val="white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0369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6" r="25588"/>
          <a:stretch/>
        </p:blipFill>
        <p:spPr bwMode="auto">
          <a:xfrm>
            <a:off x="1" y="-21098"/>
            <a:ext cx="2592106" cy="326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3"/>
          <p:cNvGrpSpPr/>
          <p:nvPr/>
        </p:nvGrpSpPr>
        <p:grpSpPr>
          <a:xfrm>
            <a:off x="2731349" y="409842"/>
            <a:ext cx="2566810" cy="2523768"/>
            <a:chOff x="-1386555" y="-1108063"/>
            <a:chExt cx="11589126" cy="11394792"/>
          </a:xfrm>
        </p:grpSpPr>
        <p:sp>
          <p:nvSpPr>
            <p:cNvPr id="4" name="TextBox 4"/>
            <p:cNvSpPr txBox="1"/>
            <p:nvPr/>
          </p:nvSpPr>
          <p:spPr>
            <a:xfrm>
              <a:off x="-1270438" y="-353567"/>
              <a:ext cx="10665309" cy="11116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endParaRPr lang="en-US" sz="1600" spc="47" dirty="0">
                <a:solidFill>
                  <a:srgbClr val="3E5041"/>
                </a:solidFill>
                <a:latin typeface="Aileron Heavy 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1386555" y="-1108063"/>
              <a:ext cx="11589126" cy="113947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hu-HU" sz="900" spc="9" dirty="0" smtClean="0">
                  <a:solidFill>
                    <a:srgbClr val="5D7963"/>
                  </a:solidFill>
                  <a:latin typeface="Aileron Regular"/>
                </a:rPr>
                <a:t>Naturalizmus </a:t>
              </a:r>
              <a:r>
                <a:rPr lang="hu-HU" sz="900" spc="9" dirty="0">
                  <a:solidFill>
                    <a:srgbClr val="5D7963"/>
                  </a:solidFill>
                  <a:latin typeface="Aileron Regular"/>
                </a:rPr>
                <a:t>ellentéte </a:t>
              </a:r>
              <a:r>
                <a:rPr lang="hu-HU" sz="900" spc="9" dirty="0" smtClean="0">
                  <a:solidFill>
                    <a:srgbClr val="5D7963"/>
                  </a:solidFill>
                  <a:latin typeface="Aileron Regular"/>
                </a:rPr>
                <a:t>– jelképek </a:t>
              </a:r>
              <a:r>
                <a:rPr lang="hu-HU" sz="900" spc="9" dirty="0">
                  <a:solidFill>
                    <a:srgbClr val="5D7963"/>
                  </a:solidFill>
                  <a:latin typeface="Aileron Regular"/>
                </a:rPr>
                <a:t>rendszerével élő sajátos kifejezésmód</a:t>
              </a:r>
            </a:p>
            <a:p>
              <a:pPr>
                <a:lnSpc>
                  <a:spcPts val="1329"/>
                </a:lnSpc>
              </a:pPr>
              <a:endParaRPr lang="hu-HU" sz="900" spc="9" dirty="0" smtClean="0">
                <a:solidFill>
                  <a:srgbClr val="5D7963"/>
                </a:solidFill>
                <a:latin typeface="Aileron Regular"/>
              </a:endParaRPr>
            </a:p>
            <a:p>
              <a:r>
                <a:rPr lang="hu-HU" sz="900" spc="9" dirty="0" smtClean="0">
                  <a:solidFill>
                    <a:srgbClr val="5D7963"/>
                  </a:solidFill>
                  <a:latin typeface="Aileron Regular"/>
                </a:rPr>
                <a:t>A </a:t>
              </a:r>
              <a:r>
                <a:rPr lang="hu-HU" sz="900" spc="9" dirty="0">
                  <a:solidFill>
                    <a:srgbClr val="5D7963"/>
                  </a:solidFill>
                  <a:latin typeface="Aileron Regular"/>
                </a:rPr>
                <a:t>hagyományos kultúra és művészet elavultsága – elkülönülés</a:t>
              </a:r>
              <a:r>
                <a:rPr lang="hu-HU" sz="900" spc="9" dirty="0" smtClean="0">
                  <a:solidFill>
                    <a:srgbClr val="5D7963"/>
                  </a:solidFill>
                  <a:latin typeface="Aileron Regular"/>
                </a:rPr>
                <a:t>: „elefántcsonttorony”</a:t>
              </a:r>
            </a:p>
            <a:p>
              <a:endParaRPr lang="hu-HU" sz="900" spc="9" dirty="0" smtClean="0">
                <a:solidFill>
                  <a:srgbClr val="5D7963"/>
                </a:solidFill>
                <a:latin typeface="Aileron Regular"/>
              </a:endParaRPr>
            </a:p>
            <a:p>
              <a:pPr>
                <a:lnSpc>
                  <a:spcPts val="1329"/>
                </a:lnSpc>
              </a:pPr>
              <a:r>
                <a:rPr lang="hu-HU" sz="900" spc="9" dirty="0" smtClean="0">
                  <a:solidFill>
                    <a:srgbClr val="5D7963"/>
                  </a:solidFill>
                  <a:latin typeface="Aileron Regular"/>
                </a:rPr>
                <a:t>Kordivat</a:t>
              </a:r>
              <a:r>
                <a:rPr lang="hu-HU" sz="900" spc="9" dirty="0">
                  <a:solidFill>
                    <a:srgbClr val="5D7963"/>
                  </a:solidFill>
                  <a:latin typeface="Aileron Regular"/>
                </a:rPr>
                <a:t>: dekadens művész – bohém, különc. </a:t>
              </a:r>
            </a:p>
            <a:p>
              <a:pPr>
                <a:lnSpc>
                  <a:spcPts val="1329"/>
                </a:lnSpc>
              </a:pPr>
              <a:endParaRPr lang="hu-HU" sz="900" spc="9" dirty="0" smtClean="0">
                <a:solidFill>
                  <a:srgbClr val="5D7963"/>
                </a:solidFill>
                <a:latin typeface="Aileron Regular"/>
              </a:endParaRPr>
            </a:p>
            <a:p>
              <a:pPr>
                <a:lnSpc>
                  <a:spcPts val="1329"/>
                </a:lnSpc>
              </a:pPr>
              <a:r>
                <a:rPr lang="hu-HU" sz="900" spc="9" dirty="0" smtClean="0">
                  <a:solidFill>
                    <a:srgbClr val="5D7963"/>
                  </a:solidFill>
                  <a:latin typeface="Aileron Regular"/>
                </a:rPr>
                <a:t>Szellemi </a:t>
              </a:r>
              <a:r>
                <a:rPr lang="hu-HU" sz="900" spc="9" dirty="0">
                  <a:solidFill>
                    <a:srgbClr val="5D7963"/>
                  </a:solidFill>
                  <a:latin typeface="Aileron Regular"/>
                </a:rPr>
                <a:t>arisztokratizmus, </a:t>
              </a:r>
              <a:r>
                <a:rPr lang="hu-HU" sz="900" spc="9" dirty="0" smtClean="0">
                  <a:solidFill>
                    <a:srgbClr val="5D7963"/>
                  </a:solidFill>
                  <a:latin typeface="Aileron Regular"/>
                </a:rPr>
                <a:t>melankólia, halál</a:t>
              </a:r>
              <a:endParaRPr lang="hu-HU" sz="900" spc="9" dirty="0">
                <a:solidFill>
                  <a:srgbClr val="5D7963"/>
                </a:solidFill>
                <a:latin typeface="Aileron Regular"/>
              </a:endParaRPr>
            </a:p>
            <a:p>
              <a:pPr>
                <a:lnSpc>
                  <a:spcPts val="1329"/>
                </a:lnSpc>
              </a:pPr>
              <a:endParaRPr lang="hu-HU" sz="900" spc="9" dirty="0" smtClean="0">
                <a:solidFill>
                  <a:srgbClr val="5D7963"/>
                </a:solidFill>
                <a:latin typeface="Aileron Regular"/>
              </a:endParaRPr>
            </a:p>
            <a:p>
              <a:r>
                <a:rPr lang="hu-HU" sz="900" spc="9" dirty="0" smtClean="0">
                  <a:solidFill>
                    <a:srgbClr val="5D7963"/>
                  </a:solidFill>
                  <a:latin typeface="Aileron Regular"/>
                </a:rPr>
                <a:t>Jellemzője: </a:t>
              </a:r>
              <a:r>
                <a:rPr lang="hu-HU" sz="900" spc="9" dirty="0">
                  <a:solidFill>
                    <a:srgbClr val="5D7963"/>
                  </a:solidFill>
                  <a:latin typeface="Aileron Regular"/>
                </a:rPr>
                <a:t>szépség vallásszerű imádata, a művészet társadalmi hasznosságának az elutasítása</a:t>
              </a:r>
            </a:p>
            <a:p>
              <a:pPr>
                <a:lnSpc>
                  <a:spcPts val="1329"/>
                </a:lnSpc>
              </a:pPr>
              <a:endParaRPr lang="hu-HU" sz="900" spc="9" dirty="0" smtClean="0">
                <a:solidFill>
                  <a:srgbClr val="5D7963"/>
                </a:solidFill>
                <a:latin typeface="Aileron Regular"/>
              </a:endParaRPr>
            </a:p>
            <a:p>
              <a:r>
                <a:rPr lang="hu-HU" sz="900" spc="9" dirty="0" smtClean="0">
                  <a:solidFill>
                    <a:srgbClr val="5D7963"/>
                  </a:solidFill>
                  <a:latin typeface="Aileron Regular"/>
                </a:rPr>
                <a:t>Célja: lényegi </a:t>
              </a:r>
              <a:r>
                <a:rPr lang="hu-HU" sz="900" spc="9" dirty="0">
                  <a:solidFill>
                    <a:srgbClr val="5D7963"/>
                  </a:solidFill>
                  <a:latin typeface="Aileron Regular"/>
                </a:rPr>
                <a:t>tartalmak megragadása + a szépség, a magasrendű érték megközelítése és kifejezése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14338" y="2686844"/>
            <a:ext cx="2057400" cy="743048"/>
            <a:chOff x="3" y="1352899"/>
            <a:chExt cx="6296765" cy="3354855"/>
          </a:xfrm>
        </p:grpSpPr>
        <p:sp>
          <p:nvSpPr>
            <p:cNvPr id="7" name="AutoShape 7"/>
            <p:cNvSpPr/>
            <p:nvPr/>
          </p:nvSpPr>
          <p:spPr>
            <a:xfrm>
              <a:off x="3" y="1352899"/>
              <a:ext cx="6296765" cy="2153849"/>
            </a:xfrm>
            <a:prstGeom prst="rect">
              <a:avLst/>
            </a:prstGeom>
            <a:solidFill>
              <a:srgbClr val="3E5041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426159" y="1696937"/>
              <a:ext cx="5812838" cy="30108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11"/>
                </a:lnSpc>
              </a:pPr>
              <a:r>
                <a:rPr lang="en-US" sz="1093" spc="40" dirty="0">
                  <a:solidFill>
                    <a:srgbClr val="FFFFFF"/>
                  </a:solidFill>
                  <a:latin typeface="Aileron Regular Bold"/>
                </a:rPr>
                <a:t>„</a:t>
              </a:r>
              <a:r>
                <a:rPr lang="en-US" sz="1093" spc="40" dirty="0" err="1">
                  <a:solidFill>
                    <a:srgbClr val="FFFFFF"/>
                  </a:solidFill>
                  <a:latin typeface="Aileron Regular Bold"/>
                </a:rPr>
                <a:t>Jelképek</a:t>
              </a:r>
              <a:r>
                <a:rPr lang="en-US" sz="1093" spc="40" dirty="0">
                  <a:solidFill>
                    <a:srgbClr val="FFFFFF"/>
                  </a:solidFill>
                  <a:latin typeface="Aileron Regular Bold"/>
                </a:rPr>
                <a:t> </a:t>
              </a:r>
              <a:r>
                <a:rPr lang="en-US" sz="1093" spc="40" dirty="0" err="1">
                  <a:solidFill>
                    <a:srgbClr val="FFFFFF"/>
                  </a:solidFill>
                  <a:latin typeface="Aileron Regular Bold"/>
                </a:rPr>
                <a:t>erdején</a:t>
              </a:r>
              <a:r>
                <a:rPr lang="en-US" sz="1093" spc="40" dirty="0">
                  <a:solidFill>
                    <a:srgbClr val="FFFFFF"/>
                  </a:solidFill>
                  <a:latin typeface="Aileron Regular Bold"/>
                </a:rPr>
                <a:t> </a:t>
              </a:r>
              <a:r>
                <a:rPr lang="en-US" sz="1093" spc="40" dirty="0" err="1">
                  <a:solidFill>
                    <a:srgbClr val="FFFFFF"/>
                  </a:solidFill>
                  <a:latin typeface="Aileron Regular Bold"/>
                </a:rPr>
                <a:t>át</a:t>
              </a:r>
              <a:r>
                <a:rPr lang="en-US" sz="1093" spc="40" dirty="0">
                  <a:solidFill>
                    <a:srgbClr val="FFFFFF"/>
                  </a:solidFill>
                  <a:latin typeface="Aileron Regular Bold"/>
                </a:rPr>
                <a:t> </a:t>
              </a:r>
              <a:r>
                <a:rPr lang="en-US" sz="1093" spc="40" dirty="0" err="1">
                  <a:solidFill>
                    <a:srgbClr val="FFFFFF"/>
                  </a:solidFill>
                  <a:latin typeface="Aileron Regular Bold"/>
                </a:rPr>
                <a:t>visz</a:t>
              </a:r>
              <a:r>
                <a:rPr lang="en-US" sz="1093" spc="40" dirty="0">
                  <a:solidFill>
                    <a:srgbClr val="FFFFFF"/>
                  </a:solidFill>
                  <a:latin typeface="Aileron Regular Bold"/>
                </a:rPr>
                <a:t> </a:t>
              </a:r>
              <a:r>
                <a:rPr lang="en-US" sz="1093" spc="40" dirty="0" err="1">
                  <a:solidFill>
                    <a:srgbClr val="FFFFFF"/>
                  </a:solidFill>
                  <a:latin typeface="Aileron Regular Bold"/>
                </a:rPr>
                <a:t>az</a:t>
              </a:r>
              <a:r>
                <a:rPr lang="en-US" sz="1093" spc="40" dirty="0">
                  <a:solidFill>
                    <a:srgbClr val="FFFFFF"/>
                  </a:solidFill>
                  <a:latin typeface="Aileron Regular Bold"/>
                </a:rPr>
                <a:t> ember </a:t>
              </a:r>
              <a:r>
                <a:rPr lang="en-US" sz="1093" spc="40" dirty="0" err="1">
                  <a:solidFill>
                    <a:srgbClr val="FFFFFF"/>
                  </a:solidFill>
                  <a:latin typeface="Aileron Regular Bold"/>
                </a:rPr>
                <a:t>útja</a:t>
              </a:r>
              <a:r>
                <a:rPr lang="en-US" sz="1093" spc="40" dirty="0">
                  <a:solidFill>
                    <a:srgbClr val="FFFFFF"/>
                  </a:solidFill>
                  <a:latin typeface="Aileron Regular Bold"/>
                </a:rPr>
                <a:t>” Baudelaire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1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0" y="0"/>
            <a:ext cx="3005137" cy="3296444"/>
          </a:xfrm>
          <a:prstGeom prst="rect">
            <a:avLst/>
          </a:prstGeom>
          <a:solidFill>
            <a:srgbClr val="3E5041"/>
          </a:solidFill>
        </p:spPr>
      </p:sp>
      <p:sp>
        <p:nvSpPr>
          <p:cNvPr id="5" name="TextBox 5"/>
          <p:cNvSpPr txBox="1"/>
          <p:nvPr/>
        </p:nvSpPr>
        <p:spPr>
          <a:xfrm>
            <a:off x="185738" y="620777"/>
            <a:ext cx="2819399" cy="28212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88"/>
              </a:lnSpc>
            </a:pPr>
            <a:r>
              <a:rPr lang="en-US" sz="1919" spc="35" dirty="0">
                <a:solidFill>
                  <a:srgbClr val="FFFFFF"/>
                </a:solidFill>
                <a:latin typeface="Aileron Regular Bold"/>
              </a:rPr>
              <a:t>Irodalom</a:t>
            </a:r>
          </a:p>
        </p:txBody>
      </p:sp>
      <p:sp>
        <p:nvSpPr>
          <p:cNvPr id="10" name="TextBox 6"/>
          <p:cNvSpPr txBox="1"/>
          <p:nvPr/>
        </p:nvSpPr>
        <p:spPr>
          <a:xfrm>
            <a:off x="261937" y="1547347"/>
            <a:ext cx="2651418" cy="27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hu-HU" sz="900" spc="40" dirty="0">
                <a:solidFill>
                  <a:srgbClr val="FFFFFF"/>
                </a:solidFill>
                <a:latin typeface="Aileron Regular Bold"/>
              </a:rPr>
              <a:t>Képei: önálló rendszert alkotnak (komplex költői kép) – jelentések megsokszorozódása</a:t>
            </a:r>
          </a:p>
        </p:txBody>
      </p:sp>
      <p:sp>
        <p:nvSpPr>
          <p:cNvPr id="9" name="TextBox 6"/>
          <p:cNvSpPr txBox="1"/>
          <p:nvPr/>
        </p:nvSpPr>
        <p:spPr>
          <a:xfrm>
            <a:off x="281558" y="1197225"/>
            <a:ext cx="2593011" cy="1384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hu-HU" sz="900" spc="40" dirty="0">
                <a:solidFill>
                  <a:srgbClr val="FFFFFF"/>
                </a:solidFill>
                <a:latin typeface="Aileron Regular Bold"/>
              </a:rPr>
              <a:t>Szimbólum - </a:t>
            </a:r>
            <a:r>
              <a:rPr lang="hu-HU" sz="900" spc="40" dirty="0" smtClean="0">
                <a:solidFill>
                  <a:srgbClr val="FFFFFF"/>
                </a:solidFill>
                <a:latin typeface="Aileron Regular Bold"/>
              </a:rPr>
              <a:t>látomásosság</a:t>
            </a:r>
            <a:endParaRPr lang="hu-HU" sz="900" spc="40" dirty="0">
              <a:solidFill>
                <a:srgbClr val="FFFFFF"/>
              </a:solidFill>
              <a:latin typeface="Aileron Regular Bold"/>
            </a:endParaRPr>
          </a:p>
        </p:txBody>
      </p:sp>
      <p:sp>
        <p:nvSpPr>
          <p:cNvPr id="12" name="TextBox 6"/>
          <p:cNvSpPr txBox="1"/>
          <p:nvPr/>
        </p:nvSpPr>
        <p:spPr>
          <a:xfrm>
            <a:off x="276629" y="2044226"/>
            <a:ext cx="2590801" cy="1384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hu-HU" sz="900" spc="40" dirty="0">
                <a:solidFill>
                  <a:srgbClr val="FFFFFF"/>
                </a:solidFill>
                <a:latin typeface="Aileron Regular Bold"/>
              </a:rPr>
              <a:t>Zene és költészet egybeolvasztása</a:t>
            </a:r>
          </a:p>
        </p:txBody>
      </p:sp>
      <p:sp>
        <p:nvSpPr>
          <p:cNvPr id="13" name="TextBox 6"/>
          <p:cNvSpPr txBox="1"/>
          <p:nvPr/>
        </p:nvSpPr>
        <p:spPr>
          <a:xfrm>
            <a:off x="284606" y="2389275"/>
            <a:ext cx="2677525" cy="27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hu-HU" sz="900" spc="40" dirty="0">
                <a:solidFill>
                  <a:srgbClr val="FFFFFF"/>
                </a:solidFill>
                <a:latin typeface="Aileron Regular Bold"/>
              </a:rPr>
              <a:t>Formai szabályok helyett: ritmus fellazítása – szabadvers</a:t>
            </a:r>
          </a:p>
        </p:txBody>
      </p:sp>
      <p:sp>
        <p:nvSpPr>
          <p:cNvPr id="14" name="TextBox 6"/>
          <p:cNvSpPr txBox="1"/>
          <p:nvPr/>
        </p:nvSpPr>
        <p:spPr>
          <a:xfrm>
            <a:off x="276629" y="2872824"/>
            <a:ext cx="2677525" cy="1384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hu-HU" sz="900" spc="40" dirty="0">
                <a:solidFill>
                  <a:srgbClr val="FFFFFF"/>
                </a:solidFill>
                <a:latin typeface="Aileron Regular Bold"/>
              </a:rPr>
              <a:t>Hangulata: misztikus, titokzatos, sejtető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137" y="0"/>
            <a:ext cx="2714210" cy="324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71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12" grpId="0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50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Table 35"/>
          <p:cNvGraphicFramePr>
            <a:graphicFrameLocks noGrp="1"/>
          </p:cNvGraphicFramePr>
          <p:nvPr>
            <p:extLst/>
          </p:nvPr>
        </p:nvGraphicFramePr>
        <p:xfrm>
          <a:off x="185734" y="419894"/>
          <a:ext cx="5105404" cy="2647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6351"/>
                <a:gridCol w="1276351"/>
                <a:gridCol w="1276351"/>
                <a:gridCol w="1276351"/>
              </a:tblGrid>
              <a:tr h="66904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rgbClr val="FFFFFF">
                          <a:alpha val="5098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alpha val="5098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alpha val="5098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98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rgbClr val="FFFFFF">
                          <a:alpha val="5098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alpha val="5098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alpha val="5098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98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rgbClr val="FFFFFF">
                          <a:alpha val="5098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alpha val="5098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alpha val="5098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98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rgbClr val="FFFFFF">
                          <a:alpha val="5098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alpha val="5098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alpha val="5098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98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69046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rgbClr val="FFFFFF">
                          <a:alpha val="5098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alpha val="5098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alpha val="5098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98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rgbClr val="FFFFFF">
                          <a:alpha val="5098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alpha val="5098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alpha val="5098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98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rgbClr val="FFFFFF">
                          <a:alpha val="5098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alpha val="5098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alpha val="5098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98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69046">
                <a:tc grid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rgbClr val="FFFFFF">
                          <a:alpha val="5098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alpha val="5098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alpha val="5098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98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rgbClr val="FFFFFF">
                          <a:alpha val="5098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alpha val="5098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alpha val="5098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98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4081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rgbClr val="FFFFFF">
                          <a:alpha val="5098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alpha val="5098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alpha val="5098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98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rgbClr val="FFFFFF">
                          <a:alpha val="5098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alpha val="5098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alpha val="5098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98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rgbClr val="FFFFFF">
                          <a:alpha val="5098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alpha val="5098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alpha val="5098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98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rgbClr val="FFFFFF">
                          <a:alpha val="5098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alpha val="5098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alpha val="5098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98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/>
          <a:srcRect l="1066" t="66" r="-1" b="25005"/>
          <a:stretch/>
        </p:blipFill>
        <p:spPr>
          <a:xfrm>
            <a:off x="4021775" y="401638"/>
            <a:ext cx="1260000" cy="67598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557995" y="602807"/>
            <a:ext cx="1143000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9"/>
              </a:lnSpc>
            </a:pPr>
            <a:r>
              <a:rPr lang="en-US" sz="900" spc="9" dirty="0" err="1">
                <a:solidFill>
                  <a:srgbClr val="FFFFFF"/>
                </a:solidFill>
                <a:latin typeface="Aileron Regular"/>
              </a:rPr>
              <a:t>Központi</a:t>
            </a:r>
            <a:r>
              <a:rPr lang="en-US" sz="900" spc="9" dirty="0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900" spc="9" dirty="0" err="1" smtClean="0">
                <a:solidFill>
                  <a:srgbClr val="FFFFFF"/>
                </a:solidFill>
                <a:latin typeface="Aileron Regular"/>
              </a:rPr>
              <a:t>kategóri</a:t>
            </a:r>
            <a:r>
              <a:rPr lang="hu-HU" sz="900" spc="9" dirty="0" smtClean="0">
                <a:solidFill>
                  <a:srgbClr val="FFFFFF"/>
                </a:solidFill>
                <a:latin typeface="Aileron Regular"/>
              </a:rPr>
              <a:t>a</a:t>
            </a:r>
            <a:r>
              <a:rPr lang="en-US" sz="900" spc="9" dirty="0" smtClean="0">
                <a:solidFill>
                  <a:srgbClr val="FFFFFF"/>
                </a:solidFill>
                <a:latin typeface="Aileron Regular"/>
              </a:rPr>
              <a:t>: </a:t>
            </a:r>
            <a:r>
              <a:rPr lang="en-US" sz="900" spc="9" dirty="0" err="1">
                <a:solidFill>
                  <a:srgbClr val="FFFFFF"/>
                </a:solidFill>
                <a:latin typeface="Aileron Regular"/>
              </a:rPr>
              <a:t>összetettség</a:t>
            </a:r>
            <a:endParaRPr lang="en-US" sz="900" spc="9" dirty="0">
              <a:solidFill>
                <a:srgbClr val="FFFFFF"/>
              </a:solidFill>
              <a:latin typeface="Aileron Regular"/>
            </a:endParaRPr>
          </a:p>
        </p:txBody>
      </p:sp>
      <p:sp>
        <p:nvSpPr>
          <p:cNvPr id="17" name="TextBox 5"/>
          <p:cNvSpPr txBox="1"/>
          <p:nvPr/>
        </p:nvSpPr>
        <p:spPr>
          <a:xfrm>
            <a:off x="2828092" y="592191"/>
            <a:ext cx="1095374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9"/>
              </a:lnSpc>
            </a:pPr>
            <a:r>
              <a:rPr lang="en-US" sz="900" spc="9" dirty="0" err="1" smtClean="0">
                <a:solidFill>
                  <a:srgbClr val="FFFFFF"/>
                </a:solidFill>
                <a:latin typeface="Aileron Regular"/>
              </a:rPr>
              <a:t>Eszmény</a:t>
            </a:r>
            <a:r>
              <a:rPr lang="en-US" sz="900" spc="9" dirty="0" smtClean="0">
                <a:solidFill>
                  <a:srgbClr val="FFFFFF"/>
                </a:solidFill>
                <a:latin typeface="Aileron Regular"/>
              </a:rPr>
              <a:t>: </a:t>
            </a:r>
            <a:r>
              <a:rPr lang="en-US" sz="900" spc="9" dirty="0" err="1">
                <a:solidFill>
                  <a:srgbClr val="FFFFFF"/>
                </a:solidFill>
                <a:latin typeface="Aileron Regular"/>
              </a:rPr>
              <a:t>jelentésgazdagság</a:t>
            </a:r>
            <a:endParaRPr lang="en-US" sz="900" spc="9" dirty="0">
              <a:solidFill>
                <a:srgbClr val="FFFFFF"/>
              </a:solidFill>
              <a:latin typeface="Aileron Regular"/>
            </a:endParaRPr>
          </a:p>
        </p:txBody>
      </p:sp>
      <p:sp>
        <p:nvSpPr>
          <p:cNvPr id="18" name="TextBox 8"/>
          <p:cNvSpPr txBox="1"/>
          <p:nvPr/>
        </p:nvSpPr>
        <p:spPr>
          <a:xfrm>
            <a:off x="223836" y="1282845"/>
            <a:ext cx="1219200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9"/>
              </a:lnSpc>
            </a:pPr>
            <a:r>
              <a:rPr lang="en-US" sz="900" spc="9" dirty="0" err="1" smtClean="0">
                <a:solidFill>
                  <a:srgbClr val="FFFFFF"/>
                </a:solidFill>
                <a:latin typeface="Aileron Regular"/>
              </a:rPr>
              <a:t>Képe</a:t>
            </a:r>
            <a:r>
              <a:rPr lang="hu-HU" sz="900" spc="9" dirty="0" smtClean="0">
                <a:solidFill>
                  <a:srgbClr val="FFFFFF"/>
                </a:solidFill>
                <a:latin typeface="Aileron Regular"/>
              </a:rPr>
              <a:t>k</a:t>
            </a:r>
            <a:r>
              <a:rPr lang="en-US" sz="900" spc="9" dirty="0" smtClean="0">
                <a:solidFill>
                  <a:srgbClr val="FFFFFF"/>
                </a:solidFill>
                <a:latin typeface="Aileron Regular"/>
              </a:rPr>
              <a:t>: </a:t>
            </a:r>
            <a:r>
              <a:rPr lang="en-US" sz="900" spc="9" dirty="0" err="1">
                <a:solidFill>
                  <a:srgbClr val="FFFFFF"/>
                </a:solidFill>
                <a:latin typeface="Aileron Regular"/>
              </a:rPr>
              <a:t>expresszívek</a:t>
            </a:r>
            <a:r>
              <a:rPr lang="en-US" sz="900" spc="9" dirty="0">
                <a:solidFill>
                  <a:srgbClr val="FFFFFF"/>
                </a:solidFill>
                <a:latin typeface="Aileron Regular"/>
              </a:rPr>
              <a:t> – </a:t>
            </a:r>
            <a:r>
              <a:rPr lang="en-US" sz="900" spc="9" dirty="0" err="1">
                <a:solidFill>
                  <a:srgbClr val="FFFFFF"/>
                </a:solidFill>
                <a:latin typeface="Aileron Regular"/>
              </a:rPr>
              <a:t>szimbólumok</a:t>
            </a:r>
            <a:endParaRPr lang="en-US" sz="900" spc="9" dirty="0">
              <a:solidFill>
                <a:srgbClr val="FFFFFF"/>
              </a:solidFill>
              <a:latin typeface="Aileron Regular"/>
            </a:endParaRPr>
          </a:p>
        </p:txBody>
      </p:sp>
      <p:sp>
        <p:nvSpPr>
          <p:cNvPr id="20" name="TextBox 8"/>
          <p:cNvSpPr txBox="1"/>
          <p:nvPr/>
        </p:nvSpPr>
        <p:spPr>
          <a:xfrm>
            <a:off x="4011455" y="1408547"/>
            <a:ext cx="1280640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9"/>
              </a:lnSpc>
            </a:pPr>
            <a:r>
              <a:rPr lang="en-US" sz="900" spc="9" dirty="0" err="1">
                <a:solidFill>
                  <a:srgbClr val="FFFFFF"/>
                </a:solidFill>
                <a:latin typeface="Aileron Regular"/>
              </a:rPr>
              <a:t>Valóságelemek</a:t>
            </a:r>
            <a:r>
              <a:rPr lang="en-US" sz="900" spc="9" dirty="0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900" spc="9" dirty="0" err="1">
                <a:solidFill>
                  <a:srgbClr val="FFFFFF"/>
                </a:solidFill>
                <a:latin typeface="Aileron Regular"/>
              </a:rPr>
              <a:t>asszociációs</a:t>
            </a:r>
            <a:r>
              <a:rPr lang="en-US" sz="900" spc="9" dirty="0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900" spc="9" dirty="0" err="1">
                <a:solidFill>
                  <a:srgbClr val="FFFFFF"/>
                </a:solidFill>
                <a:latin typeface="Aileron Regular"/>
              </a:rPr>
              <a:t>köre</a:t>
            </a:r>
            <a:r>
              <a:rPr lang="en-US" sz="900" spc="9" dirty="0">
                <a:solidFill>
                  <a:srgbClr val="FFFFFF"/>
                </a:solidFill>
                <a:latin typeface="Aileron Regular"/>
              </a:rPr>
              <a:t> – </a:t>
            </a:r>
            <a:r>
              <a:rPr lang="en-US" sz="900" spc="9" dirty="0" err="1">
                <a:solidFill>
                  <a:srgbClr val="FFFFFF"/>
                </a:solidFill>
                <a:latin typeface="Aileron Regular"/>
              </a:rPr>
              <a:t>gondolat</a:t>
            </a:r>
            <a:r>
              <a:rPr lang="en-US" sz="900" spc="9" dirty="0">
                <a:solidFill>
                  <a:srgbClr val="FFFFFF"/>
                </a:solidFill>
                <a:latin typeface="Aileron Regular"/>
              </a:rPr>
              <a:t>, </a:t>
            </a:r>
            <a:r>
              <a:rPr lang="en-US" sz="900" spc="9" dirty="0" err="1">
                <a:solidFill>
                  <a:srgbClr val="FFFFFF"/>
                </a:solidFill>
                <a:latin typeface="Aileron Regular"/>
              </a:rPr>
              <a:t>érzés</a:t>
            </a:r>
            <a:r>
              <a:rPr lang="en-US" sz="900" spc="9" dirty="0">
                <a:solidFill>
                  <a:srgbClr val="FFFFFF"/>
                </a:solidFill>
                <a:latin typeface="Aileron Regular"/>
              </a:rPr>
              <a:t>, </a:t>
            </a:r>
            <a:r>
              <a:rPr lang="en-US" sz="900" spc="9" dirty="0" err="1">
                <a:solidFill>
                  <a:srgbClr val="FFFFFF"/>
                </a:solidFill>
                <a:latin typeface="Aileron Regular"/>
              </a:rPr>
              <a:t>hangulat</a:t>
            </a:r>
            <a:r>
              <a:rPr lang="en-US" sz="900" spc="9" dirty="0">
                <a:solidFill>
                  <a:srgbClr val="FFFFFF"/>
                </a:solidFill>
                <a:latin typeface="Aileron Regular"/>
              </a:rPr>
              <a:t>, </a:t>
            </a:r>
            <a:r>
              <a:rPr lang="en-US" sz="900" spc="9" dirty="0" err="1">
                <a:solidFill>
                  <a:srgbClr val="FFFFFF"/>
                </a:solidFill>
                <a:latin typeface="Aileron Regular"/>
              </a:rPr>
              <a:t>sejtelem</a:t>
            </a:r>
            <a:endParaRPr lang="en-US" sz="900" spc="9" dirty="0">
              <a:solidFill>
                <a:srgbClr val="FFFFFF"/>
              </a:solidFill>
              <a:latin typeface="Aileron Regular"/>
            </a:endParaRPr>
          </a:p>
        </p:txBody>
      </p:sp>
      <p:sp>
        <p:nvSpPr>
          <p:cNvPr id="22" name="TextBox 8"/>
          <p:cNvSpPr txBox="1"/>
          <p:nvPr/>
        </p:nvSpPr>
        <p:spPr>
          <a:xfrm>
            <a:off x="1488818" y="2585811"/>
            <a:ext cx="1219200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9"/>
              </a:lnSpc>
            </a:pPr>
            <a:r>
              <a:rPr lang="en-US" sz="900" spc="9" dirty="0" err="1" smtClean="0">
                <a:solidFill>
                  <a:srgbClr val="FFFFFF"/>
                </a:solidFill>
                <a:latin typeface="Aileron Regular"/>
              </a:rPr>
              <a:t>Alakzat</a:t>
            </a:r>
            <a:r>
              <a:rPr lang="hu-HU" sz="900" spc="9" dirty="0" smtClean="0">
                <a:solidFill>
                  <a:srgbClr val="FFFFFF"/>
                </a:solidFill>
                <a:latin typeface="Aileron Regular"/>
              </a:rPr>
              <a:t>ok</a:t>
            </a:r>
            <a:r>
              <a:rPr lang="en-US" sz="900" spc="9" dirty="0" smtClean="0">
                <a:solidFill>
                  <a:srgbClr val="FFFFFF"/>
                </a:solidFill>
                <a:latin typeface="Aileron Regular"/>
              </a:rPr>
              <a:t>: </a:t>
            </a:r>
            <a:r>
              <a:rPr lang="en-US" sz="900" spc="9" dirty="0" err="1">
                <a:solidFill>
                  <a:srgbClr val="FFFFFF"/>
                </a:solidFill>
                <a:latin typeface="Aileron Regular"/>
              </a:rPr>
              <a:t>ismétlések</a:t>
            </a:r>
            <a:r>
              <a:rPr lang="en-US" sz="900" spc="9" dirty="0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900" spc="9" dirty="0" err="1">
                <a:solidFill>
                  <a:srgbClr val="FFFFFF"/>
                </a:solidFill>
                <a:latin typeface="Aileron Regular"/>
              </a:rPr>
              <a:t>számtalan</a:t>
            </a:r>
            <a:r>
              <a:rPr lang="en-US" sz="900" spc="9" dirty="0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900" spc="9" dirty="0" err="1">
                <a:solidFill>
                  <a:srgbClr val="FFFFFF"/>
                </a:solidFill>
                <a:latin typeface="Aileron Regular"/>
              </a:rPr>
              <a:t>variációja</a:t>
            </a:r>
            <a:endParaRPr lang="en-US" sz="900" spc="9" dirty="0">
              <a:solidFill>
                <a:srgbClr val="FFFFFF"/>
              </a:solidFill>
              <a:latin typeface="Aileron Regular"/>
            </a:endParaRPr>
          </a:p>
        </p:txBody>
      </p:sp>
      <p:sp>
        <p:nvSpPr>
          <p:cNvPr id="23" name="TextBox 8"/>
          <p:cNvSpPr txBox="1"/>
          <p:nvPr/>
        </p:nvSpPr>
        <p:spPr>
          <a:xfrm>
            <a:off x="458982" y="1939392"/>
            <a:ext cx="1966678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9"/>
              </a:lnSpc>
            </a:pPr>
            <a:r>
              <a:rPr lang="en-US" sz="900" spc="9" dirty="0" err="1" smtClean="0">
                <a:solidFill>
                  <a:srgbClr val="FFFFFF"/>
                </a:solidFill>
                <a:latin typeface="Aileron Regular"/>
              </a:rPr>
              <a:t>Szószerkezete</a:t>
            </a:r>
            <a:r>
              <a:rPr lang="hu-HU" sz="900" spc="9" dirty="0" smtClean="0">
                <a:solidFill>
                  <a:srgbClr val="FFFFFF"/>
                </a:solidFill>
                <a:latin typeface="Aileron Regular"/>
              </a:rPr>
              <a:t>k</a:t>
            </a:r>
            <a:r>
              <a:rPr lang="en-US" sz="900" spc="9" dirty="0" smtClean="0">
                <a:solidFill>
                  <a:srgbClr val="FFFFFF"/>
                </a:solidFill>
                <a:latin typeface="Aileron Regular"/>
              </a:rPr>
              <a:t>: </a:t>
            </a:r>
            <a:r>
              <a:rPr lang="en-US" sz="900" spc="9" dirty="0" err="1">
                <a:solidFill>
                  <a:srgbClr val="FFFFFF"/>
                </a:solidFill>
                <a:latin typeface="Aileron Regular"/>
              </a:rPr>
              <a:t>jelentések</a:t>
            </a:r>
            <a:r>
              <a:rPr lang="en-US" sz="900" spc="9" dirty="0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900" spc="9" dirty="0" err="1">
                <a:solidFill>
                  <a:srgbClr val="FFFFFF"/>
                </a:solidFill>
                <a:latin typeface="Aileron Regular"/>
              </a:rPr>
              <a:t>kitágulása</a:t>
            </a:r>
            <a:r>
              <a:rPr lang="en-US" sz="900" spc="9" dirty="0">
                <a:solidFill>
                  <a:srgbClr val="FFFFFF"/>
                </a:solidFill>
                <a:latin typeface="Aileron Regular"/>
              </a:rPr>
              <a:t>, </a:t>
            </a:r>
            <a:r>
              <a:rPr lang="en-US" sz="900" spc="9" dirty="0" err="1">
                <a:solidFill>
                  <a:srgbClr val="FFFFFF"/>
                </a:solidFill>
                <a:latin typeface="Aileron Regular"/>
              </a:rPr>
              <a:t>ezért</a:t>
            </a:r>
            <a:r>
              <a:rPr lang="en-US" sz="900" spc="9" dirty="0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900" spc="9" dirty="0" err="1" smtClean="0">
                <a:solidFill>
                  <a:srgbClr val="FFFFFF"/>
                </a:solidFill>
                <a:latin typeface="Aileron Regular"/>
              </a:rPr>
              <a:t>elhomályosulása</a:t>
            </a:r>
            <a:endParaRPr lang="en-US" sz="900" spc="9" dirty="0">
              <a:solidFill>
                <a:srgbClr val="FFFFFF"/>
              </a:solidFill>
              <a:latin typeface="Aileron Regular"/>
            </a:endParaRPr>
          </a:p>
        </p:txBody>
      </p:sp>
      <p:sp>
        <p:nvSpPr>
          <p:cNvPr id="24" name="TextBox 8"/>
          <p:cNvSpPr txBox="1"/>
          <p:nvPr/>
        </p:nvSpPr>
        <p:spPr>
          <a:xfrm>
            <a:off x="2766298" y="1923941"/>
            <a:ext cx="1219200" cy="318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9"/>
              </a:lnSpc>
            </a:pPr>
            <a:r>
              <a:rPr lang="en-US" sz="900" spc="9" dirty="0" err="1">
                <a:solidFill>
                  <a:srgbClr val="FFFFFF"/>
                </a:solidFill>
                <a:latin typeface="Aileron Regular"/>
              </a:rPr>
              <a:t>Hangszimbolika</a:t>
            </a:r>
            <a:r>
              <a:rPr lang="en-US" sz="900" spc="9" dirty="0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900" spc="9" dirty="0" err="1">
                <a:solidFill>
                  <a:srgbClr val="FFFFFF"/>
                </a:solidFill>
                <a:latin typeface="Aileron Regular"/>
              </a:rPr>
              <a:t>kiaknázása</a:t>
            </a:r>
            <a:endParaRPr lang="en-US" sz="900" spc="9" dirty="0">
              <a:solidFill>
                <a:srgbClr val="FFFFFF"/>
              </a:solidFill>
              <a:latin typeface="Aileron Regular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034157" y="2623000"/>
            <a:ext cx="1219200" cy="243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329"/>
              </a:lnSpc>
            </a:pPr>
            <a:r>
              <a:rPr lang="en-US" sz="900" spc="9" dirty="0" err="1">
                <a:solidFill>
                  <a:srgbClr val="FFFFFF"/>
                </a:solidFill>
                <a:latin typeface="Aileron Regular"/>
              </a:rPr>
              <a:t>Erős</a:t>
            </a:r>
            <a:r>
              <a:rPr lang="en-US" sz="900" spc="9" dirty="0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900" spc="9" dirty="0" err="1">
                <a:solidFill>
                  <a:srgbClr val="FFFFFF"/>
                </a:solidFill>
                <a:latin typeface="Aileron Regular"/>
              </a:rPr>
              <a:t>hangulatiság</a:t>
            </a:r>
            <a:endParaRPr lang="en-US" sz="900" spc="9" dirty="0">
              <a:solidFill>
                <a:srgbClr val="FFFFFF"/>
              </a:solidFill>
              <a:latin typeface="Aileron Regular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/>
          <a:srcRect t="11074" b="18131"/>
          <a:stretch/>
        </p:blipFill>
        <p:spPr>
          <a:xfrm>
            <a:off x="2740104" y="2422849"/>
            <a:ext cx="1271351" cy="644217"/>
          </a:xfrm>
          <a:prstGeom prst="rect">
            <a:avLst/>
          </a:prstGeom>
        </p:spPr>
      </p:pic>
      <p:sp>
        <p:nvSpPr>
          <p:cNvPr id="38" name="TextBox 5"/>
          <p:cNvSpPr txBox="1"/>
          <p:nvPr/>
        </p:nvSpPr>
        <p:spPr>
          <a:xfrm>
            <a:off x="1481137" y="1287167"/>
            <a:ext cx="2530318" cy="28212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88"/>
              </a:lnSpc>
            </a:pPr>
            <a:r>
              <a:rPr lang="en-US" sz="1919" spc="35" dirty="0" err="1">
                <a:solidFill>
                  <a:srgbClr val="FFFFFF"/>
                </a:solidFill>
                <a:latin typeface="Aileron Regular Bold"/>
              </a:rPr>
              <a:t>Stílusjegyek</a:t>
            </a:r>
            <a:endParaRPr lang="en-US" sz="1919" spc="35" dirty="0">
              <a:solidFill>
                <a:srgbClr val="FFFFFF"/>
              </a:solidFill>
              <a:latin typeface="Aileron Regular Bold"/>
            </a:endParaRPr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7" b="25197"/>
          <a:stretch/>
        </p:blipFill>
        <p:spPr bwMode="auto">
          <a:xfrm>
            <a:off x="196394" y="416526"/>
            <a:ext cx="1260000" cy="65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2" name="Group 41"/>
          <p:cNvGrpSpPr/>
          <p:nvPr/>
        </p:nvGrpSpPr>
        <p:grpSpPr>
          <a:xfrm>
            <a:off x="196392" y="2422849"/>
            <a:ext cx="1262185" cy="644995"/>
            <a:chOff x="196392" y="2422849"/>
            <a:chExt cx="1262185" cy="644995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5"/>
            <a:srcRect t="10363" b="4196"/>
            <a:stretch/>
          </p:blipFill>
          <p:spPr>
            <a:xfrm flipH="1">
              <a:off x="196392" y="2422849"/>
              <a:ext cx="1132343" cy="644995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5"/>
            <a:srcRect t="10363" r="75075" b="4196"/>
            <a:stretch/>
          </p:blipFill>
          <p:spPr>
            <a:xfrm flipH="1">
              <a:off x="1176337" y="2422849"/>
              <a:ext cx="282240" cy="6449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648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18" grpId="0"/>
      <p:bldP spid="20" grpId="0"/>
      <p:bldP spid="22" grpId="0"/>
      <p:bldP spid="23" grpId="0"/>
      <p:bldP spid="24" grpId="0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50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85737" y="400844"/>
            <a:ext cx="5936105" cy="2859722"/>
            <a:chOff x="-175643" y="394623"/>
            <a:chExt cx="5863019" cy="2938809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97" y="401638"/>
              <a:ext cx="5212079" cy="29317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4152"/>
            <a:stretch/>
          </p:blipFill>
          <p:spPr bwMode="auto">
            <a:xfrm>
              <a:off x="-175643" y="394623"/>
              <a:ext cx="911608" cy="29317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TextBox 4"/>
          <p:cNvSpPr txBox="1"/>
          <p:nvPr/>
        </p:nvSpPr>
        <p:spPr>
          <a:xfrm>
            <a:off x="746397" y="708225"/>
            <a:ext cx="2428392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hu-HU" sz="1000" dirty="0">
                <a:solidFill>
                  <a:prstClr val="white"/>
                </a:solidFill>
                <a:latin typeface="Aileron Heavy Bold"/>
              </a:rPr>
              <a:t>Tort ülök az elillant évek</a:t>
            </a:r>
            <a:br>
              <a:rPr lang="hu-HU" sz="1000" dirty="0">
                <a:solidFill>
                  <a:prstClr val="white"/>
                </a:solidFill>
                <a:latin typeface="Aileron Heavy Bold"/>
              </a:rPr>
            </a:br>
            <a:r>
              <a:rPr lang="hu-HU" sz="1000" dirty="0">
                <a:solidFill>
                  <a:prstClr val="white"/>
                </a:solidFill>
                <a:latin typeface="Aileron Heavy Bold"/>
              </a:rPr>
              <a:t>Szőlőhegyén s vidáman buggyan</a:t>
            </a:r>
            <a:br>
              <a:rPr lang="hu-HU" sz="1000" dirty="0">
                <a:solidFill>
                  <a:prstClr val="white"/>
                </a:solidFill>
                <a:latin typeface="Aileron Heavy Bold"/>
              </a:rPr>
            </a:br>
            <a:r>
              <a:rPr lang="hu-HU" sz="1000" dirty="0">
                <a:solidFill>
                  <a:prstClr val="white"/>
                </a:solidFill>
                <a:latin typeface="Aileron Heavy Bold"/>
              </a:rPr>
              <a:t>Torkomon a szüreti ének.</a:t>
            </a:r>
          </a:p>
          <a:p>
            <a:r>
              <a:rPr lang="hu-HU" sz="1000" dirty="0">
                <a:solidFill>
                  <a:prstClr val="white"/>
                </a:solidFill>
                <a:latin typeface="Aileron Heavy Bold"/>
              </a:rPr>
              <a:t>Ónos, csapó esőben ázom</a:t>
            </a:r>
            <a:br>
              <a:rPr lang="hu-HU" sz="1000" dirty="0">
                <a:solidFill>
                  <a:prstClr val="white"/>
                </a:solidFill>
                <a:latin typeface="Aileron Heavy Bold"/>
              </a:rPr>
            </a:br>
            <a:r>
              <a:rPr lang="hu-HU" sz="1000" dirty="0">
                <a:solidFill>
                  <a:prstClr val="white"/>
                </a:solidFill>
                <a:latin typeface="Aileron Heavy Bold"/>
              </a:rPr>
              <a:t>S vörös-kék szőlőlevelekkel</a:t>
            </a:r>
            <a:br>
              <a:rPr lang="hu-HU" sz="1000" dirty="0">
                <a:solidFill>
                  <a:prstClr val="white"/>
                </a:solidFill>
                <a:latin typeface="Aileron Heavy Bold"/>
              </a:rPr>
            </a:br>
            <a:r>
              <a:rPr lang="hu-HU" sz="1000" dirty="0">
                <a:solidFill>
                  <a:prstClr val="white"/>
                </a:solidFill>
                <a:latin typeface="Aileron Heavy Bold"/>
              </a:rPr>
              <a:t>Hajló fejem megkoronázom.</a:t>
            </a:r>
          </a:p>
          <a:p>
            <a:r>
              <a:rPr lang="hu-HU" sz="1000" dirty="0">
                <a:solidFill>
                  <a:prstClr val="white"/>
                </a:solidFill>
                <a:latin typeface="Aileron Heavy Bold"/>
              </a:rPr>
              <a:t>Nézem a tépett venyigéket,</a:t>
            </a:r>
            <a:br>
              <a:rPr lang="hu-HU" sz="1000" dirty="0">
                <a:solidFill>
                  <a:prstClr val="white"/>
                </a:solidFill>
                <a:latin typeface="Aileron Heavy Bold"/>
              </a:rPr>
            </a:br>
            <a:r>
              <a:rPr lang="hu-HU" sz="1000" dirty="0">
                <a:solidFill>
                  <a:prstClr val="white"/>
                </a:solidFill>
                <a:latin typeface="Aileron Heavy Bold"/>
              </a:rPr>
              <a:t>Hajtogatom részeg korsómat</a:t>
            </a:r>
            <a:br>
              <a:rPr lang="hu-HU" sz="1000" dirty="0">
                <a:solidFill>
                  <a:prstClr val="white"/>
                </a:solidFill>
                <a:latin typeface="Aileron Heavy Bold"/>
              </a:rPr>
            </a:br>
            <a:r>
              <a:rPr lang="hu-HU" sz="1000" dirty="0">
                <a:solidFill>
                  <a:prstClr val="white"/>
                </a:solidFill>
                <a:latin typeface="Aileron Heavy Bold"/>
              </a:rPr>
              <a:t>S lassan, gőggel magasra lépek.</a:t>
            </a:r>
          </a:p>
          <a:p>
            <a:r>
              <a:rPr lang="hu-HU" sz="1000" dirty="0">
                <a:solidFill>
                  <a:prstClr val="white"/>
                </a:solidFill>
                <a:latin typeface="Aileron Heavy Bold"/>
              </a:rPr>
              <a:t>A csúcson majd talán megállok,</a:t>
            </a:r>
            <a:br>
              <a:rPr lang="hu-HU" sz="1000" dirty="0">
                <a:solidFill>
                  <a:prstClr val="white"/>
                </a:solidFill>
                <a:latin typeface="Aileron Heavy Bold"/>
              </a:rPr>
            </a:br>
            <a:r>
              <a:rPr lang="hu-HU" sz="1000" dirty="0">
                <a:solidFill>
                  <a:prstClr val="white"/>
                </a:solidFill>
                <a:latin typeface="Aileron Heavy Bold"/>
              </a:rPr>
              <a:t>Földhöz vágom a boros-korsót</a:t>
            </a:r>
            <a:br>
              <a:rPr lang="hu-HU" sz="1000" dirty="0">
                <a:solidFill>
                  <a:prstClr val="white"/>
                </a:solidFill>
                <a:latin typeface="Aileron Heavy Bold"/>
              </a:rPr>
            </a:br>
            <a:r>
              <a:rPr lang="hu-HU" sz="1000" dirty="0">
                <a:solidFill>
                  <a:prstClr val="white"/>
                </a:solidFill>
                <a:latin typeface="Aileron Heavy Bold"/>
              </a:rPr>
              <a:t>S vidám jóéjszakát kivánok.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93356" y="2915444"/>
            <a:ext cx="2743200" cy="17953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74"/>
              </a:lnSpc>
            </a:pPr>
            <a:r>
              <a:rPr lang="en-US" sz="974" spc="124" dirty="0" err="1">
                <a:solidFill>
                  <a:prstClr val="white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Ady</a:t>
            </a:r>
            <a:r>
              <a:rPr lang="en-US" sz="974" spc="124" dirty="0">
                <a:solidFill>
                  <a:prstClr val="white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en-US" sz="974" spc="124" dirty="0" err="1">
                <a:solidFill>
                  <a:prstClr val="white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Endre</a:t>
            </a:r>
            <a:r>
              <a:rPr lang="en-US" sz="974" spc="124" dirty="0">
                <a:solidFill>
                  <a:prstClr val="white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: </a:t>
            </a:r>
            <a:r>
              <a:rPr lang="en-US" sz="974" spc="124" dirty="0" err="1">
                <a:solidFill>
                  <a:prstClr val="white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Elillant</a:t>
            </a:r>
            <a:r>
              <a:rPr lang="en-US" sz="974" spc="124" dirty="0">
                <a:solidFill>
                  <a:prstClr val="white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en-US" sz="974" spc="124" dirty="0" err="1">
                <a:solidFill>
                  <a:prstClr val="white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évek</a:t>
            </a:r>
            <a:r>
              <a:rPr lang="en-US" sz="974" spc="124" dirty="0">
                <a:solidFill>
                  <a:prstClr val="white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en-US" sz="974" spc="124" dirty="0" err="1">
                <a:solidFill>
                  <a:prstClr val="white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szőlőhegyén</a:t>
            </a:r>
            <a:endParaRPr lang="en-US" sz="974" spc="124" dirty="0">
              <a:solidFill>
                <a:prstClr val="white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11" name="TextBox 5"/>
          <p:cNvSpPr txBox="1"/>
          <p:nvPr/>
        </p:nvSpPr>
        <p:spPr>
          <a:xfrm>
            <a:off x="139012" y="1010444"/>
            <a:ext cx="560659" cy="38856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374"/>
              </a:lnSpc>
            </a:pPr>
            <a:r>
              <a:rPr lang="en-US" sz="6600" spc="124" dirty="0">
                <a:solidFill>
                  <a:prstClr val="white"/>
                </a:solidFill>
                <a:latin typeface="Adobe Garamond Pro Bold" panose="02020702060506020403" pitchFamily="18" charset="0"/>
              </a:rPr>
              <a:t>“</a:t>
            </a:r>
          </a:p>
        </p:txBody>
      </p:sp>
      <p:sp>
        <p:nvSpPr>
          <p:cNvPr id="12" name="TextBox 5"/>
          <p:cNvSpPr txBox="1"/>
          <p:nvPr/>
        </p:nvSpPr>
        <p:spPr>
          <a:xfrm rot="10800000">
            <a:off x="2547937" y="1848724"/>
            <a:ext cx="560659" cy="38856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374"/>
              </a:lnSpc>
            </a:pPr>
            <a:r>
              <a:rPr lang="en-US" sz="6600" spc="124" dirty="0">
                <a:solidFill>
                  <a:prstClr val="white"/>
                </a:solidFill>
                <a:latin typeface="Adobe Garamond Pro Bold" panose="02020702060506020403" pitchFamily="18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67739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50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83436" y="523260"/>
            <a:ext cx="3792979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21"/>
              </a:lnSpc>
            </a:pPr>
            <a:r>
              <a:rPr lang="hu-HU" sz="3184" spc="63" dirty="0">
                <a:solidFill>
                  <a:srgbClr val="FFFFFF"/>
                </a:solidFill>
                <a:latin typeface="Aileron Heavy Bold"/>
              </a:rPr>
              <a:t>Impresszionizmus</a:t>
            </a:r>
            <a:endParaRPr lang="en-US" sz="3184" spc="63" dirty="0">
              <a:solidFill>
                <a:srgbClr val="FFFFFF"/>
              </a:solidFill>
              <a:latin typeface="Aileron Heavy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428458" y="1067103"/>
            <a:ext cx="2502939" cy="23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1"/>
              </a:lnSpc>
            </a:pPr>
            <a:r>
              <a:rPr lang="en-US" sz="1181" spc="12" dirty="0" smtClean="0">
                <a:solidFill>
                  <a:srgbClr val="FFFFFF"/>
                </a:solidFill>
                <a:latin typeface="Aileron Regular"/>
              </a:rPr>
              <a:t>X</a:t>
            </a:r>
            <a:r>
              <a:rPr lang="hu-HU" sz="1181" spc="12" dirty="0" smtClean="0">
                <a:solidFill>
                  <a:srgbClr val="FFFFFF"/>
                </a:solidFill>
                <a:latin typeface="Aileron Regular"/>
              </a:rPr>
              <a:t>IX </a:t>
            </a:r>
            <a:r>
              <a:rPr lang="hu-HU" sz="1200" spc="12" dirty="0">
                <a:solidFill>
                  <a:srgbClr val="FFFFFF"/>
                </a:solidFill>
                <a:latin typeface="Aileron Regular"/>
              </a:rPr>
              <a:t>–</a:t>
            </a:r>
            <a:r>
              <a:rPr lang="hu-HU" sz="1181" spc="12" dirty="0" smtClean="0">
                <a:solidFill>
                  <a:srgbClr val="FFFFFF"/>
                </a:solidFill>
                <a:latin typeface="Aileron Regular"/>
              </a:rPr>
              <a:t> XX</a:t>
            </a:r>
            <a:r>
              <a:rPr lang="en-US" sz="1181" spc="12" dirty="0" smtClean="0">
                <a:solidFill>
                  <a:srgbClr val="FFFFFF"/>
                </a:solidFill>
                <a:latin typeface="Aileron Regular"/>
              </a:rPr>
              <a:t>. </a:t>
            </a:r>
            <a:r>
              <a:rPr lang="en-US" sz="1181" spc="5" dirty="0">
                <a:solidFill>
                  <a:srgbClr val="FFFFFF"/>
                </a:solidFill>
                <a:latin typeface="Arimo"/>
              </a:rPr>
              <a:t>század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5738" y="2686844"/>
            <a:ext cx="4989845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hu-HU" sz="800" spc="12" dirty="0">
                <a:solidFill>
                  <a:srgbClr val="FFFFFF"/>
                </a:solidFill>
                <a:latin typeface="Aileron Regular"/>
              </a:rPr>
              <a:t>lat. impressio: ‘benyomás’</a:t>
            </a:r>
          </a:p>
          <a:p>
            <a:pPr algn="ctr"/>
            <a:r>
              <a:rPr lang="hu-HU" sz="800" spc="12" dirty="0">
                <a:solidFill>
                  <a:srgbClr val="FFFFFF"/>
                </a:solidFill>
                <a:latin typeface="Aileron Regular"/>
              </a:rPr>
              <a:t>Stílusirányzat – újfajta látás </a:t>
            </a:r>
          </a:p>
        </p:txBody>
      </p:sp>
      <p:sp>
        <p:nvSpPr>
          <p:cNvPr id="10" name="TextBox 21"/>
          <p:cNvSpPr txBox="1"/>
          <p:nvPr/>
        </p:nvSpPr>
        <p:spPr>
          <a:xfrm>
            <a:off x="3465433" y="497701"/>
            <a:ext cx="1710150" cy="25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3972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7945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7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5889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9861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3834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07806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51778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247"/>
              </a:lnSpc>
            </a:pPr>
            <a:r>
              <a:rPr lang="en-US" sz="945" dirty="0" err="1">
                <a:solidFill>
                  <a:prstClr val="whit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Kolozs</a:t>
            </a:r>
            <a:r>
              <a:rPr lang="en-US" sz="945" dirty="0">
                <a:solidFill>
                  <a:prstClr val="whit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en-US" sz="945" dirty="0" err="1">
                <a:solidFill>
                  <a:prstClr val="whit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megyei</a:t>
            </a:r>
            <a:r>
              <a:rPr lang="en-US" sz="945" dirty="0">
                <a:solidFill>
                  <a:prstClr val="whit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en-US" sz="945" dirty="0" err="1" smtClean="0">
                <a:solidFill>
                  <a:prstClr val="whit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magyartanárok</a:t>
            </a:r>
            <a:r>
              <a:rPr lang="en-US" sz="945" dirty="0" smtClean="0">
                <a:solidFill>
                  <a:prstClr val="whit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      </a:t>
            </a:r>
            <a:endParaRPr lang="en-US" sz="945" dirty="0">
              <a:solidFill>
                <a:prstClr val="white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81222" y="1421405"/>
            <a:ext cx="4397403" cy="1080001"/>
            <a:chOff x="139449" y="1456393"/>
            <a:chExt cx="4397403" cy="1080001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449" y="1456394"/>
              <a:ext cx="1404802" cy="1080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7337" y="1456394"/>
              <a:ext cx="826486" cy="1080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0724" y="1456393"/>
              <a:ext cx="1537627" cy="1080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5252" y="1456393"/>
              <a:ext cx="561600" cy="1080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2463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5"/>
          <a:stretch/>
        </p:blipFill>
        <p:spPr bwMode="auto">
          <a:xfrm>
            <a:off x="2642316" y="1797863"/>
            <a:ext cx="2446332" cy="1142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0" b="13135"/>
          <a:stretch/>
        </p:blipFill>
        <p:spPr bwMode="auto">
          <a:xfrm>
            <a:off x="2640648" y="401638"/>
            <a:ext cx="2448000" cy="1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/>
          <p:cNvSpPr/>
          <p:nvPr/>
        </p:nvSpPr>
        <p:spPr>
          <a:xfrm>
            <a:off x="0" y="0"/>
            <a:ext cx="2328621" cy="3240088"/>
          </a:xfrm>
          <a:prstGeom prst="rect">
            <a:avLst/>
          </a:prstGeom>
          <a:solidFill>
            <a:srgbClr val="3E5041"/>
          </a:solidFill>
        </p:spPr>
      </p:sp>
      <p:sp>
        <p:nvSpPr>
          <p:cNvPr id="4" name="TextBox 4"/>
          <p:cNvSpPr txBox="1"/>
          <p:nvPr/>
        </p:nvSpPr>
        <p:spPr>
          <a:xfrm>
            <a:off x="319266" y="603450"/>
            <a:ext cx="1981200" cy="21672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11"/>
              </a:lnSpc>
            </a:pPr>
            <a:r>
              <a:rPr lang="hu-HU" sz="1093" spc="40" dirty="0">
                <a:solidFill>
                  <a:srgbClr val="FFFFFF"/>
                </a:solidFill>
                <a:latin typeface="Aileron Regular Bold"/>
              </a:rPr>
              <a:t>A pillanatnyi hangulat, benyomás művészete </a:t>
            </a:r>
            <a:r>
              <a:rPr lang="hu-HU" sz="1100" spc="12" dirty="0">
                <a:solidFill>
                  <a:srgbClr val="FFFFFF"/>
                </a:solidFill>
                <a:latin typeface="Aileron Regular"/>
              </a:rPr>
              <a:t>–</a:t>
            </a:r>
            <a:r>
              <a:rPr lang="hu-HU" sz="1093" spc="40" dirty="0" smtClean="0">
                <a:solidFill>
                  <a:srgbClr val="FFFFFF"/>
                </a:solidFill>
                <a:latin typeface="Aileron Regular Bold"/>
              </a:rPr>
              <a:t> </a:t>
            </a:r>
            <a:r>
              <a:rPr lang="hu-HU" sz="1093" spc="40" dirty="0">
                <a:solidFill>
                  <a:srgbClr val="FFFFFF"/>
                </a:solidFill>
                <a:latin typeface="Aileron Regular Bold"/>
              </a:rPr>
              <a:t>festészet, irodalom</a:t>
            </a:r>
          </a:p>
          <a:p>
            <a:pPr>
              <a:lnSpc>
                <a:spcPts val="1311"/>
              </a:lnSpc>
            </a:pPr>
            <a:endParaRPr lang="hu-HU" sz="1093" spc="40" dirty="0" smtClean="0">
              <a:solidFill>
                <a:srgbClr val="FFFFFF"/>
              </a:solidFill>
              <a:latin typeface="Aileron Regular Bold"/>
            </a:endParaRPr>
          </a:p>
          <a:p>
            <a:pPr>
              <a:lnSpc>
                <a:spcPts val="1311"/>
              </a:lnSpc>
            </a:pPr>
            <a:r>
              <a:rPr lang="hu-HU" sz="1093" spc="40" dirty="0" smtClean="0">
                <a:solidFill>
                  <a:srgbClr val="FFFFFF"/>
                </a:solidFill>
                <a:latin typeface="Aileron Regular Bold"/>
              </a:rPr>
              <a:t>Hagyományos </a:t>
            </a:r>
            <a:r>
              <a:rPr lang="hu-HU" sz="1093" spc="40" dirty="0">
                <a:solidFill>
                  <a:srgbClr val="FFFFFF"/>
                </a:solidFill>
                <a:latin typeface="Aileron Regular Bold"/>
              </a:rPr>
              <a:t>értékrend </a:t>
            </a:r>
            <a:endParaRPr lang="hu-HU" sz="1093" spc="40" dirty="0" smtClean="0">
              <a:solidFill>
                <a:srgbClr val="FFFFFF"/>
              </a:solidFill>
              <a:latin typeface="Aileron Regular Bold"/>
            </a:endParaRPr>
          </a:p>
          <a:p>
            <a:pPr>
              <a:lnSpc>
                <a:spcPts val="1311"/>
              </a:lnSpc>
            </a:pPr>
            <a:r>
              <a:rPr lang="hu-HU" sz="1093" spc="40" dirty="0" smtClean="0">
                <a:solidFill>
                  <a:srgbClr val="FFFFFF"/>
                </a:solidFill>
                <a:latin typeface="Aileron Regular Bold"/>
              </a:rPr>
              <a:t>felbomlása</a:t>
            </a:r>
            <a:endParaRPr lang="hu-HU" sz="1093" spc="40" dirty="0">
              <a:solidFill>
                <a:srgbClr val="FFFFFF"/>
              </a:solidFill>
              <a:latin typeface="Aileron Regular Bold"/>
            </a:endParaRPr>
          </a:p>
          <a:p>
            <a:pPr>
              <a:lnSpc>
                <a:spcPts val="1311"/>
              </a:lnSpc>
            </a:pPr>
            <a:endParaRPr lang="hu-HU" sz="1093" spc="40" dirty="0" smtClean="0">
              <a:solidFill>
                <a:srgbClr val="FFFFFF"/>
              </a:solidFill>
              <a:latin typeface="Aileron Regular Bold"/>
            </a:endParaRPr>
          </a:p>
          <a:p>
            <a:pPr>
              <a:lnSpc>
                <a:spcPts val="1311"/>
              </a:lnSpc>
            </a:pPr>
            <a:r>
              <a:rPr lang="hu-HU" sz="1093" spc="40" dirty="0" smtClean="0">
                <a:solidFill>
                  <a:srgbClr val="FFFFFF"/>
                </a:solidFill>
                <a:latin typeface="Aileron Regular Bold"/>
              </a:rPr>
              <a:t>Világkép</a:t>
            </a:r>
            <a:r>
              <a:rPr lang="hu-HU" sz="1093" spc="40" dirty="0">
                <a:solidFill>
                  <a:srgbClr val="FFFFFF"/>
                </a:solidFill>
                <a:latin typeface="Aileron Regular Bold"/>
              </a:rPr>
              <a:t>: a lényeg a látszat </a:t>
            </a:r>
            <a:endParaRPr lang="hu-HU" sz="1093" spc="40" dirty="0" smtClean="0">
              <a:solidFill>
                <a:srgbClr val="FFFFFF"/>
              </a:solidFill>
              <a:latin typeface="Aileron Regular Bold"/>
            </a:endParaRPr>
          </a:p>
          <a:p>
            <a:pPr>
              <a:lnSpc>
                <a:spcPts val="1311"/>
              </a:lnSpc>
            </a:pPr>
            <a:r>
              <a:rPr lang="hu-HU" sz="1093" spc="40" dirty="0" smtClean="0">
                <a:solidFill>
                  <a:srgbClr val="FFFFFF"/>
                </a:solidFill>
                <a:latin typeface="Aileron Regular Bold"/>
              </a:rPr>
              <a:t>mögött </a:t>
            </a:r>
            <a:r>
              <a:rPr lang="hu-HU" sz="1093" spc="40" dirty="0">
                <a:solidFill>
                  <a:srgbClr val="FFFFFF"/>
                </a:solidFill>
                <a:latin typeface="Aileron Regular Bold"/>
              </a:rPr>
              <a:t>húzódik meg</a:t>
            </a:r>
          </a:p>
          <a:p>
            <a:pPr>
              <a:lnSpc>
                <a:spcPts val="1311"/>
              </a:lnSpc>
            </a:pPr>
            <a:endParaRPr lang="hu-HU" sz="1093" spc="40" dirty="0" smtClean="0">
              <a:solidFill>
                <a:srgbClr val="FFFFFF"/>
              </a:solidFill>
              <a:latin typeface="Aileron Regular Bold"/>
            </a:endParaRPr>
          </a:p>
          <a:p>
            <a:pPr>
              <a:lnSpc>
                <a:spcPts val="1311"/>
              </a:lnSpc>
            </a:pPr>
            <a:r>
              <a:rPr lang="hu-HU" sz="1093" spc="40" dirty="0" smtClean="0">
                <a:solidFill>
                  <a:srgbClr val="FFFFFF"/>
                </a:solidFill>
                <a:latin typeface="Aileron Regular Bold"/>
              </a:rPr>
              <a:t>A </a:t>
            </a:r>
            <a:r>
              <a:rPr lang="hu-HU" sz="1093" spc="40" dirty="0">
                <a:solidFill>
                  <a:srgbClr val="FFFFFF"/>
                </a:solidFill>
                <a:latin typeface="Aileron Regular Bold"/>
              </a:rPr>
              <a:t>művész szemben áll a közönséggel, feladata: valódi értékek </a:t>
            </a:r>
            <a:r>
              <a:rPr lang="hu-HU" sz="1093" spc="40" dirty="0" smtClean="0">
                <a:solidFill>
                  <a:srgbClr val="FFFFFF"/>
                </a:solidFill>
                <a:latin typeface="Aileron Regular Bold"/>
              </a:rPr>
              <a:t>felmutatása</a:t>
            </a:r>
            <a:endParaRPr lang="hu-HU" sz="1093" spc="40" dirty="0">
              <a:solidFill>
                <a:srgbClr val="FFFFFF"/>
              </a:solidFill>
              <a:latin typeface="Aileron Regular Bold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3008986" y="1391444"/>
            <a:ext cx="1711324" cy="533400"/>
            <a:chOff x="-2046410" y="0"/>
            <a:chExt cx="7726610" cy="2584435"/>
          </a:xfrm>
          <a:solidFill>
            <a:srgbClr val="3E5041"/>
          </a:solidFill>
        </p:grpSpPr>
        <p:sp>
          <p:nvSpPr>
            <p:cNvPr id="13" name="AutoShape 13"/>
            <p:cNvSpPr/>
            <p:nvPr/>
          </p:nvSpPr>
          <p:spPr>
            <a:xfrm>
              <a:off x="-2046410" y="0"/>
              <a:ext cx="7726610" cy="2584435"/>
            </a:xfrm>
            <a:prstGeom prst="rect">
              <a:avLst/>
            </a:prstGeom>
            <a:grpFill/>
          </p:spPr>
        </p:sp>
        <p:sp>
          <p:nvSpPr>
            <p:cNvPr id="14" name="TextBox 14"/>
            <p:cNvSpPr txBox="1"/>
            <p:nvPr/>
          </p:nvSpPr>
          <p:spPr>
            <a:xfrm>
              <a:off x="-1623527" y="723329"/>
              <a:ext cx="6880844" cy="1137778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2"/>
                </a:lnSpc>
              </a:pPr>
              <a:r>
                <a:rPr lang="hu-HU" sz="1000" spc="57" dirty="0">
                  <a:solidFill>
                    <a:srgbClr val="FFFFFF"/>
                  </a:solidFill>
                  <a:latin typeface="Aileron Heavy"/>
                </a:rPr>
                <a:t>A </a:t>
              </a:r>
              <a:r>
                <a:rPr lang="hu-HU" sz="1000" spc="57" dirty="0" smtClean="0">
                  <a:solidFill>
                    <a:srgbClr val="FFFFFF"/>
                  </a:solidFill>
                  <a:latin typeface="Aileron Heavy"/>
                </a:rPr>
                <a:t>művész </a:t>
              </a:r>
              <a:r>
                <a:rPr lang="hu-HU" sz="1000" spc="57" dirty="0">
                  <a:solidFill>
                    <a:srgbClr val="FFFFFF"/>
                  </a:solidFill>
                  <a:latin typeface="Aileron Heavy"/>
                </a:rPr>
                <a:t>nem ábrázol, hanem sejtet és kifejez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054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6" r="32084"/>
          <a:stretch/>
        </p:blipFill>
        <p:spPr bwMode="auto">
          <a:xfrm>
            <a:off x="451879" y="23178"/>
            <a:ext cx="2140514" cy="324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AutoShape 15"/>
          <p:cNvSpPr/>
          <p:nvPr/>
        </p:nvSpPr>
        <p:spPr>
          <a:xfrm>
            <a:off x="784130" y="798616"/>
            <a:ext cx="1521260" cy="1989905"/>
          </a:xfrm>
          <a:prstGeom prst="rect">
            <a:avLst/>
          </a:prstGeom>
          <a:solidFill>
            <a:srgbClr val="FFFFFF">
              <a:alpha val="54902"/>
            </a:srgbClr>
          </a:solidFill>
        </p:spPr>
      </p:sp>
      <p:sp>
        <p:nvSpPr>
          <p:cNvPr id="16" name="TextBox 16"/>
          <p:cNvSpPr txBox="1"/>
          <p:nvPr/>
        </p:nvSpPr>
        <p:spPr>
          <a:xfrm>
            <a:off x="824940" y="1126070"/>
            <a:ext cx="1429034" cy="1410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88"/>
              </a:lnSpc>
            </a:pPr>
            <a:r>
              <a:rPr lang="en-US" sz="1919" spc="35" dirty="0" smtClean="0">
                <a:solidFill>
                  <a:srgbClr val="3E5041"/>
                </a:solidFill>
                <a:latin typeface="Aileron Regular Bold"/>
              </a:rPr>
              <a:t>„</a:t>
            </a:r>
            <a:r>
              <a:rPr lang="hu-HU" sz="1919" spc="35" dirty="0" smtClean="0">
                <a:solidFill>
                  <a:srgbClr val="3E5041"/>
                </a:solidFill>
                <a:latin typeface="Aileron Regular Bold"/>
              </a:rPr>
              <a:t>É</a:t>
            </a:r>
            <a:r>
              <a:rPr lang="en-US" sz="1919" spc="35" dirty="0" err="1" smtClean="0">
                <a:solidFill>
                  <a:srgbClr val="3E5041"/>
                </a:solidFill>
                <a:latin typeface="Aileron Regular Bold"/>
              </a:rPr>
              <a:t>rzékele</a:t>
            </a:r>
            <a:r>
              <a:rPr lang="hu-HU" sz="1919" spc="35" dirty="0" smtClean="0">
                <a:solidFill>
                  <a:srgbClr val="3E5041"/>
                </a:solidFill>
                <a:latin typeface="Aileron Regular Bold"/>
              </a:rPr>
              <a:t>k</a:t>
            </a:r>
            <a:r>
              <a:rPr lang="en-US" sz="1919" spc="35" dirty="0" smtClean="0">
                <a:solidFill>
                  <a:srgbClr val="3E5041"/>
                </a:solidFill>
                <a:latin typeface="Aileron Regular Bold"/>
              </a:rPr>
              <a:t>, </a:t>
            </a:r>
            <a:r>
              <a:rPr lang="en-US" sz="1919" spc="35" dirty="0" err="1">
                <a:solidFill>
                  <a:srgbClr val="3E5041"/>
                </a:solidFill>
                <a:latin typeface="Aileron Regular Bold"/>
              </a:rPr>
              <a:t>tehát</a:t>
            </a:r>
            <a:r>
              <a:rPr lang="en-US" sz="1919" spc="35" dirty="0">
                <a:solidFill>
                  <a:srgbClr val="3E5041"/>
                </a:solidFill>
                <a:latin typeface="Aileron Regular Bold"/>
              </a:rPr>
              <a:t> </a:t>
            </a:r>
            <a:r>
              <a:rPr lang="en-US" sz="1919" spc="35" dirty="0" err="1" smtClean="0">
                <a:solidFill>
                  <a:srgbClr val="3E5041"/>
                </a:solidFill>
                <a:latin typeface="Aileron Regular Bold"/>
              </a:rPr>
              <a:t>vagyok</a:t>
            </a:r>
            <a:r>
              <a:rPr lang="en-US" sz="1919" spc="35" dirty="0" smtClean="0">
                <a:solidFill>
                  <a:srgbClr val="3E5041"/>
                </a:solidFill>
                <a:latin typeface="Aileron Regular Bold"/>
              </a:rPr>
              <a:t>”</a:t>
            </a:r>
            <a:endParaRPr lang="hu-HU" sz="1919" spc="35" dirty="0" smtClean="0">
              <a:solidFill>
                <a:srgbClr val="3E5041"/>
              </a:solidFill>
              <a:latin typeface="Aileron Regular Bold"/>
            </a:endParaRPr>
          </a:p>
          <a:p>
            <a:pPr algn="ctr">
              <a:lnSpc>
                <a:spcPts val="2188"/>
              </a:lnSpc>
            </a:pPr>
            <a:endParaRPr lang="hu-HU" sz="1919" spc="35" dirty="0" smtClean="0">
              <a:solidFill>
                <a:srgbClr val="3E5041"/>
              </a:solidFill>
              <a:latin typeface="Aileron Regular Bold"/>
            </a:endParaRPr>
          </a:p>
          <a:p>
            <a:pPr algn="ctr">
              <a:lnSpc>
                <a:spcPts val="2188"/>
              </a:lnSpc>
            </a:pPr>
            <a:r>
              <a:rPr lang="en-US" sz="1919" spc="35" dirty="0" smtClean="0">
                <a:solidFill>
                  <a:srgbClr val="3E5041"/>
                </a:solidFill>
                <a:latin typeface="Aileron Regular Bold"/>
              </a:rPr>
              <a:t>Andre Gide</a:t>
            </a:r>
            <a:endParaRPr lang="en-US" sz="1919" spc="35" dirty="0">
              <a:solidFill>
                <a:srgbClr val="3E5041"/>
              </a:solidFill>
              <a:latin typeface="Aileron Regular Bold"/>
            </a:endParaRPr>
          </a:p>
        </p:txBody>
      </p:sp>
      <p:sp>
        <p:nvSpPr>
          <p:cNvPr id="20" name="AutoShape 4"/>
          <p:cNvSpPr/>
          <p:nvPr/>
        </p:nvSpPr>
        <p:spPr>
          <a:xfrm>
            <a:off x="2814078" y="6349"/>
            <a:ext cx="2142000" cy="3233739"/>
          </a:xfrm>
          <a:prstGeom prst="rect">
            <a:avLst/>
          </a:prstGeom>
          <a:solidFill>
            <a:srgbClr val="3E5041"/>
          </a:solidFill>
        </p:spPr>
      </p:sp>
      <p:sp>
        <p:nvSpPr>
          <p:cNvPr id="21" name="TextBox 5"/>
          <p:cNvSpPr txBox="1"/>
          <p:nvPr/>
        </p:nvSpPr>
        <p:spPr>
          <a:xfrm>
            <a:off x="2865565" y="502432"/>
            <a:ext cx="2039026" cy="282129"/>
          </a:xfrm>
          <a:prstGeom prst="rect">
            <a:avLst/>
          </a:prstGeom>
          <a:noFill/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88"/>
              </a:lnSpc>
            </a:pPr>
            <a:r>
              <a:rPr lang="en-US" sz="1919" spc="35" dirty="0">
                <a:solidFill>
                  <a:srgbClr val="FFFFFF"/>
                </a:solidFill>
                <a:latin typeface="Aileron Regular Bold"/>
              </a:rPr>
              <a:t>Irodalom</a:t>
            </a:r>
          </a:p>
        </p:txBody>
      </p:sp>
      <p:sp>
        <p:nvSpPr>
          <p:cNvPr id="22" name="TextBox 6"/>
          <p:cNvSpPr txBox="1"/>
          <p:nvPr/>
        </p:nvSpPr>
        <p:spPr>
          <a:xfrm>
            <a:off x="3005138" y="939564"/>
            <a:ext cx="1828800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hu-HU" sz="900" spc="40" dirty="0">
                <a:solidFill>
                  <a:srgbClr val="FFFFFF"/>
                </a:solidFill>
                <a:latin typeface="Aileron Regular Bold"/>
              </a:rPr>
              <a:t>Nincs irányjellege</a:t>
            </a:r>
            <a:r>
              <a:rPr lang="hu-HU" sz="900" spc="40" dirty="0" smtClean="0">
                <a:solidFill>
                  <a:srgbClr val="FFFFFF"/>
                </a:solidFill>
                <a:latin typeface="Aileron Regular Bold"/>
              </a:rPr>
              <a:t>, elmélete, filozófiai/ tudományos </a:t>
            </a:r>
            <a:r>
              <a:rPr lang="hu-HU" sz="900" spc="40" dirty="0">
                <a:solidFill>
                  <a:srgbClr val="FFFFFF"/>
                </a:solidFill>
                <a:latin typeface="Aileron Regular Bold"/>
              </a:rPr>
              <a:t>háttere</a:t>
            </a:r>
          </a:p>
        </p:txBody>
      </p:sp>
      <p:sp>
        <p:nvSpPr>
          <p:cNvPr id="23" name="TextBox 6"/>
          <p:cNvSpPr txBox="1"/>
          <p:nvPr/>
        </p:nvSpPr>
        <p:spPr>
          <a:xfrm>
            <a:off x="3005138" y="1346219"/>
            <a:ext cx="1828800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hu-HU" sz="900" spc="40" dirty="0">
                <a:solidFill>
                  <a:srgbClr val="FFFFFF"/>
                </a:solidFill>
                <a:latin typeface="Aileron Regular Bold"/>
              </a:rPr>
              <a:t>Célja: benyomások újszerű </a:t>
            </a:r>
            <a:r>
              <a:rPr lang="hu-HU" sz="900" spc="40" dirty="0" smtClean="0">
                <a:solidFill>
                  <a:srgbClr val="FFFFFF"/>
                </a:solidFill>
                <a:latin typeface="Aileron Regular Bold"/>
              </a:rPr>
              <a:t>megragadása</a:t>
            </a:r>
            <a:endParaRPr lang="hu-HU" sz="900" spc="40" dirty="0">
              <a:solidFill>
                <a:srgbClr val="FFFFFF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2995186" y="2956663"/>
            <a:ext cx="2405489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11"/>
              </a:lnSpc>
            </a:pPr>
            <a:r>
              <a:rPr lang="hu-HU" sz="900" spc="40" dirty="0">
                <a:solidFill>
                  <a:srgbClr val="FFFFFF"/>
                </a:solidFill>
                <a:latin typeface="Aileron Regular Bold"/>
              </a:rPr>
              <a:t>Nominális (névszói) </a:t>
            </a:r>
            <a:r>
              <a:rPr lang="hu-HU" sz="900" spc="40" dirty="0" smtClean="0">
                <a:solidFill>
                  <a:srgbClr val="FFFFFF"/>
                </a:solidFill>
                <a:latin typeface="Aileron Regular Bold"/>
              </a:rPr>
              <a:t>jelleg</a:t>
            </a:r>
            <a:endParaRPr lang="hu-HU" sz="900" spc="40" dirty="0">
              <a:solidFill>
                <a:srgbClr val="FFFFFF"/>
              </a:solidFill>
              <a:latin typeface="Aileron Regular Bold"/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3005138" y="1755552"/>
            <a:ext cx="1828800" cy="27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hu-HU" sz="900" spc="40" dirty="0">
                <a:solidFill>
                  <a:srgbClr val="FFFFFF"/>
                </a:solidFill>
                <a:latin typeface="Aileron Regular Bold"/>
              </a:rPr>
              <a:t>Ösztönösség és vizualitásra való törekedés </a:t>
            </a:r>
            <a:r>
              <a:rPr lang="hu-HU" sz="900" spc="12" dirty="0">
                <a:solidFill>
                  <a:srgbClr val="FFFFFF"/>
                </a:solidFill>
                <a:latin typeface="Aileron Regular"/>
              </a:rPr>
              <a:t>–</a:t>
            </a:r>
            <a:r>
              <a:rPr lang="hu-HU" sz="900" spc="40" dirty="0" smtClean="0">
                <a:solidFill>
                  <a:srgbClr val="FFFFFF"/>
                </a:solidFill>
                <a:latin typeface="Aileron Regular Bold"/>
              </a:rPr>
              <a:t> (hangulat)líra </a:t>
            </a:r>
            <a:endParaRPr lang="hu-HU" sz="900" spc="40" dirty="0">
              <a:solidFill>
                <a:srgbClr val="FFFFFF"/>
              </a:solidFill>
              <a:latin typeface="Aileron Regular Bold"/>
            </a:endParaRPr>
          </a:p>
        </p:txBody>
      </p:sp>
      <p:sp>
        <p:nvSpPr>
          <p:cNvPr id="27" name="TextBox 6"/>
          <p:cNvSpPr txBox="1"/>
          <p:nvPr/>
        </p:nvSpPr>
        <p:spPr>
          <a:xfrm>
            <a:off x="3005137" y="2169132"/>
            <a:ext cx="1933913" cy="27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hu-HU" sz="900" spc="40" dirty="0">
                <a:solidFill>
                  <a:srgbClr val="FFFFFF"/>
                </a:solidFill>
                <a:latin typeface="Aileron Regular Bold"/>
              </a:rPr>
              <a:t>Képzelet, álom szerepe, szabad asszociációk esetleg (Krúdy)</a:t>
            </a:r>
          </a:p>
        </p:txBody>
      </p:sp>
      <p:sp>
        <p:nvSpPr>
          <p:cNvPr id="28" name="TextBox 6"/>
          <p:cNvSpPr txBox="1"/>
          <p:nvPr/>
        </p:nvSpPr>
        <p:spPr>
          <a:xfrm>
            <a:off x="3005137" y="2562952"/>
            <a:ext cx="1933913" cy="27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hu-HU" sz="900" spc="40" dirty="0">
                <a:solidFill>
                  <a:srgbClr val="FFFFFF"/>
                </a:solidFill>
                <a:latin typeface="Aileron Regular Bold"/>
              </a:rPr>
              <a:t>Szín, hang, érzékletek előtérbe kerülése </a:t>
            </a:r>
            <a:r>
              <a:rPr lang="hu-HU" sz="900" spc="12" dirty="0">
                <a:solidFill>
                  <a:srgbClr val="FFFFFF"/>
                </a:solidFill>
                <a:latin typeface="Aileron Regular"/>
              </a:rPr>
              <a:t>–</a:t>
            </a:r>
            <a:r>
              <a:rPr lang="hu-HU" sz="900" spc="40" dirty="0" smtClean="0">
                <a:solidFill>
                  <a:srgbClr val="FFFFFF"/>
                </a:solidFill>
                <a:latin typeface="Aileron Regular Bold"/>
              </a:rPr>
              <a:t> </a:t>
            </a:r>
            <a:r>
              <a:rPr lang="hu-HU" sz="900" spc="40" dirty="0">
                <a:solidFill>
                  <a:srgbClr val="FFFFFF"/>
                </a:solidFill>
                <a:latin typeface="Aileron Regular Bold"/>
              </a:rPr>
              <a:t>szinesztézia</a:t>
            </a:r>
          </a:p>
        </p:txBody>
      </p:sp>
    </p:spTree>
    <p:extLst>
      <p:ext uri="{BB962C8B-B14F-4D97-AF65-F5344CB8AC3E}">
        <p14:creationId xmlns:p14="http://schemas.microsoft.com/office/powerpoint/2010/main" val="306750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5" grpId="0"/>
      <p:bldP spid="26" grpId="0"/>
      <p:bldP spid="27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50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0" y="468076"/>
            <a:ext cx="5400675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21"/>
              </a:lnSpc>
            </a:pPr>
            <a:r>
              <a:rPr lang="hu-HU" sz="3184" spc="63" dirty="0" smtClean="0">
                <a:solidFill>
                  <a:srgbClr val="FFFFFF"/>
                </a:solidFill>
                <a:latin typeface="Aileron Heavy Bold"/>
              </a:rPr>
              <a:t>Romantika</a:t>
            </a:r>
            <a:endParaRPr lang="en-US" sz="3184" spc="63" dirty="0">
              <a:solidFill>
                <a:srgbClr val="FFFFFF"/>
              </a:solidFill>
              <a:latin typeface="Aileron Heavy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448867" y="1017280"/>
            <a:ext cx="2502939" cy="23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1"/>
              </a:lnSpc>
            </a:pPr>
            <a:r>
              <a:rPr lang="hu-HU" sz="1181" spc="12" dirty="0" smtClean="0">
                <a:solidFill>
                  <a:srgbClr val="FFFFFF"/>
                </a:solidFill>
                <a:latin typeface="Aileron Regular"/>
              </a:rPr>
              <a:t>XIX</a:t>
            </a:r>
            <a:r>
              <a:rPr lang="en-US" sz="1181" spc="12" dirty="0" smtClean="0">
                <a:solidFill>
                  <a:srgbClr val="FFFFFF"/>
                </a:solidFill>
                <a:latin typeface="Aileron Regular"/>
              </a:rPr>
              <a:t>. </a:t>
            </a:r>
            <a:r>
              <a:rPr lang="en-US" sz="1181" spc="5" dirty="0">
                <a:solidFill>
                  <a:srgbClr val="FFFFFF"/>
                </a:solidFill>
                <a:latin typeface="Arimo"/>
              </a:rPr>
              <a:t>század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655174"/>
            <a:ext cx="5400675" cy="4362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hu-HU" sz="945" spc="12" dirty="0" smtClean="0">
                <a:solidFill>
                  <a:srgbClr val="FFFFFF"/>
                </a:solidFill>
                <a:latin typeface="Aileron Regular"/>
              </a:rPr>
              <a:t>fr</a:t>
            </a:r>
            <a:r>
              <a:rPr lang="hu-HU" sz="945" spc="12" dirty="0">
                <a:solidFill>
                  <a:srgbClr val="FFFFFF"/>
                </a:solidFill>
                <a:latin typeface="Aileron Regular"/>
              </a:rPr>
              <a:t>. roman: ‘regény’, ang. </a:t>
            </a:r>
            <a:r>
              <a:rPr lang="hu-HU" sz="945" spc="12" dirty="0" smtClean="0">
                <a:solidFill>
                  <a:srgbClr val="FFFFFF"/>
                </a:solidFill>
                <a:latin typeface="Aileron Regular"/>
              </a:rPr>
              <a:t>romantic: ‘</a:t>
            </a:r>
            <a:r>
              <a:rPr lang="hu-HU" sz="945" spc="12" dirty="0">
                <a:solidFill>
                  <a:srgbClr val="FFFFFF"/>
                </a:solidFill>
                <a:latin typeface="Aileron Regular"/>
              </a:rPr>
              <a:t>festői</a:t>
            </a:r>
            <a:r>
              <a:rPr lang="hu-HU" sz="945" spc="12" dirty="0" smtClean="0">
                <a:solidFill>
                  <a:srgbClr val="FFFFFF"/>
                </a:solidFill>
                <a:latin typeface="Aileron Regular"/>
              </a:rPr>
              <a:t>’</a:t>
            </a:r>
          </a:p>
          <a:p>
            <a:pPr algn="ctr"/>
            <a:r>
              <a:rPr lang="hu-HU" sz="945" spc="12" dirty="0">
                <a:solidFill>
                  <a:srgbClr val="FFFFFF"/>
                </a:solidFill>
                <a:latin typeface="Aileron Regular"/>
              </a:rPr>
              <a:t>Korstílus, világkép, stílusirányzat</a:t>
            </a:r>
          </a:p>
          <a:p>
            <a:pPr algn="ctr"/>
            <a:endParaRPr lang="hu-HU" sz="945" spc="12" dirty="0">
              <a:solidFill>
                <a:srgbClr val="FFFFFF"/>
              </a:solidFill>
              <a:latin typeface="Aileron Regular"/>
            </a:endParaRPr>
          </a:p>
        </p:txBody>
      </p:sp>
      <p:sp>
        <p:nvSpPr>
          <p:cNvPr id="7" name="TextBox 21"/>
          <p:cNvSpPr txBox="1"/>
          <p:nvPr/>
        </p:nvSpPr>
        <p:spPr>
          <a:xfrm>
            <a:off x="3465433" y="497701"/>
            <a:ext cx="1710150" cy="25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3972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7945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7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5889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9861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3834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07806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51778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247"/>
              </a:lnSpc>
            </a:pPr>
            <a:r>
              <a:rPr lang="en-US" sz="945" dirty="0" err="1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Kolozs</a:t>
            </a:r>
            <a:r>
              <a:rPr lang="en-US" sz="945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en-US" sz="945" dirty="0" err="1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megyei</a:t>
            </a:r>
            <a:r>
              <a:rPr lang="en-US" sz="945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en-US" sz="945" dirty="0" err="1" smtClean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magyartanárok</a:t>
            </a:r>
            <a:r>
              <a:rPr lang="en-US" sz="945" dirty="0" smtClean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      </a:t>
            </a:r>
            <a:endParaRPr lang="en-US" sz="945" dirty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14337" y="1396627"/>
            <a:ext cx="4655611" cy="1081240"/>
            <a:chOff x="417211" y="1397247"/>
            <a:chExt cx="4655611" cy="108124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76"/>
            <a:stretch/>
          </p:blipFill>
          <p:spPr bwMode="auto">
            <a:xfrm>
              <a:off x="417211" y="1398487"/>
              <a:ext cx="1295400" cy="1080000"/>
            </a:xfrm>
            <a:prstGeom prst="rect">
              <a:avLst/>
            </a:prstGeom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37" y="1397247"/>
              <a:ext cx="848660" cy="10800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1697" y="1397247"/>
              <a:ext cx="806400" cy="10800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9397" y="1397393"/>
              <a:ext cx="863425" cy="10800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5181" y="1397247"/>
              <a:ext cx="725256" cy="10800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9826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6" r="16001"/>
          <a:stretch/>
        </p:blipFill>
        <p:spPr bwMode="auto">
          <a:xfrm>
            <a:off x="3547350" y="0"/>
            <a:ext cx="2133600" cy="3265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2"/>
          <p:cNvSpPr txBox="1"/>
          <p:nvPr/>
        </p:nvSpPr>
        <p:spPr>
          <a:xfrm>
            <a:off x="291185" y="401638"/>
            <a:ext cx="3200400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hu-HU" sz="900" spc="124" dirty="0">
                <a:solidFill>
                  <a:srgbClr val="5D7963"/>
                </a:solidFill>
                <a:latin typeface="Aileron Regular"/>
              </a:rPr>
              <a:t>Központi </a:t>
            </a:r>
            <a:r>
              <a:rPr lang="hu-HU" sz="900" spc="124" dirty="0" smtClean="0">
                <a:solidFill>
                  <a:srgbClr val="5D7963"/>
                </a:solidFill>
                <a:latin typeface="Aileron Regular"/>
              </a:rPr>
              <a:t>kategória</a:t>
            </a:r>
            <a:r>
              <a:rPr lang="hu-HU" sz="900" spc="124" dirty="0">
                <a:solidFill>
                  <a:srgbClr val="5D7963"/>
                </a:solidFill>
                <a:latin typeface="Aileron Regular"/>
              </a:rPr>
              <a:t>: hangulat</a:t>
            </a:r>
          </a:p>
          <a:p>
            <a:pPr>
              <a:spcAft>
                <a:spcPts val="600"/>
              </a:spcAft>
            </a:pPr>
            <a:r>
              <a:rPr lang="hu-HU" sz="900" spc="124" dirty="0" smtClean="0">
                <a:solidFill>
                  <a:srgbClr val="5D7963"/>
                </a:solidFill>
                <a:latin typeface="Aileron Regular"/>
              </a:rPr>
              <a:t>Eszmény: </a:t>
            </a:r>
            <a:r>
              <a:rPr lang="hu-HU" sz="900" spc="124" dirty="0">
                <a:solidFill>
                  <a:srgbClr val="5D7963"/>
                </a:solidFill>
                <a:latin typeface="Aileron Regular"/>
              </a:rPr>
              <a:t>érzékelhető </a:t>
            </a:r>
            <a:r>
              <a:rPr lang="hu-HU" sz="900" spc="124" dirty="0" smtClean="0">
                <a:solidFill>
                  <a:srgbClr val="5D7963"/>
                </a:solidFill>
                <a:latin typeface="Aileron Regular"/>
              </a:rPr>
              <a:t>felidézés</a:t>
            </a:r>
          </a:p>
          <a:p>
            <a:pPr>
              <a:spcAft>
                <a:spcPts val="600"/>
              </a:spcAft>
            </a:pPr>
            <a:r>
              <a:rPr lang="hu-HU" sz="900" spc="124" dirty="0" smtClean="0">
                <a:solidFill>
                  <a:srgbClr val="5D7963"/>
                </a:solidFill>
                <a:latin typeface="Aileron Regular"/>
              </a:rPr>
              <a:t>Valóságelemek: </a:t>
            </a:r>
            <a:r>
              <a:rPr lang="hu-HU" sz="900" spc="124" dirty="0">
                <a:solidFill>
                  <a:srgbClr val="5D7963"/>
                </a:solidFill>
                <a:latin typeface="Aileron Regular"/>
              </a:rPr>
              <a:t>érzeteket fölkeltő elemek</a:t>
            </a:r>
          </a:p>
          <a:p>
            <a:pPr>
              <a:spcAft>
                <a:spcPts val="600"/>
              </a:spcAft>
            </a:pPr>
            <a:r>
              <a:rPr lang="hu-HU" sz="900" spc="124" dirty="0" smtClean="0">
                <a:solidFill>
                  <a:srgbClr val="5D7963"/>
                </a:solidFill>
                <a:latin typeface="Aileron Regular"/>
              </a:rPr>
              <a:t>Hangulat: álmodó-emlékező-szemlélődő</a:t>
            </a:r>
          </a:p>
          <a:p>
            <a:pPr>
              <a:spcAft>
                <a:spcPts val="600"/>
              </a:spcAft>
            </a:pPr>
            <a:r>
              <a:rPr lang="hu-HU" sz="900" spc="124" dirty="0" smtClean="0">
                <a:solidFill>
                  <a:srgbClr val="5D7963"/>
                </a:solidFill>
                <a:latin typeface="Aileron Regular"/>
              </a:rPr>
              <a:t>Színes </a:t>
            </a:r>
            <a:r>
              <a:rPr lang="hu-HU" sz="900" spc="124" dirty="0">
                <a:solidFill>
                  <a:srgbClr val="5D7963"/>
                </a:solidFill>
                <a:latin typeface="Aileron Regular"/>
              </a:rPr>
              <a:t>látás eszközei: érzeteket </a:t>
            </a:r>
            <a:r>
              <a:rPr lang="hu-HU" sz="900" spc="124" dirty="0" smtClean="0">
                <a:solidFill>
                  <a:srgbClr val="5D7963"/>
                </a:solidFill>
                <a:latin typeface="Aileron Regular"/>
              </a:rPr>
              <a:t>megnevező jelzőbokrok, szinesztézia</a:t>
            </a:r>
            <a:endParaRPr lang="hu-HU" sz="900" spc="124" dirty="0">
              <a:solidFill>
                <a:srgbClr val="5D7963"/>
              </a:solidFill>
              <a:latin typeface="Aileron Regular"/>
            </a:endParaRPr>
          </a:p>
          <a:p>
            <a:pPr>
              <a:spcAft>
                <a:spcPts val="600"/>
              </a:spcAft>
            </a:pPr>
            <a:r>
              <a:rPr lang="hu-HU" sz="900" spc="124" dirty="0" smtClean="0">
                <a:solidFill>
                  <a:srgbClr val="5D7963"/>
                </a:solidFill>
                <a:latin typeface="Aileron Regular"/>
              </a:rPr>
              <a:t>Alakzatok: </a:t>
            </a:r>
            <a:r>
              <a:rPr lang="hu-HU" sz="900" spc="124" dirty="0">
                <a:solidFill>
                  <a:srgbClr val="5D7963"/>
                </a:solidFill>
                <a:latin typeface="Aileron Regular"/>
              </a:rPr>
              <a:t>gondolatritmus</a:t>
            </a:r>
          </a:p>
          <a:p>
            <a:pPr>
              <a:spcAft>
                <a:spcPts val="600"/>
              </a:spcAft>
            </a:pPr>
            <a:r>
              <a:rPr lang="hu-HU" sz="900" spc="124" dirty="0" smtClean="0">
                <a:solidFill>
                  <a:srgbClr val="5D7963"/>
                </a:solidFill>
                <a:latin typeface="Aileron Regular"/>
              </a:rPr>
              <a:t>Szövegépítés: </a:t>
            </a:r>
            <a:r>
              <a:rPr lang="hu-HU" sz="900" spc="124" dirty="0">
                <a:solidFill>
                  <a:srgbClr val="5D7963"/>
                </a:solidFill>
                <a:latin typeface="Aileron Regular"/>
              </a:rPr>
              <a:t>leíró szerkezetek dominanciája</a:t>
            </a:r>
          </a:p>
          <a:p>
            <a:pPr>
              <a:spcAft>
                <a:spcPts val="600"/>
              </a:spcAft>
            </a:pPr>
            <a:r>
              <a:rPr lang="hu-HU" sz="900" spc="124" dirty="0" smtClean="0">
                <a:solidFill>
                  <a:srgbClr val="5D7963"/>
                </a:solidFill>
                <a:latin typeface="Aileron Regular"/>
              </a:rPr>
              <a:t>Mondatok: </a:t>
            </a:r>
            <a:r>
              <a:rPr lang="hu-HU" sz="900" spc="124" dirty="0">
                <a:solidFill>
                  <a:srgbClr val="5D7963"/>
                </a:solidFill>
                <a:latin typeface="Aileron Regular"/>
              </a:rPr>
              <a:t>könnyed </a:t>
            </a:r>
            <a:r>
              <a:rPr lang="hu-HU" sz="900" spc="124" dirty="0" smtClean="0">
                <a:solidFill>
                  <a:srgbClr val="5D7963"/>
                </a:solidFill>
                <a:latin typeface="Aileron Regular"/>
              </a:rPr>
              <a:t>mellérendelések</a:t>
            </a:r>
          </a:p>
          <a:p>
            <a:pPr>
              <a:spcAft>
                <a:spcPts val="600"/>
              </a:spcAft>
            </a:pPr>
            <a:r>
              <a:rPr lang="hu-HU" sz="900" spc="124" dirty="0" smtClean="0">
                <a:solidFill>
                  <a:srgbClr val="5D7963"/>
                </a:solidFill>
                <a:latin typeface="Aileron Regular"/>
              </a:rPr>
              <a:t>Szókincs: </a:t>
            </a:r>
            <a:r>
              <a:rPr lang="hu-HU" sz="900" spc="124" dirty="0">
                <a:solidFill>
                  <a:srgbClr val="5D7963"/>
                </a:solidFill>
                <a:latin typeface="Aileron Regular"/>
              </a:rPr>
              <a:t>hangutánzó, hangulatfestő szavak + érzeteket (látás, hallás, szaglás, ízlelés, tapintás) megnevező </a:t>
            </a:r>
            <a:r>
              <a:rPr lang="hu-HU" sz="900" spc="124" dirty="0" smtClean="0">
                <a:solidFill>
                  <a:srgbClr val="5D7963"/>
                </a:solidFill>
                <a:latin typeface="Aileron Regular"/>
              </a:rPr>
              <a:t>szavak</a:t>
            </a:r>
          </a:p>
          <a:p>
            <a:pPr>
              <a:spcAft>
                <a:spcPts val="600"/>
              </a:spcAft>
            </a:pPr>
            <a:r>
              <a:rPr lang="hu-HU" sz="900" spc="124" dirty="0" smtClean="0">
                <a:solidFill>
                  <a:srgbClr val="5D7963"/>
                </a:solidFill>
                <a:latin typeface="Aileron Regular"/>
              </a:rPr>
              <a:t>Ritmus: </a:t>
            </a:r>
            <a:r>
              <a:rPr lang="hu-HU" sz="900" spc="124" dirty="0">
                <a:solidFill>
                  <a:srgbClr val="5D7963"/>
                </a:solidFill>
                <a:latin typeface="Aileron Regular"/>
              </a:rPr>
              <a:t>finom és mély, </a:t>
            </a:r>
            <a:r>
              <a:rPr lang="hu-HU" sz="900" spc="124" dirty="0" smtClean="0">
                <a:solidFill>
                  <a:srgbClr val="5D7963"/>
                </a:solidFill>
                <a:latin typeface="Aileron Regular"/>
              </a:rPr>
              <a:t>alliteráció kedvelése</a:t>
            </a:r>
            <a:endParaRPr lang="hu-HU" sz="900" spc="124" dirty="0">
              <a:solidFill>
                <a:srgbClr val="5D7963"/>
              </a:solidFill>
              <a:latin typeface="Aileron Regular"/>
            </a:endParaRPr>
          </a:p>
        </p:txBody>
      </p:sp>
      <p:grpSp>
        <p:nvGrpSpPr>
          <p:cNvPr id="18" name="Group 15"/>
          <p:cNvGrpSpPr/>
          <p:nvPr/>
        </p:nvGrpSpPr>
        <p:grpSpPr>
          <a:xfrm>
            <a:off x="2684574" y="1429600"/>
            <a:ext cx="1614020" cy="380887"/>
            <a:chOff x="44591" y="216647"/>
            <a:chExt cx="8436450" cy="2169015"/>
          </a:xfrm>
        </p:grpSpPr>
        <p:sp>
          <p:nvSpPr>
            <p:cNvPr id="19" name="AutoShape 16"/>
            <p:cNvSpPr/>
            <p:nvPr/>
          </p:nvSpPr>
          <p:spPr>
            <a:xfrm>
              <a:off x="44591" y="216647"/>
              <a:ext cx="8436450" cy="2169015"/>
            </a:xfrm>
            <a:prstGeom prst="rect">
              <a:avLst/>
            </a:prstGeom>
            <a:solidFill>
              <a:srgbClr val="3E5041"/>
            </a:solidFill>
          </p:spPr>
        </p:sp>
        <p:sp>
          <p:nvSpPr>
            <p:cNvPr id="23" name="TextBox 17"/>
            <p:cNvSpPr txBox="1"/>
            <p:nvPr/>
          </p:nvSpPr>
          <p:spPr>
            <a:xfrm>
              <a:off x="322661" y="779642"/>
              <a:ext cx="7880305" cy="1043013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algn="ctr">
                <a:lnSpc>
                  <a:spcPts val="2188"/>
                </a:lnSpc>
              </a:pPr>
              <a:r>
                <a:rPr lang="en-US" sz="1919" spc="35" dirty="0" err="1">
                  <a:solidFill>
                    <a:srgbClr val="FFFFFF"/>
                  </a:solidFill>
                  <a:latin typeface="Aileron Regular Bold"/>
                </a:rPr>
                <a:t>Stílusjegyek</a:t>
              </a:r>
              <a:endParaRPr lang="en-US" sz="1919" spc="35" dirty="0">
                <a:solidFill>
                  <a:srgbClr val="FFFFFF"/>
                </a:solidFill>
                <a:latin typeface="Aileron Regular Bold"/>
              </a:endParaRPr>
            </a:p>
          </p:txBody>
        </p:sp>
      </p:grpSp>
      <p:sp>
        <p:nvSpPr>
          <p:cNvPr id="16" name="AutoShape 16"/>
          <p:cNvSpPr/>
          <p:nvPr/>
        </p:nvSpPr>
        <p:spPr>
          <a:xfrm>
            <a:off x="0" y="0"/>
            <a:ext cx="185738" cy="3240088"/>
          </a:xfrm>
          <a:prstGeom prst="rect">
            <a:avLst/>
          </a:prstGeom>
          <a:solidFill>
            <a:srgbClr val="3E5041"/>
          </a:solidFill>
        </p:spPr>
      </p:sp>
      <p:sp>
        <p:nvSpPr>
          <p:cNvPr id="8" name="AutoShape 16"/>
          <p:cNvSpPr/>
          <p:nvPr/>
        </p:nvSpPr>
        <p:spPr>
          <a:xfrm>
            <a:off x="45457" y="572719"/>
            <a:ext cx="2426280" cy="228600"/>
          </a:xfrm>
          <a:prstGeom prst="rect">
            <a:avLst/>
          </a:prstGeom>
          <a:solidFill>
            <a:srgbClr val="3E5041">
              <a:alpha val="5882"/>
            </a:srgbClr>
          </a:solidFill>
        </p:spPr>
      </p:sp>
      <p:sp>
        <p:nvSpPr>
          <p:cNvPr id="9" name="AutoShape 16"/>
          <p:cNvSpPr/>
          <p:nvPr/>
        </p:nvSpPr>
        <p:spPr>
          <a:xfrm>
            <a:off x="54099" y="1000100"/>
            <a:ext cx="2874838" cy="228600"/>
          </a:xfrm>
          <a:prstGeom prst="rect">
            <a:avLst/>
          </a:prstGeom>
          <a:solidFill>
            <a:srgbClr val="3E5041">
              <a:alpha val="5882"/>
            </a:srgbClr>
          </a:solidFill>
        </p:spPr>
      </p:sp>
      <p:sp>
        <p:nvSpPr>
          <p:cNvPr id="10" name="AutoShape 16"/>
          <p:cNvSpPr/>
          <p:nvPr/>
        </p:nvSpPr>
        <p:spPr>
          <a:xfrm>
            <a:off x="92869" y="1570822"/>
            <a:ext cx="1987077" cy="228600"/>
          </a:xfrm>
          <a:prstGeom prst="rect">
            <a:avLst/>
          </a:prstGeom>
          <a:solidFill>
            <a:srgbClr val="3E5041">
              <a:alpha val="5882"/>
            </a:srgbClr>
          </a:solidFill>
        </p:spPr>
      </p:sp>
      <p:sp>
        <p:nvSpPr>
          <p:cNvPr id="11" name="AutoShape 16"/>
          <p:cNvSpPr/>
          <p:nvPr/>
        </p:nvSpPr>
        <p:spPr>
          <a:xfrm>
            <a:off x="109537" y="2005794"/>
            <a:ext cx="2667000" cy="228600"/>
          </a:xfrm>
          <a:prstGeom prst="rect">
            <a:avLst/>
          </a:prstGeom>
          <a:solidFill>
            <a:srgbClr val="3E5041">
              <a:alpha val="5882"/>
            </a:srgbClr>
          </a:solidFill>
        </p:spPr>
      </p:sp>
      <p:sp>
        <p:nvSpPr>
          <p:cNvPr id="14" name="AutoShape 16"/>
          <p:cNvSpPr/>
          <p:nvPr/>
        </p:nvSpPr>
        <p:spPr>
          <a:xfrm>
            <a:off x="45457" y="2699427"/>
            <a:ext cx="3188280" cy="228600"/>
          </a:xfrm>
          <a:prstGeom prst="rect">
            <a:avLst/>
          </a:prstGeom>
          <a:solidFill>
            <a:srgbClr val="3E5041">
              <a:alpha val="5882"/>
            </a:srgbClr>
          </a:solidFill>
        </p:spPr>
      </p:sp>
    </p:spTree>
    <p:extLst>
      <p:ext uri="{BB962C8B-B14F-4D97-AF65-F5344CB8AC3E}">
        <p14:creationId xmlns:p14="http://schemas.microsoft.com/office/powerpoint/2010/main" val="427403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50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2852737" y="478419"/>
            <a:ext cx="1905000" cy="2289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hu-HU" sz="1063" dirty="0">
                <a:solidFill>
                  <a:prstClr val="white"/>
                </a:solidFill>
                <a:latin typeface="Aileron Heavy Bold"/>
              </a:rPr>
              <a:t>Az útszél: csupa pitypang,</a:t>
            </a:r>
          </a:p>
          <a:p>
            <a:r>
              <a:rPr lang="hu-HU" sz="1063" dirty="0">
                <a:solidFill>
                  <a:prstClr val="white"/>
                </a:solidFill>
                <a:latin typeface="Aileron Heavy Bold"/>
              </a:rPr>
              <a:t>A bokrok: csupa füttyhang.</a:t>
            </a:r>
          </a:p>
          <a:p>
            <a:r>
              <a:rPr lang="hu-HU" sz="1063" dirty="0">
                <a:solidFill>
                  <a:prstClr val="white"/>
                </a:solidFill>
                <a:latin typeface="Aileron Heavy Bold"/>
              </a:rPr>
              <a:t> </a:t>
            </a:r>
          </a:p>
          <a:p>
            <a:r>
              <a:rPr lang="hu-HU" sz="1063" dirty="0">
                <a:solidFill>
                  <a:prstClr val="white"/>
                </a:solidFill>
                <a:latin typeface="Aileron Heavy Bold"/>
              </a:rPr>
              <a:t>Rigó fuvoláz; rája tíz</a:t>
            </a:r>
          </a:p>
          <a:p>
            <a:r>
              <a:rPr lang="hu-HU" sz="1063" dirty="0">
                <a:solidFill>
                  <a:prstClr val="white"/>
                </a:solidFill>
                <a:latin typeface="Aileron Heavy Bold"/>
              </a:rPr>
              <a:t>Zugból is felcsivog a csíz.</a:t>
            </a:r>
          </a:p>
          <a:p>
            <a:endParaRPr lang="hu-HU" sz="1063" dirty="0">
              <a:solidFill>
                <a:prstClr val="white"/>
              </a:solidFill>
              <a:latin typeface="Aileron Heavy Bold"/>
            </a:endParaRPr>
          </a:p>
          <a:p>
            <a:r>
              <a:rPr lang="hu-HU" sz="1063" dirty="0">
                <a:solidFill>
                  <a:prstClr val="white"/>
                </a:solidFill>
                <a:latin typeface="Aileron Heavy Bold"/>
              </a:rPr>
              <a:t>Hallgatja még a rest éj</a:t>
            </a:r>
          </a:p>
          <a:p>
            <a:r>
              <a:rPr lang="hu-HU" sz="1063" dirty="0">
                <a:solidFill>
                  <a:prstClr val="white"/>
                </a:solidFill>
                <a:latin typeface="Aileron Heavy Bold"/>
              </a:rPr>
              <a:t>Félálmában a kastély,</a:t>
            </a:r>
          </a:p>
          <a:p>
            <a:r>
              <a:rPr lang="hu-HU" sz="1063" dirty="0">
                <a:solidFill>
                  <a:prstClr val="white"/>
                </a:solidFill>
                <a:latin typeface="Aileron Heavy Bold"/>
              </a:rPr>
              <a:t> </a:t>
            </a:r>
          </a:p>
          <a:p>
            <a:r>
              <a:rPr lang="hu-HU" sz="1063" dirty="0">
                <a:solidFill>
                  <a:prstClr val="white"/>
                </a:solidFill>
                <a:latin typeface="Aileron Heavy Bold"/>
              </a:rPr>
              <a:t>Emelve tornyát álmatag,</a:t>
            </a:r>
          </a:p>
          <a:p>
            <a:r>
              <a:rPr lang="hu-HU" sz="1063" dirty="0">
                <a:solidFill>
                  <a:prstClr val="white"/>
                </a:solidFill>
                <a:latin typeface="Aileron Heavy Bold"/>
              </a:rPr>
              <a:t>Mint nyújtózó kart, bár a nap</a:t>
            </a:r>
          </a:p>
          <a:p>
            <a:endParaRPr lang="hu-HU" sz="1063" dirty="0">
              <a:solidFill>
                <a:prstClr val="white"/>
              </a:solidFill>
              <a:latin typeface="Aileron Heavy Bold"/>
            </a:endParaRPr>
          </a:p>
          <a:p>
            <a:r>
              <a:rPr lang="hu-HU" sz="1063" dirty="0">
                <a:solidFill>
                  <a:prstClr val="white"/>
                </a:solidFill>
                <a:latin typeface="Aileron Heavy Bold"/>
              </a:rPr>
              <a:t>Elönti friss arannyal.</a:t>
            </a:r>
          </a:p>
          <a:p>
            <a:r>
              <a:rPr lang="hu-HU" sz="1063" dirty="0">
                <a:solidFill>
                  <a:prstClr val="white"/>
                </a:solidFill>
                <a:latin typeface="Aileron Heavy Bold"/>
              </a:rPr>
              <a:t>A parkban </a:t>
            </a:r>
            <a:r>
              <a:rPr lang="hu-HU" sz="1100" spc="12" dirty="0">
                <a:solidFill>
                  <a:srgbClr val="FFFFFF"/>
                </a:solidFill>
                <a:latin typeface="Aileron Regular"/>
              </a:rPr>
              <a:t>–</a:t>
            </a:r>
            <a:r>
              <a:rPr lang="hu-HU" sz="1063" dirty="0" smtClean="0">
                <a:solidFill>
                  <a:prstClr val="white"/>
                </a:solidFill>
                <a:latin typeface="Aileron Heavy Bold"/>
              </a:rPr>
              <a:t> </a:t>
            </a:r>
            <a:r>
              <a:rPr lang="hu-HU" sz="1063" dirty="0">
                <a:solidFill>
                  <a:prstClr val="white"/>
                </a:solidFill>
                <a:latin typeface="Aileron Heavy Bold"/>
              </a:rPr>
              <a:t>rőt aranyhal – ...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852737" y="2991644"/>
            <a:ext cx="2428392" cy="163122"/>
          </a:xfrm>
          <a:prstGeom prst="rect">
            <a:avLst/>
          </a:prstGeom>
          <a:noFill/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74"/>
              </a:lnSpc>
            </a:pPr>
            <a:r>
              <a:rPr lang="en-US" sz="974" spc="124" dirty="0">
                <a:solidFill>
                  <a:prstClr val="white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Tóth </a:t>
            </a:r>
            <a:r>
              <a:rPr lang="en-US" sz="974" spc="124" dirty="0" err="1">
                <a:solidFill>
                  <a:prstClr val="white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Árpád</a:t>
            </a:r>
            <a:r>
              <a:rPr lang="en-US" sz="974" spc="124" dirty="0">
                <a:solidFill>
                  <a:prstClr val="white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: </a:t>
            </a:r>
            <a:r>
              <a:rPr lang="en-US" sz="974" spc="124" dirty="0" err="1">
                <a:solidFill>
                  <a:prstClr val="white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Áprilisi</a:t>
            </a:r>
            <a:r>
              <a:rPr lang="en-US" sz="974" spc="124" dirty="0">
                <a:solidFill>
                  <a:prstClr val="white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capriccio</a:t>
            </a:r>
          </a:p>
        </p:txBody>
      </p:sp>
      <p:sp>
        <p:nvSpPr>
          <p:cNvPr id="11" name="TextBox 5"/>
          <p:cNvSpPr txBox="1"/>
          <p:nvPr/>
        </p:nvSpPr>
        <p:spPr>
          <a:xfrm>
            <a:off x="2157909" y="934244"/>
            <a:ext cx="560659" cy="17953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374"/>
              </a:lnSpc>
            </a:pPr>
            <a:r>
              <a:rPr lang="en-US" sz="6600" spc="124" dirty="0">
                <a:solidFill>
                  <a:prstClr val="white"/>
                </a:solidFill>
                <a:latin typeface="Adobe Garamond Pro Bold" panose="02020702060506020403" pitchFamily="18" charset="0"/>
              </a:rPr>
              <a:t>“</a:t>
            </a:r>
          </a:p>
        </p:txBody>
      </p:sp>
      <p:sp>
        <p:nvSpPr>
          <p:cNvPr id="12" name="TextBox 5"/>
          <p:cNvSpPr txBox="1"/>
          <p:nvPr/>
        </p:nvSpPr>
        <p:spPr>
          <a:xfrm rot="10800000">
            <a:off x="4611576" y="2229644"/>
            <a:ext cx="560659" cy="17953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374"/>
              </a:lnSpc>
            </a:pPr>
            <a:r>
              <a:rPr lang="en-US" sz="6600" spc="124" dirty="0">
                <a:solidFill>
                  <a:prstClr val="white"/>
                </a:solidFill>
                <a:latin typeface="Adobe Garamond Pro Bold" panose="02020702060506020403" pitchFamily="18" charset="0"/>
              </a:rPr>
              <a:t>“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-119063" y="0"/>
            <a:ext cx="2316663" cy="324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6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50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83436" y="523260"/>
            <a:ext cx="3792979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21"/>
              </a:lnSpc>
            </a:pPr>
            <a:r>
              <a:rPr lang="hu-HU" sz="3184" spc="63" dirty="0">
                <a:solidFill>
                  <a:srgbClr val="FFFFFF"/>
                </a:solidFill>
                <a:latin typeface="Aileron Heavy Bold"/>
              </a:rPr>
              <a:t>Újklasszicizmus</a:t>
            </a:r>
            <a:endParaRPr lang="en-US" sz="3184" spc="63" dirty="0">
              <a:solidFill>
                <a:srgbClr val="FFFFFF"/>
              </a:solidFill>
              <a:latin typeface="Aileron Heavy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428458" y="1067103"/>
            <a:ext cx="2502939" cy="23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1"/>
              </a:lnSpc>
            </a:pPr>
            <a:r>
              <a:rPr lang="hu-HU" sz="1181" spc="12" dirty="0" smtClean="0">
                <a:solidFill>
                  <a:srgbClr val="FFFFFF"/>
                </a:solidFill>
                <a:latin typeface="Aileron Regular"/>
              </a:rPr>
              <a:t>XX</a:t>
            </a:r>
            <a:r>
              <a:rPr lang="en-US" sz="1181" spc="12" dirty="0" smtClean="0">
                <a:solidFill>
                  <a:srgbClr val="FFFFFF"/>
                </a:solidFill>
                <a:latin typeface="Aileron Regular"/>
              </a:rPr>
              <a:t>. </a:t>
            </a:r>
            <a:r>
              <a:rPr lang="en-US" sz="1181" spc="5" dirty="0">
                <a:solidFill>
                  <a:srgbClr val="FFFFFF"/>
                </a:solidFill>
                <a:latin typeface="Arimo"/>
              </a:rPr>
              <a:t>század</a:t>
            </a:r>
          </a:p>
        </p:txBody>
      </p:sp>
      <p:sp>
        <p:nvSpPr>
          <p:cNvPr id="10" name="TextBox 21"/>
          <p:cNvSpPr txBox="1"/>
          <p:nvPr/>
        </p:nvSpPr>
        <p:spPr>
          <a:xfrm>
            <a:off x="3465433" y="497701"/>
            <a:ext cx="1710150" cy="25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3972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7945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7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5889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9861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3834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07806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51778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247"/>
              </a:lnSpc>
            </a:pPr>
            <a:r>
              <a:rPr lang="en-US" sz="945" dirty="0" err="1">
                <a:solidFill>
                  <a:prstClr val="whit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Kolozs</a:t>
            </a:r>
            <a:r>
              <a:rPr lang="en-US" sz="945" dirty="0">
                <a:solidFill>
                  <a:prstClr val="whit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en-US" sz="945" dirty="0" err="1">
                <a:solidFill>
                  <a:prstClr val="whit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megyei</a:t>
            </a:r>
            <a:r>
              <a:rPr lang="en-US" sz="945" dirty="0">
                <a:solidFill>
                  <a:prstClr val="whit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en-US" sz="945" dirty="0" err="1" smtClean="0">
                <a:solidFill>
                  <a:prstClr val="whit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magyartanárok</a:t>
            </a:r>
            <a:r>
              <a:rPr lang="en-US" sz="945" dirty="0" smtClean="0">
                <a:solidFill>
                  <a:prstClr val="whit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      </a:t>
            </a:r>
            <a:endParaRPr lang="en-US" sz="945" dirty="0">
              <a:solidFill>
                <a:prstClr val="white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19137" y="1543844"/>
            <a:ext cx="4135150" cy="1080000"/>
            <a:chOff x="637912" y="1412644"/>
            <a:chExt cx="4135150" cy="1080000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4464" y="1412644"/>
              <a:ext cx="793410" cy="1080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935" y="1412644"/>
              <a:ext cx="1080000" cy="1080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2417" y="1412644"/>
              <a:ext cx="700645" cy="1080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1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8356" y="1412644"/>
              <a:ext cx="673097" cy="1080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7912" y="1412644"/>
              <a:ext cx="801900" cy="108000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61458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 rot="-10800000">
            <a:off x="158115" y="-26444"/>
            <a:ext cx="2527974" cy="3266532"/>
          </a:xfrm>
          <a:prstGeom prst="rect">
            <a:avLst/>
          </a:prstGeom>
          <a:solidFill>
            <a:srgbClr val="3E5041"/>
          </a:solidFill>
        </p:spPr>
      </p:sp>
      <p:sp>
        <p:nvSpPr>
          <p:cNvPr id="12" name="TextBox 6"/>
          <p:cNvSpPr txBox="1"/>
          <p:nvPr/>
        </p:nvSpPr>
        <p:spPr>
          <a:xfrm>
            <a:off x="394376" y="956986"/>
            <a:ext cx="1800182" cy="2545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827" spc="39" dirty="0">
                <a:solidFill>
                  <a:prstClr val="white"/>
                </a:solidFill>
                <a:latin typeface="Aileron Regular Bold"/>
              </a:rPr>
              <a:t>A </a:t>
            </a:r>
            <a:r>
              <a:rPr lang="en-US" sz="827" spc="39" dirty="0" err="1">
                <a:solidFill>
                  <a:prstClr val="white"/>
                </a:solidFill>
                <a:latin typeface="Aileron Regular Bold"/>
              </a:rPr>
              <a:t>modernizmus</a:t>
            </a:r>
            <a:r>
              <a:rPr lang="en-US" sz="827" spc="39" dirty="0">
                <a:solidFill>
                  <a:prstClr val="white"/>
                </a:solidFill>
                <a:latin typeface="Aileron Regular Bold"/>
              </a:rPr>
              <a:t> </a:t>
            </a:r>
            <a:r>
              <a:rPr lang="en-US" sz="827" spc="39" dirty="0" err="1">
                <a:solidFill>
                  <a:prstClr val="white"/>
                </a:solidFill>
                <a:latin typeface="Aileron Regular Bold"/>
              </a:rPr>
              <a:t>ellenhatása</a:t>
            </a:r>
            <a:r>
              <a:rPr lang="en-US" sz="827" spc="39" dirty="0">
                <a:solidFill>
                  <a:prstClr val="white"/>
                </a:solidFill>
                <a:latin typeface="Aileron Regular Bold"/>
              </a:rPr>
              <a:t>, </a:t>
            </a:r>
            <a:r>
              <a:rPr lang="en-US" sz="827" spc="39" dirty="0" err="1">
                <a:solidFill>
                  <a:prstClr val="white"/>
                </a:solidFill>
                <a:latin typeface="Aileron Regular Bold"/>
              </a:rPr>
              <a:t>hagyományokhoz</a:t>
            </a:r>
            <a:r>
              <a:rPr lang="en-US" sz="827" spc="39" dirty="0">
                <a:solidFill>
                  <a:prstClr val="white"/>
                </a:solidFill>
                <a:latin typeface="Aileron Regular Bold"/>
              </a:rPr>
              <a:t> </a:t>
            </a:r>
            <a:r>
              <a:rPr lang="en-US" sz="827" spc="39" dirty="0" err="1">
                <a:solidFill>
                  <a:prstClr val="white"/>
                </a:solidFill>
                <a:latin typeface="Aileron Regular Bold"/>
              </a:rPr>
              <a:t>kötődés</a:t>
            </a:r>
            <a:endParaRPr lang="en-US" sz="827" spc="39" dirty="0">
              <a:solidFill>
                <a:prstClr val="white"/>
              </a:solidFill>
              <a:latin typeface="Aileron Regular Bold"/>
            </a:endParaRPr>
          </a:p>
        </p:txBody>
      </p:sp>
      <p:sp>
        <p:nvSpPr>
          <p:cNvPr id="18" name="TextBox 4"/>
          <p:cNvSpPr txBox="1"/>
          <p:nvPr/>
        </p:nvSpPr>
        <p:spPr>
          <a:xfrm>
            <a:off x="185737" y="375195"/>
            <a:ext cx="2527977" cy="4480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21"/>
              </a:lnSpc>
            </a:pPr>
            <a:r>
              <a:rPr lang="hu-HU" sz="2800" spc="63" dirty="0" smtClean="0">
                <a:solidFill>
                  <a:srgbClr val="FFFFFF"/>
                </a:solidFill>
                <a:latin typeface="Aileron Heavy Bold"/>
              </a:rPr>
              <a:t>Világkép</a:t>
            </a:r>
            <a:endParaRPr lang="en-US" sz="2800" spc="63" dirty="0">
              <a:solidFill>
                <a:srgbClr val="FFFFFF"/>
              </a:solidFill>
              <a:latin typeface="Aileron Heavy Bold"/>
            </a:endParaRPr>
          </a:p>
        </p:txBody>
      </p:sp>
      <p:sp>
        <p:nvSpPr>
          <p:cNvPr id="14" name="TextBox 6"/>
          <p:cNvSpPr txBox="1"/>
          <p:nvPr/>
        </p:nvSpPr>
        <p:spPr>
          <a:xfrm>
            <a:off x="394376" y="1361925"/>
            <a:ext cx="2054964" cy="381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hu-HU" sz="827" spc="39" dirty="0">
                <a:solidFill>
                  <a:prstClr val="white"/>
                </a:solidFill>
                <a:latin typeface="Aileron Regular Bold"/>
              </a:rPr>
              <a:t>Klasszikusra való törekvés, klasszicizmus elveinek, művészeti céljainak a felelevenítése</a:t>
            </a:r>
          </a:p>
        </p:txBody>
      </p:sp>
      <p:sp>
        <p:nvSpPr>
          <p:cNvPr id="20" name="TextBox 6"/>
          <p:cNvSpPr txBox="1"/>
          <p:nvPr/>
        </p:nvSpPr>
        <p:spPr>
          <a:xfrm>
            <a:off x="394376" y="1894143"/>
            <a:ext cx="2104982" cy="381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827" spc="39" dirty="0">
                <a:solidFill>
                  <a:prstClr val="white"/>
                </a:solidFill>
                <a:latin typeface="Aileron Regular Bold"/>
              </a:rPr>
              <a:t>A </a:t>
            </a:r>
            <a:r>
              <a:rPr lang="en-US" sz="827" spc="39" dirty="0" err="1">
                <a:solidFill>
                  <a:prstClr val="white"/>
                </a:solidFill>
                <a:latin typeface="Aileron Regular Bold"/>
              </a:rPr>
              <a:t>klasszikus</a:t>
            </a:r>
            <a:r>
              <a:rPr lang="en-US" sz="827" spc="39" dirty="0">
                <a:solidFill>
                  <a:prstClr val="white"/>
                </a:solidFill>
                <a:latin typeface="Aileron Regular Bold"/>
              </a:rPr>
              <a:t> </a:t>
            </a:r>
            <a:r>
              <a:rPr lang="en-US" sz="827" spc="39" dirty="0" err="1">
                <a:solidFill>
                  <a:prstClr val="white"/>
                </a:solidFill>
                <a:latin typeface="Aileron Regular Bold"/>
              </a:rPr>
              <a:t>modernség</a:t>
            </a:r>
            <a:r>
              <a:rPr lang="en-US" sz="827" spc="39" dirty="0">
                <a:solidFill>
                  <a:prstClr val="white"/>
                </a:solidFill>
                <a:latin typeface="Aileron Regular Bold"/>
              </a:rPr>
              <a:t> </a:t>
            </a:r>
            <a:r>
              <a:rPr lang="en-US" sz="827" spc="39" dirty="0" err="1">
                <a:solidFill>
                  <a:prstClr val="white"/>
                </a:solidFill>
                <a:latin typeface="Aileron Regular Bold"/>
              </a:rPr>
              <a:t>eredetiségelvével</a:t>
            </a:r>
            <a:r>
              <a:rPr lang="en-US" sz="827" spc="39" dirty="0">
                <a:solidFill>
                  <a:prstClr val="white"/>
                </a:solidFill>
                <a:latin typeface="Aileron Regular Bold"/>
              </a:rPr>
              <a:t> </a:t>
            </a:r>
            <a:r>
              <a:rPr lang="en-US" sz="827" spc="39" dirty="0" err="1">
                <a:solidFill>
                  <a:prstClr val="white"/>
                </a:solidFill>
                <a:latin typeface="Aileron Regular Bold"/>
              </a:rPr>
              <a:t>szemben</a:t>
            </a:r>
            <a:r>
              <a:rPr lang="en-US" sz="827" spc="39" dirty="0">
                <a:solidFill>
                  <a:prstClr val="white"/>
                </a:solidFill>
                <a:latin typeface="Aileron Regular Bold"/>
              </a:rPr>
              <a:t> a </a:t>
            </a:r>
            <a:r>
              <a:rPr lang="en-US" sz="827" spc="39" dirty="0" err="1">
                <a:solidFill>
                  <a:prstClr val="white"/>
                </a:solidFill>
                <a:latin typeface="Aileron Regular Bold"/>
              </a:rPr>
              <a:t>hagyomány</a:t>
            </a:r>
            <a:r>
              <a:rPr lang="en-US" sz="827" spc="39" dirty="0">
                <a:solidFill>
                  <a:prstClr val="white"/>
                </a:solidFill>
                <a:latin typeface="Aileron Regular Bold"/>
              </a:rPr>
              <a:t> </a:t>
            </a:r>
            <a:r>
              <a:rPr lang="en-US" sz="827" spc="39" dirty="0" err="1">
                <a:solidFill>
                  <a:prstClr val="white"/>
                </a:solidFill>
                <a:latin typeface="Aileron Regular Bold"/>
              </a:rPr>
              <a:t>értékei</a:t>
            </a:r>
            <a:endParaRPr lang="en-US" sz="827" spc="39" dirty="0">
              <a:solidFill>
                <a:prstClr val="white"/>
              </a:solidFill>
              <a:latin typeface="Aileron Regular Bold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394376" y="2426361"/>
            <a:ext cx="2254974" cy="2545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hu-HU" sz="827" spc="39" dirty="0">
                <a:solidFill>
                  <a:prstClr val="white"/>
                </a:solidFill>
                <a:latin typeface="Aileron Regular Bold"/>
              </a:rPr>
              <a:t>A művészet/művész feladata: értékhordozó (alapvető emberi értékek)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1806" b="8686"/>
          <a:stretch/>
        </p:blipFill>
        <p:spPr>
          <a:xfrm>
            <a:off x="2885611" y="-26445"/>
            <a:ext cx="2514600" cy="3322889"/>
          </a:xfrm>
          <a:prstGeom prst="rect">
            <a:avLst/>
          </a:prstGeom>
        </p:spPr>
      </p:pic>
      <p:sp>
        <p:nvSpPr>
          <p:cNvPr id="13" name="TextBox 6"/>
          <p:cNvSpPr txBox="1"/>
          <p:nvPr/>
        </p:nvSpPr>
        <p:spPr>
          <a:xfrm>
            <a:off x="402948" y="2831300"/>
            <a:ext cx="2254974" cy="2545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hu-HU" sz="827" spc="39" dirty="0">
                <a:solidFill>
                  <a:prstClr val="white"/>
                </a:solidFill>
                <a:latin typeface="Aileron Regular Bold"/>
              </a:rPr>
              <a:t>Irodalom: európai </a:t>
            </a:r>
            <a:r>
              <a:rPr lang="hu-HU" sz="827" spc="39" dirty="0" smtClean="0">
                <a:solidFill>
                  <a:prstClr val="white"/>
                </a:solidFill>
                <a:latin typeface="Aileron Regular Bold"/>
              </a:rPr>
              <a:t>hagyományok átörökítése </a:t>
            </a:r>
            <a:r>
              <a:rPr lang="hu-HU" sz="827" spc="39" dirty="0">
                <a:solidFill>
                  <a:prstClr val="white"/>
                </a:solidFill>
                <a:latin typeface="Aileron Regular Bold"/>
              </a:rPr>
              <a:t>(forma, műfaj, téma, verselés</a:t>
            </a:r>
            <a:r>
              <a:rPr lang="hu-HU" sz="827" spc="39" dirty="0" smtClean="0">
                <a:solidFill>
                  <a:prstClr val="white"/>
                </a:solidFill>
                <a:latin typeface="Aileron Regular Bold"/>
              </a:rPr>
              <a:t>)</a:t>
            </a:r>
            <a:endParaRPr lang="hu-HU" sz="827" spc="39" dirty="0">
              <a:solidFill>
                <a:prstClr val="white"/>
              </a:solidFill>
              <a:latin typeface="Aileron Regular Bold"/>
            </a:endParaRPr>
          </a:p>
        </p:txBody>
      </p:sp>
    </p:spTree>
    <p:extLst>
      <p:ext uri="{BB962C8B-B14F-4D97-AF65-F5344CB8AC3E}">
        <p14:creationId xmlns:p14="http://schemas.microsoft.com/office/powerpoint/2010/main" val="422778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20" grpId="0"/>
      <p:bldP spid="22" grpId="0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50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2770457" y="858044"/>
            <a:ext cx="2547939" cy="9814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hu-HU" sz="1063" dirty="0">
                <a:solidFill>
                  <a:prstClr val="white"/>
                </a:solidFill>
                <a:latin typeface="Aileron Heavy Bold"/>
              </a:rPr>
              <a:t>...Életed gyenge szál amellyel szőnek</a:t>
            </a:r>
            <a:br>
              <a:rPr lang="hu-HU" sz="1063" dirty="0">
                <a:solidFill>
                  <a:prstClr val="white"/>
                </a:solidFill>
                <a:latin typeface="Aileron Heavy Bold"/>
              </a:rPr>
            </a:br>
            <a:r>
              <a:rPr lang="hu-HU" sz="1063" dirty="0">
                <a:solidFill>
                  <a:prstClr val="white"/>
                </a:solidFill>
                <a:latin typeface="Aileron Heavy Bold"/>
              </a:rPr>
              <a:t>a tájak s mult dob hurkot a jövőnek:</a:t>
            </a:r>
            <a:br>
              <a:rPr lang="hu-HU" sz="1063" dirty="0">
                <a:solidFill>
                  <a:prstClr val="white"/>
                </a:solidFill>
                <a:latin typeface="Aileron Heavy Bold"/>
              </a:rPr>
            </a:br>
            <a:r>
              <a:rPr lang="hu-HU" sz="1063" dirty="0">
                <a:solidFill>
                  <a:prstClr val="white"/>
                </a:solidFill>
                <a:latin typeface="Aileron Heavy Bold"/>
              </a:rPr>
              <a:t>amit hoztál, csak annyira tied</a:t>
            </a:r>
            <a:br>
              <a:rPr lang="hu-HU" sz="1063" dirty="0">
                <a:solidFill>
                  <a:prstClr val="white"/>
                </a:solidFill>
                <a:latin typeface="Aileron Heavy Bold"/>
              </a:rPr>
            </a:br>
            <a:r>
              <a:rPr lang="hu-HU" sz="1063" dirty="0">
                <a:solidFill>
                  <a:prstClr val="white"/>
                </a:solidFill>
                <a:latin typeface="Aileron Heavy Bold"/>
              </a:rPr>
              <a:t>mint a por mit lábad a szőnyegen hagy.</a:t>
            </a:r>
            <a:br>
              <a:rPr lang="hu-HU" sz="1063" dirty="0">
                <a:solidFill>
                  <a:prstClr val="white"/>
                </a:solidFill>
                <a:latin typeface="Aileron Heavy Bold"/>
              </a:rPr>
            </a:br>
            <a:r>
              <a:rPr lang="hu-HU" sz="1063" dirty="0">
                <a:solidFill>
                  <a:prstClr val="white"/>
                </a:solidFill>
                <a:latin typeface="Aileron Heavy Bold"/>
              </a:rPr>
              <a:t>Nem magad nyomát veted: csupa nyom </a:t>
            </a:r>
            <a:r>
              <a:rPr lang="hu-HU" sz="1063" dirty="0" smtClean="0">
                <a:solidFill>
                  <a:prstClr val="white"/>
                </a:solidFill>
                <a:latin typeface="Aileron Heavy Bold"/>
              </a:rPr>
              <a:t>vagy</a:t>
            </a:r>
            <a:r>
              <a:rPr lang="en-GB" sz="1063" dirty="0" smtClean="0">
                <a:solidFill>
                  <a:prstClr val="white"/>
                </a:solidFill>
                <a:latin typeface="Aileron Heavy Bold"/>
              </a:rPr>
              <a:t> </a:t>
            </a:r>
            <a:r>
              <a:rPr lang="hu-HU" sz="1063" dirty="0" smtClean="0">
                <a:solidFill>
                  <a:prstClr val="white"/>
                </a:solidFill>
                <a:latin typeface="Aileron Heavy Bold"/>
              </a:rPr>
              <a:t>magad </a:t>
            </a:r>
            <a:r>
              <a:rPr lang="hu-HU" sz="1063" dirty="0">
                <a:solidFill>
                  <a:prstClr val="white"/>
                </a:solidFill>
                <a:latin typeface="Aileron Heavy Bold"/>
              </a:rPr>
              <a:t>is, kit a holtak lépte vet</a:t>
            </a:r>
            <a:r>
              <a:rPr lang="hu-HU" sz="1063" dirty="0" smtClean="0">
                <a:solidFill>
                  <a:prstClr val="white"/>
                </a:solidFill>
                <a:latin typeface="Aileron Heavy Bold"/>
              </a:rPr>
              <a:t>.</a:t>
            </a:r>
            <a:endParaRPr lang="hu-HU" sz="1063" dirty="0">
              <a:solidFill>
                <a:prstClr val="white"/>
              </a:solidFill>
              <a:latin typeface="Aileron Heavy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770457" y="2727386"/>
            <a:ext cx="2428392" cy="163122"/>
          </a:xfrm>
          <a:prstGeom prst="rect">
            <a:avLst/>
          </a:prstGeom>
          <a:noFill/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74"/>
              </a:lnSpc>
            </a:pPr>
            <a:r>
              <a:rPr lang="en-US" sz="974" spc="124" dirty="0" err="1">
                <a:solidFill>
                  <a:prstClr val="white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Babits</a:t>
            </a:r>
            <a:r>
              <a:rPr lang="en-US" sz="974" spc="124" dirty="0">
                <a:solidFill>
                  <a:prstClr val="white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en-US" sz="974" spc="124" dirty="0" err="1">
                <a:solidFill>
                  <a:prstClr val="white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Mihály</a:t>
            </a:r>
            <a:r>
              <a:rPr lang="en-US" sz="974" spc="124" dirty="0">
                <a:solidFill>
                  <a:prstClr val="white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: </a:t>
            </a:r>
            <a:r>
              <a:rPr lang="en-US" sz="974" spc="124" dirty="0" err="1">
                <a:solidFill>
                  <a:prstClr val="white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Csak</a:t>
            </a:r>
            <a:r>
              <a:rPr lang="en-US" sz="974" spc="124" dirty="0">
                <a:solidFill>
                  <a:prstClr val="white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en-US" sz="974" spc="124" dirty="0" err="1">
                <a:solidFill>
                  <a:prstClr val="white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posta</a:t>
            </a:r>
            <a:r>
              <a:rPr lang="en-US" sz="974" spc="124" dirty="0">
                <a:solidFill>
                  <a:prstClr val="white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en-US" sz="974" spc="124" dirty="0" err="1">
                <a:solidFill>
                  <a:prstClr val="white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voltál</a:t>
            </a:r>
            <a:endParaRPr lang="en-US" sz="974" spc="124" dirty="0">
              <a:solidFill>
                <a:prstClr val="white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11" name="TextBox 5"/>
          <p:cNvSpPr txBox="1"/>
          <p:nvPr/>
        </p:nvSpPr>
        <p:spPr>
          <a:xfrm>
            <a:off x="2372207" y="934244"/>
            <a:ext cx="560659" cy="17953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374"/>
              </a:lnSpc>
            </a:pPr>
            <a:r>
              <a:rPr lang="en-US" sz="6600" spc="124" dirty="0">
                <a:solidFill>
                  <a:prstClr val="white"/>
                </a:solidFill>
                <a:latin typeface="Adobe Garamond Pro Bold" panose="02020702060506020403" pitchFamily="18" charset="0"/>
              </a:rPr>
              <a:t>“</a:t>
            </a:r>
          </a:p>
        </p:txBody>
      </p:sp>
      <p:sp>
        <p:nvSpPr>
          <p:cNvPr id="12" name="TextBox 5"/>
          <p:cNvSpPr txBox="1"/>
          <p:nvPr/>
        </p:nvSpPr>
        <p:spPr>
          <a:xfrm rot="10800000">
            <a:off x="4681537" y="1543844"/>
            <a:ext cx="560659" cy="17953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374"/>
              </a:lnSpc>
            </a:pPr>
            <a:r>
              <a:rPr lang="en-US" sz="6600" spc="124" dirty="0">
                <a:solidFill>
                  <a:prstClr val="white"/>
                </a:solidFill>
                <a:latin typeface="Adobe Garamond Pro Bold" panose="02020702060506020403" pitchFamily="18" charset="0"/>
              </a:rPr>
              <a:t>“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72207" cy="324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59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93"/>
          <a:stretch/>
        </p:blipFill>
        <p:spPr bwMode="auto">
          <a:xfrm>
            <a:off x="2735688" y="0"/>
            <a:ext cx="2707849" cy="3250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3"/>
          <p:cNvGrpSpPr/>
          <p:nvPr/>
        </p:nvGrpSpPr>
        <p:grpSpPr>
          <a:xfrm>
            <a:off x="1798258" y="1097663"/>
            <a:ext cx="1892679" cy="672712"/>
            <a:chOff x="0" y="0"/>
            <a:chExt cx="8975957" cy="3632508"/>
          </a:xfrm>
          <a:solidFill>
            <a:srgbClr val="3E5041"/>
          </a:solidFill>
        </p:grpSpPr>
        <p:sp>
          <p:nvSpPr>
            <p:cNvPr id="4" name="AutoShape 4"/>
            <p:cNvSpPr/>
            <p:nvPr/>
          </p:nvSpPr>
          <p:spPr>
            <a:xfrm>
              <a:off x="0" y="0"/>
              <a:ext cx="8975957" cy="3632508"/>
            </a:xfrm>
            <a:prstGeom prst="rect">
              <a:avLst/>
            </a:prstGeom>
            <a:grpFill/>
          </p:spPr>
        </p:sp>
        <p:sp>
          <p:nvSpPr>
            <p:cNvPr id="5" name="TextBox 5"/>
            <p:cNvSpPr txBox="1"/>
            <p:nvPr/>
          </p:nvSpPr>
          <p:spPr>
            <a:xfrm>
              <a:off x="429468" y="679946"/>
              <a:ext cx="8117021" cy="2401979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1580" spc="28" dirty="0">
                  <a:solidFill>
                    <a:srgbClr val="FFFFFF"/>
                  </a:solidFill>
                  <a:latin typeface="Aileron Regular Bold"/>
                </a:rPr>
                <a:t>VILÁGKÉP</a:t>
              </a:r>
            </a:p>
            <a:p>
              <a:pPr algn="ctr">
                <a:lnSpc>
                  <a:spcPts val="1801"/>
                </a:lnSpc>
              </a:pPr>
              <a:r>
                <a:rPr lang="en-US" sz="1580" spc="28" dirty="0">
                  <a:solidFill>
                    <a:srgbClr val="FFFFFF"/>
                  </a:solidFill>
                  <a:latin typeface="Aileron Regular Bold"/>
                </a:rPr>
                <a:t>MEGHATÁROZÓI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55392" y="1127738"/>
            <a:ext cx="1449819" cy="3930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hu-HU" sz="827" spc="39" dirty="0" err="1" smtClean="0">
                <a:solidFill>
                  <a:srgbClr val="475B4B"/>
                </a:solidFill>
                <a:latin typeface="Aileron Regular Bold"/>
              </a:rPr>
              <a:t>I</a:t>
            </a:r>
            <a:r>
              <a:rPr lang="en-US" sz="827" spc="39" dirty="0" err="1" smtClean="0">
                <a:solidFill>
                  <a:srgbClr val="475B4B"/>
                </a:solidFill>
                <a:latin typeface="Aileron Regular Bold"/>
              </a:rPr>
              <a:t>hletforrás</a:t>
            </a:r>
            <a:r>
              <a:rPr lang="en-US" sz="827" spc="39" dirty="0">
                <a:solidFill>
                  <a:srgbClr val="475B4B"/>
                </a:solidFill>
                <a:latin typeface="Aileron Regular Bold"/>
              </a:rPr>
              <a:t>: </a:t>
            </a:r>
            <a:r>
              <a:rPr lang="en-US" sz="827" spc="39" dirty="0" err="1">
                <a:solidFill>
                  <a:srgbClr val="475B4B"/>
                </a:solidFill>
                <a:latin typeface="Aileron Regular Bold"/>
              </a:rPr>
              <a:t>képzelet</a:t>
            </a:r>
            <a:r>
              <a:rPr lang="en-US" sz="827" spc="39" dirty="0">
                <a:solidFill>
                  <a:srgbClr val="475B4B"/>
                </a:solidFill>
                <a:latin typeface="Aileron Regular Bold"/>
              </a:rPr>
              <a:t> </a:t>
            </a:r>
            <a:r>
              <a:rPr lang="en-US" sz="827" spc="39" dirty="0" err="1">
                <a:solidFill>
                  <a:srgbClr val="475B4B"/>
                </a:solidFill>
                <a:latin typeface="Aileron Regular Bold"/>
              </a:rPr>
              <a:t>és</a:t>
            </a:r>
            <a:r>
              <a:rPr lang="en-US" sz="827" spc="39" dirty="0">
                <a:solidFill>
                  <a:srgbClr val="475B4B"/>
                </a:solidFill>
                <a:latin typeface="Aileron Regular Bold"/>
              </a:rPr>
              <a:t> </a:t>
            </a:r>
            <a:r>
              <a:rPr lang="en-US" sz="827" spc="39" dirty="0" err="1">
                <a:solidFill>
                  <a:srgbClr val="475B4B"/>
                </a:solidFill>
                <a:latin typeface="Aileron Regular Bold"/>
              </a:rPr>
              <a:t>érzelem</a:t>
            </a:r>
            <a:r>
              <a:rPr lang="en-US" sz="827" spc="39" dirty="0">
                <a:solidFill>
                  <a:srgbClr val="475B4B"/>
                </a:solidFill>
                <a:latin typeface="Aileron Regular Bold"/>
              </a:rPr>
              <a:t> </a:t>
            </a:r>
            <a:r>
              <a:rPr lang="hu-HU" sz="800" spc="124" dirty="0">
                <a:solidFill>
                  <a:srgbClr val="5D7963"/>
                </a:solidFill>
                <a:latin typeface="Aileron Regular"/>
              </a:rPr>
              <a:t>–</a:t>
            </a:r>
            <a:r>
              <a:rPr lang="en-US" sz="827" spc="39" dirty="0" smtClean="0">
                <a:solidFill>
                  <a:srgbClr val="475B4B"/>
                </a:solidFill>
                <a:latin typeface="Aileron Regular Bold"/>
              </a:rPr>
              <a:t> </a:t>
            </a:r>
            <a:r>
              <a:rPr lang="en-US" sz="827" spc="39" dirty="0" err="1">
                <a:solidFill>
                  <a:srgbClr val="475B4B"/>
                </a:solidFill>
                <a:latin typeface="Aileron Regular Bold"/>
              </a:rPr>
              <a:t>személyesség</a:t>
            </a:r>
            <a:r>
              <a:rPr lang="en-US" sz="827" spc="39" dirty="0">
                <a:solidFill>
                  <a:srgbClr val="475B4B"/>
                </a:solidFill>
                <a:latin typeface="Aileron Regular Bold"/>
              </a:rPr>
              <a:t>  (</a:t>
            </a:r>
            <a:r>
              <a:rPr lang="en-US" sz="827" spc="39" dirty="0" err="1">
                <a:solidFill>
                  <a:srgbClr val="475B4B"/>
                </a:solidFill>
                <a:latin typeface="Aileron Regular Bold"/>
              </a:rPr>
              <a:t>szubjektivizmus</a:t>
            </a:r>
            <a:r>
              <a:rPr lang="en-US" sz="827" spc="39" dirty="0">
                <a:solidFill>
                  <a:srgbClr val="475B4B"/>
                </a:solidFill>
                <a:latin typeface="Aileron Regular Bold"/>
              </a:rPr>
              <a:t>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64494" y="1628184"/>
            <a:ext cx="980349" cy="127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hu-HU" sz="827" spc="39" dirty="0" smtClean="0">
                <a:solidFill>
                  <a:srgbClr val="475B4B"/>
                </a:solidFill>
                <a:latin typeface="Aileron Regular Bold"/>
              </a:rPr>
              <a:t>S</a:t>
            </a:r>
            <a:r>
              <a:rPr lang="en-US" sz="827" spc="39" dirty="0" err="1" smtClean="0">
                <a:solidFill>
                  <a:srgbClr val="475B4B"/>
                </a:solidFill>
                <a:latin typeface="Aileron Regular Bold"/>
              </a:rPr>
              <a:t>zenvedély</a:t>
            </a:r>
            <a:r>
              <a:rPr lang="hu-HU" sz="827" spc="39" dirty="0" smtClean="0">
                <a:solidFill>
                  <a:srgbClr val="475B4B"/>
                </a:solidFill>
                <a:latin typeface="Aileron Regular Bold"/>
              </a:rPr>
              <a:t>esség</a:t>
            </a:r>
            <a:endParaRPr lang="en-US" sz="827" spc="39" dirty="0">
              <a:solidFill>
                <a:srgbClr val="475B4B"/>
              </a:solidFill>
              <a:latin typeface="Aileron Regular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71068" y="406242"/>
            <a:ext cx="2434114" cy="2545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hu-HU" sz="827" spc="39" dirty="0">
                <a:solidFill>
                  <a:srgbClr val="475B4B"/>
                </a:solidFill>
                <a:latin typeface="Aileron Regular Bold"/>
              </a:rPr>
              <a:t>F</a:t>
            </a:r>
            <a:r>
              <a:rPr lang="en-US" sz="827" spc="39" dirty="0" err="1" smtClean="0">
                <a:solidFill>
                  <a:srgbClr val="475B4B"/>
                </a:solidFill>
                <a:latin typeface="Aileron Regular Bold"/>
              </a:rPr>
              <a:t>orrás</a:t>
            </a:r>
            <a:r>
              <a:rPr lang="en-US" sz="827" spc="39" dirty="0" smtClean="0">
                <a:solidFill>
                  <a:srgbClr val="475B4B"/>
                </a:solidFill>
                <a:latin typeface="Aileron Regular Bold"/>
              </a:rPr>
              <a:t>: </a:t>
            </a:r>
            <a:r>
              <a:rPr lang="en-US" sz="827" spc="39" dirty="0" err="1">
                <a:solidFill>
                  <a:srgbClr val="475B4B"/>
                </a:solidFill>
                <a:latin typeface="Aileron Regular Bold"/>
              </a:rPr>
              <a:t>illúzióvesztés</a:t>
            </a:r>
            <a:r>
              <a:rPr lang="en-US" sz="827" spc="39" dirty="0">
                <a:solidFill>
                  <a:srgbClr val="475B4B"/>
                </a:solidFill>
                <a:latin typeface="Aileron Regular Bold"/>
              </a:rPr>
              <a:t>, </a:t>
            </a:r>
            <a:r>
              <a:rPr lang="en-US" sz="827" spc="39" dirty="0" err="1">
                <a:solidFill>
                  <a:srgbClr val="475B4B"/>
                </a:solidFill>
                <a:latin typeface="Aileron Regular Bold"/>
              </a:rPr>
              <a:t>csalódás</a:t>
            </a:r>
            <a:r>
              <a:rPr lang="en-US" sz="827" spc="39" dirty="0">
                <a:solidFill>
                  <a:srgbClr val="475B4B"/>
                </a:solidFill>
                <a:latin typeface="Aileron Regular Bold"/>
              </a:rPr>
              <a:t>, </a:t>
            </a:r>
            <a:r>
              <a:rPr lang="en-US" sz="827" spc="39" dirty="0" err="1" smtClean="0">
                <a:solidFill>
                  <a:srgbClr val="475B4B"/>
                </a:solidFill>
                <a:latin typeface="Aileron Regular Bold"/>
              </a:rPr>
              <a:t>kiábrándulás</a:t>
            </a:r>
            <a:endParaRPr lang="en-US" sz="827" spc="39" dirty="0">
              <a:solidFill>
                <a:srgbClr val="475B4B"/>
              </a:solidFill>
              <a:latin typeface="Aileron Regular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71068" y="1877837"/>
            <a:ext cx="2308067" cy="2545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hu-HU" sz="827" spc="39" dirty="0" err="1" smtClean="0">
                <a:solidFill>
                  <a:srgbClr val="475B4B"/>
                </a:solidFill>
                <a:latin typeface="Aileron Regular Bold"/>
              </a:rPr>
              <a:t>M</a:t>
            </a:r>
            <a:r>
              <a:rPr lang="en-US" sz="827" spc="39" dirty="0" err="1" smtClean="0">
                <a:solidFill>
                  <a:srgbClr val="475B4B"/>
                </a:solidFill>
                <a:latin typeface="Aileron Regular Bold"/>
              </a:rPr>
              <a:t>últba</a:t>
            </a:r>
            <a:r>
              <a:rPr lang="en-US" sz="827" spc="39" dirty="0" smtClean="0">
                <a:solidFill>
                  <a:srgbClr val="475B4B"/>
                </a:solidFill>
                <a:latin typeface="Aileron Regular Bold"/>
              </a:rPr>
              <a:t> </a:t>
            </a:r>
            <a:r>
              <a:rPr lang="en-US" sz="827" spc="39" dirty="0" err="1">
                <a:solidFill>
                  <a:srgbClr val="475B4B"/>
                </a:solidFill>
                <a:latin typeface="Aileron Regular Bold"/>
              </a:rPr>
              <a:t>fordulás</a:t>
            </a:r>
            <a:r>
              <a:rPr lang="en-US" sz="827" spc="39" dirty="0">
                <a:solidFill>
                  <a:srgbClr val="475B4B"/>
                </a:solidFill>
                <a:latin typeface="Aileron Regular Bold"/>
              </a:rPr>
              <a:t> (</a:t>
            </a:r>
            <a:r>
              <a:rPr lang="en-US" sz="827" spc="39" dirty="0" err="1">
                <a:solidFill>
                  <a:srgbClr val="475B4B"/>
                </a:solidFill>
                <a:latin typeface="Aileron Regular Bold"/>
              </a:rPr>
              <a:t>nemzeti</a:t>
            </a:r>
            <a:r>
              <a:rPr lang="en-US" sz="827" spc="39" dirty="0">
                <a:solidFill>
                  <a:srgbClr val="475B4B"/>
                </a:solidFill>
                <a:latin typeface="Aileron Regular Bold"/>
              </a:rPr>
              <a:t> </a:t>
            </a:r>
            <a:r>
              <a:rPr lang="en-US" sz="827" spc="39" dirty="0" err="1">
                <a:solidFill>
                  <a:srgbClr val="475B4B"/>
                </a:solidFill>
                <a:latin typeface="Aileron Regular Bold"/>
              </a:rPr>
              <a:t>múlt</a:t>
            </a:r>
            <a:r>
              <a:rPr lang="en-US" sz="827" spc="39" dirty="0">
                <a:solidFill>
                  <a:srgbClr val="475B4B"/>
                </a:solidFill>
                <a:latin typeface="Aileron Regular Bold"/>
              </a:rPr>
              <a:t>), </a:t>
            </a:r>
            <a:r>
              <a:rPr lang="en-US" sz="827" spc="39" dirty="0" err="1">
                <a:solidFill>
                  <a:srgbClr val="475B4B"/>
                </a:solidFill>
                <a:latin typeface="Aileron Regular Bold"/>
              </a:rPr>
              <a:t>népi</a:t>
            </a:r>
            <a:r>
              <a:rPr lang="en-US" sz="827" spc="39" dirty="0">
                <a:solidFill>
                  <a:srgbClr val="475B4B"/>
                </a:solidFill>
                <a:latin typeface="Aileron Regular Bold"/>
              </a:rPr>
              <a:t> </a:t>
            </a:r>
            <a:r>
              <a:rPr lang="en-US" sz="827" spc="39" dirty="0" err="1">
                <a:solidFill>
                  <a:srgbClr val="475B4B"/>
                </a:solidFill>
                <a:latin typeface="Aileron Regular Bold"/>
              </a:rPr>
              <a:t>kultúra</a:t>
            </a:r>
            <a:r>
              <a:rPr lang="en-US" sz="827" spc="39" dirty="0">
                <a:solidFill>
                  <a:srgbClr val="475B4B"/>
                </a:solidFill>
                <a:latin typeface="Aileron Regular Bold"/>
              </a:rPr>
              <a:t>, </a:t>
            </a:r>
            <a:r>
              <a:rPr lang="en-US" sz="827" spc="39" dirty="0" err="1">
                <a:solidFill>
                  <a:srgbClr val="475B4B"/>
                </a:solidFill>
                <a:latin typeface="Aileron Regular Bold"/>
              </a:rPr>
              <a:t>nemzeti</a:t>
            </a:r>
            <a:r>
              <a:rPr lang="en-US" sz="827" spc="39" dirty="0">
                <a:solidFill>
                  <a:srgbClr val="475B4B"/>
                </a:solidFill>
                <a:latin typeface="Aileron Regular Bold"/>
              </a:rPr>
              <a:t> </a:t>
            </a:r>
            <a:r>
              <a:rPr lang="en-US" sz="827" spc="39" dirty="0" err="1">
                <a:solidFill>
                  <a:srgbClr val="475B4B"/>
                </a:solidFill>
                <a:latin typeface="Aileron Regular Bold"/>
              </a:rPr>
              <a:t>mitológia</a:t>
            </a:r>
            <a:r>
              <a:rPr lang="en-US" sz="827" spc="39" dirty="0">
                <a:solidFill>
                  <a:srgbClr val="475B4B"/>
                </a:solidFill>
                <a:latin typeface="Aileron Regular Bold"/>
              </a:rPr>
              <a:t> </a:t>
            </a:r>
            <a:r>
              <a:rPr lang="hu-HU" sz="800" spc="124" dirty="0">
                <a:solidFill>
                  <a:srgbClr val="5D7963"/>
                </a:solidFill>
                <a:latin typeface="Aileron Regular"/>
              </a:rPr>
              <a:t>–</a:t>
            </a:r>
            <a:r>
              <a:rPr lang="en-US" sz="827" spc="39" dirty="0" smtClean="0">
                <a:solidFill>
                  <a:srgbClr val="475B4B"/>
                </a:solidFill>
                <a:latin typeface="Aileron Regular Bold"/>
              </a:rPr>
              <a:t> </a:t>
            </a:r>
            <a:r>
              <a:rPr lang="en-US" sz="827" spc="39" dirty="0" err="1" smtClean="0">
                <a:solidFill>
                  <a:srgbClr val="475B4B"/>
                </a:solidFill>
                <a:latin typeface="Aileron Regular Bold"/>
              </a:rPr>
              <a:t>történetiség</a:t>
            </a:r>
            <a:endParaRPr lang="en-US" sz="827" spc="39" dirty="0">
              <a:solidFill>
                <a:srgbClr val="475B4B"/>
              </a:solidFill>
              <a:latin typeface="Aileron Regular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71068" y="2251326"/>
            <a:ext cx="2447034" cy="2545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hu-HU" sz="827" spc="39" dirty="0">
                <a:solidFill>
                  <a:srgbClr val="475B4B"/>
                </a:solidFill>
                <a:latin typeface="Aileron Regular Bold"/>
              </a:rPr>
              <a:t>K</a:t>
            </a:r>
            <a:r>
              <a:rPr lang="en-US" sz="827" spc="39" dirty="0" err="1" smtClean="0">
                <a:solidFill>
                  <a:srgbClr val="475B4B"/>
                </a:solidFill>
                <a:latin typeface="Aileron Regular Bold"/>
              </a:rPr>
              <a:t>özépkor</a:t>
            </a:r>
            <a:r>
              <a:rPr lang="en-US" sz="827" spc="39" dirty="0" smtClean="0">
                <a:solidFill>
                  <a:srgbClr val="475B4B"/>
                </a:solidFill>
                <a:latin typeface="Aileron Regular Bold"/>
              </a:rPr>
              <a:t> </a:t>
            </a:r>
            <a:r>
              <a:rPr lang="en-US" sz="827" spc="39" dirty="0" err="1" smtClean="0">
                <a:solidFill>
                  <a:srgbClr val="475B4B"/>
                </a:solidFill>
                <a:latin typeface="Aileron Regular Bold"/>
              </a:rPr>
              <a:t>iránti</a:t>
            </a:r>
            <a:r>
              <a:rPr lang="en-US" sz="827" spc="39" dirty="0" smtClean="0">
                <a:solidFill>
                  <a:srgbClr val="475B4B"/>
                </a:solidFill>
                <a:latin typeface="Aileron Regular Bold"/>
              </a:rPr>
              <a:t> </a:t>
            </a:r>
            <a:r>
              <a:rPr lang="en-US" sz="827" spc="39" dirty="0" err="1">
                <a:solidFill>
                  <a:srgbClr val="475B4B"/>
                </a:solidFill>
                <a:latin typeface="Aileron Regular Bold"/>
              </a:rPr>
              <a:t>érdeklődés</a:t>
            </a:r>
            <a:r>
              <a:rPr lang="en-US" sz="827" spc="39" dirty="0">
                <a:solidFill>
                  <a:srgbClr val="475B4B"/>
                </a:solidFill>
                <a:latin typeface="Aileron Regular Bold"/>
              </a:rPr>
              <a:t>: </a:t>
            </a:r>
            <a:r>
              <a:rPr lang="en-US" sz="827" spc="39" dirty="0" err="1">
                <a:solidFill>
                  <a:srgbClr val="475B4B"/>
                </a:solidFill>
                <a:latin typeface="Aileron Regular Bold"/>
              </a:rPr>
              <a:t>rejtelmesség</a:t>
            </a:r>
            <a:r>
              <a:rPr lang="en-US" sz="827" spc="39" dirty="0">
                <a:solidFill>
                  <a:srgbClr val="475B4B"/>
                </a:solidFill>
                <a:latin typeface="Aileron Regular Bold"/>
              </a:rPr>
              <a:t>, </a:t>
            </a:r>
            <a:r>
              <a:rPr lang="en-US" sz="827" spc="39" dirty="0" err="1">
                <a:solidFill>
                  <a:srgbClr val="475B4B"/>
                </a:solidFill>
                <a:latin typeface="Aileron Regular Bold"/>
              </a:rPr>
              <a:t>titokzatosság</a:t>
            </a:r>
            <a:r>
              <a:rPr lang="en-US" sz="827" spc="39" dirty="0">
                <a:solidFill>
                  <a:srgbClr val="475B4B"/>
                </a:solidFill>
                <a:latin typeface="Aileron Regular Bold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55392" y="768221"/>
            <a:ext cx="2362200" cy="2545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hu-HU" sz="827" spc="39" dirty="0" smtClean="0">
                <a:solidFill>
                  <a:srgbClr val="475B4B"/>
                </a:solidFill>
                <a:latin typeface="Aileron Regular Bold"/>
              </a:rPr>
              <a:t>Eszmény: </a:t>
            </a:r>
            <a:r>
              <a:rPr lang="hu-HU" sz="827" spc="39" dirty="0">
                <a:solidFill>
                  <a:srgbClr val="475B4B"/>
                </a:solidFill>
                <a:latin typeface="Aileron Regular Bold"/>
              </a:rPr>
              <a:t>művészet/művész szabadsága, az egyéniség kultusza (individualizmus)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71068" y="2619958"/>
            <a:ext cx="2481669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62"/>
              </a:lnSpc>
            </a:pPr>
            <a:r>
              <a:rPr lang="hu-HU" sz="827" spc="39" dirty="0" err="1" smtClean="0">
                <a:solidFill>
                  <a:srgbClr val="475B4B"/>
                </a:solidFill>
                <a:latin typeface="Aileron Regular Bold"/>
              </a:rPr>
              <a:t>E</a:t>
            </a:r>
            <a:r>
              <a:rPr lang="en-US" sz="827" spc="39" dirty="0" err="1" smtClean="0">
                <a:solidFill>
                  <a:srgbClr val="475B4B"/>
                </a:solidFill>
                <a:latin typeface="Aileron Regular Bold"/>
              </a:rPr>
              <a:t>gzotikum</a:t>
            </a:r>
            <a:r>
              <a:rPr lang="en-US" sz="827" spc="39" dirty="0">
                <a:solidFill>
                  <a:srgbClr val="475B4B"/>
                </a:solidFill>
                <a:latin typeface="Aileron Regular Bold"/>
              </a:rPr>
              <a:t>, </a:t>
            </a:r>
            <a:r>
              <a:rPr lang="en-US" sz="827" spc="39" dirty="0" err="1">
                <a:solidFill>
                  <a:srgbClr val="475B4B"/>
                </a:solidFill>
                <a:latin typeface="Aileron Regular Bold"/>
              </a:rPr>
              <a:t>orientalizmus</a:t>
            </a:r>
            <a:r>
              <a:rPr lang="en-US" sz="827" spc="39" dirty="0">
                <a:solidFill>
                  <a:srgbClr val="475B4B"/>
                </a:solidFill>
                <a:latin typeface="Aileron Regular Bold"/>
              </a:rPr>
              <a:t> </a:t>
            </a:r>
            <a:r>
              <a:rPr lang="hu-HU" sz="800" spc="124" dirty="0">
                <a:solidFill>
                  <a:srgbClr val="5D7963"/>
                </a:solidFill>
                <a:latin typeface="Aileron Regular"/>
              </a:rPr>
              <a:t>–</a:t>
            </a:r>
            <a:r>
              <a:rPr lang="en-US" sz="827" spc="39" dirty="0" smtClean="0">
                <a:solidFill>
                  <a:srgbClr val="475B4B"/>
                </a:solidFill>
                <a:latin typeface="Aileron Regular Bold"/>
              </a:rPr>
              <a:t> </a:t>
            </a:r>
            <a:r>
              <a:rPr lang="en-US" sz="827" spc="39" dirty="0">
                <a:solidFill>
                  <a:srgbClr val="475B4B"/>
                </a:solidFill>
                <a:latin typeface="Aileron Regular Bold"/>
              </a:rPr>
              <a:t>elvágyódás</a:t>
            </a:r>
          </a:p>
        </p:txBody>
      </p:sp>
      <p:sp>
        <p:nvSpPr>
          <p:cNvPr id="16" name="TextBox 12"/>
          <p:cNvSpPr txBox="1"/>
          <p:nvPr/>
        </p:nvSpPr>
        <p:spPr>
          <a:xfrm>
            <a:off x="371068" y="2900745"/>
            <a:ext cx="2481669" cy="149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62"/>
              </a:lnSpc>
            </a:pPr>
            <a:r>
              <a:rPr lang="hu-HU" sz="827" spc="39" dirty="0" smtClean="0">
                <a:solidFill>
                  <a:srgbClr val="475B4B"/>
                </a:solidFill>
                <a:latin typeface="Aileron Regular Bold"/>
              </a:rPr>
              <a:t>T</a:t>
            </a:r>
            <a:r>
              <a:rPr lang="en-US" sz="827" spc="39" dirty="0" err="1" smtClean="0">
                <a:solidFill>
                  <a:srgbClr val="475B4B"/>
                </a:solidFill>
                <a:latin typeface="Aileron Regular Bold"/>
              </a:rPr>
              <a:t>ermészetkultusz</a:t>
            </a:r>
            <a:endParaRPr lang="en-US" sz="827" spc="39" dirty="0">
              <a:solidFill>
                <a:srgbClr val="475B4B"/>
              </a:solidFill>
              <a:latin typeface="Aileron Regular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9496"/>
          <a:stretch/>
        </p:blipFill>
        <p:spPr>
          <a:xfrm>
            <a:off x="-106324" y="-33225"/>
            <a:ext cx="3950797" cy="3273313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2709488" y="556293"/>
            <a:ext cx="2524157" cy="2680379"/>
          </a:xfrm>
          <a:prstGeom prst="rect">
            <a:avLst/>
          </a:prstGeom>
          <a:solidFill>
            <a:srgbClr val="3E5041"/>
          </a:solidFill>
        </p:spPr>
      </p:sp>
      <p:sp>
        <p:nvSpPr>
          <p:cNvPr id="5" name="TextBox 5"/>
          <p:cNvSpPr txBox="1"/>
          <p:nvPr/>
        </p:nvSpPr>
        <p:spPr>
          <a:xfrm>
            <a:off x="2685295" y="703794"/>
            <a:ext cx="2548350" cy="28212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88"/>
              </a:lnSpc>
            </a:pPr>
            <a:r>
              <a:rPr lang="en-US" sz="1919" spc="35" dirty="0">
                <a:solidFill>
                  <a:srgbClr val="FFFFFF"/>
                </a:solidFill>
                <a:latin typeface="Aileron Regular Bold"/>
              </a:rPr>
              <a:t>Irodalom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832535" y="1131443"/>
            <a:ext cx="2220858" cy="25455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hu-HU" sz="827" spc="40" dirty="0" err="1" smtClean="0">
                <a:solidFill>
                  <a:srgbClr val="FFFFFF"/>
                </a:solidFill>
                <a:latin typeface="Aileron Regular Bold"/>
              </a:rPr>
              <a:t>E</a:t>
            </a:r>
            <a:r>
              <a:rPr lang="en-US" sz="827" spc="40" dirty="0" err="1" smtClean="0">
                <a:solidFill>
                  <a:srgbClr val="FFFFFF"/>
                </a:solidFill>
                <a:latin typeface="Aileron Regular Bold"/>
              </a:rPr>
              <a:t>redetiség</a:t>
            </a:r>
            <a:r>
              <a:rPr lang="en-US" sz="827" spc="40" dirty="0" smtClean="0">
                <a:solidFill>
                  <a:srgbClr val="FFFFFF"/>
                </a:solidFill>
                <a:latin typeface="Aileron Regular Bold"/>
              </a:rPr>
              <a:t> </a:t>
            </a:r>
            <a:r>
              <a:rPr lang="en-US" sz="827" spc="40" dirty="0" err="1">
                <a:solidFill>
                  <a:srgbClr val="FFFFFF"/>
                </a:solidFill>
                <a:latin typeface="Aileron Regular Bold"/>
              </a:rPr>
              <a:t>elve</a:t>
            </a:r>
            <a:r>
              <a:rPr lang="en-US" sz="827" spc="40" dirty="0">
                <a:solidFill>
                  <a:srgbClr val="FFFFFF"/>
                </a:solidFill>
                <a:latin typeface="Aileron Regular Bold"/>
              </a:rPr>
              <a:t>: a </a:t>
            </a:r>
            <a:r>
              <a:rPr lang="en-US" sz="827" spc="40" dirty="0" err="1">
                <a:solidFill>
                  <a:srgbClr val="FFFFFF"/>
                </a:solidFill>
                <a:latin typeface="Aileron Regular Bold"/>
              </a:rPr>
              <a:t>mintakövető</a:t>
            </a:r>
            <a:r>
              <a:rPr lang="en-US" sz="827" spc="40" dirty="0">
                <a:solidFill>
                  <a:srgbClr val="FFFFFF"/>
                </a:solidFill>
                <a:latin typeface="Aileron Regular Bold"/>
              </a:rPr>
              <a:t> </a:t>
            </a:r>
            <a:r>
              <a:rPr lang="en-US" sz="827" spc="40" dirty="0" err="1">
                <a:solidFill>
                  <a:srgbClr val="FFFFFF"/>
                </a:solidFill>
                <a:latin typeface="Aileron Regular Bold"/>
              </a:rPr>
              <a:t>poétikák</a:t>
            </a:r>
            <a:r>
              <a:rPr lang="en-US" sz="827" spc="40" dirty="0">
                <a:solidFill>
                  <a:srgbClr val="FFFFFF"/>
                </a:solidFill>
                <a:latin typeface="Aileron Regular Bold"/>
              </a:rPr>
              <a:t> </a:t>
            </a:r>
            <a:r>
              <a:rPr lang="en-US" sz="827" spc="40" dirty="0" err="1">
                <a:solidFill>
                  <a:srgbClr val="FFFFFF"/>
                </a:solidFill>
                <a:latin typeface="Aileron Regular Bold"/>
              </a:rPr>
              <a:t>szabályrendszerének</a:t>
            </a:r>
            <a:r>
              <a:rPr lang="en-US" sz="827" spc="40" dirty="0">
                <a:solidFill>
                  <a:srgbClr val="FFFFFF"/>
                </a:solidFill>
                <a:latin typeface="Aileron Regular Bold"/>
              </a:rPr>
              <a:t> </a:t>
            </a:r>
            <a:r>
              <a:rPr lang="en-US" sz="827" spc="40" dirty="0" err="1">
                <a:solidFill>
                  <a:srgbClr val="FFFFFF"/>
                </a:solidFill>
                <a:latin typeface="Aileron Regular Bold"/>
              </a:rPr>
              <a:t>elutasítása</a:t>
            </a:r>
            <a:endParaRPr lang="en-US" sz="827" spc="40" dirty="0">
              <a:solidFill>
                <a:srgbClr val="FFFFFF"/>
              </a:solidFill>
              <a:latin typeface="Aileron Regular Bold"/>
            </a:endParaRPr>
          </a:p>
        </p:txBody>
      </p:sp>
      <p:sp>
        <p:nvSpPr>
          <p:cNvPr id="8" name="TextBox 6"/>
          <p:cNvSpPr txBox="1"/>
          <p:nvPr/>
        </p:nvSpPr>
        <p:spPr>
          <a:xfrm>
            <a:off x="2838868" y="1713629"/>
            <a:ext cx="1842670" cy="2545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hu-HU" sz="827" spc="40" dirty="0" smtClean="0">
                <a:solidFill>
                  <a:srgbClr val="FFFFFF"/>
                </a:solidFill>
                <a:latin typeface="Aileron Regular Bold"/>
              </a:rPr>
              <a:t>Műnemek</a:t>
            </a:r>
            <a:r>
              <a:rPr lang="hu-HU" sz="827" spc="40" dirty="0">
                <a:solidFill>
                  <a:srgbClr val="FFFFFF"/>
                </a:solidFill>
                <a:latin typeface="Aileron Regular Bold"/>
              </a:rPr>
              <a:t>, műfajok keveredése (pl. </a:t>
            </a:r>
            <a:r>
              <a:rPr lang="hu-HU" sz="827" spc="40" dirty="0" smtClean="0">
                <a:solidFill>
                  <a:srgbClr val="FFFFFF"/>
                </a:solidFill>
                <a:latin typeface="Aileron Regular Bold"/>
              </a:rPr>
              <a:t>ballada, drámai költemény)</a:t>
            </a:r>
            <a:endParaRPr lang="en-US" sz="827" spc="40" dirty="0">
              <a:solidFill>
                <a:srgbClr val="FFFFFF"/>
              </a:solidFill>
              <a:latin typeface="Aileron Regular Bold"/>
            </a:endParaRPr>
          </a:p>
        </p:txBody>
      </p:sp>
      <p:sp>
        <p:nvSpPr>
          <p:cNvPr id="10" name="TextBox 6"/>
          <p:cNvSpPr txBox="1"/>
          <p:nvPr/>
        </p:nvSpPr>
        <p:spPr>
          <a:xfrm>
            <a:off x="2847641" y="2079033"/>
            <a:ext cx="2405489" cy="127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hu-HU" sz="827" spc="40" dirty="0" err="1" smtClean="0">
                <a:solidFill>
                  <a:srgbClr val="FFFFFF"/>
                </a:solidFill>
                <a:latin typeface="Aileron Regular Bold"/>
              </a:rPr>
              <a:t>E</a:t>
            </a:r>
            <a:r>
              <a:rPr lang="en-US" sz="827" spc="40" dirty="0" err="1" smtClean="0">
                <a:solidFill>
                  <a:srgbClr val="FFFFFF"/>
                </a:solidFill>
                <a:latin typeface="Aileron Regular Bold"/>
              </a:rPr>
              <a:t>gyéni</a:t>
            </a:r>
            <a:r>
              <a:rPr lang="en-US" sz="827" spc="40" dirty="0" smtClean="0">
                <a:solidFill>
                  <a:srgbClr val="FFFFFF"/>
                </a:solidFill>
                <a:latin typeface="Aileron Regular Bold"/>
              </a:rPr>
              <a:t> </a:t>
            </a:r>
            <a:r>
              <a:rPr lang="en-US" sz="827" spc="40" dirty="0" err="1" smtClean="0">
                <a:solidFill>
                  <a:srgbClr val="FFFFFF"/>
                </a:solidFill>
                <a:latin typeface="Aileron Regular Bold"/>
              </a:rPr>
              <a:t>jelképzés</a:t>
            </a:r>
            <a:r>
              <a:rPr lang="hu-HU" sz="827" spc="40" dirty="0" smtClean="0">
                <a:solidFill>
                  <a:srgbClr val="FFFFFF"/>
                </a:solidFill>
                <a:latin typeface="Aileron Regular Bold"/>
              </a:rPr>
              <a:t>, </a:t>
            </a:r>
            <a:r>
              <a:rPr lang="en-US" sz="827" spc="40" dirty="0" err="1" smtClean="0">
                <a:solidFill>
                  <a:srgbClr val="FFFFFF"/>
                </a:solidFill>
                <a:latin typeface="Aileron Regular Bold"/>
              </a:rPr>
              <a:t>szimbolikusság</a:t>
            </a:r>
            <a:endParaRPr lang="en-US" sz="827" spc="40" dirty="0">
              <a:solidFill>
                <a:srgbClr val="FFFFFF"/>
              </a:solidFill>
              <a:latin typeface="Aileron Regular Bold"/>
            </a:endParaRPr>
          </a:p>
        </p:txBody>
      </p:sp>
      <p:sp>
        <p:nvSpPr>
          <p:cNvPr id="12" name="TextBox 6"/>
          <p:cNvSpPr txBox="1"/>
          <p:nvPr/>
        </p:nvSpPr>
        <p:spPr>
          <a:xfrm>
            <a:off x="2838867" y="1493060"/>
            <a:ext cx="2039026" cy="127279"/>
          </a:xfrm>
          <a:prstGeom prst="rect">
            <a:avLst/>
          </a:prstGeom>
          <a:noFill/>
        </p:spPr>
        <p:txBody>
          <a:bodyPr lIns="0" tIns="0" rIns="0" bIns="0" rtlCol="0" anchor="t">
            <a:spAutoFit/>
          </a:bodyPr>
          <a:lstStyle/>
          <a:p>
            <a:r>
              <a:rPr lang="hu-HU" sz="827" spc="40" dirty="0" smtClean="0">
                <a:solidFill>
                  <a:srgbClr val="FFFFFF"/>
                </a:solidFill>
                <a:latin typeface="Aileron Regular Bold"/>
              </a:rPr>
              <a:t>Vallomásosság </a:t>
            </a:r>
            <a:r>
              <a:rPr lang="hu-HU" sz="827" spc="40" dirty="0">
                <a:solidFill>
                  <a:srgbClr val="FFFFFF"/>
                </a:solidFill>
                <a:latin typeface="Aileron Regular Bold"/>
              </a:rPr>
              <a:t>– líra, lirizálódás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38537" y="477043"/>
            <a:ext cx="1710150" cy="25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3972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7945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7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5889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9861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3834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07806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51778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247"/>
              </a:lnSpc>
            </a:pPr>
            <a:r>
              <a:rPr lang="en-US" sz="945" dirty="0" err="1">
                <a:solidFill>
                  <a:srgbClr val="3E504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Kolozs</a:t>
            </a:r>
            <a:r>
              <a:rPr lang="en-US" sz="945" dirty="0">
                <a:solidFill>
                  <a:srgbClr val="3E504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en-US" sz="945" dirty="0" err="1">
                <a:solidFill>
                  <a:srgbClr val="3E504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megyei</a:t>
            </a:r>
            <a:r>
              <a:rPr lang="en-US" sz="945" dirty="0">
                <a:solidFill>
                  <a:srgbClr val="3E504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en-US" sz="945" dirty="0" err="1" smtClean="0">
                <a:solidFill>
                  <a:srgbClr val="3E504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magyartanárok</a:t>
            </a:r>
            <a:r>
              <a:rPr lang="en-US" sz="945" dirty="0" smtClean="0">
                <a:solidFill>
                  <a:srgbClr val="3E504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      </a:t>
            </a:r>
            <a:endParaRPr lang="en-US" sz="945" dirty="0">
              <a:solidFill>
                <a:srgbClr val="3E504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5" name="TextBox 6"/>
          <p:cNvSpPr txBox="1"/>
          <p:nvPr/>
        </p:nvSpPr>
        <p:spPr>
          <a:xfrm>
            <a:off x="2847641" y="2329332"/>
            <a:ext cx="2418560" cy="2545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hu-HU" sz="827" spc="40" dirty="0">
                <a:solidFill>
                  <a:srgbClr val="FFFFFF"/>
                </a:solidFill>
                <a:latin typeface="Aileron Regular Bold"/>
              </a:rPr>
              <a:t>K</a:t>
            </a:r>
            <a:r>
              <a:rPr lang="hu-HU" sz="827" spc="40" dirty="0" smtClean="0">
                <a:solidFill>
                  <a:srgbClr val="FFFFFF"/>
                </a:solidFill>
                <a:latin typeface="Aileron Regular Bold"/>
              </a:rPr>
              <a:t>alandosság </a:t>
            </a:r>
            <a:r>
              <a:rPr lang="hu-HU" sz="827" spc="40" dirty="0">
                <a:solidFill>
                  <a:srgbClr val="FFFFFF"/>
                </a:solidFill>
                <a:latin typeface="Aileron Regular Bold"/>
              </a:rPr>
              <a:t>– történelmi múlt (kalandregény – történelmi </a:t>
            </a:r>
            <a:r>
              <a:rPr lang="hu-HU" sz="827" spc="40" dirty="0" smtClean="0">
                <a:solidFill>
                  <a:srgbClr val="FFFFFF"/>
                </a:solidFill>
                <a:latin typeface="Aileron Regular Bold"/>
              </a:rPr>
              <a:t>regény</a:t>
            </a:r>
          </a:p>
        </p:txBody>
      </p:sp>
      <p:sp>
        <p:nvSpPr>
          <p:cNvPr id="16" name="TextBox 6"/>
          <p:cNvSpPr txBox="1"/>
          <p:nvPr/>
        </p:nvSpPr>
        <p:spPr>
          <a:xfrm>
            <a:off x="2843198" y="2690635"/>
            <a:ext cx="2405489" cy="127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hu-HU" sz="827" spc="40" dirty="0" smtClean="0">
                <a:solidFill>
                  <a:srgbClr val="FFFFFF"/>
                </a:solidFill>
                <a:latin typeface="Aileron Regular Bold"/>
              </a:rPr>
              <a:t>Töredékesség</a:t>
            </a:r>
            <a:endParaRPr lang="en-US" sz="827" spc="40" dirty="0">
              <a:solidFill>
                <a:srgbClr val="FFFFFF"/>
              </a:solidFill>
              <a:latin typeface="Aileron Regular Bold"/>
            </a:endParaRPr>
          </a:p>
        </p:txBody>
      </p:sp>
      <p:sp>
        <p:nvSpPr>
          <p:cNvPr id="17" name="TextBox 6"/>
          <p:cNvSpPr txBox="1"/>
          <p:nvPr/>
        </p:nvSpPr>
        <p:spPr>
          <a:xfrm>
            <a:off x="2847641" y="2924660"/>
            <a:ext cx="2405489" cy="127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hu-HU" sz="827" spc="40" dirty="0" smtClean="0">
                <a:solidFill>
                  <a:srgbClr val="FFFFFF"/>
                </a:solidFill>
                <a:latin typeface="Aileron Regular Bold"/>
              </a:rPr>
              <a:t>Természetleírás</a:t>
            </a:r>
            <a:endParaRPr lang="en-US" sz="827" spc="40" dirty="0">
              <a:solidFill>
                <a:srgbClr val="FFFFFF"/>
              </a:solidFill>
              <a:latin typeface="Aileron Regular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0"/>
          <a:stretch/>
        </p:blipFill>
        <p:spPr bwMode="auto">
          <a:xfrm>
            <a:off x="3518101" y="0"/>
            <a:ext cx="2214425" cy="3270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2"/>
          <p:cNvSpPr txBox="1"/>
          <p:nvPr/>
        </p:nvSpPr>
        <p:spPr>
          <a:xfrm>
            <a:off x="338137" y="480806"/>
            <a:ext cx="3200400" cy="26545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00"/>
              </a:lnSpc>
            </a:pPr>
            <a:r>
              <a:rPr lang="hu-HU" sz="900" spc="124" dirty="0" smtClean="0">
                <a:solidFill>
                  <a:srgbClr val="5D7963"/>
                </a:solidFill>
                <a:latin typeface="Aileron Regular"/>
              </a:rPr>
              <a:t>Képekben </a:t>
            </a:r>
            <a:r>
              <a:rPr lang="hu-HU" sz="900" spc="124" dirty="0">
                <a:solidFill>
                  <a:srgbClr val="5D7963"/>
                </a:solidFill>
                <a:latin typeface="Aileron Regular"/>
              </a:rPr>
              <a:t>gazdag, patetikus előadásmód</a:t>
            </a:r>
          </a:p>
          <a:p>
            <a:pPr>
              <a:lnSpc>
                <a:spcPts val="900"/>
              </a:lnSpc>
            </a:pPr>
            <a:endParaRPr lang="hu-HU" sz="900" spc="124" dirty="0" smtClean="0">
              <a:solidFill>
                <a:srgbClr val="5D7963"/>
              </a:solidFill>
              <a:latin typeface="Aileron Regular"/>
            </a:endParaRPr>
          </a:p>
          <a:p>
            <a:pPr>
              <a:lnSpc>
                <a:spcPts val="900"/>
              </a:lnSpc>
            </a:pPr>
            <a:r>
              <a:rPr lang="hu-HU" sz="900" spc="124" dirty="0" smtClean="0">
                <a:solidFill>
                  <a:srgbClr val="5D7963"/>
                </a:solidFill>
                <a:latin typeface="Aileron Regular"/>
              </a:rPr>
              <a:t>Ünnepélyesség</a:t>
            </a:r>
            <a:r>
              <a:rPr lang="hu-HU" sz="900" spc="124" dirty="0">
                <a:solidFill>
                  <a:srgbClr val="5D7963"/>
                </a:solidFill>
                <a:latin typeface="Aileron Regular"/>
              </a:rPr>
              <a:t>, zeneiség, festőiség</a:t>
            </a:r>
          </a:p>
          <a:p>
            <a:pPr>
              <a:lnSpc>
                <a:spcPts val="900"/>
              </a:lnSpc>
            </a:pPr>
            <a:endParaRPr lang="hu-HU" sz="900" spc="124" dirty="0" smtClean="0">
              <a:solidFill>
                <a:srgbClr val="5D7963"/>
              </a:solidFill>
              <a:latin typeface="Aileron Regular"/>
            </a:endParaRPr>
          </a:p>
          <a:p>
            <a:pPr>
              <a:lnSpc>
                <a:spcPts val="900"/>
              </a:lnSpc>
            </a:pPr>
            <a:r>
              <a:rPr lang="hu-HU" sz="900" spc="124" dirty="0" smtClean="0">
                <a:solidFill>
                  <a:srgbClr val="5D7963"/>
                </a:solidFill>
                <a:latin typeface="Aileron Regular"/>
              </a:rPr>
              <a:t>Személyesség</a:t>
            </a:r>
            <a:r>
              <a:rPr lang="hu-HU" sz="900" spc="124" dirty="0">
                <a:solidFill>
                  <a:srgbClr val="5D7963"/>
                </a:solidFill>
                <a:latin typeface="Aileron Regular"/>
              </a:rPr>
              <a:t>, vallomásosság</a:t>
            </a:r>
          </a:p>
          <a:p>
            <a:pPr>
              <a:lnSpc>
                <a:spcPts val="900"/>
              </a:lnSpc>
            </a:pPr>
            <a:endParaRPr lang="hu-HU" sz="900" spc="124" dirty="0" smtClean="0">
              <a:solidFill>
                <a:srgbClr val="5D7963"/>
              </a:solidFill>
              <a:latin typeface="Aileron Regular"/>
            </a:endParaRPr>
          </a:p>
          <a:p>
            <a:pPr>
              <a:lnSpc>
                <a:spcPts val="900"/>
              </a:lnSpc>
            </a:pPr>
            <a:r>
              <a:rPr lang="hu-HU" sz="900" spc="124" dirty="0" smtClean="0">
                <a:solidFill>
                  <a:srgbClr val="5D7963"/>
                </a:solidFill>
                <a:latin typeface="Aileron Regular"/>
              </a:rPr>
              <a:t>Ellentétezés </a:t>
            </a:r>
            <a:r>
              <a:rPr lang="hu-HU" sz="900" spc="124" dirty="0">
                <a:solidFill>
                  <a:srgbClr val="5D7963"/>
                </a:solidFill>
                <a:latin typeface="Aileron Regular"/>
              </a:rPr>
              <a:t>– kontrasztosság</a:t>
            </a:r>
          </a:p>
          <a:p>
            <a:pPr>
              <a:lnSpc>
                <a:spcPts val="900"/>
              </a:lnSpc>
            </a:pPr>
            <a:endParaRPr lang="hu-HU" sz="900" spc="124" dirty="0" smtClean="0">
              <a:solidFill>
                <a:srgbClr val="5D7963"/>
              </a:solidFill>
              <a:latin typeface="Aileron Regular"/>
            </a:endParaRPr>
          </a:p>
          <a:p>
            <a:pPr>
              <a:lnSpc>
                <a:spcPts val="900"/>
              </a:lnSpc>
            </a:pPr>
            <a:r>
              <a:rPr lang="hu-HU" sz="900" spc="124" dirty="0" smtClean="0">
                <a:solidFill>
                  <a:srgbClr val="5D7963"/>
                </a:solidFill>
                <a:latin typeface="Aileron Regular"/>
              </a:rPr>
              <a:t>Költői </a:t>
            </a:r>
            <a:r>
              <a:rPr lang="hu-HU" sz="900" spc="124" dirty="0">
                <a:solidFill>
                  <a:srgbClr val="5D7963"/>
                </a:solidFill>
                <a:latin typeface="Aileron Regular"/>
              </a:rPr>
              <a:t>kép: látomás/vízió – végtelenség </a:t>
            </a:r>
          </a:p>
          <a:p>
            <a:pPr>
              <a:lnSpc>
                <a:spcPts val="900"/>
              </a:lnSpc>
            </a:pPr>
            <a:endParaRPr lang="hu-HU" sz="900" spc="124" dirty="0" smtClean="0">
              <a:solidFill>
                <a:srgbClr val="5D7963"/>
              </a:solidFill>
              <a:latin typeface="Aileron Regular"/>
            </a:endParaRPr>
          </a:p>
          <a:p>
            <a:pPr>
              <a:lnSpc>
                <a:spcPts val="900"/>
              </a:lnSpc>
            </a:pPr>
            <a:r>
              <a:rPr lang="hu-HU" sz="900" spc="124" dirty="0" smtClean="0">
                <a:solidFill>
                  <a:srgbClr val="5D7963"/>
                </a:solidFill>
                <a:latin typeface="Aileron Regular"/>
              </a:rPr>
              <a:t>Stílusalakzatok</a:t>
            </a:r>
            <a:r>
              <a:rPr lang="hu-HU" sz="900" spc="124" dirty="0">
                <a:solidFill>
                  <a:srgbClr val="5D7963"/>
                </a:solidFill>
                <a:latin typeface="Aileron Regular"/>
              </a:rPr>
              <a:t>: kérdés, felkiáltás, ellentét</a:t>
            </a:r>
          </a:p>
          <a:p>
            <a:pPr>
              <a:lnSpc>
                <a:spcPts val="900"/>
              </a:lnSpc>
            </a:pPr>
            <a:endParaRPr lang="hu-HU" sz="900" spc="124" dirty="0" smtClean="0">
              <a:solidFill>
                <a:srgbClr val="5D7963"/>
              </a:solidFill>
              <a:latin typeface="Aileron Regular"/>
            </a:endParaRPr>
          </a:p>
          <a:p>
            <a:pPr>
              <a:lnSpc>
                <a:spcPts val="900"/>
              </a:lnSpc>
            </a:pPr>
            <a:r>
              <a:rPr lang="hu-HU" sz="900" spc="124" dirty="0" smtClean="0">
                <a:solidFill>
                  <a:srgbClr val="5D7963"/>
                </a:solidFill>
                <a:latin typeface="Aileron Regular"/>
              </a:rPr>
              <a:t>Szövegformálás</a:t>
            </a:r>
            <a:r>
              <a:rPr lang="hu-HU" sz="900" spc="124" dirty="0">
                <a:solidFill>
                  <a:srgbClr val="5D7963"/>
                </a:solidFill>
                <a:latin typeface="Aileron Regular"/>
              </a:rPr>
              <a:t>: retorikusság, ellentétezés</a:t>
            </a:r>
          </a:p>
          <a:p>
            <a:pPr>
              <a:lnSpc>
                <a:spcPts val="900"/>
              </a:lnSpc>
            </a:pPr>
            <a:endParaRPr lang="hu-HU" sz="900" spc="124" dirty="0" smtClean="0">
              <a:solidFill>
                <a:srgbClr val="5D7963"/>
              </a:solidFill>
              <a:latin typeface="Aileron Regular"/>
            </a:endParaRPr>
          </a:p>
          <a:p>
            <a:pPr>
              <a:lnSpc>
                <a:spcPts val="900"/>
              </a:lnSpc>
            </a:pPr>
            <a:r>
              <a:rPr lang="hu-HU" sz="900" spc="124" dirty="0" smtClean="0">
                <a:solidFill>
                  <a:srgbClr val="5D7963"/>
                </a:solidFill>
                <a:latin typeface="Aileron Regular"/>
              </a:rPr>
              <a:t>Mondatszerkezet</a:t>
            </a:r>
            <a:r>
              <a:rPr lang="hu-HU" sz="900" spc="124" dirty="0">
                <a:solidFill>
                  <a:srgbClr val="5D7963"/>
                </a:solidFill>
                <a:latin typeface="Aileron Regular"/>
              </a:rPr>
              <a:t>: változatos szófűzés, inverzió (köznyelvi megszokottól eltérő mondatrend)</a:t>
            </a:r>
          </a:p>
          <a:p>
            <a:pPr>
              <a:lnSpc>
                <a:spcPts val="900"/>
              </a:lnSpc>
            </a:pPr>
            <a:endParaRPr lang="hu-HU" sz="900" spc="124" dirty="0" smtClean="0">
              <a:solidFill>
                <a:srgbClr val="5D7963"/>
              </a:solidFill>
              <a:latin typeface="Aileron Regular"/>
            </a:endParaRPr>
          </a:p>
          <a:p>
            <a:pPr>
              <a:lnSpc>
                <a:spcPts val="900"/>
              </a:lnSpc>
            </a:pPr>
            <a:r>
              <a:rPr lang="hu-HU" sz="900" spc="124" dirty="0" smtClean="0">
                <a:solidFill>
                  <a:srgbClr val="5D7963"/>
                </a:solidFill>
                <a:latin typeface="Aileron Regular"/>
              </a:rPr>
              <a:t>Túlzás</a:t>
            </a:r>
            <a:r>
              <a:rPr lang="hu-HU" sz="900" spc="124" dirty="0">
                <a:solidFill>
                  <a:srgbClr val="5D7963"/>
                </a:solidFill>
                <a:latin typeface="Aileron Regular"/>
              </a:rPr>
              <a:t>, </a:t>
            </a:r>
            <a:r>
              <a:rPr lang="hu-HU" sz="900" spc="124" dirty="0" smtClean="0">
                <a:solidFill>
                  <a:srgbClr val="5D7963"/>
                </a:solidFill>
                <a:latin typeface="Aileron Regular"/>
              </a:rPr>
              <a:t>nagyítás, mozgalmasság</a:t>
            </a:r>
            <a:endParaRPr lang="hu-HU" sz="900" spc="124" dirty="0">
              <a:solidFill>
                <a:srgbClr val="5D7963"/>
              </a:solidFill>
              <a:latin typeface="Aileron Regular"/>
            </a:endParaRPr>
          </a:p>
          <a:p>
            <a:pPr>
              <a:lnSpc>
                <a:spcPts val="900"/>
              </a:lnSpc>
            </a:pPr>
            <a:endParaRPr lang="hu-HU" sz="900" spc="124" dirty="0" smtClean="0">
              <a:solidFill>
                <a:srgbClr val="5D7963"/>
              </a:solidFill>
              <a:latin typeface="Aileron Regular"/>
            </a:endParaRPr>
          </a:p>
          <a:p>
            <a:pPr>
              <a:lnSpc>
                <a:spcPts val="900"/>
              </a:lnSpc>
            </a:pPr>
            <a:r>
              <a:rPr lang="hu-HU" sz="900" spc="124" dirty="0" smtClean="0">
                <a:solidFill>
                  <a:srgbClr val="5D7963"/>
                </a:solidFill>
                <a:latin typeface="Aileron Regular"/>
              </a:rPr>
              <a:t>Szókincs</a:t>
            </a:r>
            <a:r>
              <a:rPr lang="hu-HU" sz="900" spc="124" dirty="0">
                <a:solidFill>
                  <a:srgbClr val="5D7963"/>
                </a:solidFill>
                <a:latin typeface="Aileron Regular"/>
              </a:rPr>
              <a:t>: választékos, fennkölt + köznapi, negatív hatású szavak</a:t>
            </a:r>
          </a:p>
          <a:p>
            <a:pPr>
              <a:lnSpc>
                <a:spcPts val="900"/>
              </a:lnSpc>
            </a:pPr>
            <a:endParaRPr lang="hu-HU" sz="900" spc="124" dirty="0" smtClean="0">
              <a:solidFill>
                <a:srgbClr val="5D7963"/>
              </a:solidFill>
              <a:latin typeface="Aileron Regular"/>
            </a:endParaRPr>
          </a:p>
          <a:p>
            <a:pPr>
              <a:lnSpc>
                <a:spcPts val="900"/>
              </a:lnSpc>
            </a:pPr>
            <a:r>
              <a:rPr lang="hu-HU" sz="900" spc="124" dirty="0" smtClean="0">
                <a:solidFill>
                  <a:srgbClr val="5D7963"/>
                </a:solidFill>
                <a:latin typeface="Aileron Regular"/>
              </a:rPr>
              <a:t>Zeneiség </a:t>
            </a:r>
            <a:r>
              <a:rPr lang="en-US" sz="900" spc="124" dirty="0" err="1" smtClean="0">
                <a:solidFill>
                  <a:srgbClr val="5D7963"/>
                </a:solidFill>
                <a:latin typeface="Aileron Regular"/>
              </a:rPr>
              <a:t>megerősítése</a:t>
            </a:r>
            <a:endParaRPr lang="en-US" sz="900" spc="124" dirty="0">
              <a:solidFill>
                <a:srgbClr val="5D7963"/>
              </a:solidFill>
              <a:latin typeface="Aileron Regular"/>
            </a:endParaRPr>
          </a:p>
        </p:txBody>
      </p:sp>
      <p:grpSp>
        <p:nvGrpSpPr>
          <p:cNvPr id="18" name="Group 15"/>
          <p:cNvGrpSpPr/>
          <p:nvPr/>
        </p:nvGrpSpPr>
        <p:grpSpPr>
          <a:xfrm>
            <a:off x="2776537" y="858043"/>
            <a:ext cx="1614020" cy="456975"/>
            <a:chOff x="0" y="0"/>
            <a:chExt cx="8436450" cy="2602309"/>
          </a:xfrm>
        </p:grpSpPr>
        <p:sp>
          <p:nvSpPr>
            <p:cNvPr id="19" name="AutoShape 16"/>
            <p:cNvSpPr/>
            <p:nvPr/>
          </p:nvSpPr>
          <p:spPr>
            <a:xfrm>
              <a:off x="0" y="0"/>
              <a:ext cx="8436450" cy="2602309"/>
            </a:xfrm>
            <a:prstGeom prst="rect">
              <a:avLst/>
            </a:prstGeom>
            <a:solidFill>
              <a:srgbClr val="3E5041"/>
            </a:solidFill>
          </p:spPr>
        </p:sp>
        <p:sp>
          <p:nvSpPr>
            <p:cNvPr id="23" name="TextBox 17"/>
            <p:cNvSpPr txBox="1"/>
            <p:nvPr/>
          </p:nvSpPr>
          <p:spPr>
            <a:xfrm>
              <a:off x="291483" y="798567"/>
              <a:ext cx="7880307" cy="1043012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algn="ctr">
                <a:lnSpc>
                  <a:spcPts val="2188"/>
                </a:lnSpc>
              </a:pPr>
              <a:r>
                <a:rPr lang="en-US" sz="1919" spc="35" dirty="0" err="1">
                  <a:solidFill>
                    <a:srgbClr val="FFFFFF"/>
                  </a:solidFill>
                  <a:latin typeface="Aileron Regular Bold"/>
                </a:rPr>
                <a:t>Stílusjegyek</a:t>
              </a:r>
              <a:endParaRPr lang="en-US" sz="1919" spc="35" dirty="0">
                <a:solidFill>
                  <a:srgbClr val="FFFFFF"/>
                </a:solidFill>
                <a:latin typeface="Aileron Regular Bold"/>
              </a:endParaRPr>
            </a:p>
          </p:txBody>
        </p:sp>
      </p:grpSp>
      <p:sp>
        <p:nvSpPr>
          <p:cNvPr id="16" name="AutoShape 16"/>
          <p:cNvSpPr/>
          <p:nvPr/>
        </p:nvSpPr>
        <p:spPr>
          <a:xfrm>
            <a:off x="0" y="0"/>
            <a:ext cx="185738" cy="3240088"/>
          </a:xfrm>
          <a:prstGeom prst="rect">
            <a:avLst/>
          </a:prstGeom>
          <a:solidFill>
            <a:srgbClr val="3E5041"/>
          </a:solidFill>
        </p:spPr>
      </p:sp>
      <p:sp>
        <p:nvSpPr>
          <p:cNvPr id="17" name="AutoShape 16"/>
          <p:cNvSpPr/>
          <p:nvPr/>
        </p:nvSpPr>
        <p:spPr>
          <a:xfrm>
            <a:off x="61872" y="629444"/>
            <a:ext cx="2694230" cy="228600"/>
          </a:xfrm>
          <a:prstGeom prst="rect">
            <a:avLst/>
          </a:prstGeom>
          <a:solidFill>
            <a:srgbClr val="3E5041">
              <a:alpha val="5882"/>
            </a:srgbClr>
          </a:solidFill>
        </p:spPr>
      </p:sp>
      <p:sp>
        <p:nvSpPr>
          <p:cNvPr id="24" name="AutoShape 16"/>
          <p:cNvSpPr/>
          <p:nvPr/>
        </p:nvSpPr>
        <p:spPr>
          <a:xfrm>
            <a:off x="-1" y="1086531"/>
            <a:ext cx="2346567" cy="228600"/>
          </a:xfrm>
          <a:prstGeom prst="rect">
            <a:avLst/>
          </a:prstGeom>
          <a:solidFill>
            <a:srgbClr val="3E5041">
              <a:alpha val="5882"/>
            </a:srgbClr>
          </a:solidFill>
        </p:spPr>
      </p:sp>
      <p:sp>
        <p:nvSpPr>
          <p:cNvPr id="25" name="AutoShape 16"/>
          <p:cNvSpPr/>
          <p:nvPr/>
        </p:nvSpPr>
        <p:spPr>
          <a:xfrm>
            <a:off x="67003" y="1543506"/>
            <a:ext cx="3166734" cy="228600"/>
          </a:xfrm>
          <a:prstGeom prst="rect">
            <a:avLst/>
          </a:prstGeom>
          <a:solidFill>
            <a:srgbClr val="3E5041">
              <a:alpha val="5882"/>
            </a:srgbClr>
          </a:solidFill>
        </p:spPr>
      </p:sp>
      <p:sp>
        <p:nvSpPr>
          <p:cNvPr id="26" name="AutoShape 16"/>
          <p:cNvSpPr/>
          <p:nvPr/>
        </p:nvSpPr>
        <p:spPr>
          <a:xfrm>
            <a:off x="154738" y="2025368"/>
            <a:ext cx="3363363" cy="333381"/>
          </a:xfrm>
          <a:prstGeom prst="rect">
            <a:avLst/>
          </a:prstGeom>
          <a:solidFill>
            <a:srgbClr val="3E5041">
              <a:alpha val="5882"/>
            </a:srgb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7" name="AutoShape 16"/>
          <p:cNvSpPr/>
          <p:nvPr/>
        </p:nvSpPr>
        <p:spPr>
          <a:xfrm>
            <a:off x="-1" y="2600127"/>
            <a:ext cx="3233737" cy="333381"/>
          </a:xfrm>
          <a:prstGeom prst="rect">
            <a:avLst/>
          </a:prstGeom>
          <a:solidFill>
            <a:srgbClr val="3E5041">
              <a:alpha val="5882"/>
            </a:srgbClr>
          </a:solidFill>
        </p:spPr>
      </p:sp>
    </p:spTree>
    <p:extLst>
      <p:ext uri="{BB962C8B-B14F-4D97-AF65-F5344CB8AC3E}">
        <p14:creationId xmlns:p14="http://schemas.microsoft.com/office/powerpoint/2010/main" val="378576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50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610740" y="477044"/>
            <a:ext cx="2381666" cy="22621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hu-HU" sz="1050" dirty="0" smtClean="0">
                <a:solidFill>
                  <a:schemeClr val="bg1"/>
                </a:solidFill>
                <a:latin typeface="Aileron Heavy Bold"/>
              </a:rPr>
              <a:t>...</a:t>
            </a:r>
            <a:r>
              <a:rPr lang="hu-HU" sz="1050" dirty="0">
                <a:solidFill>
                  <a:schemeClr val="bg1"/>
                </a:solidFill>
                <a:latin typeface="Aileron Heavy Bold"/>
              </a:rPr>
              <a:t>S a felébredt tiszta szenvedélyen</a:t>
            </a:r>
            <a:br>
              <a:rPr lang="hu-HU" sz="1050" dirty="0">
                <a:solidFill>
                  <a:schemeClr val="bg1"/>
                </a:solidFill>
                <a:latin typeface="Aileron Heavy Bold"/>
              </a:rPr>
            </a:br>
            <a:r>
              <a:rPr lang="hu-HU" sz="1050" dirty="0">
                <a:solidFill>
                  <a:schemeClr val="bg1"/>
                </a:solidFill>
                <a:latin typeface="Aileron Heavy Bold"/>
              </a:rPr>
              <a:t>Nagy fiakban tettek érjenek,</a:t>
            </a:r>
            <a:br>
              <a:rPr lang="hu-HU" sz="1050" dirty="0">
                <a:solidFill>
                  <a:schemeClr val="bg1"/>
                </a:solidFill>
                <a:latin typeface="Aileron Heavy Bold"/>
              </a:rPr>
            </a:br>
            <a:r>
              <a:rPr lang="hu-HU" sz="1050" dirty="0">
                <a:solidFill>
                  <a:schemeClr val="bg1"/>
                </a:solidFill>
                <a:latin typeface="Aileron Heavy Bold"/>
              </a:rPr>
              <a:t>És a gyenge és erős serényen</a:t>
            </a:r>
            <a:br>
              <a:rPr lang="hu-HU" sz="1050" dirty="0">
                <a:solidFill>
                  <a:schemeClr val="bg1"/>
                </a:solidFill>
                <a:latin typeface="Aileron Heavy Bold"/>
              </a:rPr>
            </a:br>
            <a:r>
              <a:rPr lang="hu-HU" sz="1050" dirty="0">
                <a:solidFill>
                  <a:schemeClr val="bg1"/>
                </a:solidFill>
                <a:latin typeface="Aileron Heavy Bold"/>
              </a:rPr>
              <a:t>Tenni tűrni egyesűljenek;</a:t>
            </a:r>
            <a:br>
              <a:rPr lang="hu-HU" sz="1050" dirty="0">
                <a:solidFill>
                  <a:schemeClr val="bg1"/>
                </a:solidFill>
                <a:latin typeface="Aileron Heavy Bold"/>
              </a:rPr>
            </a:br>
            <a:r>
              <a:rPr lang="hu-HU" sz="1050" dirty="0">
                <a:solidFill>
                  <a:schemeClr val="bg1"/>
                </a:solidFill>
                <a:latin typeface="Aileron Heavy Bold"/>
              </a:rPr>
              <a:t>És a nemzet, mint egy férfi, álljon</a:t>
            </a:r>
            <a:br>
              <a:rPr lang="hu-HU" sz="1050" dirty="0">
                <a:solidFill>
                  <a:schemeClr val="bg1"/>
                </a:solidFill>
                <a:latin typeface="Aileron Heavy Bold"/>
              </a:rPr>
            </a:br>
            <a:r>
              <a:rPr lang="hu-HU" sz="1050" dirty="0">
                <a:solidFill>
                  <a:schemeClr val="bg1"/>
                </a:solidFill>
                <a:latin typeface="Aileron Heavy Bold"/>
              </a:rPr>
              <a:t>Érc karokkal győzni a viszályon.</a:t>
            </a:r>
          </a:p>
          <a:p>
            <a:endParaRPr lang="hu-HU" sz="1050" dirty="0">
              <a:solidFill>
                <a:schemeClr val="bg1"/>
              </a:solidFill>
              <a:latin typeface="Aileron Heavy Bold"/>
            </a:endParaRPr>
          </a:p>
          <a:p>
            <a:r>
              <a:rPr lang="hu-HU" sz="1050" dirty="0">
                <a:solidFill>
                  <a:schemeClr val="bg1"/>
                </a:solidFill>
                <a:latin typeface="Aileron Heavy Bold"/>
              </a:rPr>
              <a:t>S még a kő is, mintha csontunk volna,</a:t>
            </a:r>
            <a:br>
              <a:rPr lang="hu-HU" sz="1050" dirty="0">
                <a:solidFill>
                  <a:schemeClr val="bg1"/>
                </a:solidFill>
                <a:latin typeface="Aileron Heavy Bold"/>
              </a:rPr>
            </a:br>
            <a:r>
              <a:rPr lang="hu-HU" sz="1050" dirty="0">
                <a:solidFill>
                  <a:schemeClr val="bg1"/>
                </a:solidFill>
                <a:latin typeface="Aileron Heavy Bold"/>
              </a:rPr>
              <a:t>Szent örömtől rengedezzen át,</a:t>
            </a:r>
            <a:br>
              <a:rPr lang="hu-HU" sz="1050" dirty="0">
                <a:solidFill>
                  <a:schemeClr val="bg1"/>
                </a:solidFill>
                <a:latin typeface="Aileron Heavy Bold"/>
              </a:rPr>
            </a:br>
            <a:r>
              <a:rPr lang="hu-HU" sz="1050" dirty="0">
                <a:solidFill>
                  <a:schemeClr val="bg1"/>
                </a:solidFill>
                <a:latin typeface="Aileron Heavy Bold"/>
              </a:rPr>
              <a:t>És a hullám, mintha vérünk folyna,</a:t>
            </a:r>
            <a:br>
              <a:rPr lang="hu-HU" sz="1050" dirty="0">
                <a:solidFill>
                  <a:schemeClr val="bg1"/>
                </a:solidFill>
                <a:latin typeface="Aileron Heavy Bold"/>
              </a:rPr>
            </a:br>
            <a:r>
              <a:rPr lang="hu-HU" sz="1050" dirty="0">
                <a:solidFill>
                  <a:schemeClr val="bg1"/>
                </a:solidFill>
                <a:latin typeface="Aileron Heavy Bold"/>
              </a:rPr>
              <a:t>Áthevűlve járja a Dunát;</a:t>
            </a:r>
            <a:br>
              <a:rPr lang="hu-HU" sz="1050" dirty="0">
                <a:solidFill>
                  <a:schemeClr val="bg1"/>
                </a:solidFill>
                <a:latin typeface="Aileron Heavy Bold"/>
              </a:rPr>
            </a:br>
            <a:r>
              <a:rPr lang="hu-HU" sz="1050" dirty="0">
                <a:solidFill>
                  <a:schemeClr val="bg1"/>
                </a:solidFill>
                <a:latin typeface="Aileron Heavy Bold"/>
              </a:rPr>
              <a:t>S ahol annyi jó és rosz napunk tölt,</a:t>
            </a:r>
            <a:br>
              <a:rPr lang="hu-HU" sz="1050" dirty="0">
                <a:solidFill>
                  <a:schemeClr val="bg1"/>
                </a:solidFill>
                <a:latin typeface="Aileron Heavy Bold"/>
              </a:rPr>
            </a:br>
            <a:r>
              <a:rPr lang="hu-HU" sz="1050" dirty="0">
                <a:solidFill>
                  <a:schemeClr val="bg1"/>
                </a:solidFill>
                <a:latin typeface="Aileron Heavy Bold"/>
              </a:rPr>
              <a:t>Lelkesedve feldobogjon e föld</a:t>
            </a:r>
            <a:r>
              <a:rPr lang="hu-HU" sz="1050" dirty="0" smtClean="0">
                <a:solidFill>
                  <a:schemeClr val="bg1"/>
                </a:solidFill>
                <a:latin typeface="Aileron Heavy Bold"/>
              </a:rPr>
              <a:t>...</a:t>
            </a:r>
            <a:endParaRPr lang="hu-HU" sz="1050" dirty="0">
              <a:solidFill>
                <a:schemeClr val="bg1"/>
              </a:solidFill>
              <a:latin typeface="Aileron Heavy Bold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806" y="0"/>
            <a:ext cx="2498616" cy="32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5"/>
          <p:cNvSpPr txBox="1"/>
          <p:nvPr/>
        </p:nvSpPr>
        <p:spPr>
          <a:xfrm>
            <a:off x="610739" y="2839244"/>
            <a:ext cx="1986137" cy="16312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74"/>
              </a:lnSpc>
            </a:pPr>
            <a:r>
              <a:rPr lang="en-US" sz="974" spc="124" dirty="0" err="1">
                <a:solidFill>
                  <a:schemeClr val="bg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Vörösmarty</a:t>
            </a:r>
            <a:r>
              <a:rPr lang="en-US" sz="974" spc="124" dirty="0">
                <a:solidFill>
                  <a:schemeClr val="bg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en-US" sz="974" spc="124" dirty="0" err="1">
                <a:solidFill>
                  <a:schemeClr val="bg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Mihály</a:t>
            </a:r>
            <a:endParaRPr lang="en-US" sz="974" spc="124" dirty="0">
              <a:solidFill>
                <a:schemeClr val="bg1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11" name="TextBox 5"/>
          <p:cNvSpPr txBox="1"/>
          <p:nvPr/>
        </p:nvSpPr>
        <p:spPr>
          <a:xfrm>
            <a:off x="87335" y="858044"/>
            <a:ext cx="486674" cy="17953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374"/>
              </a:lnSpc>
            </a:pPr>
            <a:r>
              <a:rPr lang="en-US" sz="6600" spc="124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“</a:t>
            </a:r>
          </a:p>
        </p:txBody>
      </p:sp>
      <p:sp>
        <p:nvSpPr>
          <p:cNvPr id="12" name="TextBox 5"/>
          <p:cNvSpPr txBox="1"/>
          <p:nvPr/>
        </p:nvSpPr>
        <p:spPr>
          <a:xfrm rot="10800000">
            <a:off x="2559512" y="2153444"/>
            <a:ext cx="560659" cy="17953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374"/>
              </a:lnSpc>
            </a:pPr>
            <a:r>
              <a:rPr lang="en-US" sz="6600" spc="124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“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50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449916" y="456246"/>
            <a:ext cx="2502939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1"/>
              </a:lnSpc>
            </a:pPr>
            <a:r>
              <a:rPr lang="en-US" sz="3184" spc="63" dirty="0" err="1">
                <a:solidFill>
                  <a:srgbClr val="FFFFFF"/>
                </a:solidFill>
                <a:latin typeface="Aileron Heavy Bold"/>
              </a:rPr>
              <a:t>Népiesség</a:t>
            </a:r>
            <a:endParaRPr lang="en-US" sz="3184" spc="63" dirty="0">
              <a:solidFill>
                <a:srgbClr val="FFFFFF"/>
              </a:solidFill>
              <a:latin typeface="Aileron Heavy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431327" y="1037038"/>
            <a:ext cx="2502939" cy="23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1"/>
              </a:lnSpc>
            </a:pPr>
            <a:r>
              <a:rPr lang="en-US" sz="1181" spc="12" dirty="0" smtClean="0">
                <a:solidFill>
                  <a:srgbClr val="FFFFFF"/>
                </a:solidFill>
                <a:latin typeface="Aileron Regular"/>
              </a:rPr>
              <a:t>XIX. </a:t>
            </a:r>
            <a:r>
              <a:rPr lang="en-US" sz="1181" spc="5" dirty="0">
                <a:solidFill>
                  <a:srgbClr val="FFFFFF"/>
                </a:solidFill>
                <a:latin typeface="Arimo"/>
              </a:rPr>
              <a:t>század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" y="2655174"/>
            <a:ext cx="5400675" cy="1454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hu-HU" sz="945" spc="12" dirty="0">
                <a:solidFill>
                  <a:srgbClr val="FFFFFF"/>
                </a:solidFill>
                <a:latin typeface="Aileron Regular"/>
              </a:rPr>
              <a:t>törekvés, módszer</a:t>
            </a:r>
          </a:p>
        </p:txBody>
      </p:sp>
      <p:sp>
        <p:nvSpPr>
          <p:cNvPr id="7" name="TextBox 21"/>
          <p:cNvSpPr txBox="1"/>
          <p:nvPr/>
        </p:nvSpPr>
        <p:spPr>
          <a:xfrm>
            <a:off x="3465433" y="497701"/>
            <a:ext cx="1710150" cy="25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3972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7945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7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5889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9861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3834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07806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51778" algn="l" defTabSz="287945" rtl="0" eaLnBrk="1" latinLnBrk="0" hangingPunct="1">
              <a:defRPr sz="5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247"/>
              </a:lnSpc>
            </a:pPr>
            <a:r>
              <a:rPr lang="en-US" sz="945" dirty="0" err="1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Kolozs</a:t>
            </a:r>
            <a:r>
              <a:rPr lang="en-US" sz="945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en-US" sz="945" dirty="0" err="1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megyei</a:t>
            </a:r>
            <a:r>
              <a:rPr lang="en-US" sz="945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en-US" sz="945" dirty="0" err="1" smtClean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magyartanárok</a:t>
            </a:r>
            <a:r>
              <a:rPr lang="en-US" sz="945" dirty="0" smtClean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      </a:t>
            </a:r>
            <a:endParaRPr lang="en-US" sz="945" dirty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18288" y="1408765"/>
            <a:ext cx="4564095" cy="1084242"/>
            <a:chOff x="485937" y="1361349"/>
            <a:chExt cx="4564095" cy="1084242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937" y="1364525"/>
              <a:ext cx="1350014" cy="108106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2137" y="1361349"/>
              <a:ext cx="740391" cy="1080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8714" y="1361349"/>
              <a:ext cx="785452" cy="1080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" name="Picture 2" descr="http://cms.sulinet.hu/get/d/2fd79c0d-406c-417d-96a1-11f938c4d4b6/1/1/b/Normal/normal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0352" y="1361349"/>
              <a:ext cx="1609680" cy="1080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0417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267" y="-9051"/>
            <a:ext cx="4115270" cy="3295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3"/>
          <p:cNvSpPr/>
          <p:nvPr/>
        </p:nvSpPr>
        <p:spPr>
          <a:xfrm rot="-10800000">
            <a:off x="-1" y="0"/>
            <a:ext cx="2331117" cy="3296444"/>
          </a:xfrm>
          <a:prstGeom prst="rect">
            <a:avLst/>
          </a:prstGeom>
          <a:solidFill>
            <a:srgbClr val="3E5041"/>
          </a:solidFill>
        </p:spPr>
      </p:sp>
      <p:sp>
        <p:nvSpPr>
          <p:cNvPr id="5" name="TextBox 5"/>
          <p:cNvSpPr txBox="1"/>
          <p:nvPr/>
        </p:nvSpPr>
        <p:spPr>
          <a:xfrm>
            <a:off x="261938" y="712168"/>
            <a:ext cx="1989796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hu-HU" sz="800" spc="47" dirty="0">
                <a:solidFill>
                  <a:srgbClr val="FFFFFF"/>
                </a:solidFill>
                <a:latin typeface="Aileron Heavy Bold"/>
              </a:rPr>
              <a:t>Népköltészet alkotásainak, szemléletének, stílusjegyeinek tudatos követése a műköltészetben</a:t>
            </a:r>
          </a:p>
        </p:txBody>
      </p:sp>
      <p:sp>
        <p:nvSpPr>
          <p:cNvPr id="18" name="TextBox 5"/>
          <p:cNvSpPr txBox="1"/>
          <p:nvPr/>
        </p:nvSpPr>
        <p:spPr>
          <a:xfrm>
            <a:off x="261937" y="1317235"/>
            <a:ext cx="1762639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hu-HU" sz="800" spc="47" dirty="0">
                <a:solidFill>
                  <a:srgbClr val="FFFFFF"/>
                </a:solidFill>
                <a:latin typeface="Aileron Heavy Bold"/>
              </a:rPr>
              <a:t>Programszerűen a romantikában: Petőfi és Arany népiessége</a:t>
            </a:r>
          </a:p>
        </p:txBody>
      </p:sp>
      <p:sp>
        <p:nvSpPr>
          <p:cNvPr id="19" name="TextBox 5"/>
          <p:cNvSpPr txBox="1"/>
          <p:nvPr/>
        </p:nvSpPr>
        <p:spPr>
          <a:xfrm>
            <a:off x="266042" y="1796172"/>
            <a:ext cx="206507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hu-HU" sz="800" spc="47" dirty="0">
                <a:solidFill>
                  <a:srgbClr val="FFFFFF"/>
                </a:solidFill>
                <a:latin typeface="Aileron Heavy Bold"/>
              </a:rPr>
              <a:t>Klasszicisták művelt nyelvhasználatával, </a:t>
            </a:r>
            <a:r>
              <a:rPr lang="hu-HU" sz="800" spc="47" dirty="0" smtClean="0">
                <a:solidFill>
                  <a:srgbClr val="FFFFFF"/>
                </a:solidFill>
                <a:latin typeface="Aileron Heavy Bold"/>
              </a:rPr>
              <a:t>a romantika nyelvi </a:t>
            </a:r>
            <a:r>
              <a:rPr lang="hu-HU" sz="800" spc="47" dirty="0">
                <a:solidFill>
                  <a:srgbClr val="FFFFFF"/>
                </a:solidFill>
                <a:latin typeface="Aileron Heavy Bold"/>
              </a:rPr>
              <a:t>emelkedettségével, </a:t>
            </a:r>
            <a:r>
              <a:rPr lang="hu-HU" sz="800" spc="47" dirty="0" smtClean="0">
                <a:solidFill>
                  <a:srgbClr val="FFFFFF"/>
                </a:solidFill>
                <a:latin typeface="Aileron Heavy Bold"/>
              </a:rPr>
              <a:t>szónokias </a:t>
            </a:r>
            <a:r>
              <a:rPr lang="hu-HU" sz="800" spc="47" dirty="0">
                <a:solidFill>
                  <a:srgbClr val="FFFFFF"/>
                </a:solidFill>
                <a:latin typeface="Aileron Heavy Bold"/>
              </a:rPr>
              <a:t>beszédével, időmértékes verselésével fordul szembe</a:t>
            </a:r>
          </a:p>
        </p:txBody>
      </p:sp>
      <p:sp>
        <p:nvSpPr>
          <p:cNvPr id="20" name="TextBox 5"/>
          <p:cNvSpPr txBox="1"/>
          <p:nvPr/>
        </p:nvSpPr>
        <p:spPr>
          <a:xfrm>
            <a:off x="261937" y="2644441"/>
            <a:ext cx="2065076" cy="1231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hu-HU" sz="800" spc="47" dirty="0">
                <a:solidFill>
                  <a:srgbClr val="FFFFFF"/>
                </a:solidFill>
                <a:latin typeface="Aileron Heavy Bold"/>
              </a:rPr>
              <a:t>Eszményítés elvetése</a:t>
            </a:r>
          </a:p>
        </p:txBody>
      </p:sp>
    </p:spTree>
    <p:extLst>
      <p:ext uri="{BB962C8B-B14F-4D97-AF65-F5344CB8AC3E}">
        <p14:creationId xmlns:p14="http://schemas.microsoft.com/office/powerpoint/2010/main" val="160640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1503</TotalTime>
  <Words>1247</Words>
  <Application>Microsoft Office PowerPoint</Application>
  <PresentationFormat>Custom</PresentationFormat>
  <Paragraphs>272</Paragraphs>
  <Slides>34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Arial</vt:lpstr>
      <vt:lpstr>Aileron Heavy</vt:lpstr>
      <vt:lpstr>Calibri</vt:lpstr>
      <vt:lpstr>Aileron Heavy Bold</vt:lpstr>
      <vt:lpstr>Adobe Garamond Pro Bold</vt:lpstr>
      <vt:lpstr>Aileron Regular</vt:lpstr>
      <vt:lpstr>Aileron Regular Bold</vt:lpstr>
      <vt:lpstr>Cordia New</vt:lpstr>
      <vt:lpstr>Arimo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Zero Waste Living</dc:title>
  <dc:creator>aszekely</dc:creator>
  <cp:lastModifiedBy>Satellite</cp:lastModifiedBy>
  <cp:revision>114</cp:revision>
  <dcterms:created xsi:type="dcterms:W3CDTF">2006-08-16T00:00:00Z</dcterms:created>
  <dcterms:modified xsi:type="dcterms:W3CDTF">2020-05-11T18:40:10Z</dcterms:modified>
  <dc:identifier>DAD7MCllEGI</dc:identifier>
</cp:coreProperties>
</file>