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26"/>
  </p:notesMasterIdLst>
  <p:sldIdLst>
    <p:sldId id="256" r:id="rId2"/>
    <p:sldId id="336" r:id="rId3"/>
    <p:sldId id="332" r:id="rId4"/>
    <p:sldId id="349" r:id="rId5"/>
    <p:sldId id="337" r:id="rId6"/>
    <p:sldId id="338" r:id="rId7"/>
    <p:sldId id="350" r:id="rId8"/>
    <p:sldId id="339" r:id="rId9"/>
    <p:sldId id="340" r:id="rId10"/>
    <p:sldId id="347" r:id="rId11"/>
    <p:sldId id="346" r:id="rId12"/>
    <p:sldId id="343" r:id="rId13"/>
    <p:sldId id="341" r:id="rId14"/>
    <p:sldId id="344" r:id="rId15"/>
    <p:sldId id="345" r:id="rId16"/>
    <p:sldId id="352" r:id="rId17"/>
    <p:sldId id="348" r:id="rId18"/>
    <p:sldId id="354" r:id="rId19"/>
    <p:sldId id="357" r:id="rId20"/>
    <p:sldId id="356" r:id="rId21"/>
    <p:sldId id="276" r:id="rId22"/>
    <p:sldId id="353" r:id="rId23"/>
    <p:sldId id="358" r:id="rId24"/>
    <p:sldId id="283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1" autoAdjust="0"/>
    <p:restoredTop sz="88875" autoAdjust="0"/>
  </p:normalViewPr>
  <p:slideViewPr>
    <p:cSldViewPr snapToGrid="0">
      <p:cViewPr>
        <p:scale>
          <a:sx n="78" d="100"/>
          <a:sy n="78" d="100"/>
        </p:scale>
        <p:origin x="-7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D6098-1B01-48F2-8595-AFBE981992DD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FAF85-A846-4C25-AC4D-00CEB9B69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88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3773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5310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7132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06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75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2602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29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1200" b="0" dirty="0">
                    <a:ea typeface="Cambria Math"/>
                  </a:rPr>
                  <a:t> </a:t>
                </a:r>
                <a:r>
                  <a:rPr lang="hu-HU" sz="1200" b="0" i="0">
                    <a:latin typeface="Cambria Math"/>
                    <a:ea typeface="Cambria Math"/>
                  </a:rPr>
                  <a:t>𝑢</a:t>
                </a:r>
                <a:r>
                  <a:rPr lang="hu-HU" sz="1200" i="0">
                    <a:latin typeface="Cambria Math"/>
                    <a:ea typeface="Cambria Math"/>
                  </a:rPr>
                  <a:t>°</a:t>
                </a:r>
                <a:r>
                  <a:rPr lang="hu-HU" sz="1200" b="0" i="0">
                    <a:latin typeface="Cambria Math" panose="02040503050406030204" pitchFamily="18" charset="0"/>
                    <a:ea typeface="Cambria Math"/>
                  </a:rPr>
                  <a:t> 𝑎 𝑘ö𝑟</a:t>
                </a:r>
                <a:r>
                  <a:rPr lang="hu-HU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ív mértéke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9204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5920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183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654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2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87455F-FBA5-4A90-B774-E7446482E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95C6E9-E3B4-43B6-B987-42D9EEEAE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59FE47-B186-4C1C-9682-AF7E48ED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F753E3-6888-4D19-AB5D-4715BBFE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C2CE87-839E-4F74-B37A-5F497F1F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94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90EED-8AB1-405E-837D-C4CA98E19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DF5FA2-8720-4C67-92FD-F44393D39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283EE8-1170-4A40-B9E9-DCF4256A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67E8D4-CF2B-4B06-BC50-5046501B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6DAC0-950B-457D-A8C6-0BC8B5A3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085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BE88D82-2D65-441C-BDC1-CC18B1B27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61F54A-FD06-4537-A702-3447ED0A9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BA317-DCD1-4767-B889-760CA8FF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773702-C118-4B05-96D9-35AF0B09F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CDDA1A-F275-4C80-B942-F8C3692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2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DE28A4-5FD5-4529-A2B9-605060CB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1E28E0-21B6-4F52-B97B-1943A57E6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BDCF86-AE5F-4229-BA2C-E734949D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357DA1-1798-4A9B-878B-229839E4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B4E162-AD55-45F2-8875-92CBF944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83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454D3-F2CD-4C05-A64B-F79FB646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C6E314-5FB8-4CAF-A12B-85B257572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A04EBE-488A-4410-AF32-0D5773BF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F35BFB-C55A-433A-AFDD-8C6D8C69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0D2A34-F119-400D-BAF2-366F3E6F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677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C0699-B28E-49FC-87C7-2D304404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401CFD-1E13-4816-A2E7-D3B85707D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E91CCE-75CD-4E7D-ACA7-77A1B3DEA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C15036-CB30-41CD-A249-F0D77FDAB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90AD80-49C9-4AA9-9384-C6BC75F4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00BABC-7CAB-4B72-ADB8-3156365E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5901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428760-DE21-44F1-ACD6-9E5EB26B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D273D1-EFE7-4544-83E4-14169659E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D9551F-1B36-4023-AC78-6120B623B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2578FC-1615-4AC4-A325-3D6FE262E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15FDC0-140A-41C1-BF37-D2C15F19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2644AF-6DAB-4A5A-AF08-A1ACB5A1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760EB7C-FCE8-42CB-9B43-9B58C15A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7543CE-C929-4006-9D2D-FFDF3F4A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06404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AF8E4-7C35-41B1-9F42-852D8F66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9933DE-6B8D-4B35-AFBA-95372871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3356CC-AF20-47F5-A738-21AA7D1D5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F14DEB-D096-4915-BDE8-9C6E9F6E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466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C6F75A0-03B9-4A94-8923-C01E0ACD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068FCB-8F3B-487C-97D2-86A28332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B24049-54ED-4551-A167-0061DEBD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54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4991C-17AD-4056-8FA7-6F8FFDEA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EBA871-D4EB-458A-93F3-2FC86A888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BCD7C9-B587-4777-BA6A-803E4F2D3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1F5227-C5D1-4966-A579-9B1373BD1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1AF48F-9421-4423-8BA5-F7E30300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8587A2-B8E4-4C7B-AE1A-77E112BA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98272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DC35E-7D72-4B03-AAA7-BEE0B47E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1638CC-C2C1-4157-B7AA-34DAD6158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C3CAB9-FE6A-45CE-B033-F64E5F55F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F185D9-2564-4DCC-9F13-BAB61A7FF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16E944-F4C0-4FCB-BC4D-E648FF1F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5272E1-F181-4659-8849-CF4DA6B0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139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27A9447-4B40-487F-A4A4-E98B82382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1CEAC5-B393-4C1F-AB02-9A61C8E62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C5296E-9E0F-458D-946E-CCFB2A69C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F80FE8-2CBA-4409-ADD5-93E503E6A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D8BAF3-4DE2-4373-80D4-8AFDC2F1A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023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043355-BC42-456C-8D38-4726510D6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"/>
            <a:ext cx="121920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k</a:t>
            </a:r>
            <a:r>
              <a:rPr lang="hu-HU" sz="8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ör</a:t>
            </a:r>
            <a:endParaRPr lang="hu-HU" sz="8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64CB9C-D5D5-4C86-9B14-0019138FF7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Felkészítő matematikából a VIII. osztály számára</a:t>
            </a:r>
          </a:p>
          <a:p>
            <a:endParaRPr lang="hu-H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4" y="110889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Feladat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9244" y="1365671"/>
                <a:ext cx="11054606" cy="4981999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Legyen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egyenlő oldalú háromszög egy belső pontja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úgy, hogy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smtClean="0">
                            <a:latin typeface="Cambria Math" panose="02040503050406030204" pitchFamily="18" charset="0"/>
                          </a:rPr>
                          <m:t>𝐴𝑂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 smtClean="0">
                            <a:latin typeface="Cambria Math" panose="02040503050406030204" pitchFamily="18" charset="0"/>
                          </a:rPr>
                          <m:t>𝐵𝑂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/>
                      </a:rPr>
                      <m:t>≡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[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𝐶𝑂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szög mértéke egyenlő …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i="1" spc="-4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  <a:r>
                  <a:rPr lang="hu-HU" sz="2400" spc="-4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az </a:t>
                </a:r>
                <a:r>
                  <a:rPr lang="hu-HU" sz="2400" i="1" spc="-4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</a:t>
                </a:r>
                <a:r>
                  <a:rPr lang="hu-HU" sz="2400" spc="-4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egyenlő oldalú háromszög egy belső pontja úgy, hogy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b="0" i="1" spc="-4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spc="-40" smtClean="0">
                            <a:latin typeface="Cambria Math" panose="02040503050406030204" pitchFamily="18" charset="0"/>
                          </a:rPr>
                          <m:t>𝐴𝑂</m:t>
                        </m:r>
                      </m:e>
                    </m:d>
                    <m:r>
                      <a:rPr lang="hu-HU" sz="2400" i="1" spc="-40">
                        <a:latin typeface="Cambria Math" panose="02040503050406030204" pitchFamily="18" charset="0"/>
                        <a:ea typeface="Cambria Math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2400" b="0" i="1" spc="-4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 spc="-40" smtClean="0">
                            <a:latin typeface="Cambria Math" panose="02040503050406030204" pitchFamily="18" charset="0"/>
                          </a:rPr>
                          <m:t>𝐵𝑂</m:t>
                        </m:r>
                      </m:e>
                    </m:d>
                    <m:r>
                      <a:rPr lang="hu-HU" sz="2400" i="1" spc="-40">
                        <a:latin typeface="Cambria Math" panose="02040503050406030204" pitchFamily="18" charset="0"/>
                        <a:ea typeface="Cambria Math"/>
                      </a:rPr>
                      <m:t>≡</m:t>
                    </m:r>
                    <m:r>
                      <a:rPr lang="hu-HU" sz="2400" b="0" i="1" spc="-40" smtClean="0">
                        <a:latin typeface="Cambria Math" panose="02040503050406030204" pitchFamily="18" charset="0"/>
                        <a:ea typeface="Cambria Math"/>
                      </a:rPr>
                      <m:t>[</m:t>
                    </m:r>
                    <m:r>
                      <a:rPr lang="hu-HU" sz="2400" i="1" spc="-40" smtClean="0">
                        <a:latin typeface="Cambria Math" panose="02040503050406030204" pitchFamily="18" charset="0"/>
                      </a:rPr>
                      <m:t>𝐶𝑂</m:t>
                    </m:r>
                    <m:r>
                      <a:rPr lang="hu-HU" sz="2400" b="0" i="1" spc="-4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hu-HU" sz="2400" i="1" spc="-40" smtClean="0">
                        <a:latin typeface="Cambria Math" panose="02040503050406030204" pitchFamily="18" charset="0"/>
                        <a:ea typeface="Cambria"/>
                      </a:rPr>
                      <m:t>⟹</m:t>
                    </m:r>
                  </m:oMath>
                </a14:m>
                <a:endParaRPr lang="hu-HU" sz="2400" spc="-4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 spc="-10">
                        <a:latin typeface="Cambria Math" panose="02040503050406030204" pitchFamily="18" charset="0"/>
                        <a:ea typeface="Cambria"/>
                      </a:rPr>
                      <m:t>⟹ 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O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háromszög köré írható kör középpontja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"/>
                      </a:rPr>
                      <m:t>(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𝐴𝑂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𝐵𝑂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𝐶𝑂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/>
                      </a:rPr>
                      <m:t>𝑅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/>
                      </a:rPr>
                      <m:t>)</m:t>
                    </m:r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egyenlő oldalú háromszög 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"/>
                      </a:rPr>
                      <m:t>⟹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] ≡[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] ≡[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] ⟹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</m:groupChr>
                    <m:r>
                      <a:rPr lang="hu-HU" sz="2400" i="1" smtClean="0">
                        <a:latin typeface="Cambria Math" panose="02040503050406030204" pitchFamily="18" charset="0"/>
                      </a:rPr>
                      <m:t>≡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</m:groupChr>
                    <m:r>
                      <a:rPr lang="hu-HU" sz="2400" i="1" smtClean="0">
                        <a:latin typeface="Cambria Math" panose="02040503050406030204" pitchFamily="18" charset="0"/>
                        <a:ea typeface="Cambria Math"/>
                      </a:rPr>
                      <m:t>≡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</m:groupChr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Tudva azt, hogy egy teljes kör mértéke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hu-HU" sz="2400" i="1">
                        <a:latin typeface="Cambria Math"/>
                      </a:rPr>
                      <m:t>0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⟹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</m:groupChr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</a:rPr>
                          <m:t>360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°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</a:rPr>
                      <m:t>120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hu-HU" sz="2400" b="1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hu-HU" sz="2400" i="1">
                            <a:latin typeface="Cambria Math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középponti szög  ⟹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</m:t>
                    </m:r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  <m:t>𝐴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𝑂</m:t>
                            </m:r>
                            <m: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groupChr>
                          <m:groupChrPr>
                            <m:chr m:val="⏜"/>
                            <m:pos m:val="top"/>
                            <m:vertJc m:val="bot"/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𝐵</m:t>
                            </m:r>
                          </m:e>
                        </m:groupChr>
                      </m:e>
                    </m:d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120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244" y="1365671"/>
                <a:ext cx="11054606" cy="4981999"/>
              </a:xfrm>
              <a:blipFill>
                <a:blip r:embed="rId2"/>
                <a:stretch>
                  <a:fillRect l="-883" t="-979" b="-7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8DA40345-2BE8-425E-8D0A-4484E06810B3}"/>
              </a:ext>
            </a:extLst>
          </p:cNvPr>
          <p:cNvGrpSpPr/>
          <p:nvPr/>
        </p:nvGrpSpPr>
        <p:grpSpPr>
          <a:xfrm>
            <a:off x="699244" y="629443"/>
            <a:ext cx="10797748" cy="575310"/>
            <a:chOff x="2651857" y="452944"/>
            <a:chExt cx="10582275" cy="57531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1178AA62-5C8A-4536-ADFA-D2BE3AD52BFC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165F4068-4640-456C-822F-D9C2B54E8B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58F3C281-5426-46A5-A509-0B196AB5578D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829DC6-524A-4140-A2C8-E6F232132BC9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7ECEB745-02A2-4B85-9F82-034520782568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8B9A3F2E-3C9B-40AA-B424-255255E5FB18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A17472C0-ACFB-4F34-8370-61F70F1E9F85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995448D5-EDC5-445F-9C20-429C54C63A26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AC8652DA-24EA-4C16-9CA6-DA9DBD94E7F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4F79A510-7495-4756-B0FE-EA4846FFDA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2B40DA6-F147-405F-8A46-F7E308D265F8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3C8501C6-6919-4BA9-9C6B-36A8EC9D9A45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E208D93A-E835-49F1-B566-F4E484876202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3AE2E446-300D-4FC9-9F4B-196ACDC0DBBE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2B2A58B3-B704-47A2-8BB1-4D737692825E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8CEC8DFE-6879-4009-854D-D110F906A8FC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82CE7E6-37D2-4489-8B0F-83CF48BA33BC}"/>
              </a:ext>
            </a:extLst>
          </p:cNvPr>
          <p:cNvGrpSpPr/>
          <p:nvPr/>
        </p:nvGrpSpPr>
        <p:grpSpPr>
          <a:xfrm>
            <a:off x="9335714" y="1217041"/>
            <a:ext cx="2173127" cy="2118363"/>
            <a:chOff x="9335714" y="1217041"/>
            <a:chExt cx="2173127" cy="2118363"/>
          </a:xfrm>
        </p:grpSpPr>
        <p:grpSp>
          <p:nvGrpSpPr>
            <p:cNvPr id="72" name="Group 71"/>
            <p:cNvGrpSpPr/>
            <p:nvPr/>
          </p:nvGrpSpPr>
          <p:grpSpPr>
            <a:xfrm>
              <a:off x="9335714" y="1217041"/>
              <a:ext cx="2173127" cy="2118363"/>
              <a:chOff x="-59269" y="-50802"/>
              <a:chExt cx="2173127" cy="2118363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flipV="1">
                <a:off x="228600" y="1104900"/>
                <a:ext cx="827452" cy="41928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1" name="Group 80"/>
              <p:cNvGrpSpPr/>
              <p:nvPr/>
            </p:nvGrpSpPr>
            <p:grpSpPr>
              <a:xfrm>
                <a:off x="-59269" y="-50802"/>
                <a:ext cx="2173127" cy="2118363"/>
                <a:chOff x="-59269" y="-50802"/>
                <a:chExt cx="2173127" cy="2118363"/>
              </a:xfrm>
            </p:grpSpPr>
            <p:sp>
              <p:nvSpPr>
                <p:cNvPr id="82" name="TextBox 38"/>
                <p:cNvSpPr txBox="1"/>
                <p:nvPr/>
              </p:nvSpPr>
              <p:spPr>
                <a:xfrm>
                  <a:off x="803274" y="590550"/>
                  <a:ext cx="3209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hu-HU" i="1" kern="1200" dirty="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/>
                    </a:rPr>
                    <a:t>R</a:t>
                  </a:r>
                  <a:endParaRPr lang="en-US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grpSp>
              <p:nvGrpSpPr>
                <p:cNvPr id="83" name="Group 82"/>
                <p:cNvGrpSpPr/>
                <p:nvPr/>
              </p:nvGrpSpPr>
              <p:grpSpPr>
                <a:xfrm>
                  <a:off x="-59269" y="-50802"/>
                  <a:ext cx="2173127" cy="2118363"/>
                  <a:chOff x="-59269" y="-50802"/>
                  <a:chExt cx="2173127" cy="2118363"/>
                </a:xfrm>
              </p:grpSpPr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-59269" y="-50802"/>
                    <a:ext cx="2173127" cy="2118363"/>
                    <a:chOff x="-59297" y="-50820"/>
                    <a:chExt cx="2174074" cy="2119111"/>
                  </a:xfrm>
                </p:grpSpPr>
                <p:sp>
                  <p:nvSpPr>
                    <p:cNvPr id="86" name="TextBox 38"/>
                    <p:cNvSpPr txBox="1"/>
                    <p:nvPr/>
                  </p:nvSpPr>
                  <p:spPr>
                    <a:xfrm>
                      <a:off x="922349" y="1082157"/>
                      <a:ext cx="329079" cy="36946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i="1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O</a:t>
                      </a:r>
                      <a:endParaRPr lang="en-US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grpSp>
                  <p:nvGrpSpPr>
                    <p:cNvPr id="87" name="Group 86"/>
                    <p:cNvGrpSpPr/>
                    <p:nvPr/>
                  </p:nvGrpSpPr>
                  <p:grpSpPr>
                    <a:xfrm>
                      <a:off x="-59297" y="-50820"/>
                      <a:ext cx="2174074" cy="2119111"/>
                      <a:chOff x="-59297" y="-50820"/>
                      <a:chExt cx="2174074" cy="2119111"/>
                    </a:xfrm>
                  </p:grpSpPr>
                  <p:sp>
                    <p:nvSpPr>
                      <p:cNvPr id="88" name="TextBox 38"/>
                      <p:cNvSpPr txBox="1"/>
                      <p:nvPr/>
                    </p:nvSpPr>
                    <p:spPr>
                      <a:xfrm>
                        <a:off x="-59297" y="1380327"/>
                        <a:ext cx="322664" cy="36946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ro-RO" i="1" kern="120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/>
                          </a:rPr>
                          <a:t>B</a:t>
                        </a:r>
                        <a:endParaRPr lang="en-US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endParaRPr>
                      </a:p>
                    </p:txBody>
                  </p:sp>
                  <p:grpSp>
                    <p:nvGrpSpPr>
                      <p:cNvPr id="89" name="Group 88"/>
                      <p:cNvGrpSpPr/>
                      <p:nvPr/>
                    </p:nvGrpSpPr>
                    <p:grpSpPr>
                      <a:xfrm>
                        <a:off x="161619" y="-50820"/>
                        <a:ext cx="1953158" cy="2119111"/>
                        <a:chOff x="161619" y="-50820"/>
                        <a:chExt cx="1953158" cy="2119111"/>
                      </a:xfrm>
                    </p:grpSpPr>
                    <p:sp>
                      <p:nvSpPr>
                        <p:cNvPr id="90" name="TextBox 38"/>
                        <p:cNvSpPr txBox="1"/>
                        <p:nvPr/>
                      </p:nvSpPr>
                      <p:spPr>
                        <a:xfrm>
                          <a:off x="1804942" y="1405737"/>
                          <a:ext cx="309835" cy="36946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o-RO" i="1" kern="120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/>
                            </a:rPr>
                            <a:t>C</a:t>
                          </a:r>
                          <a:endParaRPr lang="en-US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p:txBody>
                    </p:sp>
                    <p:grpSp>
                      <p:nvGrpSpPr>
                        <p:cNvPr id="91" name="Group 90"/>
                        <p:cNvGrpSpPr/>
                        <p:nvPr/>
                      </p:nvGrpSpPr>
                      <p:grpSpPr>
                        <a:xfrm>
                          <a:off x="161619" y="-50820"/>
                          <a:ext cx="1799590" cy="2119111"/>
                          <a:chOff x="161619" y="-50820"/>
                          <a:chExt cx="1799590" cy="2119111"/>
                        </a:xfrm>
                      </p:grpSpPr>
                      <p:grpSp>
                        <p:nvGrpSpPr>
                          <p:cNvPr id="92" name="Group 91"/>
                          <p:cNvGrpSpPr/>
                          <p:nvPr/>
                        </p:nvGrpSpPr>
                        <p:grpSpPr>
                          <a:xfrm>
                            <a:off x="161619" y="-50820"/>
                            <a:ext cx="1799590" cy="2119111"/>
                            <a:chOff x="161619" y="-50820"/>
                            <a:chExt cx="1799590" cy="2119111"/>
                          </a:xfrm>
                        </p:grpSpPr>
                        <p:sp>
                          <p:nvSpPr>
                            <p:cNvPr id="94" name="TextBox 38"/>
                            <p:cNvSpPr txBox="1"/>
                            <p:nvPr/>
                          </p:nvSpPr>
                          <p:spPr>
                            <a:xfrm>
                              <a:off x="922349" y="-50820"/>
                              <a:ext cx="321062" cy="36946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>
                                <a:spcAft>
                                  <a:spcPts val="0"/>
                                </a:spcAft>
                              </a:pPr>
                              <a:r>
                                <a:rPr lang="ro-RO" i="1" kern="1200" dirty="0">
                                  <a:solidFill>
                                    <a:srgbClr val="000000"/>
                                  </a:solidFill>
                                  <a:effectLst/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a:t>A</a:t>
                              </a:r>
                              <a:endParaRPr lang="en-US" dirty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95" name="Group 94"/>
                            <p:cNvGrpSpPr/>
                            <p:nvPr/>
                          </p:nvGrpSpPr>
                          <p:grpSpPr>
                            <a:xfrm>
                              <a:off x="161619" y="268701"/>
                              <a:ext cx="1799590" cy="1799590"/>
                              <a:chOff x="161619" y="268701"/>
                              <a:chExt cx="1799590" cy="1799590"/>
                            </a:xfrm>
                          </p:grpSpPr>
                          <p:grpSp>
                            <p:nvGrpSpPr>
                              <p:cNvPr id="96" name="Group 95"/>
                              <p:cNvGrpSpPr/>
                              <p:nvPr/>
                            </p:nvGrpSpPr>
                            <p:grpSpPr>
                              <a:xfrm>
                                <a:off x="161619" y="268701"/>
                                <a:ext cx="1799590" cy="1799590"/>
                                <a:chOff x="161619" y="268701"/>
                                <a:chExt cx="1800000" cy="1800000"/>
                              </a:xfrm>
                            </p:grpSpPr>
                            <p:sp>
                              <p:nvSpPr>
                                <p:cNvPr id="99" name="Oval 98"/>
                                <p:cNvSpPr/>
                                <p:nvPr/>
                              </p:nvSpPr>
                              <p:spPr>
                                <a:xfrm>
                                  <a:off x="161619" y="268701"/>
                                  <a:ext cx="1800000" cy="1800000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en-US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0" name="Isosceles Triangle 99"/>
                                <p:cNvSpPr/>
                                <p:nvPr/>
                              </p:nvSpPr>
                              <p:spPr>
                                <a:xfrm>
                                  <a:off x="233181" y="268701"/>
                                  <a:ext cx="1656000" cy="1256306"/>
                                </a:xfrm>
                                <a:prstGeom prst="triangle">
                                  <a:avLst/>
                                </a:prstGeom>
                                <a:noFill/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en-US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endParaRPr>
                                </a:p>
                              </p:txBody>
                            </p:sp>
                          </p:grpSp>
                          <p:cxnSp>
                            <p:nvCxnSpPr>
                              <p:cNvPr id="97" name="Straight Connector 96"/>
                              <p:cNvCxnSpPr/>
                              <p:nvPr/>
                            </p:nvCxnSpPr>
                            <p:spPr>
                              <a:xfrm flipH="1" flipV="1">
                                <a:off x="1056464" y="1106522"/>
                                <a:ext cx="832325" cy="427727"/>
                              </a:xfrm>
                              <a:prstGeom prst="line">
                                <a:avLst/>
                              </a:prstGeom>
                              <a:ln w="19050"/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98" name="Straight Connector 97"/>
                              <p:cNvCxnSpPr/>
                              <p:nvPr/>
                            </p:nvCxnSpPr>
                            <p:spPr>
                              <a:xfrm>
                                <a:off x="1060977" y="268701"/>
                                <a:ext cx="0" cy="828293"/>
                              </a:xfrm>
                              <a:prstGeom prst="line">
                                <a:avLst/>
                              </a:prstGeom>
                              <a:ln w="19050"/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p:sp>
                        <p:nvSpPr>
                          <p:cNvPr id="93" name="TextBox 38"/>
                          <p:cNvSpPr txBox="1"/>
                          <p:nvPr/>
                        </p:nvSpPr>
                        <p:spPr>
                          <a:xfrm>
                            <a:off x="1291374" y="975378"/>
                            <a:ext cx="321062" cy="36946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0"/>
                              </a:spcAft>
                            </a:pPr>
                            <a:r>
                              <a:rPr lang="hu-HU" i="1" dirty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a:t>R</a:t>
                            </a:r>
                            <a:endParaRPr lang="en-US" i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85" name="TextBox 38"/>
                  <p:cNvSpPr txBox="1"/>
                  <p:nvPr/>
                </p:nvSpPr>
                <p:spPr>
                  <a:xfrm>
                    <a:off x="525991" y="977900"/>
                    <a:ext cx="3209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hu-HU" i="1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rPr>
                      <a:t>R</a:t>
                    </a:r>
                    <a:endParaRPr lang="en-US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</p:grp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9AAF1644-1F95-4983-8CC6-CAE253EA415E}"/>
                </a:ext>
              </a:extLst>
            </p:cNvPr>
            <p:cNvSpPr/>
            <p:nvPr/>
          </p:nvSpPr>
          <p:spPr>
            <a:xfrm>
              <a:off x="10423989" y="2345742"/>
              <a:ext cx="54000" cy="54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1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46" y="113000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Érintők</a:t>
            </a:r>
            <a:endParaRPr lang="es-E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6179" y="1334293"/>
                <a:ext cx="10839108" cy="5267533"/>
              </a:xfrm>
              <a:noFill/>
              <a:ln>
                <a:noFill/>
              </a:ln>
            </p:spPr>
            <p:txBody>
              <a:bodyPr lIns="91440" rIns="91440">
                <a:normAutofit lnSpcReduction="10000"/>
              </a:bodyPr>
              <a:lstStyle/>
              <a:p>
                <a:pPr marL="0" indent="0" defTabSz="1882775">
                  <a:buNone/>
                  <a:tabLst>
                    <a:tab pos="10167938" algn="l"/>
                  </a:tabLst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Érintő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nek nevezzük azt az egyenest, amelynek a körrel egyetlen közös pontja van.</a:t>
                </a:r>
              </a:p>
              <a:p>
                <a:pPr marL="0" indent="0" defTabSz="1882775">
                  <a:buNone/>
                  <a:tabLst>
                    <a:tab pos="10167938" algn="l"/>
                  </a:tabLst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külső pontból a körhöz két érintőt szerkeszthetünk.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Tulajdonságok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külső pontból a körhöz húzott két érintő szakasz kongruens.</a:t>
                </a:r>
              </a:p>
              <a:p>
                <a:pPr marL="914400" indent="0"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hu-HU" sz="2400" b="1" dirty="0">
                    <a:latin typeface="Kunstler Script" panose="030304020206070D0D06" pitchFamily="66" charset="0"/>
                    <a:ea typeface="Cambria" panose="02040503050406030204" pitchFamily="18" charset="0"/>
                  </a:rPr>
                  <a:t> C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𝑂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𝑀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hu-HU" sz="2400" b="1" dirty="0">
                        <a:latin typeface="Kunstler Script" panose="030304020206070D0D06" pitchFamily="66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hu-HU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𝑂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]≡[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/>
                      </a:rPr>
                      <m:t>𝐵𝑀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/>
                      </a:rPr>
                      <m:t>]</m:t>
                    </m:r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külső pontból a körhöz húzott érintő merőleges az érintési pontba húzott sugárra.</a:t>
                </a:r>
              </a:p>
              <a:p>
                <a:pPr marL="914400" indent="0"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hu-HU" sz="2400" b="1" dirty="0">
                    <a:latin typeface="Kunstler Script" panose="030304020206070D0D06" pitchFamily="66" charset="0"/>
                    <a:ea typeface="Cambria" panose="02040503050406030204" pitchFamily="18" charset="0"/>
                  </a:rPr>
                  <a:t> C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𝑂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𝑀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hu-HU" sz="2400" b="1">
                        <a:latin typeface="Kunstler Script" panose="030304020206070D0D06" pitchFamily="66" charset="0"/>
                        <a:ea typeface="Cambria" panose="02040503050406030204" pitchFamily="18" charset="0"/>
                      </a:rPr>
                      <m:t>C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𝑂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𝐴𝑂</m:t>
                    </m:r>
                    <m:r>
                      <a:rPr lang="hu-HU" sz="2400" i="1" smtClean="0">
                        <a:latin typeface="Cambria Math" panose="02040503050406030204" pitchFamily="18" charset="0"/>
                        <a:sym typeface="Symbol"/>
                      </a:rPr>
                      <m:t>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sym typeface="Symbol"/>
                      </a:rPr>
                      <m:t>𝐴𝑀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sym typeface="Symbol"/>
                      </a:rPr>
                      <m:t>𝐵𝑂</m:t>
                    </m:r>
                    <m:r>
                      <a:rPr lang="hu-HU" sz="2400" i="1" smtClean="0">
                        <a:latin typeface="Cambria Math" panose="02040503050406030204" pitchFamily="18" charset="0"/>
                        <a:sym typeface="Symbol"/>
                      </a:rPr>
                      <m:t>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sym typeface="Symbol"/>
                      </a:rPr>
                      <m:t>𝐵𝑀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𝑀𝑂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szögfelező ⟹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"/>
                          </a:rPr>
                          <m:t>𝐴𝑀𝑂</m:t>
                        </m:r>
                      </m:e>
                    </m:acc>
                    <m:r>
                      <a:rPr lang="hu-HU" sz="2400" i="1" smtClean="0">
                        <a:latin typeface="Cambria Math"/>
                        <a:ea typeface="Cambria Math"/>
                      </a:rPr>
                      <m:t>≡</m:t>
                    </m:r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𝐵𝑀𝑂</m:t>
                        </m:r>
                      </m:e>
                    </m:acc>
                    <m:r>
                      <a:rPr lang="hu-HU" sz="2400" b="0" i="1" smtClean="0">
                        <a:latin typeface="Cambria Math"/>
                        <a:ea typeface="Cambria"/>
                      </a:rPr>
                      <m:t> </m:t>
                    </m:r>
                    <m:r>
                      <a:rPr lang="hu-HU" sz="2400" b="0" i="0" smtClean="0">
                        <a:latin typeface="Cambria Math"/>
                        <a:ea typeface="Cambria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/>
                        <a:ea typeface="Cambria"/>
                      </a:rPr>
                      <m:t>s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𝑂𝑀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sz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ö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gfelez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ő  ⟹</m:t>
                    </m:r>
                    <m:acc>
                      <m:accPr>
                        <m:chr m:val="̂"/>
                        <m:ctrlPr>
                          <a:rPr lang="hu-HU" sz="2400" b="0" i="1" smtClean="0">
                            <a:latin typeface="Cambria Math"/>
                            <a:ea typeface="Cambria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/>
                          </a:rPr>
                          <m:t>  </m:t>
                        </m:r>
                        <m:r>
                          <a:rPr lang="hu-HU" sz="2400" b="0" i="1" smtClean="0">
                            <a:latin typeface="Cambria Math"/>
                            <a:ea typeface="Cambria"/>
                          </a:rPr>
                          <m:t>𝐴𝑂𝑀</m:t>
                        </m:r>
                      </m:e>
                    </m:acc>
                    <m:r>
                      <a:rPr lang="hu-HU" sz="2400" i="1" smtClean="0">
                        <a:latin typeface="Cambria Math"/>
                        <a:ea typeface="Cambria Math"/>
                      </a:rPr>
                      <m:t>≡</m:t>
                    </m:r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𝐵𝑂𝑀</m:t>
                        </m:r>
                      </m:e>
                    </m:acc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𝑂𝑀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szakasz felezőmerőleges  ⟹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"/>
                      </a:rPr>
                      <m:t> [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/>
                      </a:rPr>
                      <m:t>𝐴𝑁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/>
                      </a:rPr>
                      <m:t>] ≡[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𝐵𝑁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𝑂𝑀</m:t>
                    </m:r>
                    <m:r>
                      <a:rPr lang="hu-HU" sz="2400" i="1" smtClean="0">
                        <a:latin typeface="Cambria Math" panose="02040503050406030204" pitchFamily="18" charset="0"/>
                        <a:sym typeface="Symbol"/>
                      </a:rPr>
                      <m:t> </m:t>
                    </m:r>
                    <m:r>
                      <a:rPr lang="hu-HU" sz="2400" i="1" smtClean="0">
                        <a:latin typeface="Cambria Math" panose="02040503050406030204" pitchFamily="18" charset="0"/>
                        <a:sym typeface="Symbol"/>
                      </a:rPr>
                      <m:t>𝐴𝐵</m:t>
                    </m:r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6179" y="1334293"/>
                <a:ext cx="10839108" cy="5267533"/>
              </a:xfrm>
              <a:blipFill>
                <a:blip r:embed="rId2"/>
                <a:stretch>
                  <a:fillRect l="-1124" t="-2315" r="-5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FE509B94-6032-4857-A7F0-463702E0AAB9}"/>
              </a:ext>
            </a:extLst>
          </p:cNvPr>
          <p:cNvGrpSpPr/>
          <p:nvPr/>
        </p:nvGrpSpPr>
        <p:grpSpPr>
          <a:xfrm>
            <a:off x="716178" y="629443"/>
            <a:ext cx="10797748" cy="575310"/>
            <a:chOff x="2651857" y="452944"/>
            <a:chExt cx="10582275" cy="57531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541E5D02-BAA8-468E-8EC8-CE942E49FEF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41ABA0BA-46CE-4A0E-AA8C-8F10BE07AD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789FE261-1ABC-4D2C-9ECA-7D46024E5357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A67446A-BC3C-47C4-AEF7-ECE4A5CB5500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22D23AA0-B23A-4181-963A-DA9A82E9D628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1D0769DB-2053-49EB-9897-AEF8FFD11364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7AB5EBC9-CABB-417C-8D42-6803C9F7D467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A00D9E08-7206-4F7A-90B4-DD8C6B62062D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D7661EB-4242-45F6-B2D5-3864FA1F0543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20EE568B-7B60-49E2-B9A2-2851B3121A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BE5F6AE7-C337-483C-9DEE-298373FE9C80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DB5A4D87-C2FA-41A4-8E07-E5234DF31465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6F66F302-654A-40C1-A1FA-7BFE50354FB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05F53A9E-3D8A-4C6E-B66A-24A388CC922A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C76D56FD-3908-413E-B57D-FF24C9075B50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E9E124C8-39F7-4EF4-95C3-3465845287CA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F407AAB-F817-488C-8187-8414921A8752}"/>
              </a:ext>
            </a:extLst>
          </p:cNvPr>
          <p:cNvGrpSpPr/>
          <p:nvPr/>
        </p:nvGrpSpPr>
        <p:grpSpPr>
          <a:xfrm>
            <a:off x="8232821" y="1513663"/>
            <a:ext cx="3322466" cy="2006676"/>
            <a:chOff x="8232821" y="1513663"/>
            <a:chExt cx="3322466" cy="2006676"/>
          </a:xfrm>
        </p:grpSpPr>
        <p:grpSp>
          <p:nvGrpSpPr>
            <p:cNvPr id="33" name="Canvas 58"/>
            <p:cNvGrpSpPr>
              <a:grpSpLocks noChangeAspect="1"/>
            </p:cNvGrpSpPr>
            <p:nvPr/>
          </p:nvGrpSpPr>
          <p:grpSpPr>
            <a:xfrm>
              <a:off x="8232821" y="1513663"/>
              <a:ext cx="3322466" cy="2006676"/>
              <a:chOff x="0" y="-88870"/>
              <a:chExt cx="3933857" cy="2375938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0" y="0"/>
                <a:ext cx="3836035" cy="2226310"/>
              </a:xfrm>
              <a:prstGeom prst="rect">
                <a:avLst/>
              </a:prstGeom>
            </p:spPr>
          </p:sp>
          <p:sp>
            <p:nvSpPr>
              <p:cNvPr id="35" name="Oval 34"/>
              <p:cNvSpPr/>
              <p:nvPr/>
            </p:nvSpPr>
            <p:spPr>
              <a:xfrm>
                <a:off x="130369" y="206733"/>
                <a:ext cx="1800000" cy="180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V="1">
                <a:off x="1024788" y="1051509"/>
                <a:ext cx="25200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307163" y="248427"/>
                <a:ext cx="2233753" cy="7951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1394626" y="1054587"/>
                <a:ext cx="2143098" cy="8696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cxnSpLocks/>
              </p:cNvCxnSpPr>
              <p:nvPr/>
            </p:nvCxnSpPr>
            <p:spPr>
              <a:xfrm flipV="1">
                <a:off x="1036818" y="270344"/>
                <a:ext cx="357808" cy="7951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cxnSpLocks/>
              </p:cNvCxnSpPr>
              <p:nvPr/>
            </p:nvCxnSpPr>
            <p:spPr>
              <a:xfrm>
                <a:off x="1036818" y="1057523"/>
                <a:ext cx="357808" cy="86669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394624" y="294197"/>
                <a:ext cx="0" cy="1620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TextBox 38"/>
              <p:cNvSpPr txBox="1"/>
              <p:nvPr/>
            </p:nvSpPr>
            <p:spPr>
              <a:xfrm>
                <a:off x="704777" y="830924"/>
                <a:ext cx="389466" cy="437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o-RO" i="1" kern="12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  <a:endParaRPr lang="en-US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5" name="TextBox 38"/>
              <p:cNvSpPr txBox="1"/>
              <p:nvPr/>
            </p:nvSpPr>
            <p:spPr>
              <a:xfrm>
                <a:off x="3498840" y="901960"/>
                <a:ext cx="435017" cy="437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o-RO" i="1" kern="12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endParaRPr lang="en-US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6" name="TextBox 38"/>
              <p:cNvSpPr txBox="1"/>
              <p:nvPr/>
            </p:nvSpPr>
            <p:spPr>
              <a:xfrm>
                <a:off x="1336713" y="722635"/>
                <a:ext cx="402753" cy="437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o-RO" i="1" kern="12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endParaRPr lang="en-US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" name="TextBox 38"/>
              <p:cNvSpPr txBox="1"/>
              <p:nvPr/>
            </p:nvSpPr>
            <p:spPr>
              <a:xfrm>
                <a:off x="1307163" y="-88870"/>
                <a:ext cx="379977" cy="437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o-RO" i="1" kern="12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endParaRPr lang="en-US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" name="TextBox 38"/>
              <p:cNvSpPr txBox="1"/>
              <p:nvPr/>
            </p:nvSpPr>
            <p:spPr>
              <a:xfrm>
                <a:off x="1313643" y="1849773"/>
                <a:ext cx="381874" cy="437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o-RO" i="1" kern="12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endParaRPr lang="en-US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10B1E331-3EFA-4D60-A708-1626442FBED1}"/>
                </a:ext>
              </a:extLst>
            </p:cNvPr>
            <p:cNvSpPr/>
            <p:nvPr/>
          </p:nvSpPr>
          <p:spPr>
            <a:xfrm>
              <a:off x="9086824" y="2452642"/>
              <a:ext cx="54000" cy="54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13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549" y="152978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s-ES" b="1" dirty="0" err="1">
                <a:latin typeface="Cambria" panose="02040503050406030204" pitchFamily="18" charset="0"/>
                <a:ea typeface="Cambria" panose="02040503050406030204" pitchFamily="18" charset="0"/>
              </a:rPr>
              <a:t>kör</a:t>
            </a:r>
            <a:r>
              <a:rPr lang="es-E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területe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és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kerülete</a:t>
            </a:r>
            <a:endParaRPr lang="es-E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5550" y="1334294"/>
                <a:ext cx="10797747" cy="4740330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𝛑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(pi) egy irracionális szám, az értéke megközelítőleg 3,14.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3,14</m:t>
                    </m:r>
                    <m:r>
                      <a:rPr lang="en-US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π</m:t>
                    </m:r>
                    <m:r>
                      <a:rPr lang="en-US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3,15)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kör kerülete:	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𝐾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= 2∙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𝑟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π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kör területe:	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𝑇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𝑟</m:t>
                    </m:r>
                    <m:r>
                      <a:rPr lang="hu-HU" sz="2400" i="1" baseline="300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π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</m:groupCh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körív hossza: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groupChr>
                          <m:groupChrPr>
                            <m:chr m:val="⏜"/>
                            <m:pos m:val="top"/>
                            <m:vertJc m:val="bot"/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𝐵</m:t>
                            </m:r>
                          </m:e>
                        </m:groupChr>
                        <m:r>
                          <m:rPr>
                            <m:nor/>
                          </m:rPr>
                          <a:rPr lang="hu-HU" sz="24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  <a:ea typeface="Cambria Math"/>
                          </a:rPr>
                          <m:t>π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18</m:t>
                        </m:r>
                        <m:r>
                          <a:rPr lang="hu-HU" sz="2400" i="1">
                            <a:latin typeface="Cambria Math"/>
                          </a:rPr>
                          <m:t>0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°</m:t>
                        </m:r>
                      </m:den>
                    </m:f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4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𝐴𝑂𝐵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körcikk területe: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</a:rPr>
                          <m:t>k</m:t>
                        </m:r>
                        <m:r>
                          <a:rPr lang="hu-HU" sz="2400" b="0" i="0" smtClean="0">
                            <a:latin typeface="Cambria Math"/>
                          </a:rPr>
                          <m:t>ö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</a:rPr>
                          <m:t>rcikk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hu-HU" sz="2400" i="0" smtClean="0">
                            <a:latin typeface="Cambria Math"/>
                            <a:ea typeface="Cambria Math"/>
                          </a:rPr>
                          <m:t>π</m:t>
                        </m:r>
                        <m:sSup>
                          <m:sSupPr>
                            <m:ctrlPr>
                              <a:rPr lang="hu-HU" sz="24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u-HU" sz="2400" b="0" i="1" smtClean="0">
                            <a:latin typeface="Cambria Math"/>
                          </a:rPr>
                          <m:t>360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°</m:t>
                        </m:r>
                      </m:den>
                    </m:f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u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Feladat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5 cm sugarú kör területe egyenlő …           </a:t>
                </a:r>
              </a:p>
              <a:p>
                <a:pPr marL="36195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Megoldás: </a:t>
                </a:r>
                <a14:m>
                  <m:oMath xmlns:m="http://schemas.openxmlformats.org/officeDocument/2006/math">
                    <m:r>
                      <a:rPr lang="hu-HU" sz="2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     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𝑇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𝑟</m:t>
                    </m:r>
                    <m:r>
                      <a:rPr lang="hu-HU" sz="2400" i="1" baseline="300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∙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𝜋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5</m:t>
                    </m:r>
                    <m:r>
                      <a:rPr lang="hu-HU" sz="2400" i="1" baseline="3000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∙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𝜋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hu-HU" sz="240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π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kör hossza </a:t>
                </a:r>
                <a14:m>
                  <m:oMath xmlns:m="http://schemas.openxmlformats.org/officeDocument/2006/math">
                    <m:r>
                      <a:rPr lang="hu-HU" sz="240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hu-HU" sz="240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π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cm. A kör átmérője egyenlő…</a:t>
                </a:r>
              </a:p>
              <a:p>
                <a:pPr marL="36195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Megold</m:t>
                      </m:r>
                      <m:r>
                        <m:rPr>
                          <m:nor/>
                        </m:rPr>
                        <a:rPr lang="hu-HU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hu-HU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hu-HU" sz="2400" b="1" i="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       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𝐾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 2∙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𝑟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∙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𝜋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=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12</m:t>
                      </m:r>
                      <m:r>
                        <m:rPr>
                          <m:sty m:val="p"/>
                        </m:rPr>
                        <a:rPr lang="hu-HU" sz="240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π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⟹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2∙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𝑟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=12 ⟹ 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𝑑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=2∙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𝑟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12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550" y="1334294"/>
                <a:ext cx="10797747" cy="4740330"/>
              </a:xfrm>
              <a:blipFill>
                <a:blip r:embed="rId3"/>
                <a:stretch>
                  <a:fillRect l="-1186" t="-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8143876" y="1996428"/>
            <a:ext cx="2972864" cy="2468876"/>
            <a:chOff x="8911330" y="1996428"/>
            <a:chExt cx="2205409" cy="1831527"/>
          </a:xfrm>
        </p:grpSpPr>
        <p:sp>
          <p:nvSpPr>
            <p:cNvPr id="17" name="Partial Circle 16">
              <a:extLst>
                <a:ext uri="{FF2B5EF4-FFF2-40B4-BE49-F238E27FC236}">
                  <a16:creationId xmlns:a16="http://schemas.microsoft.com/office/drawing/2014/main" xmlns="" id="{3FD3EA5B-F46E-4B06-9239-36ED02E7DE08}"/>
                </a:ext>
              </a:extLst>
            </p:cNvPr>
            <p:cNvSpPr/>
            <p:nvPr/>
          </p:nvSpPr>
          <p:spPr>
            <a:xfrm rot="7002441">
              <a:off x="8949854" y="2043353"/>
              <a:ext cx="1801274" cy="1767930"/>
            </a:xfrm>
            <a:prstGeom prst="pie">
              <a:avLst>
                <a:gd name="adj1" fmla="val 11886083"/>
                <a:gd name="adj2" fmla="val 15921722"/>
              </a:avLst>
            </a:prstGeom>
            <a:pattFill prst="lgGrid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5858EE6F-40B3-4C90-9AC8-DDA6E7E414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11330" y="1996428"/>
              <a:ext cx="2205409" cy="1828800"/>
              <a:chOff x="8911330" y="1996428"/>
              <a:chExt cx="2205409" cy="182880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0615638" y="3212115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431908" y="2004539"/>
                <a:ext cx="320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o-RO" i="1" dirty="0">
                    <a:latin typeface="Cambria" pitchFamily="18" charset="0"/>
                    <a:ea typeface="Cambria" pitchFamily="18" charset="0"/>
                  </a:rPr>
                  <a:t>A</a:t>
                </a:r>
                <a:endParaRPr lang="en-US" i="1" dirty="0">
                  <a:latin typeface="Cambria" pitchFamily="18" charset="0"/>
                  <a:ea typeface="Cambria" pitchFamily="18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8911330" y="1996428"/>
                <a:ext cx="2205409" cy="1828800"/>
                <a:chOff x="8911330" y="1996428"/>
                <a:chExt cx="2205409" cy="1828800"/>
              </a:xfrm>
              <a:noFill/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8911330" y="1996428"/>
                  <a:ext cx="1828800" cy="1828800"/>
                  <a:chOff x="9050991" y="2528048"/>
                  <a:chExt cx="1828800" cy="1828800"/>
                </a:xfrm>
                <a:grpFill/>
              </p:grpSpPr>
              <p:sp>
                <p:nvSpPr>
                  <p:cNvPr id="4" name="Oval 3"/>
                  <p:cNvSpPr/>
                  <p:nvPr/>
                </p:nvSpPr>
                <p:spPr>
                  <a:xfrm>
                    <a:off x="9050991" y="2528048"/>
                    <a:ext cx="1828800" cy="1828800"/>
                  </a:xfrm>
                  <a:prstGeom prst="ellipse">
                    <a:avLst/>
                  </a:prstGeom>
                  <a:grpFill/>
                  <a:ln w="285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9923923" y="3402108"/>
                    <a:ext cx="94129" cy="9413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9878461" y="2278105"/>
                  <a:ext cx="607702" cy="620023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9821032" y="2923674"/>
                  <a:ext cx="846128" cy="35212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9905066" y="2373641"/>
                  <a:ext cx="279244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i="1" dirty="0">
                      <a:latin typeface="Cambria" pitchFamily="18" charset="0"/>
                      <a:ea typeface="Cambria" pitchFamily="18" charset="0"/>
                    </a:rPr>
                    <a:t>r</a:t>
                  </a:r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9521555" y="2725360"/>
                  <a:ext cx="328936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ro-RO" i="1" dirty="0">
                      <a:latin typeface="Cambria" pitchFamily="18" charset="0"/>
                      <a:ea typeface="Cambria" pitchFamily="18" charset="0"/>
                    </a:rPr>
                    <a:t>O</a:t>
                  </a:r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10717271" y="2503412"/>
                      <a:ext cx="399468" cy="369332"/>
                    </a:xfrm>
                    <a:prstGeom prst="rect">
                      <a:avLst/>
                    </a:prstGeom>
                    <a:grp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hu-HU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</a:t>
                      </a:r>
                      <a14:m>
                        <m:oMath xmlns:m="http://schemas.openxmlformats.org/officeDocument/2006/math">
                          <m:r>
                            <a:rPr lang="hu-HU" i="1" dirty="0">
                              <a:latin typeface="Cambria Math"/>
                              <a:ea typeface="Cambria Math"/>
                            </a:rPr>
                            <m:t>°</m:t>
                          </m:r>
                        </m:oMath>
                      </a14:m>
                      <a:endParaRPr lang="en-US" i="1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17271" y="2503412"/>
                      <a:ext cx="399468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8989" t="-86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6103CC6D-CB48-47A7-B435-11BD6174A8D4}"/>
              </a:ext>
            </a:extLst>
          </p:cNvPr>
          <p:cNvGrpSpPr/>
          <p:nvPr/>
        </p:nvGrpSpPr>
        <p:grpSpPr>
          <a:xfrm>
            <a:off x="705549" y="629443"/>
            <a:ext cx="10797748" cy="575310"/>
            <a:chOff x="2651857" y="452944"/>
            <a:chExt cx="10582275" cy="57531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8136BEAB-7735-4074-AB7D-DE7FACE20469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9B752BDF-3B54-458F-A689-9F722423FE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8CA90220-E0A5-4870-9C4B-711E6C6F3741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F916DB73-5196-4937-BC0D-A9E28A2E2016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B956F77-E368-49BA-AC30-EA08337E73BE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1B2E8046-0D15-4DCB-8701-510A4976B654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9360689-5987-4D28-8270-F7EAC5086376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0EA079C9-994D-4A1D-8A2F-E376E39062B2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77591180-20A5-43CB-8A8C-D97A10F6E672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3E8823B1-B115-44ED-9734-03A971A17A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CC3477E3-868E-46D8-8874-7B70AD36B982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190327E2-70AD-4D31-94AB-C118117BCB9D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BE90404D-412D-405F-8B0B-2E8EE5B08CC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E8569CFA-24BB-40B8-976F-C669538617CE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E932B05-C3DC-4267-BC49-683E72AAB94E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DBE14996-B28F-4BA5-8FA3-A1D6AFEC1EB3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235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77" y="8474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Sokszögek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5277" y="1334294"/>
                <a:ext cx="10797747" cy="5037932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oldalú sokszög szögeinek összege: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hu-HU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hu-HU" sz="2400" i="1" dirty="0">
                        <a:latin typeface="Cambria Math"/>
                      </a:rPr>
                      <m:t>0</m:t>
                    </m:r>
                    <m:r>
                      <a:rPr lang="hu-HU" sz="2400" i="1" dirty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hu-HU" sz="2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6195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Feladat.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Az ötszög szögeinek összege: </a:t>
                </a:r>
              </a:p>
              <a:p>
                <a:pPr marL="89535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hu-HU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</a:rPr>
                          <m:t>5</m:t>
                        </m:r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18</m:t>
                    </m:r>
                    <m:r>
                      <a:rPr lang="hu-HU" sz="2400" i="1" dirty="0">
                        <a:latin typeface="Cambria Math"/>
                      </a:rPr>
                      <m:t>0</m:t>
                    </m:r>
                    <m:r>
                      <a:rPr lang="hu-HU" sz="2400" i="1" dirty="0">
                        <a:latin typeface="Cambria Math"/>
                        <a:ea typeface="Cambria Math"/>
                      </a:rPr>
                      <m:t>°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</a:rPr>
                      <m:t>3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18</m:t>
                    </m:r>
                    <m:r>
                      <a:rPr lang="hu-HU" sz="2400" i="1" dirty="0">
                        <a:latin typeface="Cambria Math"/>
                      </a:rPr>
                      <m:t>0</m:t>
                    </m:r>
                    <m:r>
                      <a:rPr lang="hu-HU" sz="2400" i="1" dirty="0">
                        <a:latin typeface="Cambria Math"/>
                        <a:ea typeface="Cambria Math"/>
                      </a:rPr>
                      <m:t>°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54</m:t>
                    </m:r>
                    <m:r>
                      <a:rPr lang="hu-HU" sz="2400" i="1" dirty="0">
                        <a:latin typeface="Cambria Math"/>
                      </a:rPr>
                      <m:t>0</m:t>
                    </m:r>
                    <m:r>
                      <a:rPr lang="hu-HU" sz="2400" i="1" dirty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oldalú sokszög átlóinak száma: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</a:rPr>
                          <m:t>𝑛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hu-HU" sz="2400" b="0" i="1" smtClean="0">
                            <a:latin typeface="Cambria Math"/>
                          </a:rPr>
                          <m:t>(</m:t>
                        </m:r>
                        <m:r>
                          <a:rPr lang="hu-HU" sz="2400" b="0" i="1" smtClean="0">
                            <a:latin typeface="Cambria Math"/>
                          </a:rPr>
                          <m:t>𝑛</m:t>
                        </m:r>
                        <m:r>
                          <a:rPr lang="hu-HU" sz="2400" b="0" i="1" smtClean="0">
                            <a:latin typeface="Cambria Math"/>
                          </a:rPr>
                          <m:t>−3)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6195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Feladat.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hatszög átlóinak száma: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</a:rPr>
                          <m:t>6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hu-HU" sz="2400" i="1">
                            <a:latin typeface="Cambria Math"/>
                          </a:rPr>
                          <m:t>(</m:t>
                        </m:r>
                        <m:r>
                          <a:rPr lang="hu-HU" sz="2400" b="0" i="1" smtClean="0">
                            <a:latin typeface="Cambria Math"/>
                          </a:rPr>
                          <m:t>6</m:t>
                        </m:r>
                        <m:r>
                          <a:rPr lang="hu-HU" sz="2400" i="1">
                            <a:latin typeface="Cambria Math"/>
                          </a:rPr>
                          <m:t>−3)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6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∙3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 dirty="0">
                        <a:latin typeface="Cambria Math"/>
                      </a:rPr>
                      <m:t>=9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Azt a konvex sokszöget, amelynek minden oldala kongruens, és minden szöge kongruens,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szabályos sokszög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nek nevezzük.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szabályos sokszög egyik szögének mértéke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hu-HU" sz="24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180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°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6195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Feladat.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szabályos négyszög (négyzet) egyik szögének mértéke: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hu-HU" sz="24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i="1">
                            <a:latin typeface="Cambria Math"/>
                          </a:rPr>
                          <m:t>180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°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i="1">
                            <a:latin typeface="Cambria Math"/>
                          </a:rPr>
                          <m:t>180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°</m:t>
                        </m:r>
                      </m:num>
                      <m:den>
                        <m:r>
                          <a:rPr lang="hu-HU" sz="2400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sz="2400" i="1" dirty="0">
                        <a:latin typeface="Cambria Math"/>
                      </a:rPr>
                      <m:t>=9</m:t>
                    </m:r>
                    <m:r>
                      <a:rPr lang="hu-HU" sz="2400" b="0" i="1" dirty="0" smtClean="0">
                        <a:latin typeface="Cambria Math"/>
                      </a:rPr>
                      <m:t>0</m:t>
                    </m:r>
                    <m:r>
                      <a:rPr lang="hu-HU" sz="2400" b="0" i="1" dirty="0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277" y="1334294"/>
                <a:ext cx="10797747" cy="5037932"/>
              </a:xfrm>
              <a:blipFill rotWithShape="0">
                <a:blip r:embed="rId4"/>
                <a:stretch>
                  <a:fillRect l="-847" t="-18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E9146C8-161E-4564-86DA-BE74388E95EB}"/>
              </a:ext>
            </a:extLst>
          </p:cNvPr>
          <p:cNvGrpSpPr/>
          <p:nvPr/>
        </p:nvGrpSpPr>
        <p:grpSpPr>
          <a:xfrm>
            <a:off x="715277" y="629443"/>
            <a:ext cx="10797748" cy="575310"/>
            <a:chOff x="2651857" y="452944"/>
            <a:chExt cx="10582275" cy="57531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76AEFBB-7A0F-427A-A0E2-76D48BC351BA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13B1F08-9ED1-4A4C-8C8C-E52AD33D8D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3B2008CC-41E4-47CF-A927-8A5D6E08ABA4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DFEA338-A4B9-402F-8878-2B2938B9F959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B54D2B91-4E2C-4081-B30B-6B38327024F0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5566B4B8-478D-4FA6-BEED-60CB303631D9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536A64E-D0E0-4DF1-8D20-1D963D205BF6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F2BA3B8E-79E3-4BC4-8C93-B7AC69175BDD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615E345-2517-4354-A390-587CD1A84CFE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13845A69-5929-410D-8808-D979CF4514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2133F9AE-127D-493B-89C7-D6FA022A4728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66C85EFF-2102-4E77-982A-5607EF6EB584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2E68AC3-284E-4F3C-A898-AEF69E55722C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2EDC0E45-5AA7-4AA7-B854-BA7320F68A20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2C33CBCD-49BB-499D-B871-E33FC5FFB61F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5A316C24-04E3-4B6A-8B46-4B8D02A5E3A7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350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733" y="8474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Szabályos sokszögek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4733" y="1345497"/>
                <a:ext cx="10887395" cy="5182304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kör középpontjából a körbeírt sokszög oldalára bocsátott merőleges szakaszt a sokszög </a:t>
                </a:r>
                <a:r>
                  <a:rPr lang="hu-HU" sz="2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apotémá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jának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nevezzük.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sokszög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apotémája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sokszögbe írt kör sugara.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Jelölés:  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a szabályos sokszög köré írt kör sugara</a:t>
                </a:r>
              </a:p>
              <a:p>
                <a:pPr marL="1262063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a szabályos sokszögbe írt kör sugara</a:t>
                </a: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1262063" indent="0">
                  <a:lnSpc>
                    <a:spcPct val="100000"/>
                  </a:lnSpc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hu-HU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hu-H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szab</m:t>
                      </m:r>
                      <m:r>
                        <a:rPr lang="hu-H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lyos</m:t>
                      </m:r>
                      <m:r>
                        <a:rPr lang="hu-H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soksz</m:t>
                      </m:r>
                      <m:r>
                        <a:rPr lang="hu-H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ö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hu-H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apot</m:t>
                      </m:r>
                      <m:r>
                        <a:rPr lang="hu-H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hu-H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ja</m:t>
                      </m:r>
                      <m:r>
                        <a:rPr lang="hu-H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hu-HU" sz="2400" dirty="0">
                  <a:latin typeface="Cambria Math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1262063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400" b="0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ahol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szab</m:t>
                    </m:r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lyos</m:t>
                    </m:r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soksz</m:t>
                    </m:r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ö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oldalainak</m:t>
                    </m:r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sz</m:t>
                    </m:r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endParaRPr lang="hu-HU" sz="2400" b="0" i="0" dirty="0">
                  <a:latin typeface="Cambria Math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55600" indent="0">
                  <a:lnSpc>
                    <a:spcPct val="100000"/>
                  </a:lnSpc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hu-HU" sz="2400" b="0" i="1" smtClean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𝑂𝑀</m:t>
                      </m:r>
                      <m:r>
                        <a:rPr lang="hu-HU" sz="2400" i="1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hu-HU" sz="240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szab</m:t>
                      </m:r>
                      <m:r>
                        <a:rPr lang="hu-HU" sz="240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lyos</m:t>
                      </m:r>
                      <m:r>
                        <a:rPr lang="hu-HU" sz="2400" b="0" i="0" smtClean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romsz</m:t>
                      </m:r>
                      <m:r>
                        <a:rPr lang="hu-HU" sz="240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ö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hu-HU" sz="240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apot</m:t>
                      </m:r>
                      <m:r>
                        <a:rPr lang="hu-HU" sz="2400" b="0" i="0" smtClean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hu-HU" sz="2400" b="0" i="0" smtClean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ja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Szabályos háromszög: az egyenlő oldalú háromszög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egyenlő oldalú háromszög köré írt kör sugara: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egyenlő oldalú háromszög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apotémájának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hossza: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/>
                      </a:rPr>
                      <m:t>𝑟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4733" y="1345497"/>
                <a:ext cx="10887395" cy="5182304"/>
              </a:xfrm>
              <a:blipFill rotWithShape="0">
                <a:blip r:embed="rId3"/>
                <a:stretch>
                  <a:fillRect l="-1176" t="-941" r="-6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0B8016B-0333-4DC7-81D4-528F1DF656E5}"/>
              </a:ext>
            </a:extLst>
          </p:cNvPr>
          <p:cNvGrpSpPr/>
          <p:nvPr/>
        </p:nvGrpSpPr>
        <p:grpSpPr>
          <a:xfrm>
            <a:off x="734733" y="629443"/>
            <a:ext cx="10797748" cy="575310"/>
            <a:chOff x="2651857" y="452944"/>
            <a:chExt cx="10582275" cy="57531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4105804C-0FF3-4B03-A0B4-3D0FBC90703D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591B9744-79C5-4085-A215-F0E560619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EC47CC9E-0219-451C-9D51-495F13697E2F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FEED496A-A04D-437C-B230-9E56A297FE9B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3BDE34D0-4CD0-42CE-B7F5-50C0888D7672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CC99BA8F-3B8C-4472-904C-48B0A7BC2A13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4FCA75B4-E042-469C-AF1C-46F623B66410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22519C1D-015E-45CA-92DB-97507744FE7E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FEEEDA7B-EEAE-47B2-82F2-FDE2E01348BD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0EA1F603-337A-4362-8833-1214FFD0F5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8BDAE1C-86CF-449A-9D16-B442A5B687B4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B05CDB5-D982-4676-8C4F-DA430C88C7CD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7803CBFC-5508-47EE-8C79-783F8DA282B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D3C3987A-B021-40E2-A80E-2ED1B7CF2C9D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D27C11C0-1047-49BF-ABC2-9B05816970C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0459D4C4-F7FA-4D37-8E34-AED04E2F7357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BD77DF7-1B11-424C-9C01-7EA2DC161ACA}"/>
              </a:ext>
            </a:extLst>
          </p:cNvPr>
          <p:cNvGrpSpPr/>
          <p:nvPr/>
        </p:nvGrpSpPr>
        <p:grpSpPr>
          <a:xfrm>
            <a:off x="9213989" y="2292842"/>
            <a:ext cx="2164659" cy="2126829"/>
            <a:chOff x="9213989" y="2292842"/>
            <a:chExt cx="2164659" cy="212682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5D1C87F0-33DA-44F0-8A7E-99BE31F4E252}"/>
                </a:ext>
              </a:extLst>
            </p:cNvPr>
            <p:cNvGrpSpPr/>
            <p:nvPr/>
          </p:nvGrpSpPr>
          <p:grpSpPr>
            <a:xfrm>
              <a:off x="9213989" y="2292842"/>
              <a:ext cx="2164659" cy="2126829"/>
              <a:chOff x="9213989" y="2292842"/>
              <a:chExt cx="2164659" cy="2126829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9213989" y="2292842"/>
                <a:ext cx="2164659" cy="2126829"/>
                <a:chOff x="9213989" y="2292842"/>
                <a:chExt cx="2164659" cy="2126829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9213989" y="2292842"/>
                  <a:ext cx="2164659" cy="2126829"/>
                  <a:chOff x="1767145" y="670994"/>
                  <a:chExt cx="2165603" cy="2127581"/>
                </a:xfrm>
              </p:grpSpPr>
              <p:sp>
                <p:nvSpPr>
                  <p:cNvPr id="17" name="TextBox 38"/>
                  <p:cNvSpPr txBox="1"/>
                  <p:nvPr/>
                </p:nvSpPr>
                <p:spPr>
                  <a:xfrm>
                    <a:off x="2602192" y="1424595"/>
                    <a:ext cx="329079" cy="3694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o-RO" i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O</a:t>
                    </a:r>
                    <a:endParaRPr lang="en-US" sz="1600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1767145" y="670994"/>
                    <a:ext cx="2165603" cy="2127581"/>
                    <a:chOff x="1767145" y="670994"/>
                    <a:chExt cx="2165603" cy="2127581"/>
                  </a:xfrm>
                </p:grpSpPr>
                <p:sp>
                  <p:nvSpPr>
                    <p:cNvPr id="19" name="TextBox 38"/>
                    <p:cNvSpPr txBox="1"/>
                    <p:nvPr/>
                  </p:nvSpPr>
                  <p:spPr>
                    <a:xfrm>
                      <a:off x="1767145" y="2085201"/>
                      <a:ext cx="322664" cy="36946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i="1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1979590" y="670994"/>
                      <a:ext cx="1953158" cy="2127581"/>
                      <a:chOff x="1979590" y="670994"/>
                      <a:chExt cx="1953158" cy="2127581"/>
                    </a:xfrm>
                  </p:grpSpPr>
                  <p:grpSp>
                    <p:nvGrpSpPr>
                      <p:cNvPr id="33" name="Group 32"/>
                      <p:cNvGrpSpPr/>
                      <p:nvPr/>
                    </p:nvGrpSpPr>
                    <p:grpSpPr>
                      <a:xfrm>
                        <a:off x="1979590" y="670994"/>
                        <a:ext cx="1953158" cy="2127581"/>
                        <a:chOff x="1979590" y="670994"/>
                        <a:chExt cx="1953158" cy="2127581"/>
                      </a:xfrm>
                    </p:grpSpPr>
                    <p:sp>
                      <p:nvSpPr>
                        <p:cNvPr id="35" name="TextBox 38"/>
                        <p:cNvSpPr txBox="1"/>
                        <p:nvPr/>
                      </p:nvSpPr>
                      <p:spPr>
                        <a:xfrm>
                          <a:off x="2704125" y="2196749"/>
                          <a:ext cx="367568" cy="36946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o-RO" i="1" kern="12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p:txBody>
                    </p:sp>
                    <p:grpSp>
                      <p:nvGrpSpPr>
                        <p:cNvPr id="36" name="Group 35"/>
                        <p:cNvGrpSpPr/>
                        <p:nvPr/>
                      </p:nvGrpSpPr>
                      <p:grpSpPr>
                        <a:xfrm>
                          <a:off x="1979590" y="670994"/>
                          <a:ext cx="1953158" cy="2127581"/>
                          <a:chOff x="1979590" y="670994"/>
                          <a:chExt cx="1953158" cy="2127581"/>
                        </a:xfrm>
                      </p:grpSpPr>
                      <p:sp>
                        <p:nvSpPr>
                          <p:cNvPr id="37" name="TextBox 38"/>
                          <p:cNvSpPr txBox="1"/>
                          <p:nvPr/>
                        </p:nvSpPr>
                        <p:spPr>
                          <a:xfrm>
                            <a:off x="3622913" y="2136021"/>
                            <a:ext cx="309835" cy="36946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0"/>
                              </a:spcAft>
                            </a:pPr>
                            <a:r>
                              <a:rPr lang="ro-RO" i="1" kern="1200" dirty="0">
                                <a:solidFill>
                                  <a:srgbClr val="000000"/>
                                </a:solidFill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a:t>C</a:t>
                            </a:r>
                            <a:endParaRPr lang="en-US" sz="1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38" name="Group 37"/>
                          <p:cNvGrpSpPr/>
                          <p:nvPr/>
                        </p:nvGrpSpPr>
                        <p:grpSpPr>
                          <a:xfrm>
                            <a:off x="1979590" y="670994"/>
                            <a:ext cx="1799590" cy="2127581"/>
                            <a:chOff x="1979590" y="670994"/>
                            <a:chExt cx="1799590" cy="2127581"/>
                          </a:xfrm>
                        </p:grpSpPr>
                        <p:grpSp>
                          <p:nvGrpSpPr>
                            <p:cNvPr id="39" name="Group 38"/>
                            <p:cNvGrpSpPr/>
                            <p:nvPr/>
                          </p:nvGrpSpPr>
                          <p:grpSpPr>
                            <a:xfrm>
                              <a:off x="1979590" y="670994"/>
                              <a:ext cx="1799590" cy="2127581"/>
                              <a:chOff x="1979590" y="670994"/>
                              <a:chExt cx="1799590" cy="2127581"/>
                            </a:xfrm>
                          </p:grpSpPr>
                          <p:sp>
                            <p:nvSpPr>
                              <p:cNvPr id="41" name="TextBox 38"/>
                              <p:cNvSpPr txBox="1"/>
                              <p:nvPr/>
                            </p:nvSpPr>
                            <p:spPr>
                              <a:xfrm>
                                <a:off x="2740320" y="670994"/>
                                <a:ext cx="321062" cy="369463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>
                                  <a:spcAft>
                                    <a:spcPts val="0"/>
                                  </a:spcAft>
                                </a:pPr>
                                <a:r>
                                  <a:rPr lang="ro-RO" i="1" kern="1200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  <a:cs typeface="Times New Roman"/>
                                  </a:rPr>
                                  <a:t>A</a:t>
                                </a:r>
                                <a:endParaRPr lang="en-US" sz="1600" dirty="0">
                                  <a:effectLst/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42" name="Group 41"/>
                              <p:cNvGrpSpPr/>
                              <p:nvPr/>
                            </p:nvGrpSpPr>
                            <p:grpSpPr>
                              <a:xfrm>
                                <a:off x="1979590" y="998985"/>
                                <a:ext cx="1799590" cy="1799590"/>
                                <a:chOff x="1979590" y="998985"/>
                                <a:chExt cx="1799590" cy="1799590"/>
                              </a:xfrm>
                            </p:grpSpPr>
                            <p:grpSp>
                              <p:nvGrpSpPr>
                                <p:cNvPr id="43" name="Group 42"/>
                                <p:cNvGrpSpPr/>
                                <p:nvPr/>
                              </p:nvGrpSpPr>
                              <p:grpSpPr>
                                <a:xfrm>
                                  <a:off x="1979590" y="998985"/>
                                  <a:ext cx="1799590" cy="1799590"/>
                                  <a:chOff x="1979590" y="998985"/>
                                  <a:chExt cx="1799590" cy="1799590"/>
                                </a:xfrm>
                              </p:grpSpPr>
                              <p:grpSp>
                                <p:nvGrpSpPr>
                                  <p:cNvPr id="45" name="Group 44"/>
                                  <p:cNvGrpSpPr/>
                                  <p:nvPr/>
                                </p:nvGrpSpPr>
                                <p:grpSpPr>
                                  <a:xfrm>
                                    <a:off x="1979590" y="998985"/>
                                    <a:ext cx="1799590" cy="1799590"/>
                                    <a:chOff x="0" y="0"/>
                                    <a:chExt cx="1800000" cy="1800000"/>
                                  </a:xfrm>
                                </p:grpSpPr>
                                <p:sp>
                                  <p:nvSpPr>
                                    <p:cNvPr id="48" name="Oval 47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0" y="0"/>
                                      <a:ext cx="1800000" cy="1800000"/>
                                    </a:xfrm>
                                    <a:prstGeom prst="ellipse">
                                      <a:avLst/>
                                    </a:prstGeom>
                                    <a:noFill/>
                                    <a:ln w="1905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endParaRPr lang="en-US">
                                        <a:latin typeface="Cambria" panose="02040503050406030204" pitchFamily="18" charset="0"/>
                                        <a:ea typeface="Cambria" panose="02040503050406030204" pitchFamily="18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9" name="Isosceles Triangle 4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71562" y="0"/>
                                      <a:ext cx="1656000" cy="1256306"/>
                                    </a:xfrm>
                                    <a:prstGeom prst="triangle">
                                      <a:avLst/>
                                    </a:prstGeom>
                                    <a:noFill/>
                                    <a:ln w="1905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endParaRPr lang="en-US">
                                        <a:latin typeface="Cambria" panose="02040503050406030204" pitchFamily="18" charset="0"/>
                                        <a:ea typeface="Cambria" panose="02040503050406030204" pitchFamily="18" charset="0"/>
                                      </a:endParaRPr>
                                    </a:p>
                                  </p:txBody>
                                </p:sp>
                              </p:grpSp>
                              <p:cxnSp>
                                <p:nvCxnSpPr>
                                  <p:cNvPr id="46" name="Straight Connector 45"/>
                                  <p:cNvCxnSpPr>
                                    <a:stCxn id="49" idx="1"/>
                                    <a:endCxn id="49" idx="4"/>
                                  </p:cNvCxnSpPr>
                                  <p:nvPr/>
                                </p:nvCxnSpPr>
                                <p:spPr>
                                  <a:xfrm>
                                    <a:off x="2465041" y="1626995"/>
                                    <a:ext cx="1241718" cy="628010"/>
                                  </a:xfrm>
                                  <a:prstGeom prst="line">
                                    <a:avLst/>
                                  </a:prstGeom>
                                  <a:ln w="19050"/>
                                </p:spPr>
                                <p:style>
                                  <a:lnRef idx="1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47" name="Straight Connector 46"/>
                                  <p:cNvCxnSpPr>
                                    <a:stCxn id="49" idx="3"/>
                                    <a:endCxn id="49" idx="0"/>
                                  </p:cNvCxnSpPr>
                                  <p:nvPr/>
                                </p:nvCxnSpPr>
                                <p:spPr>
                                  <a:xfrm flipV="1">
                                    <a:off x="2878948" y="998985"/>
                                    <a:ext cx="0" cy="1256020"/>
                                  </a:xfrm>
                                  <a:prstGeom prst="line">
                                    <a:avLst/>
                                  </a:prstGeom>
                                  <a:ln w="19050"/>
                                </p:spPr>
                                <p:style>
                                  <a:lnRef idx="1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44" name="TextBox 38"/>
                                <p:cNvSpPr txBox="1"/>
                                <p:nvPr/>
                              </p:nvSpPr>
                              <p:spPr>
                                <a:xfrm>
                                  <a:off x="2180873" y="1385544"/>
                                  <a:ext cx="340306" cy="369463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ro-RO" i="1" kern="1200" dirty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" panose="02040503050406030204" pitchFamily="18" charset="0"/>
                                      <a:ea typeface="Cambria" panose="02040503050406030204" pitchFamily="18" charset="0"/>
                                    </a:rPr>
                                    <a:t>N</a:t>
                                  </a:r>
                                  <a:endParaRPr lang="en-US" sz="1600" dirty="0">
                                    <a:effectLst/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0" name="TextBox 38"/>
                            <p:cNvSpPr txBox="1"/>
                            <p:nvPr/>
                          </p:nvSpPr>
                          <p:spPr>
                            <a:xfrm>
                              <a:off x="3059816" y="1647649"/>
                              <a:ext cx="321062" cy="369463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>
                                <a:spcAft>
                                  <a:spcPts val="0"/>
                                </a:spcAft>
                              </a:pPr>
                              <a:r>
                                <a:rPr lang="hu-HU" i="1" dirty="0">
                                  <a:effectLst/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a:t>R</a:t>
                              </a:r>
                              <a:endParaRPr lang="en-US" i="1" dirty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endParaRPr>
                            </a:p>
                          </p:txBody>
                        </p:sp>
                      </p:grpSp>
                    </p:grp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4" name="TextBox 38"/>
                          <p:cNvSpPr txBox="1"/>
                          <p:nvPr/>
                        </p:nvSpPr>
                        <p:spPr>
                          <a:xfrm>
                            <a:off x="2181684" y="1789847"/>
                            <a:ext cx="694660" cy="36946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0"/>
                              </a:spcAft>
                            </a:pPr>
                            <a14:m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a14:m>
                            <a:r>
                              <a:rPr lang="hu-HU" dirty="0"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a:t>= </a:t>
                            </a:r>
                            <a:r>
                              <a:rPr lang="hu-HU" i="1" dirty="0"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a:t>r</a:t>
                            </a:r>
                            <a:endParaRPr lang="hu-HU" i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4" name="TextBox 38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181684" y="1789847"/>
                            <a:ext cx="694660" cy="369463"/>
                          </a:xfrm>
                          <a:prstGeom prst="rect">
                            <a:avLst/>
                          </a:prstGeom>
                          <a:blipFill>
                            <a:blip r:embed="rId4"/>
                            <a:stretch>
                              <a:fillRect t="-11667" r="-6140" b="-25000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</p:grpSp>
            <p:sp>
              <p:nvSpPr>
                <p:cNvPr id="67" name="TextBox 38"/>
                <p:cNvSpPr txBox="1"/>
                <p:nvPr/>
              </p:nvSpPr>
              <p:spPr>
                <a:xfrm>
                  <a:off x="10638086" y="2899902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hu-HU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F2ADCD73-D36C-4E40-B70B-7AC16F971A1B}"/>
                  </a:ext>
                </a:extLst>
              </p:cNvPr>
              <p:cNvSpPr/>
              <p:nvPr/>
            </p:nvSpPr>
            <p:spPr>
              <a:xfrm>
                <a:off x="10289336" y="3415509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i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4DBD2F4D-F1D0-4270-A189-ED63D2ADD755}"/>
                </a:ext>
              </a:extLst>
            </p:cNvPr>
            <p:cNvSpPr/>
            <p:nvPr/>
          </p:nvSpPr>
          <p:spPr>
            <a:xfrm>
              <a:off x="9891706" y="2994914"/>
              <a:ext cx="868680" cy="86868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575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77" y="84679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Szabályos sokszögek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5278" y="1334293"/>
                <a:ext cx="10797746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Szabályos négyszög: a négyzet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négyzet köré írt kör sugara :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𝐴𝐶</m:t>
                        </m:r>
                      </m:num>
                      <m:den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hu-HU" sz="24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négyzet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apotémájának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hossza: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b="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hu-HU" sz="2400" b="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𝐴𝐵</m:t>
                        </m:r>
                      </m:num>
                      <m:den>
                        <m:r>
                          <a:rPr lang="hu-HU" sz="24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hu-HU" sz="2400" i="1" dirty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Szabályos hatszög</a:t>
                </a:r>
                <a:endParaRPr lang="hu-HU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szabályos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hatszög köré írt kör sugara :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/>
                      </a:rPr>
                      <m:t>𝑎</m:t>
                    </m:r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szabályos hatszög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apotémájának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hossza: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hu-HU" sz="2400" i="1" dirty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278" y="1334293"/>
                <a:ext cx="10797746" cy="5381467"/>
              </a:xfrm>
              <a:blipFill>
                <a:blip r:embed="rId3"/>
                <a:stretch>
                  <a:fillRect l="-1129" t="-20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62036B5-700C-4115-8D87-391BE0956948}"/>
              </a:ext>
            </a:extLst>
          </p:cNvPr>
          <p:cNvGrpSpPr/>
          <p:nvPr/>
        </p:nvGrpSpPr>
        <p:grpSpPr>
          <a:xfrm>
            <a:off x="715277" y="629443"/>
            <a:ext cx="10797748" cy="575310"/>
            <a:chOff x="2651857" y="452944"/>
            <a:chExt cx="10582275" cy="57531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F7DE7031-DF4B-4BE2-AA25-6E7658E0F41C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414914B1-EB80-47E8-B928-30A408E898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691F080E-1182-41C6-B35E-82066BF7139D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6D879B18-3E02-4545-AA58-E9162D81B061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59127A3F-20E6-4D76-AAC0-349EA3CA60E3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CC46F7B5-C2D5-4AC8-86D2-B586F60C4C4B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21BADBBA-B93F-48A9-9DDA-3A3E06898A78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0D53E236-181F-421D-A019-710C3FD8E52C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A7F2C6A0-FD97-458C-8D04-8E4EFB499C36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AE8BE430-5747-47CE-BFD7-1FB557FC04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56BA0332-C062-4BD2-B5CC-3179FFA7AFCB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EDA62E0-2773-480E-B6CC-E3AFDA9088E0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9D56094-4575-4DDB-9A8B-2ED765F6B342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EF4AAC0C-9CA2-4C2A-97F7-B45D42A71401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CAAB156E-34A4-4EBE-AFCB-0B0B27B7E9C8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A4CF6D0C-BA86-41B2-9F83-014D3D1F890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E8E3502-F12E-45E1-92EB-93FDBE3D49A3}"/>
              </a:ext>
            </a:extLst>
          </p:cNvPr>
          <p:cNvGrpSpPr/>
          <p:nvPr/>
        </p:nvGrpSpPr>
        <p:grpSpPr>
          <a:xfrm>
            <a:off x="8688531" y="1369408"/>
            <a:ext cx="2051050" cy="1971675"/>
            <a:chOff x="8688531" y="1369408"/>
            <a:chExt cx="2051050" cy="19716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A74F6B7-3516-45E8-885C-BD40566250F3}"/>
                </a:ext>
              </a:extLst>
            </p:cNvPr>
            <p:cNvGrpSpPr/>
            <p:nvPr/>
          </p:nvGrpSpPr>
          <p:grpSpPr>
            <a:xfrm>
              <a:off x="8688531" y="1369408"/>
              <a:ext cx="2051050" cy="1971675"/>
              <a:chOff x="8693027" y="1328889"/>
              <a:chExt cx="2051050" cy="197167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693027" y="1328889"/>
                <a:ext cx="2051050" cy="1971675"/>
                <a:chOff x="8693027" y="1328889"/>
                <a:chExt cx="2051050" cy="1971675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8693027" y="1328889"/>
                  <a:ext cx="2051050" cy="1971675"/>
                  <a:chOff x="8693027" y="1328889"/>
                  <a:chExt cx="2051050" cy="1971675"/>
                </a:xfrm>
              </p:grpSpPr>
              <p:sp>
                <p:nvSpPr>
                  <p:cNvPr id="77" name="Rectangle 76"/>
                  <p:cNvSpPr/>
                  <p:nvPr/>
                </p:nvSpPr>
                <p:spPr>
                  <a:xfrm>
                    <a:off x="8693027" y="1328889"/>
                    <a:ext cx="2051050" cy="1971675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8848935" y="1448179"/>
                    <a:ext cx="1800000" cy="18000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9121824" y="1718523"/>
                    <a:ext cx="1260000" cy="1260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9121824" y="1718523"/>
                    <a:ext cx="1260000" cy="1260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>
                    <a:stCxn id="78" idx="7"/>
                    <a:endCxn id="78" idx="3"/>
                  </p:cNvCxnSpPr>
                  <p:nvPr/>
                </p:nvCxnSpPr>
                <p:spPr>
                  <a:xfrm flipH="1">
                    <a:off x="9112539" y="1711783"/>
                    <a:ext cx="1272792" cy="127279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>
                    <a:endCxn id="79" idx="3"/>
                  </p:cNvCxnSpPr>
                  <p:nvPr/>
                </p:nvCxnSpPr>
                <p:spPr>
                  <a:xfrm>
                    <a:off x="9734971" y="2346676"/>
                    <a:ext cx="646853" cy="184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TextBox 38"/>
                  <p:cNvSpPr txBox="1"/>
                  <p:nvPr/>
                </p:nvSpPr>
                <p:spPr>
                  <a:xfrm>
                    <a:off x="10324450" y="2205743"/>
                    <a:ext cx="36740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o-RO" i="1" kern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M</a:t>
                    </a:r>
                    <a:endParaRPr lang="en-US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84" name="TextBox 38"/>
                  <p:cNvSpPr txBox="1"/>
                  <p:nvPr/>
                </p:nvSpPr>
                <p:spPr>
                  <a:xfrm>
                    <a:off x="9612153" y="1992757"/>
                    <a:ext cx="3289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o-RO" i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O</a:t>
                    </a:r>
                    <a:endParaRPr lang="en-US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85" name="TextBox 38"/>
                  <p:cNvSpPr txBox="1"/>
                  <p:nvPr/>
                </p:nvSpPr>
                <p:spPr>
                  <a:xfrm>
                    <a:off x="8904833" y="2910400"/>
                    <a:ext cx="3209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o-RO" i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A</a:t>
                    </a:r>
                    <a:endParaRPr lang="en-US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86" name="TextBox 38"/>
                  <p:cNvSpPr txBox="1"/>
                  <p:nvPr/>
                </p:nvSpPr>
                <p:spPr>
                  <a:xfrm>
                    <a:off x="10329146" y="2882119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o-RO" i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B</a:t>
                    </a:r>
                    <a:endParaRPr lang="en-US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87" name="TextBox 38"/>
                  <p:cNvSpPr txBox="1"/>
                  <p:nvPr/>
                </p:nvSpPr>
                <p:spPr>
                  <a:xfrm>
                    <a:off x="10353515" y="1474012"/>
                    <a:ext cx="3097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o-RO" i="1" kern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C</a:t>
                    </a:r>
                    <a:endParaRPr lang="en-US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88" name="TextBox 38"/>
                  <p:cNvSpPr txBox="1"/>
                  <p:nvPr/>
                </p:nvSpPr>
                <p:spPr>
                  <a:xfrm>
                    <a:off x="8863530" y="1424365"/>
                    <a:ext cx="3337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o-RO" i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D</a:t>
                    </a:r>
                    <a:endParaRPr lang="en-US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9" name="TextBox 38"/>
                      <p:cNvSpPr txBox="1"/>
                      <p:nvPr/>
                    </p:nvSpPr>
                    <p:spPr>
                      <a:xfrm>
                        <a:off x="9896855" y="2011031"/>
                        <a:ext cx="47795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9" name="TextBox 3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896855" y="2011031"/>
                        <a:ext cx="477951" cy="369332"/>
                      </a:xfrm>
                      <a:prstGeom prst="rect">
                        <a:avLst/>
                      </a:prstGeom>
                      <a:blipFill rotWithShape="0">
                        <a:blip r:embed="rId4"/>
                        <a:stretch>
                          <a:fillRect b="-1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hu-H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0" name="TextBox 38"/>
                  <p:cNvSpPr txBox="1"/>
                  <p:nvPr/>
                </p:nvSpPr>
                <p:spPr>
                  <a:xfrm>
                    <a:off x="9830356" y="1740716"/>
                    <a:ext cx="3209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US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R</a:t>
                    </a:r>
                    <a:endParaRPr lang="en-US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66" name="TextBox 38"/>
                <p:cNvSpPr txBox="1"/>
                <p:nvPr/>
              </p:nvSpPr>
              <p:spPr>
                <a:xfrm>
                  <a:off x="9573256" y="1426852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hu-HU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C1B8CA3B-C102-481C-989C-68B2000C8F8F}"/>
                  </a:ext>
                </a:extLst>
              </p:cNvPr>
              <p:cNvSpPr/>
              <p:nvPr/>
            </p:nvSpPr>
            <p:spPr>
              <a:xfrm>
                <a:off x="9718351" y="2309725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i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30669E24-A3DE-4FF8-9DD8-1254B38CF9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22866" y="1766872"/>
              <a:ext cx="1243584" cy="1243584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FDC8936-6B84-42AC-A827-E2C2C0AA272F}"/>
              </a:ext>
            </a:extLst>
          </p:cNvPr>
          <p:cNvGrpSpPr/>
          <p:nvPr/>
        </p:nvGrpSpPr>
        <p:grpSpPr>
          <a:xfrm>
            <a:off x="8825550" y="3695002"/>
            <a:ext cx="2322831" cy="2245360"/>
            <a:chOff x="8825550" y="3695002"/>
            <a:chExt cx="2322831" cy="224536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6F7F1DD1-E2FC-44D4-8E69-4B7ACF85460C}"/>
                </a:ext>
              </a:extLst>
            </p:cNvPr>
            <p:cNvGrpSpPr/>
            <p:nvPr/>
          </p:nvGrpSpPr>
          <p:grpSpPr>
            <a:xfrm>
              <a:off x="8825550" y="3695002"/>
              <a:ext cx="2322831" cy="2245360"/>
              <a:chOff x="8615205" y="3569472"/>
              <a:chExt cx="2322831" cy="2245360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8640606" y="3569472"/>
                <a:ext cx="2297430" cy="2245360"/>
              </a:xfrm>
              <a:prstGeom prst="rect">
                <a:avLst/>
              </a:prstGeom>
            </p:spPr>
          </p:sp>
          <p:grpSp>
            <p:nvGrpSpPr>
              <p:cNvPr id="6" name="Group 5"/>
              <p:cNvGrpSpPr/>
              <p:nvPr/>
            </p:nvGrpSpPr>
            <p:grpSpPr>
              <a:xfrm>
                <a:off x="8615205" y="3611189"/>
                <a:ext cx="2057261" cy="2168836"/>
                <a:chOff x="8615205" y="3611189"/>
                <a:chExt cx="2057261" cy="2168836"/>
              </a:xfrm>
            </p:grpSpPr>
            <p:sp>
              <p:nvSpPr>
                <p:cNvPr id="93" name="Oval 92"/>
                <p:cNvSpPr/>
                <p:nvPr/>
              </p:nvSpPr>
              <p:spPr>
                <a:xfrm>
                  <a:off x="8870508" y="3792107"/>
                  <a:ext cx="1800000" cy="1800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94" name="Hexagon 93"/>
                <p:cNvSpPr/>
                <p:nvPr/>
              </p:nvSpPr>
              <p:spPr>
                <a:xfrm>
                  <a:off x="8872466" y="3911383"/>
                  <a:ext cx="1800000" cy="1548000"/>
                </a:xfrm>
                <a:prstGeom prst="hexagon">
                  <a:avLst>
                    <a:gd name="adj" fmla="val 30141"/>
                    <a:gd name="vf" fmla="val 115470"/>
                  </a:avLst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9758318" y="4658781"/>
                  <a:ext cx="36000" cy="360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9778416" y="4679958"/>
                  <a:ext cx="891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>
                  <a:stCxn id="95" idx="5"/>
                  <a:endCxn id="94" idx="1"/>
                </p:cNvCxnSpPr>
                <p:nvPr/>
              </p:nvCxnSpPr>
              <p:spPr>
                <a:xfrm>
                  <a:off x="9789046" y="4689509"/>
                  <a:ext cx="416837" cy="76987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38"/>
                    <p:cNvSpPr txBox="1"/>
                    <p:nvPr/>
                  </p:nvSpPr>
                  <p:spPr>
                    <a:xfrm>
                      <a:off x="10061526" y="4652023"/>
                      <a:ext cx="4779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effectLst/>
                                    <a:latin typeface="Cambria Math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61526" y="4652023"/>
                      <a:ext cx="477951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9" name="Straight Connector 98"/>
                <p:cNvCxnSpPr/>
                <p:nvPr/>
              </p:nvCxnSpPr>
              <p:spPr>
                <a:xfrm>
                  <a:off x="9794318" y="4686830"/>
                  <a:ext cx="631844" cy="39338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38"/>
                <p:cNvSpPr txBox="1"/>
                <p:nvPr/>
              </p:nvSpPr>
              <p:spPr>
                <a:xfrm>
                  <a:off x="10100534" y="4391778"/>
                  <a:ext cx="3273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R</a:t>
                  </a:r>
                </a:p>
              </p:txBody>
            </p:sp>
            <p:sp>
              <p:nvSpPr>
                <p:cNvPr id="101" name="TextBox 38"/>
                <p:cNvSpPr txBox="1"/>
                <p:nvPr/>
              </p:nvSpPr>
              <p:spPr>
                <a:xfrm>
                  <a:off x="8615205" y="4528833"/>
                  <a:ext cx="3209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o-RO" i="1" kern="1200" dirty="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  <a:endParaRPr lang="en-US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2" name="TextBox 38"/>
                <p:cNvSpPr txBox="1"/>
                <p:nvPr/>
              </p:nvSpPr>
              <p:spPr>
                <a:xfrm>
                  <a:off x="9122570" y="5410693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o-RO" i="1" kern="120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  <a:endParaRPr lang="en-US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3" name="TextBox 38"/>
                <p:cNvSpPr txBox="1"/>
                <p:nvPr/>
              </p:nvSpPr>
              <p:spPr>
                <a:xfrm>
                  <a:off x="10086718" y="5410693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o-RO" i="1" kern="120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</a:t>
                  </a:r>
                  <a:endParaRPr lang="en-US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5" name="TextBox 38"/>
                <p:cNvSpPr txBox="1"/>
                <p:nvPr/>
              </p:nvSpPr>
              <p:spPr>
                <a:xfrm>
                  <a:off x="10184928" y="3636589"/>
                  <a:ext cx="3161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o-RO" i="1" kern="1200" dirty="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E</a:t>
                  </a:r>
                  <a:endParaRPr lang="en-US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6" name="TextBox 38"/>
                <p:cNvSpPr txBox="1"/>
                <p:nvPr/>
              </p:nvSpPr>
              <p:spPr>
                <a:xfrm>
                  <a:off x="9127305" y="3611189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o-RO" i="1" kern="1200" dirty="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F</a:t>
                  </a:r>
                  <a:endParaRPr lang="en-US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5" name="TextBox 38"/>
                <p:cNvSpPr txBox="1"/>
                <p:nvPr/>
              </p:nvSpPr>
              <p:spPr>
                <a:xfrm>
                  <a:off x="9565305" y="3822443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hu-HU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4" name="TextBox 38">
                  <a:extLst>
                    <a:ext uri="{FF2B5EF4-FFF2-40B4-BE49-F238E27FC236}">
                      <a16:creationId xmlns:a16="http://schemas.microsoft.com/office/drawing/2014/main" xmlns="" id="{4262B0AA-EF39-4AC6-9CB8-3BBC74A60CA3}"/>
                    </a:ext>
                  </a:extLst>
                </p:cNvPr>
                <p:cNvSpPr txBox="1"/>
                <p:nvPr/>
              </p:nvSpPr>
              <p:spPr>
                <a:xfrm>
                  <a:off x="9507357" y="4422185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o-RO" i="1" kern="1200" dirty="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O</a:t>
                  </a:r>
                  <a:endParaRPr lang="en-US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20B72671-1E82-4672-BB4B-7033C2A21EB0}"/>
                  </a:ext>
                </a:extLst>
              </p:cNvPr>
              <p:cNvSpPr/>
              <p:nvPr/>
            </p:nvSpPr>
            <p:spPr>
              <a:xfrm>
                <a:off x="9754048" y="4649517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i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97875D41-F3B0-42FD-A6D8-F9FC548C4F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06913" y="4035160"/>
              <a:ext cx="1536192" cy="153619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32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549" y="8474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Feladatok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5550" y="1317412"/>
                <a:ext cx="10797748" cy="5089752"/>
              </a:xfrm>
              <a:noFill/>
              <a:ln>
                <a:noFill/>
              </a:ln>
            </p:spPr>
            <p:txBody>
              <a:bodyPr lIns="91440" rIns="91440"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6 </m:t>
                    </m:r>
                    <m:r>
                      <m:rPr>
                        <m:sty m:val="p"/>
                      </m:rPr>
                      <a:rPr lang="hu-HU" sz="2400" i="0" dirty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oldalhosszúságú egyenlő oldalú háromszög köré írt kör kerülete …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i="0" dirty="0" smtClean="0">
                        <a:latin typeface="Cambria Math" panose="02040503050406030204" pitchFamily="18" charset="0"/>
                      </a:rPr>
                      <m:t>cm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e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gyenl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ő oldalú háromszög köré írt kör sugara: </a:t>
                </a:r>
              </a:p>
              <a:p>
                <a:pPr marL="355600" indent="0">
                  <a:buNone/>
                </a:pP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cm</a:t>
                </a:r>
              </a:p>
              <a:p>
                <a:pPr marL="3556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𝐾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= 2∙</m:t>
                      </m:r>
                      <m:r>
                        <a:rPr lang="hu-HU" sz="24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𝑅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2400" i="0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π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 2∙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2400" i="0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π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=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m:rPr>
                          <m:sty m:val="p"/>
                        </m:rPr>
                        <a:rPr lang="el-GR" sz="2400" i="0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π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i="0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Annak a négyzetnek az oldala, amelyet ugyanabba a körbe lehet írni,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mint 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27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hu-HU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területű, egyenlő oldalú háromszöget egyenlő …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i="0" smtClean="0">
                        <a:latin typeface="Cambria Math" panose="02040503050406030204" pitchFamily="18" charset="0"/>
                      </a:rPr>
                      <m:t>cm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egyenlő oldalú háromszög területe: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𝐴𝐵𝐶</m:t>
                            </m:r>
                          </m:e>
                          <m:sub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∆</m:t>
                            </m:r>
                          </m:sub>
                        </m:sSub>
                      </m:sub>
                    </m:sSub>
                    <m:r>
                      <a:rPr lang="hu-HU" sz="2400" i="1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55600" indent="0"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27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400" i="1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d>
                      <m:dPr>
                        <m:begChr m:val="|"/>
                        <m:endChr m:val=""/>
                        <m:ctrlPr>
                          <a:rPr lang="hu-HU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⟹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i="1">
                        <a:latin typeface="Cambria Math"/>
                      </a:rPr>
                      <m:t>27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08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⟹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=6 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hu-H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5560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⟹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=6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⟹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𝑅</m:t>
                    </m:r>
                    <m:r>
                      <a:rPr lang="hu-HU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6</m:t>
                    </m:r>
                    <m:r>
                      <a:rPr lang="hu-HU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i="0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cm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négyzet oldalának hossza: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𝑁</m:t>
                        </m:r>
                      </m:num>
                      <m:den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hu-HU" sz="2400" i="1" dirty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hu-HU" sz="2400" i="1" dirty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⟹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/>
                          </a:rPr>
                          <m:t>12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/>
                                <a:ea typeface="Cambria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"/>
                      </a:rPr>
                      <m:t>=6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  <a:ea typeface="Cambria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cm</a:t>
                </a:r>
              </a:p>
              <a:p>
                <a:pPr marL="0" indent="0"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550" y="1317412"/>
                <a:ext cx="10797748" cy="5089752"/>
              </a:xfrm>
              <a:blipFill>
                <a:blip r:embed="rId2"/>
                <a:stretch>
                  <a:fillRect l="-734" t="-21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D3958424-828A-4F1B-893D-7E9EB60D022B}"/>
              </a:ext>
            </a:extLst>
          </p:cNvPr>
          <p:cNvGrpSpPr/>
          <p:nvPr/>
        </p:nvGrpSpPr>
        <p:grpSpPr>
          <a:xfrm>
            <a:off x="705549" y="629443"/>
            <a:ext cx="10797748" cy="575310"/>
            <a:chOff x="2651857" y="452944"/>
            <a:chExt cx="10582275" cy="57531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437FFC01-E91A-43DC-B2F8-486C62C4429C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130F5880-DCF0-47CE-8954-E44C4AB701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047A33D9-2E63-42C8-A6D4-A9C7DE3DA87B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9BD811D4-112C-4D77-AE54-0BBA56DEF40A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468E3C4A-6280-4EAA-A8FA-CF7A7831D4C4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E0D8C0C0-A9F6-4D63-98BE-3D9829BC15A6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BD4087CF-198D-445F-A8D5-DFC46A879B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3B35DF20-A48A-4A8D-B9B4-D926C3279702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70C1091E-E39C-4417-A3EE-5BE38DBE9627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xmlns="" id="{F6EC80A0-D31D-4CCB-898D-04DE10E249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33BBF528-E459-4627-B013-93D00932BC74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E8DBF9BE-A1AF-4E3A-B970-4F41C9170769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892D43ED-CC0D-4379-A063-05308C8AFA36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D68AD066-1B7E-4215-AEF8-25907146CDAF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1B9F6B27-5413-4096-8106-A2D867391D5D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729983C3-214A-4AFA-B971-5898FDDAD43C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BB3F174-2061-4E17-B5C9-B6B15CF7EBC5}"/>
              </a:ext>
            </a:extLst>
          </p:cNvPr>
          <p:cNvGrpSpPr/>
          <p:nvPr/>
        </p:nvGrpSpPr>
        <p:grpSpPr>
          <a:xfrm>
            <a:off x="9458076" y="1474750"/>
            <a:ext cx="2156193" cy="2109893"/>
            <a:chOff x="9458076" y="1474750"/>
            <a:chExt cx="2156193" cy="210989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B8694D35-4058-4E9C-9010-65E42B5C55E8}"/>
                </a:ext>
              </a:extLst>
            </p:cNvPr>
            <p:cNvGrpSpPr/>
            <p:nvPr/>
          </p:nvGrpSpPr>
          <p:grpSpPr>
            <a:xfrm>
              <a:off x="9458076" y="1474750"/>
              <a:ext cx="2156193" cy="2109893"/>
              <a:chOff x="1775616" y="687934"/>
              <a:chExt cx="2157133" cy="2110640"/>
            </a:xfrm>
          </p:grpSpPr>
          <p:sp>
            <p:nvSpPr>
              <p:cNvPr id="44" name="TextBox 38">
                <a:extLst>
                  <a:ext uri="{FF2B5EF4-FFF2-40B4-BE49-F238E27FC236}">
                    <a16:creationId xmlns:a16="http://schemas.microsoft.com/office/drawing/2014/main" xmlns="" id="{2446D200-0C7B-47A3-A901-6D1C5748C092}"/>
                  </a:ext>
                </a:extLst>
              </p:cNvPr>
              <p:cNvSpPr txBox="1"/>
              <p:nvPr/>
            </p:nvSpPr>
            <p:spPr>
              <a:xfrm>
                <a:off x="2824849" y="1601586"/>
                <a:ext cx="329079" cy="369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o-RO" i="1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  <a:endParaRPr lang="en-US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E1050AD6-797E-4F64-BB1D-E1211A475BB9}"/>
                  </a:ext>
                </a:extLst>
              </p:cNvPr>
              <p:cNvGrpSpPr/>
              <p:nvPr/>
            </p:nvGrpSpPr>
            <p:grpSpPr>
              <a:xfrm>
                <a:off x="1775616" y="687934"/>
                <a:ext cx="2157133" cy="2110640"/>
                <a:chOff x="1775616" y="687934"/>
                <a:chExt cx="2157133" cy="2110640"/>
              </a:xfrm>
            </p:grpSpPr>
            <p:sp>
              <p:nvSpPr>
                <p:cNvPr id="46" name="TextBox 38">
                  <a:extLst>
                    <a:ext uri="{FF2B5EF4-FFF2-40B4-BE49-F238E27FC236}">
                      <a16:creationId xmlns:a16="http://schemas.microsoft.com/office/drawing/2014/main" xmlns="" id="{4BF6B9B4-BB57-44DD-800C-8C1CBC90563A}"/>
                    </a:ext>
                  </a:extLst>
                </p:cNvPr>
                <p:cNvSpPr txBox="1"/>
                <p:nvPr/>
              </p:nvSpPr>
              <p:spPr>
                <a:xfrm>
                  <a:off x="1775616" y="2110611"/>
                  <a:ext cx="322664" cy="3694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o-RO" i="1" kern="1200" dirty="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  <a:endParaRPr lang="en-US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xmlns="" id="{6207053B-E0D2-4CCE-BD65-3CD81E93D20F}"/>
                    </a:ext>
                  </a:extLst>
                </p:cNvPr>
                <p:cNvGrpSpPr/>
                <p:nvPr/>
              </p:nvGrpSpPr>
              <p:grpSpPr>
                <a:xfrm>
                  <a:off x="1979590" y="687934"/>
                  <a:ext cx="1953159" cy="2110640"/>
                  <a:chOff x="1979590" y="687934"/>
                  <a:chExt cx="1953159" cy="2110640"/>
                </a:xfrm>
              </p:grpSpPr>
              <p:sp>
                <p:nvSpPr>
                  <p:cNvPr id="54" name="TextBox 38">
                    <a:extLst>
                      <a:ext uri="{FF2B5EF4-FFF2-40B4-BE49-F238E27FC236}">
                        <a16:creationId xmlns:a16="http://schemas.microsoft.com/office/drawing/2014/main" xmlns="" id="{D7FBD801-E370-4249-AE59-53760C5F00BE}"/>
                      </a:ext>
                    </a:extLst>
                  </p:cNvPr>
                  <p:cNvSpPr txBox="1"/>
                  <p:nvPr/>
                </p:nvSpPr>
                <p:spPr>
                  <a:xfrm>
                    <a:off x="2226038" y="1391311"/>
                    <a:ext cx="313042" cy="3694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hu-HU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6</a:t>
                    </a:r>
                    <a:endParaRPr lang="en-US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xmlns="" id="{C4C6EDE2-754C-4CF1-A342-A0FEB5E6214A}"/>
                      </a:ext>
                    </a:extLst>
                  </p:cNvPr>
                  <p:cNvGrpSpPr/>
                  <p:nvPr/>
                </p:nvGrpSpPr>
                <p:grpSpPr>
                  <a:xfrm>
                    <a:off x="1979590" y="687934"/>
                    <a:ext cx="1953159" cy="2110640"/>
                    <a:chOff x="1979590" y="687934"/>
                    <a:chExt cx="1953158" cy="2110641"/>
                  </a:xfrm>
                </p:grpSpPr>
                <p:sp>
                  <p:nvSpPr>
                    <p:cNvPr id="70" name="TextBox 38">
                      <a:extLst>
                        <a:ext uri="{FF2B5EF4-FFF2-40B4-BE49-F238E27FC236}">
                          <a16:creationId xmlns:a16="http://schemas.microsoft.com/office/drawing/2014/main" xmlns="" id="{EB0B389E-D5AC-4461-9E77-DCE60293A7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22913" y="2136021"/>
                      <a:ext cx="309835" cy="36946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i="1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  <a:endParaRPr lang="en-US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grpSp>
                  <p:nvGrpSpPr>
                    <p:cNvPr id="71" name="Group 70">
                      <a:extLst>
                        <a:ext uri="{FF2B5EF4-FFF2-40B4-BE49-F238E27FC236}">
                          <a16:creationId xmlns:a16="http://schemas.microsoft.com/office/drawing/2014/main" xmlns="" id="{79E9D952-1A50-46EF-B931-082E844E7E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79590" y="687934"/>
                      <a:ext cx="1799590" cy="2110641"/>
                      <a:chOff x="1979590" y="687934"/>
                      <a:chExt cx="1799590" cy="2110641"/>
                    </a:xfrm>
                  </p:grpSpPr>
                  <p:grpSp>
                    <p:nvGrpSpPr>
                      <p:cNvPr id="72" name="Group 71">
                        <a:extLst>
                          <a:ext uri="{FF2B5EF4-FFF2-40B4-BE49-F238E27FC236}">
                            <a16:creationId xmlns:a16="http://schemas.microsoft.com/office/drawing/2014/main" xmlns="" id="{680110CF-A545-41A8-A106-CF5B6737826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79590" y="687934"/>
                        <a:ext cx="1799590" cy="2110641"/>
                        <a:chOff x="1979590" y="687934"/>
                        <a:chExt cx="1799590" cy="2110641"/>
                      </a:xfrm>
                    </p:grpSpPr>
                    <p:sp>
                      <p:nvSpPr>
                        <p:cNvPr id="74" name="TextBox 38">
                          <a:extLst>
                            <a:ext uri="{FF2B5EF4-FFF2-40B4-BE49-F238E27FC236}">
                              <a16:creationId xmlns:a16="http://schemas.microsoft.com/office/drawing/2014/main" xmlns="" id="{F25F7E1A-FE41-47B0-8E95-BD509786D25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706437" y="687934"/>
                          <a:ext cx="321062" cy="36946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o-RO" i="1" kern="12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/>
                            </a:rPr>
                            <a:t>A</a:t>
                          </a:r>
                          <a:endParaRPr lang="en-US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p:txBody>
                    </p:sp>
                    <p:grpSp>
                      <p:nvGrpSpPr>
                        <p:cNvPr id="76" name="Group 75">
                          <a:extLst>
                            <a:ext uri="{FF2B5EF4-FFF2-40B4-BE49-F238E27FC236}">
                              <a16:creationId xmlns:a16="http://schemas.microsoft.com/office/drawing/2014/main" xmlns="" id="{F48CED6C-A6BA-41DE-96F1-5672929D81C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79590" y="998984"/>
                          <a:ext cx="1799590" cy="1799591"/>
                          <a:chOff x="1979590" y="998984"/>
                          <a:chExt cx="1799590" cy="1799591"/>
                        </a:xfrm>
                      </p:grpSpPr>
                      <p:grpSp>
                        <p:nvGrpSpPr>
                          <p:cNvPr id="78" name="Group 77">
                            <a:extLst>
                              <a:ext uri="{FF2B5EF4-FFF2-40B4-BE49-F238E27FC236}">
                                <a16:creationId xmlns:a16="http://schemas.microsoft.com/office/drawing/2014/main" xmlns="" id="{4F7F349A-8FA9-4603-877A-EBEBE9C3702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979590" y="998985"/>
                            <a:ext cx="1799590" cy="1799590"/>
                            <a:chOff x="0" y="0"/>
                            <a:chExt cx="1800000" cy="1800000"/>
                          </a:xfrm>
                        </p:grpSpPr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xmlns="" id="{F4F9136A-B66A-4BF2-95EB-610E739B4F5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0" y="0"/>
                              <a:ext cx="1800000" cy="1800000"/>
                            </a:xfrm>
                            <a:prstGeom prst="ellipse">
                              <a:avLst/>
                            </a:prstGeom>
                            <a:noFill/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US">
                                <a:latin typeface="Cambria" panose="02040503050406030204" pitchFamily="18" charset="0"/>
                                <a:ea typeface="Cambria" panose="020405030504060302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1" name="Isosceles Triangle 80">
                              <a:extLst>
                                <a:ext uri="{FF2B5EF4-FFF2-40B4-BE49-F238E27FC236}">
                                  <a16:creationId xmlns:a16="http://schemas.microsoft.com/office/drawing/2014/main" xmlns="" id="{B008B492-C292-4677-8B1C-0BDB8BBF9DF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1562" y="0"/>
                              <a:ext cx="1656000" cy="1256306"/>
                            </a:xfrm>
                            <a:prstGeom prst="triangle">
                              <a:avLst/>
                            </a:prstGeom>
                            <a:noFill/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US">
                                <a:latin typeface="Cambria" panose="02040503050406030204" pitchFamily="18" charset="0"/>
                                <a:ea typeface="Cambria" panose="02040503050406030204" pitchFamily="18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79" name="Straight Connector 78">
                            <a:extLst>
                              <a:ext uri="{FF2B5EF4-FFF2-40B4-BE49-F238E27FC236}">
                                <a16:creationId xmlns:a16="http://schemas.microsoft.com/office/drawing/2014/main" xmlns="" id="{1703E714-8696-4E78-A4CC-CA5DBA7D3331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2879554" y="998984"/>
                            <a:ext cx="0" cy="850693"/>
                          </a:xfrm>
                          <a:prstGeom prst="line">
                            <a:avLst/>
                          </a:prstGeom>
                          <a:ln w="19050"/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sp>
                    <p:nvSpPr>
                      <p:cNvPr id="73" name="TextBox 38">
                        <a:extLst>
                          <a:ext uri="{FF2B5EF4-FFF2-40B4-BE49-F238E27FC236}">
                            <a16:creationId xmlns:a16="http://schemas.microsoft.com/office/drawing/2014/main" xmlns="" id="{9BB37D73-7D89-4C9D-8870-B6E7857C1CB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24902" y="1306203"/>
                        <a:ext cx="321062" cy="36946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ro-RO" i="1" kern="120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a:t>R</a:t>
                        </a:r>
                        <a:endParaRPr lang="en-US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F45B4943-0F76-4D68-A476-55C8DF370E85}"/>
                </a:ext>
              </a:extLst>
            </p:cNvPr>
            <p:cNvSpPr/>
            <p:nvPr/>
          </p:nvSpPr>
          <p:spPr>
            <a:xfrm>
              <a:off x="10532113" y="2599565"/>
              <a:ext cx="54000" cy="54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897D5F9-1EB5-4984-BDF2-11AAFF8B323A}"/>
              </a:ext>
            </a:extLst>
          </p:cNvPr>
          <p:cNvGrpSpPr/>
          <p:nvPr/>
        </p:nvGrpSpPr>
        <p:grpSpPr>
          <a:xfrm>
            <a:off x="9367347" y="3988339"/>
            <a:ext cx="2382667" cy="2422076"/>
            <a:chOff x="9367347" y="3988339"/>
            <a:chExt cx="2382667" cy="2422076"/>
          </a:xfrm>
        </p:grpSpPr>
        <p:grpSp>
          <p:nvGrpSpPr>
            <p:cNvPr id="13" name="Group 12"/>
            <p:cNvGrpSpPr/>
            <p:nvPr/>
          </p:nvGrpSpPr>
          <p:grpSpPr>
            <a:xfrm>
              <a:off x="9367347" y="3988339"/>
              <a:ext cx="2382667" cy="2422076"/>
              <a:chOff x="3169778" y="4203724"/>
              <a:chExt cx="2382667" cy="242207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169778" y="4203724"/>
                <a:ext cx="2255305" cy="2422076"/>
                <a:chOff x="1676460" y="696404"/>
                <a:chExt cx="2256288" cy="2422934"/>
              </a:xfrm>
            </p:grpSpPr>
            <p:sp>
              <p:nvSpPr>
                <p:cNvPr id="49" name="TextBox 38"/>
                <p:cNvSpPr txBox="1"/>
                <p:nvPr/>
              </p:nvSpPr>
              <p:spPr>
                <a:xfrm>
                  <a:off x="2845448" y="1523512"/>
                  <a:ext cx="329079" cy="3694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o-RO" i="1" kern="1200" dirty="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O</a:t>
                  </a:r>
                  <a:endParaRPr lang="en-US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1676460" y="696404"/>
                  <a:ext cx="2256288" cy="2422934"/>
                  <a:chOff x="1676460" y="696404"/>
                  <a:chExt cx="2256288" cy="2422934"/>
                </a:xfrm>
              </p:grpSpPr>
              <p:sp>
                <p:nvSpPr>
                  <p:cNvPr id="51" name="TextBox 38"/>
                  <p:cNvSpPr txBox="1"/>
                  <p:nvPr/>
                </p:nvSpPr>
                <p:spPr>
                  <a:xfrm>
                    <a:off x="1775617" y="2119081"/>
                    <a:ext cx="322664" cy="3694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o-RO" i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B</a:t>
                    </a:r>
                    <a:endParaRPr lang="en-US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1676460" y="696404"/>
                    <a:ext cx="2256288" cy="2422934"/>
                    <a:chOff x="1676460" y="696404"/>
                    <a:chExt cx="2256288" cy="2422934"/>
                  </a:xfrm>
                </p:grpSpPr>
                <p:sp>
                  <p:nvSpPr>
                    <p:cNvPr id="55" name="TextBox 38"/>
                    <p:cNvSpPr txBox="1"/>
                    <p:nvPr/>
                  </p:nvSpPr>
                  <p:spPr>
                    <a:xfrm>
                      <a:off x="1676460" y="1709440"/>
                      <a:ext cx="367568" cy="36946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i="1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  <a:endParaRPr lang="en-US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1979590" y="696404"/>
                      <a:ext cx="1953158" cy="2422934"/>
                      <a:chOff x="1979590" y="696404"/>
                      <a:chExt cx="1953158" cy="2422934"/>
                    </a:xfrm>
                  </p:grpSpPr>
                  <p:sp>
                    <p:nvSpPr>
                      <p:cNvPr id="57" name="TextBox 38"/>
                      <p:cNvSpPr txBox="1"/>
                      <p:nvPr/>
                    </p:nvSpPr>
                    <p:spPr>
                      <a:xfrm>
                        <a:off x="3622913" y="2136021"/>
                        <a:ext cx="309835" cy="36946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ro-RO" i="1" kern="120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a:t>C</a:t>
                        </a:r>
                        <a:endParaRPr lang="en-US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endParaRPr>
                      </a:p>
                    </p:txBody>
                  </p:sp>
                  <p:grpSp>
                    <p:nvGrpSpPr>
                      <p:cNvPr id="58" name="Group 57"/>
                      <p:cNvGrpSpPr/>
                      <p:nvPr/>
                    </p:nvGrpSpPr>
                    <p:grpSpPr>
                      <a:xfrm>
                        <a:off x="1979590" y="696404"/>
                        <a:ext cx="1799590" cy="2422934"/>
                        <a:chOff x="1979590" y="696404"/>
                        <a:chExt cx="1799590" cy="2422934"/>
                      </a:xfrm>
                    </p:grpSpPr>
                    <p:grpSp>
                      <p:nvGrpSpPr>
                        <p:cNvPr id="59" name="Group 58"/>
                        <p:cNvGrpSpPr/>
                        <p:nvPr/>
                      </p:nvGrpSpPr>
                      <p:grpSpPr>
                        <a:xfrm>
                          <a:off x="1979590" y="696404"/>
                          <a:ext cx="1799590" cy="2422934"/>
                          <a:chOff x="1979590" y="696404"/>
                          <a:chExt cx="1799590" cy="2422934"/>
                        </a:xfrm>
                      </p:grpSpPr>
                      <p:sp>
                        <p:nvSpPr>
                          <p:cNvPr id="61" name="TextBox 38"/>
                          <p:cNvSpPr txBox="1"/>
                          <p:nvPr/>
                        </p:nvSpPr>
                        <p:spPr>
                          <a:xfrm>
                            <a:off x="2740320" y="696404"/>
                            <a:ext cx="321062" cy="36946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0"/>
                              </a:spcAft>
                            </a:pPr>
                            <a:r>
                              <a:rPr lang="ro-RO" i="1" kern="1200" dirty="0">
                                <a:solidFill>
                                  <a:srgbClr val="000000"/>
                                </a:solidFill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/>
                              </a:rPr>
                              <a:t>A</a:t>
                            </a:r>
                            <a:endParaRPr lang="en-US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62" name="Group 61"/>
                          <p:cNvGrpSpPr/>
                          <p:nvPr/>
                        </p:nvGrpSpPr>
                        <p:grpSpPr>
                          <a:xfrm>
                            <a:off x="1979590" y="998984"/>
                            <a:ext cx="1799590" cy="2120354"/>
                            <a:chOff x="1979590" y="998984"/>
                            <a:chExt cx="1799590" cy="2120354"/>
                          </a:xfrm>
                        </p:grpSpPr>
                        <p:grpSp>
                          <p:nvGrpSpPr>
                            <p:cNvPr id="63" name="Group 62"/>
                            <p:cNvGrpSpPr/>
                            <p:nvPr/>
                          </p:nvGrpSpPr>
                          <p:grpSpPr>
                            <a:xfrm>
                              <a:off x="1979590" y="998984"/>
                              <a:ext cx="1799590" cy="1799591"/>
                              <a:chOff x="1979590" y="998984"/>
                              <a:chExt cx="1799590" cy="1799591"/>
                            </a:xfrm>
                          </p:grpSpPr>
                          <p:grpSp>
                            <p:nvGrpSpPr>
                              <p:cNvPr id="65" name="Group 64"/>
                              <p:cNvGrpSpPr/>
                              <p:nvPr/>
                            </p:nvGrpSpPr>
                            <p:grpSpPr>
                              <a:xfrm>
                                <a:off x="1979590" y="998985"/>
                                <a:ext cx="1799590" cy="1799590"/>
                                <a:chOff x="0" y="0"/>
                                <a:chExt cx="1800000" cy="1800000"/>
                              </a:xfrm>
                            </p:grpSpPr>
                            <p:sp>
                              <p:nvSpPr>
                                <p:cNvPr id="68" name="Oval 67"/>
                                <p:cNvSpPr/>
                                <p:nvPr/>
                              </p:nvSpPr>
                              <p:spPr>
                                <a:xfrm>
                                  <a:off x="0" y="0"/>
                                  <a:ext cx="1800000" cy="1800000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en-US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9" name="Isosceles Triangle 68"/>
                                <p:cNvSpPr/>
                                <p:nvPr/>
                              </p:nvSpPr>
                              <p:spPr>
                                <a:xfrm>
                                  <a:off x="71562" y="0"/>
                                  <a:ext cx="1656000" cy="1256306"/>
                                </a:xfrm>
                                <a:prstGeom prst="triangle">
                                  <a:avLst/>
                                </a:prstGeom>
                                <a:noFill/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en-US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endParaRPr>
                                </a:p>
                              </p:txBody>
                            </p:sp>
                          </p:grpSp>
                          <p:cxnSp>
                            <p:nvCxnSpPr>
                              <p:cNvPr id="67" name="Straight Connector 66"/>
                              <p:cNvCxnSpPr/>
                              <p:nvPr/>
                            </p:nvCxnSpPr>
                            <p:spPr>
                              <a:xfrm flipV="1">
                                <a:off x="2885760" y="998984"/>
                                <a:ext cx="0" cy="850693"/>
                              </a:xfrm>
                              <a:prstGeom prst="line">
                                <a:avLst/>
                              </a:prstGeom>
                              <a:ln w="19050"/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64" name="TextBox 38"/>
                            <p:cNvSpPr txBox="1"/>
                            <p:nvPr/>
                          </p:nvSpPr>
                          <p:spPr>
                            <a:xfrm>
                              <a:off x="2708971" y="2749875"/>
                              <a:ext cx="340306" cy="369463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>
                                <a:spcAft>
                                  <a:spcPts val="0"/>
                                </a:spcAft>
                              </a:pPr>
                              <a:r>
                                <a:rPr lang="ro-RO" i="1" kern="1200" dirty="0">
                                  <a:solidFill>
                                    <a:srgbClr val="000000"/>
                                  </a:solidFill>
                                  <a:effectLst/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a:t>N</a:t>
                              </a:r>
                              <a:endParaRPr lang="en-US" dirty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60" name="TextBox 38"/>
                        <p:cNvSpPr txBox="1"/>
                        <p:nvPr/>
                      </p:nvSpPr>
                      <p:spPr>
                        <a:xfrm>
                          <a:off x="2650314" y="1306203"/>
                          <a:ext cx="321062" cy="36946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o-RO" i="1" kern="12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  <a:endParaRPr lang="en-US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2" name="Group 11"/>
              <p:cNvGrpSpPr/>
              <p:nvPr/>
            </p:nvGrpSpPr>
            <p:grpSpPr>
              <a:xfrm>
                <a:off x="3741459" y="4783531"/>
                <a:ext cx="1810986" cy="1260000"/>
                <a:chOff x="3741459" y="4783531"/>
                <a:chExt cx="1810986" cy="1260000"/>
              </a:xfrm>
            </p:grpSpPr>
            <p:sp>
              <p:nvSpPr>
                <p:cNvPr id="47" name="Rectangle 46"/>
                <p:cNvSpPr/>
                <p:nvPr/>
              </p:nvSpPr>
              <p:spPr>
                <a:xfrm rot="2700000">
                  <a:off x="3741459" y="4783531"/>
                  <a:ext cx="1260000" cy="1260000"/>
                </a:xfrm>
                <a:prstGeom prst="rect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7" name="TextBox 38"/>
                <p:cNvSpPr txBox="1"/>
                <p:nvPr/>
              </p:nvSpPr>
              <p:spPr>
                <a:xfrm>
                  <a:off x="5239539" y="5271947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o-RO" i="1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</a:t>
                  </a:r>
                  <a:endParaRPr lang="en-US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F271A59C-2CD9-48A4-ABAA-514B579A6F5A}"/>
                </a:ext>
              </a:extLst>
            </p:cNvPr>
            <p:cNvSpPr/>
            <p:nvPr/>
          </p:nvSpPr>
          <p:spPr>
            <a:xfrm>
              <a:off x="10540607" y="5087204"/>
              <a:ext cx="54000" cy="54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80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88" y="75154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dott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feladat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5006" y="1334293"/>
                <a:ext cx="10797746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mellékelt ábrán látható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=8 </m:t>
                    </m:r>
                    <m:r>
                      <m:rPr>
                        <m:sty m:val="p"/>
                      </m:rPr>
                      <a:rPr lang="hu-HU" sz="240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átmérőjű kör.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</a:rPr>
                      <m:t>Legyen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kör egy,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ponttól különböző pontja. 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</a:rPr>
                      <m:t>az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pontokban a körhöz húzott érintők a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pontban metszik egymást; 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pontokban a körhöz húzott érintők pedig a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pontban metszik egymást.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szakasz hossza 2 cm.</a:t>
                </a:r>
              </a:p>
              <a:p>
                <a:pPr marL="457200" lvl="0" indent="-457200">
                  <a:lnSpc>
                    <a:spcPct val="120000"/>
                  </a:lnSpc>
                  <a:spcBef>
                    <a:spcPts val="1200"/>
                  </a:spcBef>
                  <a:buFont typeface="+mj-lt"/>
                  <a:buAutoNum type="alphaLcParenR"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Mutassátok ki, hogy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átmérőjű kör kerülete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cm.</a:t>
                </a:r>
              </a:p>
              <a:p>
                <a:pPr marL="457200" lvl="0" indent="-457200">
                  <a:lnSpc>
                    <a:spcPct val="120000"/>
                  </a:lnSpc>
                  <a:spcBef>
                    <a:spcPts val="1200"/>
                  </a:spcBef>
                  <a:buFont typeface="+mj-lt"/>
                  <a:buAutoNum type="alphaLcParenR"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Bizonyítsátok be, hogy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háromszög egyenlő szárú.</a:t>
                </a:r>
              </a:p>
              <a:p>
                <a:pPr marL="457200" lvl="0" indent="-457200">
                  <a:lnSpc>
                    <a:spcPct val="120000"/>
                  </a:lnSpc>
                  <a:spcBef>
                    <a:spcPts val="1200"/>
                  </a:spcBef>
                  <a:buFont typeface="+mj-lt"/>
                  <a:buAutoNum type="alphaLcParenR"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egyenesek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pontban metszik egymást, </a:t>
                </a:r>
              </a:p>
              <a:p>
                <a:pPr marL="0" lv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𝑂𝐷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egyenesek pedig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pontban metszik egymást. </a:t>
                </a:r>
              </a:p>
              <a:p>
                <a:pPr marL="0" lv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Igazoljátok, hogy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𝑀𝑂𝑁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négyszög területe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6,4 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</a:rPr>
                      <m:t>cm</m:t>
                    </m:r>
                    <m:r>
                      <a:rPr lang="hu-HU" sz="2400" i="1" baseline="30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5006" y="1334293"/>
                <a:ext cx="10797746" cy="5381467"/>
              </a:xfrm>
              <a:blipFill rotWithShape="0">
                <a:blip r:embed="rId3"/>
                <a:stretch>
                  <a:fillRect l="-903" t="-3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05BE587-BE28-4F06-A44D-136B5B51F1BD}"/>
              </a:ext>
            </a:extLst>
          </p:cNvPr>
          <p:cNvGrpSpPr/>
          <p:nvPr/>
        </p:nvGrpSpPr>
        <p:grpSpPr>
          <a:xfrm>
            <a:off x="725005" y="629443"/>
            <a:ext cx="10797748" cy="575310"/>
            <a:chOff x="2651857" y="452944"/>
            <a:chExt cx="10582275" cy="57531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24B223B-AD4F-4CC9-9D18-8B548E70D94C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9D7AB60-2AAD-4A47-98DA-CB013A1611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0C3F368F-FC0C-432C-BBE0-A070889570B8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0C95C7E-B155-424C-AC7D-3011E86580D7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3F38303-94D4-44A1-BD47-162E2C20A42A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8B55C9A-5D36-4EB1-8ACA-DB545E9D31FB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BAB61591-2E22-4A76-8745-87067D174E7B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28C5CB7-A6AD-4514-96F5-0551C8FDBA41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D41AA4B-AF67-44FF-ACA5-A92EB5756EA7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A81574A9-6A9C-431F-8400-F2C6F79B4A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D0BF5F43-EFDC-45D3-B41E-14C1B7A4EB84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A95CF411-653A-453E-8368-5AF190CDBA4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35EF5806-55D4-4BA1-BCCA-502873EEE9AF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EE5C798-A94D-4990-AE57-3C74BC5DA0D5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B37D43E4-ADAF-49B7-B65B-CFD6E28C29A9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64FF1D4F-831E-4EE6-9216-76A20E9679A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F8EFF3C-B17C-40D1-9F4C-1155A23C3C20}"/>
              </a:ext>
            </a:extLst>
          </p:cNvPr>
          <p:cNvGrpSpPr/>
          <p:nvPr/>
        </p:nvGrpSpPr>
        <p:grpSpPr>
          <a:xfrm>
            <a:off x="8845795" y="2444996"/>
            <a:ext cx="2874997" cy="3769327"/>
            <a:chOff x="8845795" y="2444996"/>
            <a:chExt cx="2874997" cy="3769327"/>
          </a:xfrm>
        </p:grpSpPr>
        <p:grpSp>
          <p:nvGrpSpPr>
            <p:cNvPr id="4" name="Group 3"/>
            <p:cNvGrpSpPr/>
            <p:nvPr/>
          </p:nvGrpSpPr>
          <p:grpSpPr>
            <a:xfrm>
              <a:off x="8845795" y="2444996"/>
              <a:ext cx="2874997" cy="3769327"/>
              <a:chOff x="8845795" y="2444996"/>
              <a:chExt cx="2874997" cy="3769327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xmlns="" id="{6AF58DD5-0B63-4EED-B4A2-AC722D7E612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925177" y="2444996"/>
                <a:ext cx="2795615" cy="3769327"/>
                <a:chOff x="1171194" y="107023"/>
                <a:chExt cx="3944873" cy="5318417"/>
              </a:xfrm>
            </p:grpSpPr>
            <p:sp>
              <p:nvSpPr>
                <p:cNvPr id="64" name="Text Box 13">
                  <a:extLst>
                    <a:ext uri="{FF2B5EF4-FFF2-40B4-BE49-F238E27FC236}">
                      <a16:creationId xmlns:a16="http://schemas.microsoft.com/office/drawing/2014/main" xmlns="" id="{EB0534B8-8699-4FCB-ACA4-CB8800FEAB86}"/>
                    </a:ext>
                  </a:extLst>
                </p:cNvPr>
                <p:cNvSpPr txBox="1"/>
                <p:nvPr/>
              </p:nvSpPr>
              <p:spPr>
                <a:xfrm>
                  <a:off x="4768233" y="107023"/>
                  <a:ext cx="330200" cy="3721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800" i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D</a:t>
                  </a:r>
                  <a:endParaRPr lang="en-US" sz="11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xmlns="" id="{015BD22D-3834-4358-A5C5-CD2CB27D73F4}"/>
                    </a:ext>
                  </a:extLst>
                </p:cNvPr>
                <p:cNvGrpSpPr/>
                <p:nvPr/>
              </p:nvGrpSpPr>
              <p:grpSpPr>
                <a:xfrm>
                  <a:off x="1171194" y="517930"/>
                  <a:ext cx="3944873" cy="4907510"/>
                  <a:chOff x="1171194" y="517930"/>
                  <a:chExt cx="3944873" cy="4907510"/>
                </a:xfrm>
              </p:grpSpPr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xmlns="" id="{C02B3F88-A045-4D5D-9850-0D1FA9F5CE08}"/>
                      </a:ext>
                    </a:extLst>
                  </p:cNvPr>
                  <p:cNvSpPr/>
                  <p:nvPr/>
                </p:nvSpPr>
                <p:spPr>
                  <a:xfrm>
                    <a:off x="1562100" y="2133600"/>
                    <a:ext cx="3291840" cy="329184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xmlns="" id="{B8020F62-DF20-4FB4-85AC-473E475050AC}"/>
                      </a:ext>
                    </a:extLst>
                  </p:cNvPr>
                  <p:cNvCxnSpPr/>
                  <p:nvPr/>
                </p:nvCxnSpPr>
                <p:spPr>
                  <a:xfrm>
                    <a:off x="2209800" y="2446020"/>
                    <a:ext cx="1005840" cy="13335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xmlns="" id="{7A80B87D-0DD8-4CB7-B12B-B3C20FA488C6}"/>
                      </a:ext>
                    </a:extLst>
                  </p:cNvPr>
                  <p:cNvSpPr/>
                  <p:nvPr/>
                </p:nvSpPr>
                <p:spPr>
                  <a:xfrm>
                    <a:off x="3195320" y="528320"/>
                    <a:ext cx="1651000" cy="3251200"/>
                  </a:xfrm>
                  <a:custGeom>
                    <a:avLst/>
                    <a:gdLst>
                      <a:gd name="connsiteX0" fmla="*/ 0 w 1653540"/>
                      <a:gd name="connsiteY0" fmla="*/ 3337560 h 3337560"/>
                      <a:gd name="connsiteX1" fmla="*/ 1653540 w 1653540"/>
                      <a:gd name="connsiteY1" fmla="*/ 0 h 3337560"/>
                      <a:gd name="connsiteX2" fmla="*/ 1653540 w 1653540"/>
                      <a:gd name="connsiteY2" fmla="*/ 3337560 h 3337560"/>
                      <a:gd name="connsiteX3" fmla="*/ 0 w 1653540"/>
                      <a:gd name="connsiteY3" fmla="*/ 3337560 h 3337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3540" h="3337560">
                        <a:moveTo>
                          <a:pt x="0" y="3337560"/>
                        </a:moveTo>
                        <a:lnTo>
                          <a:pt x="1653540" y="0"/>
                        </a:lnTo>
                        <a:lnTo>
                          <a:pt x="1653540" y="3337560"/>
                        </a:lnTo>
                        <a:lnTo>
                          <a:pt x="0" y="3337560"/>
                        </a:lnTo>
                        <a:close/>
                      </a:path>
                    </a:pathLst>
                  </a:custGeom>
                  <a:noFill/>
                  <a:ln w="190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xmlns="" id="{85F713EC-0C92-49D7-94E9-FDD02CA41140}"/>
                      </a:ext>
                    </a:extLst>
                  </p:cNvPr>
                  <p:cNvSpPr/>
                  <p:nvPr/>
                </p:nvSpPr>
                <p:spPr>
                  <a:xfrm>
                    <a:off x="1554480" y="517930"/>
                    <a:ext cx="3281680" cy="3254200"/>
                  </a:xfrm>
                  <a:custGeom>
                    <a:avLst/>
                    <a:gdLst>
                      <a:gd name="connsiteX0" fmla="*/ 0 w 3337560"/>
                      <a:gd name="connsiteY0" fmla="*/ 2506980 h 3360420"/>
                      <a:gd name="connsiteX1" fmla="*/ 1676400 w 3337560"/>
                      <a:gd name="connsiteY1" fmla="*/ 3360420 h 3360420"/>
                      <a:gd name="connsiteX2" fmla="*/ 3337560 w 3337560"/>
                      <a:gd name="connsiteY2" fmla="*/ 0 h 3360420"/>
                      <a:gd name="connsiteX3" fmla="*/ 0 w 3337560"/>
                      <a:gd name="connsiteY3" fmla="*/ 2506980 h 336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7560" h="3360420">
                        <a:moveTo>
                          <a:pt x="0" y="2506980"/>
                        </a:moveTo>
                        <a:lnTo>
                          <a:pt x="1676400" y="3360420"/>
                        </a:lnTo>
                        <a:lnTo>
                          <a:pt x="3337560" y="0"/>
                        </a:lnTo>
                        <a:lnTo>
                          <a:pt x="0" y="2506980"/>
                        </a:lnTo>
                        <a:close/>
                      </a:path>
                    </a:pathLst>
                  </a:custGeom>
                  <a:noFill/>
                  <a:ln w="190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xmlns="" id="{0885C695-7700-4148-BF1B-DF2C3D6E9505}"/>
                      </a:ext>
                    </a:extLst>
                  </p:cNvPr>
                  <p:cNvSpPr/>
                  <p:nvPr/>
                </p:nvSpPr>
                <p:spPr>
                  <a:xfrm>
                    <a:off x="1569720" y="2455333"/>
                    <a:ext cx="3266440" cy="1325880"/>
                  </a:xfrm>
                  <a:custGeom>
                    <a:avLst/>
                    <a:gdLst>
                      <a:gd name="connsiteX0" fmla="*/ 0 w 3329940"/>
                      <a:gd name="connsiteY0" fmla="*/ 1333500 h 1348740"/>
                      <a:gd name="connsiteX1" fmla="*/ 670560 w 3329940"/>
                      <a:gd name="connsiteY1" fmla="*/ 0 h 1348740"/>
                      <a:gd name="connsiteX2" fmla="*/ 3329940 w 3329940"/>
                      <a:gd name="connsiteY2" fmla="*/ 1348740 h 1348740"/>
                      <a:gd name="connsiteX3" fmla="*/ 0 w 3329940"/>
                      <a:gd name="connsiteY3" fmla="*/ 1333500 h 1348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9940" h="1348740">
                        <a:moveTo>
                          <a:pt x="0" y="1333500"/>
                        </a:moveTo>
                        <a:lnTo>
                          <a:pt x="670560" y="0"/>
                        </a:lnTo>
                        <a:lnTo>
                          <a:pt x="3329940" y="1348740"/>
                        </a:lnTo>
                        <a:lnTo>
                          <a:pt x="0" y="1333500"/>
                        </a:lnTo>
                        <a:close/>
                      </a:path>
                    </a:pathLst>
                  </a:custGeom>
                  <a:noFill/>
                  <a:ln w="190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xmlns="" id="{9F0A03D0-8D78-42EF-AC22-9E848C356D50}"/>
                      </a:ext>
                    </a:extLst>
                  </p:cNvPr>
                  <p:cNvCxnSpPr>
                    <a:cxnSpLocks/>
                    <a:stCxn id="71" idx="0"/>
                    <a:endCxn id="72" idx="0"/>
                  </p:cNvCxnSpPr>
                  <p:nvPr/>
                </p:nvCxnSpPr>
                <p:spPr>
                  <a:xfrm>
                    <a:off x="1554480" y="2945667"/>
                    <a:ext cx="15240" cy="82056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Text Box 10">
                    <a:extLst>
                      <a:ext uri="{FF2B5EF4-FFF2-40B4-BE49-F238E27FC236}">
                        <a16:creationId xmlns:a16="http://schemas.microsoft.com/office/drawing/2014/main" xmlns="" id="{A277B716-CCD3-44F7-BDD8-F1845F55C134}"/>
                      </a:ext>
                    </a:extLst>
                  </p:cNvPr>
                  <p:cNvSpPr txBox="1"/>
                  <p:nvPr/>
                </p:nvSpPr>
                <p:spPr>
                  <a:xfrm>
                    <a:off x="1278468" y="3581403"/>
                    <a:ext cx="330200" cy="372532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endParaRPr lang="en-US" sz="1100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3" name="Text Box 13">
                    <a:extLst>
                      <a:ext uri="{FF2B5EF4-FFF2-40B4-BE49-F238E27FC236}">
                        <a16:creationId xmlns:a16="http://schemas.microsoft.com/office/drawing/2014/main" xmlns="" id="{BD2A8EED-D1A7-4A67-92A5-EA8CE0252944}"/>
                      </a:ext>
                    </a:extLst>
                  </p:cNvPr>
                  <p:cNvSpPr txBox="1"/>
                  <p:nvPr/>
                </p:nvSpPr>
                <p:spPr>
                  <a:xfrm>
                    <a:off x="4785867" y="3600533"/>
                    <a:ext cx="330200" cy="37211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800" i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B</a:t>
                    </a:r>
                    <a:endParaRPr lang="en-US" sz="110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4" name="Text Box 13">
                    <a:extLst>
                      <a:ext uri="{FF2B5EF4-FFF2-40B4-BE49-F238E27FC236}">
                        <a16:creationId xmlns:a16="http://schemas.microsoft.com/office/drawing/2014/main" xmlns="" id="{8A478164-3848-4223-BF24-D8CABDEA1FCC}"/>
                      </a:ext>
                    </a:extLst>
                  </p:cNvPr>
                  <p:cNvSpPr txBox="1"/>
                  <p:nvPr/>
                </p:nvSpPr>
                <p:spPr>
                  <a:xfrm>
                    <a:off x="1171194" y="2671447"/>
                    <a:ext cx="330200" cy="37211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5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800" i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C</a:t>
                    </a:r>
                    <a:endParaRPr lang="en-US" sz="1100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5" name="Text Box 13">
                    <a:extLst>
                      <a:ext uri="{FF2B5EF4-FFF2-40B4-BE49-F238E27FC236}">
                        <a16:creationId xmlns:a16="http://schemas.microsoft.com/office/drawing/2014/main" xmlns="" id="{E305C072-5974-4D1E-9C7A-6BE4A11FD1F9}"/>
                      </a:ext>
                    </a:extLst>
                  </p:cNvPr>
                  <p:cNvSpPr txBox="1"/>
                  <p:nvPr/>
                </p:nvSpPr>
                <p:spPr>
                  <a:xfrm>
                    <a:off x="3050200" y="3702133"/>
                    <a:ext cx="330200" cy="37211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5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800" i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O</a:t>
                    </a:r>
                    <a:endParaRPr lang="en-US" sz="110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6" name="Text Box 13">
                    <a:extLst>
                      <a:ext uri="{FF2B5EF4-FFF2-40B4-BE49-F238E27FC236}">
                        <a16:creationId xmlns:a16="http://schemas.microsoft.com/office/drawing/2014/main" xmlns="" id="{78C39F5D-2C74-4EBD-AF5D-5A49F74F1EAF}"/>
                      </a:ext>
                    </a:extLst>
                  </p:cNvPr>
                  <p:cNvSpPr txBox="1"/>
                  <p:nvPr/>
                </p:nvSpPr>
                <p:spPr>
                  <a:xfrm>
                    <a:off x="1949739" y="1991444"/>
                    <a:ext cx="330200" cy="37211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5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hu-HU" sz="1800" i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P</a:t>
                    </a:r>
                    <a:endParaRPr lang="en-US" sz="1100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" name="Text Box 13">
                    <a:extLst>
                      <a:ext uri="{FF2B5EF4-FFF2-40B4-BE49-F238E27FC236}">
                        <a16:creationId xmlns:a16="http://schemas.microsoft.com/office/drawing/2014/main" xmlns="" id="{08E40B1B-06FE-462B-BA0F-3BF6F63A43A5}"/>
                      </a:ext>
                    </a:extLst>
                  </p:cNvPr>
                  <p:cNvSpPr txBox="1"/>
                  <p:nvPr/>
                </p:nvSpPr>
                <p:spPr>
                  <a:xfrm>
                    <a:off x="3261019" y="2616828"/>
                    <a:ext cx="330200" cy="37211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5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800" i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N</a:t>
                    </a:r>
                    <a:endParaRPr lang="en-US" sz="1100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8" name="Text Box 13">
                    <a:extLst>
                      <a:ext uri="{FF2B5EF4-FFF2-40B4-BE49-F238E27FC236}">
                        <a16:creationId xmlns:a16="http://schemas.microsoft.com/office/drawing/2014/main" xmlns="" id="{025B469A-198B-4D07-97E2-311E939C1A66}"/>
                      </a:ext>
                    </a:extLst>
                  </p:cNvPr>
                  <p:cNvSpPr txBox="1"/>
                  <p:nvPr/>
                </p:nvSpPr>
                <p:spPr>
                  <a:xfrm>
                    <a:off x="1763267" y="3117934"/>
                    <a:ext cx="330200" cy="37211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5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800" i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M</a:t>
                    </a:r>
                    <a:endParaRPr lang="en-US" sz="110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9" name="Text Box 13">
                <a:extLst>
                  <a:ext uri="{FF2B5EF4-FFF2-40B4-BE49-F238E27FC236}">
                    <a16:creationId xmlns:a16="http://schemas.microsoft.com/office/drawing/2014/main" xmlns="" id="{A793FB5C-0DEF-4365-8F97-36227381F83F}"/>
                  </a:ext>
                </a:extLst>
              </p:cNvPr>
              <p:cNvSpPr txBox="1"/>
              <p:nvPr/>
            </p:nvSpPr>
            <p:spPr>
              <a:xfrm>
                <a:off x="8845795" y="4894037"/>
                <a:ext cx="234003" cy="26372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endParaRPr lang="en-US" sz="1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105830AF-07A2-4C45-BF54-D455802A9D1B}"/>
                </a:ext>
              </a:extLst>
            </p:cNvPr>
            <p:cNvSpPr/>
            <p:nvPr/>
          </p:nvSpPr>
          <p:spPr>
            <a:xfrm>
              <a:off x="10329115" y="5015928"/>
              <a:ext cx="54000" cy="54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700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9" y="-17281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feladat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5006" y="1334293"/>
                <a:ext cx="10797746" cy="501570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2600" b="1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Megold</m:t>
                      </m:r>
                      <m:r>
                        <m:rPr>
                          <m:nor/>
                        </m:rPr>
                        <a:rPr lang="hu-HU" sz="2600" b="1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hu-HU" sz="2600" b="1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hu-HU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𝐚</m:t>
                    </m:r>
                    <m:r>
                      <a:rPr lang="hu-HU" sz="2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𝐴𝐵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=2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𝑟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8 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kör kerülete: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𝐾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=2∙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𝑟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π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π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=8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π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cm</a:t>
                </a:r>
              </a:p>
              <a:p>
                <a:pPr marL="35560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𝑟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=4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cm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𝐛</m:t>
                    </m:r>
                    <m:r>
                      <a:rPr lang="hu-HU" sz="2400" b="1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spc="-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külső pontból a körhöz húzott két érintő kongruens.</a:t>
                </a:r>
              </a:p>
              <a:p>
                <a:pPr marL="35560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𝐶𝑃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(1)  és 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(2).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külső pontból a körhöz húzott érintő merőleges az érintési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pontban húzott sugárra.</a:t>
                </a:r>
              </a:p>
              <a:p>
                <a:pPr marL="35560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</a:rPr>
                        <m:t> é</m:t>
                      </m:r>
                      <m:r>
                        <m:rPr>
                          <m:sty m:val="p"/>
                        </m:rPr>
                        <a:rPr lang="hu-HU" sz="240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⟹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 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⟹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"/>
                        </a:rPr>
                        <m:t>  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𝐴𝐵𝐷𝐶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i="0" smtClean="0">
                          <a:latin typeface="Cambria Math" panose="02040503050406030204" pitchFamily="18" charset="0"/>
                        </a:rPr>
                        <m:t>trap</m:t>
                      </m:r>
                      <m:r>
                        <a:rPr lang="hu-HU" sz="2400" i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 sz="240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hu-HU" sz="240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5006" y="1334293"/>
                <a:ext cx="10797746" cy="5015707"/>
              </a:xfrm>
              <a:blipFill rotWithShape="0">
                <a:blip r:embed="rId2"/>
                <a:stretch>
                  <a:fillRect l="-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05BE587-BE28-4F06-A44D-136B5B51F1BD}"/>
              </a:ext>
            </a:extLst>
          </p:cNvPr>
          <p:cNvGrpSpPr/>
          <p:nvPr/>
        </p:nvGrpSpPr>
        <p:grpSpPr>
          <a:xfrm>
            <a:off x="725005" y="629443"/>
            <a:ext cx="10797748" cy="575310"/>
            <a:chOff x="2651857" y="452944"/>
            <a:chExt cx="10582275" cy="57531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24B223B-AD4F-4CC9-9D18-8B548E70D94C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9D7AB60-2AAD-4A47-98DA-CB013A1611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0C3F368F-FC0C-432C-BBE0-A070889570B8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0C95C7E-B155-424C-AC7D-3011E86580D7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3F38303-94D4-44A1-BD47-162E2C20A42A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8B55C9A-5D36-4EB1-8ACA-DB545E9D31FB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BAB61591-2E22-4A76-8745-87067D174E7B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28C5CB7-A6AD-4514-96F5-0551C8FDBA41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D41AA4B-AF67-44FF-ACA5-A92EB5756EA7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A81574A9-6A9C-431F-8400-F2C6F79B4A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D0BF5F43-EFDC-45D3-B41E-14C1B7A4EB84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A95CF411-653A-453E-8368-5AF190CDBA4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35EF5806-55D4-4BA1-BCCA-502873EEE9AF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EE5C798-A94D-4990-AE57-3C74BC5DA0D5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B37D43E4-ADAF-49B7-B65B-CFD6E28C29A9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64FF1D4F-831E-4EE6-9216-76A20E9679A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F82B996-0505-4849-80C6-D1E028CEB9C5}"/>
              </a:ext>
            </a:extLst>
          </p:cNvPr>
          <p:cNvCxnSpPr>
            <a:stCxn id="69" idx="0"/>
            <a:endCxn id="70" idx="1"/>
          </p:cNvCxnSpPr>
          <p:nvPr/>
        </p:nvCxnSpPr>
        <p:spPr>
          <a:xfrm flipV="1">
            <a:off x="8748114" y="2994230"/>
            <a:ext cx="476945" cy="3475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A07CD21-02E5-4076-BFEE-A46DA4D31520}"/>
              </a:ext>
            </a:extLst>
          </p:cNvPr>
          <p:cNvCxnSpPr>
            <a:stCxn id="70" idx="1"/>
            <a:endCxn id="69" idx="2"/>
          </p:cNvCxnSpPr>
          <p:nvPr/>
        </p:nvCxnSpPr>
        <p:spPr>
          <a:xfrm flipV="1">
            <a:off x="9225059" y="1621133"/>
            <a:ext cx="1848685" cy="137309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C78171D-CB0C-4B79-BF26-E60586824763}"/>
              </a:ext>
            </a:extLst>
          </p:cNvPr>
          <p:cNvCxnSpPr>
            <a:cxnSpLocks/>
            <a:stCxn id="69" idx="2"/>
            <a:endCxn id="70" idx="2"/>
          </p:cNvCxnSpPr>
          <p:nvPr/>
        </p:nvCxnSpPr>
        <p:spPr>
          <a:xfrm>
            <a:off x="11073743" y="1621133"/>
            <a:ext cx="1" cy="23127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CAD68C-9232-4349-BBD8-DC34E0890DB4}"/>
              </a:ext>
            </a:extLst>
          </p:cNvPr>
          <p:cNvSpPr/>
          <p:nvPr/>
        </p:nvSpPr>
        <p:spPr>
          <a:xfrm>
            <a:off x="8755988" y="3781073"/>
            <a:ext cx="136187" cy="1371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0E3933DF-3786-4A0A-8E6C-C82328DF5AAA}"/>
              </a:ext>
            </a:extLst>
          </p:cNvPr>
          <p:cNvSpPr/>
          <p:nvPr/>
        </p:nvSpPr>
        <p:spPr>
          <a:xfrm>
            <a:off x="10941249" y="3788168"/>
            <a:ext cx="136187" cy="1371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339250D-1B43-40B5-A845-78CDA2422BCA}"/>
              </a:ext>
            </a:extLst>
          </p:cNvPr>
          <p:cNvGrpSpPr/>
          <p:nvPr/>
        </p:nvGrpSpPr>
        <p:grpSpPr>
          <a:xfrm>
            <a:off x="8458306" y="1329910"/>
            <a:ext cx="2839358" cy="3769327"/>
            <a:chOff x="8458306" y="1329910"/>
            <a:chExt cx="2839358" cy="376932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6AF58DD5-0B63-4EED-B4A2-AC722D7E61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76491" y="1329910"/>
              <a:ext cx="2821173" cy="3769327"/>
              <a:chOff x="1171194" y="107023"/>
              <a:chExt cx="3980938" cy="5318417"/>
            </a:xfrm>
          </p:grpSpPr>
          <p:sp>
            <p:nvSpPr>
              <p:cNvPr id="64" name="Text Box 13">
                <a:extLst>
                  <a:ext uri="{FF2B5EF4-FFF2-40B4-BE49-F238E27FC236}">
                    <a16:creationId xmlns:a16="http://schemas.microsoft.com/office/drawing/2014/main" xmlns="" id="{EB0534B8-8699-4FCB-ACA4-CB8800FEAB86}"/>
                  </a:ext>
                </a:extLst>
              </p:cNvPr>
              <p:cNvSpPr txBox="1"/>
              <p:nvPr/>
            </p:nvSpPr>
            <p:spPr>
              <a:xfrm>
                <a:off x="4768233" y="107023"/>
                <a:ext cx="330200" cy="3721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i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</a:t>
                </a:r>
                <a:endParaRPr lang="en-US" sz="110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xmlns="" id="{015BD22D-3834-4358-A5C5-CD2CB27D73F4}"/>
                  </a:ext>
                </a:extLst>
              </p:cNvPr>
              <p:cNvGrpSpPr/>
              <p:nvPr/>
            </p:nvGrpSpPr>
            <p:grpSpPr>
              <a:xfrm>
                <a:off x="1171194" y="517930"/>
                <a:ext cx="3980938" cy="4907510"/>
                <a:chOff x="1171194" y="517930"/>
                <a:chExt cx="3980938" cy="4907510"/>
              </a:xfrm>
            </p:grpSpPr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xmlns="" id="{C02B3F88-A045-4D5D-9850-0D1FA9F5CE08}"/>
                    </a:ext>
                  </a:extLst>
                </p:cNvPr>
                <p:cNvSpPr/>
                <p:nvPr/>
              </p:nvSpPr>
              <p:spPr>
                <a:xfrm>
                  <a:off x="1562100" y="2133600"/>
                  <a:ext cx="3291840" cy="329184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B8020F62-DF20-4FB4-85AC-473E475050AC}"/>
                    </a:ext>
                  </a:extLst>
                </p:cNvPr>
                <p:cNvCxnSpPr/>
                <p:nvPr/>
              </p:nvCxnSpPr>
              <p:spPr>
                <a:xfrm>
                  <a:off x="2209800" y="2446020"/>
                  <a:ext cx="1005840" cy="1333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xmlns="" id="{7A80B87D-0DD8-4CB7-B12B-B3C20FA488C6}"/>
                    </a:ext>
                  </a:extLst>
                </p:cNvPr>
                <p:cNvSpPr/>
                <p:nvPr/>
              </p:nvSpPr>
              <p:spPr>
                <a:xfrm>
                  <a:off x="3195320" y="528320"/>
                  <a:ext cx="1651000" cy="3251200"/>
                </a:xfrm>
                <a:custGeom>
                  <a:avLst/>
                  <a:gdLst>
                    <a:gd name="connsiteX0" fmla="*/ 0 w 1653540"/>
                    <a:gd name="connsiteY0" fmla="*/ 3337560 h 3337560"/>
                    <a:gd name="connsiteX1" fmla="*/ 1653540 w 1653540"/>
                    <a:gd name="connsiteY1" fmla="*/ 0 h 3337560"/>
                    <a:gd name="connsiteX2" fmla="*/ 1653540 w 1653540"/>
                    <a:gd name="connsiteY2" fmla="*/ 3337560 h 3337560"/>
                    <a:gd name="connsiteX3" fmla="*/ 0 w 1653540"/>
                    <a:gd name="connsiteY3" fmla="*/ 3337560 h 3337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53540" h="3337560">
                      <a:moveTo>
                        <a:pt x="0" y="3337560"/>
                      </a:moveTo>
                      <a:lnTo>
                        <a:pt x="1653540" y="0"/>
                      </a:lnTo>
                      <a:lnTo>
                        <a:pt x="1653540" y="3337560"/>
                      </a:lnTo>
                      <a:lnTo>
                        <a:pt x="0" y="3337560"/>
                      </a:lnTo>
                      <a:close/>
                    </a:path>
                  </a:pathLst>
                </a:custGeom>
                <a:noFill/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xmlns="" id="{85F713EC-0C92-49D7-94E9-FDD02CA41140}"/>
                    </a:ext>
                  </a:extLst>
                </p:cNvPr>
                <p:cNvSpPr/>
                <p:nvPr/>
              </p:nvSpPr>
              <p:spPr>
                <a:xfrm>
                  <a:off x="1554480" y="517930"/>
                  <a:ext cx="3281680" cy="3254200"/>
                </a:xfrm>
                <a:custGeom>
                  <a:avLst/>
                  <a:gdLst>
                    <a:gd name="connsiteX0" fmla="*/ 0 w 3337560"/>
                    <a:gd name="connsiteY0" fmla="*/ 2506980 h 3360420"/>
                    <a:gd name="connsiteX1" fmla="*/ 1676400 w 3337560"/>
                    <a:gd name="connsiteY1" fmla="*/ 3360420 h 3360420"/>
                    <a:gd name="connsiteX2" fmla="*/ 3337560 w 3337560"/>
                    <a:gd name="connsiteY2" fmla="*/ 0 h 3360420"/>
                    <a:gd name="connsiteX3" fmla="*/ 0 w 3337560"/>
                    <a:gd name="connsiteY3" fmla="*/ 2506980 h 336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7560" h="3360420">
                      <a:moveTo>
                        <a:pt x="0" y="2506980"/>
                      </a:moveTo>
                      <a:lnTo>
                        <a:pt x="1676400" y="3360420"/>
                      </a:lnTo>
                      <a:lnTo>
                        <a:pt x="3337560" y="0"/>
                      </a:lnTo>
                      <a:lnTo>
                        <a:pt x="0" y="2506980"/>
                      </a:lnTo>
                      <a:close/>
                    </a:path>
                  </a:pathLst>
                </a:custGeom>
                <a:noFill/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xmlns="" id="{0885C695-7700-4148-BF1B-DF2C3D6E9505}"/>
                    </a:ext>
                  </a:extLst>
                </p:cNvPr>
                <p:cNvSpPr/>
                <p:nvPr/>
              </p:nvSpPr>
              <p:spPr>
                <a:xfrm>
                  <a:off x="1569720" y="2455333"/>
                  <a:ext cx="3266440" cy="1325880"/>
                </a:xfrm>
                <a:custGeom>
                  <a:avLst/>
                  <a:gdLst>
                    <a:gd name="connsiteX0" fmla="*/ 0 w 3329940"/>
                    <a:gd name="connsiteY0" fmla="*/ 1333500 h 1348740"/>
                    <a:gd name="connsiteX1" fmla="*/ 670560 w 3329940"/>
                    <a:gd name="connsiteY1" fmla="*/ 0 h 1348740"/>
                    <a:gd name="connsiteX2" fmla="*/ 3329940 w 3329940"/>
                    <a:gd name="connsiteY2" fmla="*/ 1348740 h 1348740"/>
                    <a:gd name="connsiteX3" fmla="*/ 0 w 3329940"/>
                    <a:gd name="connsiteY3" fmla="*/ 1333500 h 1348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29940" h="1348740">
                      <a:moveTo>
                        <a:pt x="0" y="1333500"/>
                      </a:moveTo>
                      <a:lnTo>
                        <a:pt x="670560" y="0"/>
                      </a:lnTo>
                      <a:lnTo>
                        <a:pt x="3329940" y="1348740"/>
                      </a:lnTo>
                      <a:lnTo>
                        <a:pt x="0" y="1333500"/>
                      </a:lnTo>
                      <a:close/>
                    </a:path>
                  </a:pathLst>
                </a:custGeom>
                <a:noFill/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xmlns="" id="{9F0A03D0-8D78-42EF-AC22-9E848C356D50}"/>
                    </a:ext>
                  </a:extLst>
                </p:cNvPr>
                <p:cNvCxnSpPr>
                  <a:cxnSpLocks/>
                  <a:stCxn id="71" idx="0"/>
                  <a:endCxn id="72" idx="0"/>
                </p:cNvCxnSpPr>
                <p:nvPr/>
              </p:nvCxnSpPr>
              <p:spPr>
                <a:xfrm>
                  <a:off x="1554480" y="2945667"/>
                  <a:ext cx="15240" cy="82056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 Box 10">
                  <a:extLst>
                    <a:ext uri="{FF2B5EF4-FFF2-40B4-BE49-F238E27FC236}">
                      <a16:creationId xmlns:a16="http://schemas.microsoft.com/office/drawing/2014/main" xmlns="" id="{A277B716-CCD3-44F7-BDD8-F1845F55C134}"/>
                    </a:ext>
                  </a:extLst>
                </p:cNvPr>
                <p:cNvSpPr txBox="1"/>
                <p:nvPr/>
              </p:nvSpPr>
              <p:spPr>
                <a:xfrm>
                  <a:off x="1278468" y="3581403"/>
                  <a:ext cx="330200" cy="37253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endParaRPr lang="en-US" sz="11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Text Box 13">
                  <a:extLst>
                    <a:ext uri="{FF2B5EF4-FFF2-40B4-BE49-F238E27FC236}">
                      <a16:creationId xmlns:a16="http://schemas.microsoft.com/office/drawing/2014/main" xmlns="" id="{BD2A8EED-D1A7-4A67-92A5-EA8CE0252944}"/>
                    </a:ext>
                  </a:extLst>
                </p:cNvPr>
                <p:cNvSpPr txBox="1"/>
                <p:nvPr/>
              </p:nvSpPr>
              <p:spPr>
                <a:xfrm>
                  <a:off x="4821932" y="3542175"/>
                  <a:ext cx="330200" cy="3721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800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sz="11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Text Box 13">
                  <a:extLst>
                    <a:ext uri="{FF2B5EF4-FFF2-40B4-BE49-F238E27FC236}">
                      <a16:creationId xmlns:a16="http://schemas.microsoft.com/office/drawing/2014/main" xmlns="" id="{8A478164-3848-4223-BF24-D8CABDEA1FCC}"/>
                    </a:ext>
                  </a:extLst>
                </p:cNvPr>
                <p:cNvSpPr txBox="1"/>
                <p:nvPr/>
              </p:nvSpPr>
              <p:spPr>
                <a:xfrm>
                  <a:off x="1171194" y="2671447"/>
                  <a:ext cx="330200" cy="3721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800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C</a:t>
                  </a:r>
                  <a:endParaRPr lang="en-US" sz="11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 Box 13">
                  <a:extLst>
                    <a:ext uri="{FF2B5EF4-FFF2-40B4-BE49-F238E27FC236}">
                      <a16:creationId xmlns:a16="http://schemas.microsoft.com/office/drawing/2014/main" xmlns="" id="{E305C072-5974-4D1E-9C7A-6BE4A11FD1F9}"/>
                    </a:ext>
                  </a:extLst>
                </p:cNvPr>
                <p:cNvSpPr txBox="1"/>
                <p:nvPr/>
              </p:nvSpPr>
              <p:spPr>
                <a:xfrm>
                  <a:off x="3050200" y="3702133"/>
                  <a:ext cx="330200" cy="3721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800" i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O</a:t>
                  </a:r>
                  <a:endParaRPr lang="en-US" sz="11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Text Box 13">
                  <a:extLst>
                    <a:ext uri="{FF2B5EF4-FFF2-40B4-BE49-F238E27FC236}">
                      <a16:creationId xmlns:a16="http://schemas.microsoft.com/office/drawing/2014/main" xmlns="" id="{78C39F5D-2C74-4EBD-AF5D-5A49F74F1EAF}"/>
                    </a:ext>
                  </a:extLst>
                </p:cNvPr>
                <p:cNvSpPr txBox="1"/>
                <p:nvPr/>
              </p:nvSpPr>
              <p:spPr>
                <a:xfrm>
                  <a:off x="1949739" y="1991444"/>
                  <a:ext cx="330200" cy="3721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hu-HU" sz="1800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P</a:t>
                  </a:r>
                  <a:endParaRPr lang="en-US" sz="11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Text Box 13">
                  <a:extLst>
                    <a:ext uri="{FF2B5EF4-FFF2-40B4-BE49-F238E27FC236}">
                      <a16:creationId xmlns:a16="http://schemas.microsoft.com/office/drawing/2014/main" xmlns="" id="{08E40B1B-06FE-462B-BA0F-3BF6F63A43A5}"/>
                    </a:ext>
                  </a:extLst>
                </p:cNvPr>
                <p:cNvSpPr txBox="1"/>
                <p:nvPr/>
              </p:nvSpPr>
              <p:spPr>
                <a:xfrm>
                  <a:off x="3261019" y="2616828"/>
                  <a:ext cx="330200" cy="3721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800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N</a:t>
                  </a:r>
                  <a:endParaRPr lang="en-US" sz="11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Text Box 13">
                  <a:extLst>
                    <a:ext uri="{FF2B5EF4-FFF2-40B4-BE49-F238E27FC236}">
                      <a16:creationId xmlns:a16="http://schemas.microsoft.com/office/drawing/2014/main" xmlns="" id="{025B469A-198B-4D07-97E2-311E939C1A66}"/>
                    </a:ext>
                  </a:extLst>
                </p:cNvPr>
                <p:cNvSpPr txBox="1"/>
                <p:nvPr/>
              </p:nvSpPr>
              <p:spPr>
                <a:xfrm>
                  <a:off x="1763267" y="3117934"/>
                  <a:ext cx="330200" cy="3721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800" i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M</a:t>
                  </a:r>
                  <a:endParaRPr lang="en-US" sz="11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9" name="Text Box 13">
              <a:extLst>
                <a:ext uri="{FF2B5EF4-FFF2-40B4-BE49-F238E27FC236}">
                  <a16:creationId xmlns:a16="http://schemas.microsoft.com/office/drawing/2014/main" xmlns="" id="{A793FB5C-0DEF-4365-8F97-36227381F83F}"/>
                </a:ext>
              </a:extLst>
            </p:cNvPr>
            <p:cNvSpPr txBox="1"/>
            <p:nvPr/>
          </p:nvSpPr>
          <p:spPr>
            <a:xfrm>
              <a:off x="8458306" y="3764509"/>
              <a:ext cx="234003" cy="26372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  <a:endParaRPr lang="en-US" sz="1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6776C2F2-6860-46F7-A673-1AEEC23F5058}"/>
                </a:ext>
              </a:extLst>
            </p:cNvPr>
            <p:cNvSpPr/>
            <p:nvPr/>
          </p:nvSpPr>
          <p:spPr>
            <a:xfrm>
              <a:off x="9879920" y="3907692"/>
              <a:ext cx="54000" cy="54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C261E0A3-52BD-485D-93FD-8CDB20E23F9D}"/>
              </a:ext>
            </a:extLst>
          </p:cNvPr>
          <p:cNvCxnSpPr>
            <a:cxnSpLocks/>
            <a:stCxn id="46" idx="0"/>
          </p:cNvCxnSpPr>
          <p:nvPr/>
        </p:nvCxnSpPr>
        <p:spPr>
          <a:xfrm>
            <a:off x="8748110" y="3330855"/>
            <a:ext cx="10800" cy="581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703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03" y="118884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feladat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846" y="1362276"/>
                <a:ext cx="10797746" cy="5238262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𝐴𝐵𝐷𝐶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trapézban adott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(1),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=8 </m:t>
                    </m:r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jelöljük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(2).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Megszerkesztjük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𝐶𝐸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(3). 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Tudva azt, hogy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𝐵𝐷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𝐶𝐸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𝐶𝐸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∥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𝐵𝐷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trap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alapjai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𝐶𝐸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akkor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𝐴𝐵𝐸𝐶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téglalap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téglalap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szembenfekvő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oldalai kongruensek, tehát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𝐶𝐸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=8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 sz="2400" i="0" dirty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𝐸𝐷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hu-HU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2.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hu-HU" sz="24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𝐶𝐸</m:t>
                        </m:r>
                        <m:r>
                          <a:rPr lang="hu-HU" sz="2400" i="1" dirty="0">
                            <a:latin typeface="Cambria Math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a:rPr lang="hu-HU" sz="2400" i="1" dirty="0">
                            <a:latin typeface="Cambria Math"/>
                            <a:ea typeface="Cambria Math"/>
                            <a:sym typeface="Symbol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-ben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𝐶𝐸𝐷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90°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(3)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hu-HU" sz="2400" i="0">
                            <a:latin typeface="Cambria Math"/>
                            <a:ea typeface="Cambria" panose="02040503050406030204" pitchFamily="18" charset="0"/>
                          </a:rPr>
                          <m:t>P</m:t>
                        </m:r>
                        <m:r>
                          <a:rPr lang="hu-HU" sz="2400" i="0">
                            <a:latin typeface="Cambria Math"/>
                            <a:ea typeface="Cambria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  <a:ea typeface="Cambria" panose="02040503050406030204" pitchFamily="18" charset="0"/>
                          </a:rPr>
                          <m:t>t</m:t>
                        </m:r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.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e>
                    </m:groupChr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𝐶𝐷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𝐶𝐸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𝐸𝐷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⇔</a:t>
                </a: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+ 2</m:t>
                        </m:r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hu-HU" sz="2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2</m:t>
                        </m:r>
                        <m:r>
                          <m:rPr>
                            <m:nor/>
                          </m:rPr>
                          <a:rPr lang="hu-HU" sz="2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⇔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+ 4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+ 4 = 64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– 4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+ 4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⇔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=64 −4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⇔ 8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=64 ⇔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=8 ⇔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=8 </m:t>
                    </m:r>
                    <m:r>
                      <m:rPr>
                        <m:sty m:val="p"/>
                      </m:rPr>
                      <a:rPr lang="hu-HU" sz="2400" b="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cm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 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=8 </m:t>
                    </m:r>
                    <m:r>
                      <m:rPr>
                        <m:sty m:val="p"/>
                      </m:rPr>
                      <a:rPr lang="hu-HU" sz="2400" b="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cm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⟹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hu-HU" sz="24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𝐴𝐵𝐷</m:t>
                        </m:r>
                      </m:e>
                      <m:sub>
                        <m:r>
                          <a:rPr lang="hu-HU" sz="2400" i="1" dirty="0">
                            <a:latin typeface="Cambria Math"/>
                            <a:ea typeface="Cambria Math"/>
                            <a:sym typeface="Symbol"/>
                          </a:rPr>
                          <m:t>∆</m:t>
                        </m:r>
                      </m:sub>
                    </m:sSub>
                    <m:r>
                      <a:rPr lang="hu-HU" sz="2400" i="1" dirty="0">
                        <a:latin typeface="Cambria Math" panose="02040503050406030204" pitchFamily="18" charset="0"/>
                        <a:ea typeface="Cambria Math"/>
                        <a:sym typeface="Symbol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egyenlő szárú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846" y="1362276"/>
                <a:ext cx="10797746" cy="5238262"/>
              </a:xfrm>
              <a:blipFill rotWithShape="0">
                <a:blip r:embed="rId2"/>
                <a:stretch>
                  <a:fillRect l="-847" t="-3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05BE587-BE28-4F06-A44D-136B5B51F1BD}"/>
              </a:ext>
            </a:extLst>
          </p:cNvPr>
          <p:cNvGrpSpPr/>
          <p:nvPr/>
        </p:nvGrpSpPr>
        <p:grpSpPr>
          <a:xfrm>
            <a:off x="725005" y="629443"/>
            <a:ext cx="10797748" cy="575310"/>
            <a:chOff x="2651857" y="452944"/>
            <a:chExt cx="10582275" cy="57531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24B223B-AD4F-4CC9-9D18-8B548E70D94C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9D7AB60-2AAD-4A47-98DA-CB013A1611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0C3F368F-FC0C-432C-BBE0-A070889570B8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0C95C7E-B155-424C-AC7D-3011E86580D7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3F38303-94D4-44A1-BD47-162E2C20A42A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8B55C9A-5D36-4EB1-8ACA-DB545E9D31FB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BAB61591-2E22-4A76-8745-87067D174E7B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28C5CB7-A6AD-4514-96F5-0551C8FDBA41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D41AA4B-AF67-44FF-ACA5-A92EB5756EA7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A81574A9-6A9C-431F-8400-F2C6F79B4A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D0BF5F43-EFDC-45D3-B41E-14C1B7A4EB84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A95CF411-653A-453E-8368-5AF190CDBA4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35EF5806-55D4-4BA1-BCCA-502873EEE9AF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EE5C798-A94D-4990-AE57-3C74BC5DA0D5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B37D43E4-ADAF-49B7-B65B-CFD6E28C29A9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64FF1D4F-831E-4EE6-9216-76A20E9679A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9C02AE9D-FDFE-4616-B9A2-4D554A8030EC}"/>
              </a:ext>
            </a:extLst>
          </p:cNvPr>
          <p:cNvGrpSpPr>
            <a:grpSpLocks noChangeAspect="1"/>
          </p:cNvGrpSpPr>
          <p:nvPr/>
        </p:nvGrpSpPr>
        <p:grpSpPr>
          <a:xfrm>
            <a:off x="9241984" y="3917662"/>
            <a:ext cx="2372361" cy="2682875"/>
            <a:chOff x="-88932" y="643824"/>
            <a:chExt cx="3929947" cy="4443797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3CFD3B3B-AD37-48DD-811A-372DA98F9CAD}"/>
                </a:ext>
              </a:extLst>
            </p:cNvPr>
            <p:cNvGrpSpPr/>
            <p:nvPr/>
          </p:nvGrpSpPr>
          <p:grpSpPr>
            <a:xfrm>
              <a:off x="-88932" y="643824"/>
              <a:ext cx="3929947" cy="4096418"/>
              <a:chOff x="-88932" y="643824"/>
              <a:chExt cx="3929947" cy="4096418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11EF25FC-07F1-4BE8-BFC7-833667D0B4D6}"/>
                  </a:ext>
                </a:extLst>
              </p:cNvPr>
              <p:cNvSpPr/>
              <p:nvPr/>
            </p:nvSpPr>
            <p:spPr>
              <a:xfrm>
                <a:off x="412750" y="1136650"/>
                <a:ext cx="2971800" cy="2965450"/>
              </a:xfrm>
              <a:custGeom>
                <a:avLst/>
                <a:gdLst>
                  <a:gd name="connsiteX0" fmla="*/ 0 w 2971800"/>
                  <a:gd name="connsiteY0" fmla="*/ 2959100 h 2965450"/>
                  <a:gd name="connsiteX1" fmla="*/ 0 w 2971800"/>
                  <a:gd name="connsiteY1" fmla="*/ 0 h 2965450"/>
                  <a:gd name="connsiteX2" fmla="*/ 742950 w 2971800"/>
                  <a:gd name="connsiteY2" fmla="*/ 0 h 2965450"/>
                  <a:gd name="connsiteX3" fmla="*/ 2971800 w 2971800"/>
                  <a:gd name="connsiteY3" fmla="*/ 2965450 h 2965450"/>
                  <a:gd name="connsiteX4" fmla="*/ 0 w 2971800"/>
                  <a:gd name="connsiteY4" fmla="*/ 2959100 h 296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1800" h="2965450">
                    <a:moveTo>
                      <a:pt x="0" y="2959100"/>
                    </a:moveTo>
                    <a:lnTo>
                      <a:pt x="0" y="0"/>
                    </a:lnTo>
                    <a:lnTo>
                      <a:pt x="742950" y="0"/>
                    </a:lnTo>
                    <a:lnTo>
                      <a:pt x="2971800" y="2965450"/>
                    </a:lnTo>
                    <a:lnTo>
                      <a:pt x="0" y="2959100"/>
                    </a:ln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5FB5B138-30E9-469E-BBED-19420E761D55}"/>
                  </a:ext>
                </a:extLst>
              </p:cNvPr>
              <p:cNvCxnSpPr>
                <a:stCxn id="86" idx="2"/>
              </p:cNvCxnSpPr>
              <p:nvPr/>
            </p:nvCxnSpPr>
            <p:spPr>
              <a:xfrm flipH="1">
                <a:off x="1149350" y="1136650"/>
                <a:ext cx="6350" cy="296545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4D0780E5-C1BB-4D41-A3FB-E3CCF73C1EEE}"/>
                  </a:ext>
                </a:extLst>
              </p:cNvPr>
              <p:cNvSpPr/>
              <p:nvPr/>
            </p:nvSpPr>
            <p:spPr>
              <a:xfrm>
                <a:off x="1587498" y="1714498"/>
                <a:ext cx="75727" cy="757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7447673C-7A5E-413B-8651-C795950548F8}"/>
                  </a:ext>
                </a:extLst>
              </p:cNvPr>
              <p:cNvSpPr/>
              <p:nvPr/>
            </p:nvSpPr>
            <p:spPr>
              <a:xfrm>
                <a:off x="1149348" y="3862221"/>
                <a:ext cx="227213" cy="227186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9" name="Text Box 8">
                <a:extLst>
                  <a:ext uri="{FF2B5EF4-FFF2-40B4-BE49-F238E27FC236}">
                    <a16:creationId xmlns:a16="http://schemas.microsoft.com/office/drawing/2014/main" xmlns="" id="{A8DCDE1C-8C19-4CD8-8A85-4D2DC0574423}"/>
                  </a:ext>
                </a:extLst>
              </p:cNvPr>
              <p:cNvSpPr txBox="1"/>
              <p:nvPr/>
            </p:nvSpPr>
            <p:spPr>
              <a:xfrm>
                <a:off x="-11205" y="769394"/>
                <a:ext cx="423880" cy="50640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u-HU" sz="1800" i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endParaRPr lang="en-US" sz="110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Text Box 9">
                <a:extLst>
                  <a:ext uri="{FF2B5EF4-FFF2-40B4-BE49-F238E27FC236}">
                    <a16:creationId xmlns:a16="http://schemas.microsoft.com/office/drawing/2014/main" xmlns="" id="{528A06D5-5539-43CA-8866-390670C53158}"/>
                  </a:ext>
                </a:extLst>
              </p:cNvPr>
              <p:cNvSpPr txBox="1"/>
              <p:nvPr/>
            </p:nvSpPr>
            <p:spPr>
              <a:xfrm>
                <a:off x="-11201" y="2288593"/>
                <a:ext cx="444519" cy="64442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u-HU" sz="18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8</a:t>
                </a:r>
                <a:endParaRPr lang="en-US" sz="110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Text Box 9">
                <a:extLst>
                  <a:ext uri="{FF2B5EF4-FFF2-40B4-BE49-F238E27FC236}">
                    <a16:creationId xmlns:a16="http://schemas.microsoft.com/office/drawing/2014/main" xmlns="" id="{1B38CAC3-D338-4D44-AF2C-7C4ACCF8D882}"/>
                  </a:ext>
                </a:extLst>
              </p:cNvPr>
              <p:cNvSpPr txBox="1"/>
              <p:nvPr/>
            </p:nvSpPr>
            <p:spPr>
              <a:xfrm>
                <a:off x="1587331" y="1447781"/>
                <a:ext cx="605044" cy="69303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u-HU" sz="18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</a:t>
                </a:r>
                <a:endParaRPr lang="en-US" sz="1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 Box 9">
                <a:extLst>
                  <a:ext uri="{FF2B5EF4-FFF2-40B4-BE49-F238E27FC236}">
                    <a16:creationId xmlns:a16="http://schemas.microsoft.com/office/drawing/2014/main" xmlns="" id="{F347521F-641C-4BEA-8871-BDE1667899DF}"/>
                  </a:ext>
                </a:extLst>
              </p:cNvPr>
              <p:cNvSpPr txBox="1"/>
              <p:nvPr/>
            </p:nvSpPr>
            <p:spPr>
              <a:xfrm>
                <a:off x="3298922" y="3857382"/>
                <a:ext cx="542093" cy="56233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u-HU" sz="1800" i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</a:t>
                </a:r>
                <a:endParaRPr lang="en-US" sz="110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Text Box 9">
                <a:extLst>
                  <a:ext uri="{FF2B5EF4-FFF2-40B4-BE49-F238E27FC236}">
                    <a16:creationId xmlns:a16="http://schemas.microsoft.com/office/drawing/2014/main" xmlns="" id="{D3C9219A-4446-4900-84D8-5B9DC78CF4A2}"/>
                  </a:ext>
                </a:extLst>
              </p:cNvPr>
              <p:cNvSpPr txBox="1"/>
              <p:nvPr/>
            </p:nvSpPr>
            <p:spPr>
              <a:xfrm>
                <a:off x="-88932" y="3856431"/>
                <a:ext cx="477172" cy="67651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u-HU" sz="1800" i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endParaRPr lang="en-US" sz="110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Text Box 9">
                <a:extLst>
                  <a:ext uri="{FF2B5EF4-FFF2-40B4-BE49-F238E27FC236}">
                    <a16:creationId xmlns:a16="http://schemas.microsoft.com/office/drawing/2014/main" xmlns="" id="{51E98300-A539-4121-9A1C-26F79E4E8C57}"/>
                  </a:ext>
                </a:extLst>
              </p:cNvPr>
              <p:cNvSpPr txBox="1"/>
              <p:nvPr/>
            </p:nvSpPr>
            <p:spPr>
              <a:xfrm>
                <a:off x="1086786" y="748942"/>
                <a:ext cx="500634" cy="79427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u-HU" sz="1800" i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endParaRPr lang="en-US" sz="110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Text Box 9">
                <a:extLst>
                  <a:ext uri="{FF2B5EF4-FFF2-40B4-BE49-F238E27FC236}">
                    <a16:creationId xmlns:a16="http://schemas.microsoft.com/office/drawing/2014/main" xmlns="" id="{D7F2EF5C-EE6D-48D7-8F08-BCE65091F985}"/>
                  </a:ext>
                </a:extLst>
              </p:cNvPr>
              <p:cNvSpPr txBox="1"/>
              <p:nvPr/>
            </p:nvSpPr>
            <p:spPr>
              <a:xfrm>
                <a:off x="748847" y="2274914"/>
                <a:ext cx="567875" cy="6490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u-HU" sz="18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8</a:t>
                </a:r>
                <a:endParaRPr lang="en-US" sz="110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 Box 9">
                <a:extLst>
                  <a:ext uri="{FF2B5EF4-FFF2-40B4-BE49-F238E27FC236}">
                    <a16:creationId xmlns:a16="http://schemas.microsoft.com/office/drawing/2014/main" xmlns="" id="{68D65871-F456-4DE1-B807-69CCCEC9E38D}"/>
                  </a:ext>
                </a:extLst>
              </p:cNvPr>
              <p:cNvSpPr txBox="1"/>
              <p:nvPr/>
            </p:nvSpPr>
            <p:spPr>
              <a:xfrm>
                <a:off x="1316737" y="1050054"/>
                <a:ext cx="458908" cy="66444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u-HU" sz="18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endParaRPr lang="en-US" sz="110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Text Box 9">
                <a:extLst>
                  <a:ext uri="{FF2B5EF4-FFF2-40B4-BE49-F238E27FC236}">
                    <a16:creationId xmlns:a16="http://schemas.microsoft.com/office/drawing/2014/main" xmlns="" id="{42D4FADE-4751-416C-B452-166A8F0BBD46}"/>
                  </a:ext>
                </a:extLst>
              </p:cNvPr>
              <p:cNvSpPr txBox="1"/>
              <p:nvPr/>
            </p:nvSpPr>
            <p:spPr>
              <a:xfrm>
                <a:off x="525409" y="643824"/>
                <a:ext cx="444122" cy="55829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u-HU" sz="18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endParaRPr lang="en-US" sz="110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 Box 9">
                    <a:extLst>
                      <a:ext uri="{FF2B5EF4-FFF2-40B4-BE49-F238E27FC236}">
                        <a16:creationId xmlns:a16="http://schemas.microsoft.com/office/drawing/2014/main" xmlns="" id="{9FAB6660-7FA1-4BA8-85AD-6B9231776151}"/>
                      </a:ext>
                    </a:extLst>
                  </p:cNvPr>
                  <p:cNvSpPr txBox="1"/>
                  <p:nvPr/>
                </p:nvSpPr>
                <p:spPr>
                  <a:xfrm>
                    <a:off x="2406004" y="2547641"/>
                    <a:ext cx="641685" cy="66484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5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110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8" name="Text Box 9">
                    <a:extLst>
                      <a:ext uri="{FF2B5EF4-FFF2-40B4-BE49-F238E27FC236}">
                        <a16:creationId xmlns:a16="http://schemas.microsoft.com/office/drawing/2014/main" id="{9FAB6660-7FA1-4BA8-85AD-6B92317761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004" y="2547641"/>
                    <a:ext cx="641685" cy="66484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 Box 9">
                    <a:extLst>
                      <a:ext uri="{FF2B5EF4-FFF2-40B4-BE49-F238E27FC236}">
                        <a16:creationId xmlns:a16="http://schemas.microsoft.com/office/drawing/2014/main" xmlns="" id="{A1C4EC0C-DA99-44C1-9E5B-7B0528A08232}"/>
                      </a:ext>
                    </a:extLst>
                  </p:cNvPr>
                  <p:cNvSpPr txBox="1"/>
                  <p:nvPr/>
                </p:nvSpPr>
                <p:spPr>
                  <a:xfrm>
                    <a:off x="1643953" y="3963123"/>
                    <a:ext cx="1358659" cy="718818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5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oMath>
                      </m:oMathPara>
                    </a14:m>
                    <a:endParaRPr lang="en-US" sz="110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9" name="Text Box 9">
                    <a:extLst>
                      <a:ext uri="{FF2B5EF4-FFF2-40B4-BE49-F238E27FC236}">
                        <a16:creationId xmlns:a16="http://schemas.microsoft.com/office/drawing/2014/main" id="{A1C4EC0C-DA99-44C1-9E5B-7B0528A082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3953" y="3963123"/>
                    <a:ext cx="1358659" cy="71881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0" name="Text Box 9">
                <a:extLst>
                  <a:ext uri="{FF2B5EF4-FFF2-40B4-BE49-F238E27FC236}">
                    <a16:creationId xmlns:a16="http://schemas.microsoft.com/office/drawing/2014/main" xmlns="" id="{0A8AC729-6DD8-465A-A97C-E6E94CA06E43}"/>
                  </a:ext>
                </a:extLst>
              </p:cNvPr>
              <p:cNvSpPr txBox="1"/>
              <p:nvPr/>
            </p:nvSpPr>
            <p:spPr>
              <a:xfrm>
                <a:off x="880879" y="4044426"/>
                <a:ext cx="598184" cy="5818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u-HU" sz="1800" i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</a:t>
                </a:r>
                <a:endParaRPr lang="en-US" sz="110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Text Box 9">
                <a:extLst>
                  <a:ext uri="{FF2B5EF4-FFF2-40B4-BE49-F238E27FC236}">
                    <a16:creationId xmlns:a16="http://schemas.microsoft.com/office/drawing/2014/main" xmlns="" id="{66357DF8-0E2B-4979-84DF-02B241ED1655}"/>
                  </a:ext>
                </a:extLst>
              </p:cNvPr>
              <p:cNvSpPr txBox="1"/>
              <p:nvPr/>
            </p:nvSpPr>
            <p:spPr>
              <a:xfrm>
                <a:off x="481868" y="4005262"/>
                <a:ext cx="717730" cy="7349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u-HU" sz="18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endParaRPr lang="en-US" sz="110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Right Brace 101">
                <a:extLst>
                  <a:ext uri="{FF2B5EF4-FFF2-40B4-BE49-F238E27FC236}">
                    <a16:creationId xmlns:a16="http://schemas.microsoft.com/office/drawing/2014/main" xmlns="" id="{A2ACEECE-F5E2-4AA8-8ADE-F40B81C84329}"/>
                  </a:ext>
                </a:extLst>
              </p:cNvPr>
              <p:cNvSpPr/>
              <p:nvPr/>
            </p:nvSpPr>
            <p:spPr>
              <a:xfrm rot="5400000">
                <a:off x="1845386" y="3041303"/>
                <a:ext cx="152399" cy="3017520"/>
              </a:xfrm>
              <a:prstGeom prst="rightBrace">
                <a:avLst>
                  <a:gd name="adj1" fmla="val 65833"/>
                  <a:gd name="adj2" fmla="val 49105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 Box 9">
                  <a:extLst>
                    <a:ext uri="{FF2B5EF4-FFF2-40B4-BE49-F238E27FC236}">
                      <a16:creationId xmlns:a16="http://schemas.microsoft.com/office/drawing/2014/main" xmlns="" id="{87CF9410-576F-49F6-AA2E-9C984DFB6CD7}"/>
                    </a:ext>
                  </a:extLst>
                </p:cNvPr>
                <p:cNvSpPr txBox="1"/>
                <p:nvPr/>
              </p:nvSpPr>
              <p:spPr>
                <a:xfrm>
                  <a:off x="1644044" y="4537701"/>
                  <a:ext cx="411987" cy="54992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1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4" name="Text Box 9">
                  <a:extLst>
                    <a:ext uri="{FF2B5EF4-FFF2-40B4-BE49-F238E27FC236}">
                      <a16:creationId xmlns:a16="http://schemas.microsoft.com/office/drawing/2014/main" id="{87CF9410-576F-49F6-AA2E-9C984DFB6C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4044" y="4537701"/>
                  <a:ext cx="411987" cy="5499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CCE7AAC-8FF9-4651-8D51-2D0D2EF99121}"/>
              </a:ext>
            </a:extLst>
          </p:cNvPr>
          <p:cNvCxnSpPr>
            <a:cxnSpLocks/>
            <a:stCxn id="69" idx="0"/>
          </p:cNvCxnSpPr>
          <p:nvPr/>
        </p:nvCxnSpPr>
        <p:spPr>
          <a:xfrm>
            <a:off x="9384817" y="2667747"/>
            <a:ext cx="1692830" cy="4160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458C248-DBC1-43D6-AF85-ED0B22CD6413}"/>
              </a:ext>
            </a:extLst>
          </p:cNvPr>
          <p:cNvGrpSpPr/>
          <p:nvPr/>
        </p:nvGrpSpPr>
        <p:grpSpPr>
          <a:xfrm>
            <a:off x="9111929" y="1198516"/>
            <a:ext cx="2175173" cy="2743200"/>
            <a:chOff x="9111929" y="1198516"/>
            <a:chExt cx="2175173" cy="27432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2957A00-04EF-4A0F-BC08-877EEBAEE90F}"/>
                </a:ext>
              </a:extLst>
            </p:cNvPr>
            <p:cNvGrpSpPr/>
            <p:nvPr/>
          </p:nvGrpSpPr>
          <p:grpSpPr>
            <a:xfrm>
              <a:off x="9111929" y="1198516"/>
              <a:ext cx="2175173" cy="2743200"/>
              <a:chOff x="9111929" y="1198516"/>
              <a:chExt cx="2175173" cy="2743200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B41DAFE8-B10C-4F80-88C6-719446E63A52}"/>
                  </a:ext>
                </a:extLst>
              </p:cNvPr>
              <p:cNvSpPr/>
              <p:nvPr/>
            </p:nvSpPr>
            <p:spPr>
              <a:xfrm>
                <a:off x="10976855" y="2617911"/>
                <a:ext cx="91440" cy="914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Text Box 13">
                <a:extLst>
                  <a:ext uri="{FF2B5EF4-FFF2-40B4-BE49-F238E27FC236}">
                    <a16:creationId xmlns:a16="http://schemas.microsoft.com/office/drawing/2014/main" xmlns="" id="{A793FB5C-0DEF-4365-8F97-36227381F83F}"/>
                  </a:ext>
                </a:extLst>
              </p:cNvPr>
              <p:cNvSpPr txBox="1"/>
              <p:nvPr/>
            </p:nvSpPr>
            <p:spPr>
              <a:xfrm>
                <a:off x="9111929" y="2972033"/>
                <a:ext cx="234003" cy="26372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90000"/>
                  </a:lnSpc>
                </a:pPr>
                <a:r>
                  <a:rPr lang="en-US" sz="18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endParaRPr lang="en-US" sz="1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9797C884-7667-45E4-9342-12CA71314600}"/>
                  </a:ext>
                </a:extLst>
              </p:cNvPr>
              <p:cNvGrpSpPr/>
              <p:nvPr/>
            </p:nvGrpSpPr>
            <p:grpSpPr>
              <a:xfrm>
                <a:off x="9136747" y="1198516"/>
                <a:ext cx="2103551" cy="2743200"/>
                <a:chOff x="9162252" y="1204833"/>
                <a:chExt cx="2103551" cy="2743200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0E3933DF-3786-4A0A-8E6C-C82328DF5AAA}"/>
                    </a:ext>
                  </a:extLst>
                </p:cNvPr>
                <p:cNvSpPr/>
                <p:nvPr/>
              </p:nvSpPr>
              <p:spPr>
                <a:xfrm>
                  <a:off x="11012625" y="3000776"/>
                  <a:ext cx="91440" cy="9144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76CAD68C-9232-4349-BBD8-DC34E0890DB4}"/>
                    </a:ext>
                  </a:extLst>
                </p:cNvPr>
                <p:cNvSpPr/>
                <p:nvPr/>
              </p:nvSpPr>
              <p:spPr>
                <a:xfrm>
                  <a:off x="9409620" y="2996956"/>
                  <a:ext cx="91440" cy="9144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xmlns="" id="{6AF58DD5-0B63-4EED-B4A2-AC722D7E612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162252" y="1204833"/>
                  <a:ext cx="2103551" cy="2743200"/>
                  <a:chOff x="1073489" y="107023"/>
                  <a:chExt cx="4078643" cy="5318417"/>
                </a:xfrm>
              </p:grpSpPr>
              <p:sp>
                <p:nvSpPr>
                  <p:cNvPr id="64" name="Text Box 13">
                    <a:extLst>
                      <a:ext uri="{FF2B5EF4-FFF2-40B4-BE49-F238E27FC236}">
                        <a16:creationId xmlns:a16="http://schemas.microsoft.com/office/drawing/2014/main" xmlns="" id="{EB0534B8-8699-4FCB-ACA4-CB8800FEAB86}"/>
                      </a:ext>
                    </a:extLst>
                  </p:cNvPr>
                  <p:cNvSpPr txBox="1"/>
                  <p:nvPr/>
                </p:nvSpPr>
                <p:spPr>
                  <a:xfrm>
                    <a:off x="4768233" y="107023"/>
                    <a:ext cx="330200" cy="37211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90000"/>
                      </a:lnSpc>
                    </a:pPr>
                    <a:r>
                      <a:rPr lang="en-US" sz="1800" i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D</a:t>
                    </a:r>
                    <a:endParaRPr lang="en-US" sz="110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xmlns="" id="{015BD22D-3834-4358-A5C5-CD2CB27D73F4}"/>
                      </a:ext>
                    </a:extLst>
                  </p:cNvPr>
                  <p:cNvGrpSpPr/>
                  <p:nvPr/>
                </p:nvGrpSpPr>
                <p:grpSpPr>
                  <a:xfrm>
                    <a:off x="1073489" y="527779"/>
                    <a:ext cx="4078643" cy="4897661"/>
                    <a:chOff x="1073489" y="527779"/>
                    <a:chExt cx="4078643" cy="4897661"/>
                  </a:xfrm>
                </p:grpSpPr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xmlns="" id="{C02B3F88-A045-4D5D-9850-0D1FA9F5CE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2101" y="2133600"/>
                      <a:ext cx="3291841" cy="32918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xmlns="" id="{B8020F62-DF20-4FB4-85AC-473E475050A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09800" y="2446020"/>
                      <a:ext cx="1005840" cy="13335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8" name="Freeform: Shape 67">
                      <a:extLst>
                        <a:ext uri="{FF2B5EF4-FFF2-40B4-BE49-F238E27FC236}">
                          <a16:creationId xmlns:a16="http://schemas.microsoft.com/office/drawing/2014/main" xmlns="" id="{7A80B87D-0DD8-4CB7-B12B-B3C20FA488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95320" y="528320"/>
                      <a:ext cx="1651000" cy="3251200"/>
                    </a:xfrm>
                    <a:custGeom>
                      <a:avLst/>
                      <a:gdLst>
                        <a:gd name="connsiteX0" fmla="*/ 0 w 1653540"/>
                        <a:gd name="connsiteY0" fmla="*/ 3337560 h 3337560"/>
                        <a:gd name="connsiteX1" fmla="*/ 1653540 w 1653540"/>
                        <a:gd name="connsiteY1" fmla="*/ 0 h 3337560"/>
                        <a:gd name="connsiteX2" fmla="*/ 1653540 w 1653540"/>
                        <a:gd name="connsiteY2" fmla="*/ 3337560 h 3337560"/>
                        <a:gd name="connsiteX3" fmla="*/ 0 w 1653540"/>
                        <a:gd name="connsiteY3" fmla="*/ 3337560 h 33375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53540" h="3337560">
                          <a:moveTo>
                            <a:pt x="0" y="3337560"/>
                          </a:moveTo>
                          <a:lnTo>
                            <a:pt x="1653540" y="0"/>
                          </a:lnTo>
                          <a:lnTo>
                            <a:pt x="1653540" y="3337560"/>
                          </a:lnTo>
                          <a:lnTo>
                            <a:pt x="0" y="3337560"/>
                          </a:lnTo>
                          <a:close/>
                        </a:path>
                      </a:pathLst>
                    </a:custGeom>
                    <a:noFill/>
                    <a:ln w="1905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69" name="Freeform: Shape 68">
                      <a:extLst>
                        <a:ext uri="{FF2B5EF4-FFF2-40B4-BE49-F238E27FC236}">
                          <a16:creationId xmlns:a16="http://schemas.microsoft.com/office/drawing/2014/main" xmlns="" id="{85F713EC-0C92-49D7-94E9-FDD02CA411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4480" y="527779"/>
                      <a:ext cx="3281680" cy="3254200"/>
                    </a:xfrm>
                    <a:custGeom>
                      <a:avLst/>
                      <a:gdLst>
                        <a:gd name="connsiteX0" fmla="*/ 0 w 3337560"/>
                        <a:gd name="connsiteY0" fmla="*/ 2506980 h 3360420"/>
                        <a:gd name="connsiteX1" fmla="*/ 1676400 w 3337560"/>
                        <a:gd name="connsiteY1" fmla="*/ 3360420 h 3360420"/>
                        <a:gd name="connsiteX2" fmla="*/ 3337560 w 3337560"/>
                        <a:gd name="connsiteY2" fmla="*/ 0 h 3360420"/>
                        <a:gd name="connsiteX3" fmla="*/ 0 w 3337560"/>
                        <a:gd name="connsiteY3" fmla="*/ 2506980 h 3360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337560" h="3360420">
                          <a:moveTo>
                            <a:pt x="0" y="2506980"/>
                          </a:moveTo>
                          <a:lnTo>
                            <a:pt x="1676400" y="3360420"/>
                          </a:lnTo>
                          <a:lnTo>
                            <a:pt x="3337560" y="0"/>
                          </a:lnTo>
                          <a:lnTo>
                            <a:pt x="0" y="2506980"/>
                          </a:lnTo>
                          <a:close/>
                        </a:path>
                      </a:pathLst>
                    </a:custGeom>
                    <a:noFill/>
                    <a:ln w="1905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70" name="Freeform: Shape 69">
                      <a:extLst>
                        <a:ext uri="{FF2B5EF4-FFF2-40B4-BE49-F238E27FC236}">
                          <a16:creationId xmlns:a16="http://schemas.microsoft.com/office/drawing/2014/main" xmlns="" id="{0885C695-7700-4148-BF1B-DF2C3D6E95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0171" y="2465182"/>
                      <a:ext cx="3266440" cy="1325880"/>
                    </a:xfrm>
                    <a:custGeom>
                      <a:avLst/>
                      <a:gdLst>
                        <a:gd name="connsiteX0" fmla="*/ 0 w 3329940"/>
                        <a:gd name="connsiteY0" fmla="*/ 1333500 h 1348740"/>
                        <a:gd name="connsiteX1" fmla="*/ 670560 w 3329940"/>
                        <a:gd name="connsiteY1" fmla="*/ 0 h 1348740"/>
                        <a:gd name="connsiteX2" fmla="*/ 3329940 w 3329940"/>
                        <a:gd name="connsiteY2" fmla="*/ 1348740 h 1348740"/>
                        <a:gd name="connsiteX3" fmla="*/ 0 w 3329940"/>
                        <a:gd name="connsiteY3" fmla="*/ 1333500 h 13487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329940" h="1348740">
                          <a:moveTo>
                            <a:pt x="0" y="1333500"/>
                          </a:moveTo>
                          <a:lnTo>
                            <a:pt x="670560" y="0"/>
                          </a:lnTo>
                          <a:lnTo>
                            <a:pt x="3329940" y="1348740"/>
                          </a:lnTo>
                          <a:lnTo>
                            <a:pt x="0" y="1333500"/>
                          </a:lnTo>
                          <a:close/>
                        </a:path>
                      </a:pathLst>
                    </a:custGeom>
                    <a:noFill/>
                    <a:ln w="1905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72" name="Text Box 10">
                      <a:extLst>
                        <a:ext uri="{FF2B5EF4-FFF2-40B4-BE49-F238E27FC236}">
                          <a16:creationId xmlns:a16="http://schemas.microsoft.com/office/drawing/2014/main" xmlns="" id="{A277B716-CCD3-44F7-BDD8-F1845F55C1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8468" y="3581403"/>
                      <a:ext cx="330200" cy="37253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90000"/>
                        </a:lnSpc>
                      </a:pPr>
                      <a:endParaRPr lang="en-US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3" name="Text Box 13">
                      <a:extLst>
                        <a:ext uri="{FF2B5EF4-FFF2-40B4-BE49-F238E27FC236}">
                          <a16:creationId xmlns:a16="http://schemas.microsoft.com/office/drawing/2014/main" xmlns="" id="{BD2A8EED-D1A7-4A67-92A5-EA8CE02529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21932" y="3542175"/>
                      <a:ext cx="330200" cy="37211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90000"/>
                        </a:lnSpc>
                      </a:pPr>
                      <a:r>
                        <a:rPr lang="en-US" sz="1800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4" name="Text Box 13">
                      <a:extLst>
                        <a:ext uri="{FF2B5EF4-FFF2-40B4-BE49-F238E27FC236}">
                          <a16:creationId xmlns:a16="http://schemas.microsoft.com/office/drawing/2014/main" xmlns="" id="{8A478164-3848-4223-BF24-D8CABDEA1F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3489" y="2554937"/>
                      <a:ext cx="330200" cy="372111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90000"/>
                        </a:lnSpc>
                      </a:pPr>
                      <a:r>
                        <a:rPr lang="en-US" sz="1800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5" name="Text Box 13">
                      <a:extLst>
                        <a:ext uri="{FF2B5EF4-FFF2-40B4-BE49-F238E27FC236}">
                          <a16:creationId xmlns:a16="http://schemas.microsoft.com/office/drawing/2014/main" xmlns="" id="{E305C072-5974-4D1E-9C7A-6BE4A11FD1F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50200" y="3702133"/>
                      <a:ext cx="330200" cy="37211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90000"/>
                        </a:lnSpc>
                      </a:pPr>
                      <a:r>
                        <a:rPr lang="en-US" sz="1800" i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6" name="Text Box 13">
                      <a:extLst>
                        <a:ext uri="{FF2B5EF4-FFF2-40B4-BE49-F238E27FC236}">
                          <a16:creationId xmlns:a16="http://schemas.microsoft.com/office/drawing/2014/main" xmlns="" id="{78C39F5D-2C74-4EBD-AF5D-5A49F74F1E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86596" y="1980821"/>
                      <a:ext cx="330200" cy="372111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90000"/>
                        </a:lnSpc>
                      </a:pPr>
                      <a:r>
                        <a:rPr lang="hu-HU" sz="1800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7" name="Text Box 13">
                      <a:extLst>
                        <a:ext uri="{FF2B5EF4-FFF2-40B4-BE49-F238E27FC236}">
                          <a16:creationId xmlns:a16="http://schemas.microsoft.com/office/drawing/2014/main" xmlns="" id="{08E40B1B-06FE-462B-BA0F-3BF6F63A43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41929" y="2421125"/>
                      <a:ext cx="330200" cy="372111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90000"/>
                        </a:lnSpc>
                      </a:pPr>
                      <a:r>
                        <a:rPr lang="en-US" sz="1800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" name="Text Box 13">
                      <a:extLst>
                        <a:ext uri="{FF2B5EF4-FFF2-40B4-BE49-F238E27FC236}">
                          <a16:creationId xmlns:a16="http://schemas.microsoft.com/office/drawing/2014/main" xmlns="" id="{025B469A-198B-4D07-97E2-311E939C1A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23112" y="3114424"/>
                      <a:ext cx="470354" cy="37562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90000"/>
                        </a:lnSpc>
                      </a:pPr>
                      <a:r>
                        <a:rPr lang="en-US" sz="1800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xmlns="" id="{9F0A03D0-8D78-42EF-AC22-9E848C356D50}"/>
                        </a:ext>
                      </a:extLst>
                    </p:cNvPr>
                    <p:cNvCxnSpPr>
                      <a:cxnSpLocks/>
                      <a:stCxn id="71" idx="0"/>
                      <a:endCxn id="72" idx="0"/>
                    </p:cNvCxnSpPr>
                    <p:nvPr/>
                  </p:nvCxnSpPr>
                  <p:spPr>
                    <a:xfrm>
                      <a:off x="1554480" y="2945667"/>
                      <a:ext cx="15240" cy="820564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xmlns="" id="{EF82B996-0505-4849-80C6-D1E028CEB9C5}"/>
                    </a:ext>
                  </a:extLst>
                </p:cNvPr>
                <p:cNvCxnSpPr>
                  <a:stCxn id="69" idx="0"/>
                  <a:endCxn id="70" idx="1"/>
                </p:cNvCxnSpPr>
                <p:nvPr/>
              </p:nvCxnSpPr>
              <p:spPr>
                <a:xfrm flipV="1">
                  <a:off x="9410322" y="2421154"/>
                  <a:ext cx="331865" cy="25291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xmlns="" id="{1A07CD21-02E5-4076-BFEE-A46DA4D31520}"/>
                    </a:ext>
                  </a:extLst>
                </p:cNvPr>
                <p:cNvCxnSpPr>
                  <a:stCxn id="70" idx="1"/>
                  <a:endCxn id="69" idx="2"/>
                </p:cNvCxnSpPr>
                <p:nvPr/>
              </p:nvCxnSpPr>
              <p:spPr>
                <a:xfrm flipV="1">
                  <a:off x="9742187" y="1421856"/>
                  <a:ext cx="1360654" cy="99929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2C78171D-CB0C-4B79-BF26-E60586824763}"/>
                  </a:ext>
                </a:extLst>
              </p:cNvPr>
              <p:cNvCxnSpPr>
                <a:cxnSpLocks/>
                <a:stCxn id="69" idx="2"/>
                <a:endCxn id="70" idx="2"/>
              </p:cNvCxnSpPr>
              <p:nvPr/>
            </p:nvCxnSpPr>
            <p:spPr>
              <a:xfrm flipH="1">
                <a:off x="11062096" y="1415539"/>
                <a:ext cx="15240" cy="168317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3" name="Text Box 13">
                <a:extLst>
                  <a:ext uri="{FF2B5EF4-FFF2-40B4-BE49-F238E27FC236}">
                    <a16:creationId xmlns:a16="http://schemas.microsoft.com/office/drawing/2014/main" xmlns="" id="{2AA4B59D-4803-4DC5-80A1-A163548141DE}"/>
                  </a:ext>
                </a:extLst>
              </p:cNvPr>
              <p:cNvSpPr txBox="1"/>
              <p:nvPr/>
            </p:nvSpPr>
            <p:spPr>
              <a:xfrm>
                <a:off x="11074431" y="2535407"/>
                <a:ext cx="212671" cy="22636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90000"/>
                  </a:lnSpc>
                </a:pPr>
                <a:r>
                  <a:rPr lang="hu-HU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</a:t>
                </a:r>
                <a:endParaRPr lang="en-US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684463F8-527C-445C-92A2-4D8107D0FFF3}"/>
                </a:ext>
              </a:extLst>
            </p:cNvPr>
            <p:cNvSpPr/>
            <p:nvPr/>
          </p:nvSpPr>
          <p:spPr>
            <a:xfrm>
              <a:off x="10208433" y="3078602"/>
              <a:ext cx="54000" cy="54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5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Tartalom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1EA294-A354-44A1-89DA-F5607108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10" y="1334293"/>
            <a:ext cx="10797743" cy="5381467"/>
          </a:xfrm>
          <a:noFill/>
          <a:ln>
            <a:noFill/>
          </a:ln>
        </p:spPr>
        <p:txBody>
          <a:bodyPr lIns="91440" rIns="91440">
            <a:noAutofit/>
          </a:bodyPr>
          <a:lstStyle/>
          <a:p>
            <a:pPr marL="514350" indent="-514350">
              <a:lnSpc>
                <a:spcPct val="140000"/>
              </a:lnSpc>
              <a:spcBef>
                <a:spcPts val="500"/>
              </a:spcBef>
              <a:buAutoNum type="arabicPeriod"/>
            </a:pPr>
            <a:r>
              <a:rPr lang="hu-HU" sz="320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A kör</a:t>
            </a:r>
          </a:p>
          <a:p>
            <a:pPr marL="514350" indent="-514350">
              <a:lnSpc>
                <a:spcPct val="14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hu-HU" sz="3200" dirty="0">
                <a:latin typeface="Cambria" panose="02040503050406030204" pitchFamily="18" charset="0"/>
                <a:ea typeface="Cambria" panose="02040503050406030204" pitchFamily="18" charset="0"/>
              </a:rPr>
              <a:t>Középponti szög, kerületi szög</a:t>
            </a:r>
          </a:p>
          <a:p>
            <a:pPr marL="514350" indent="-514350">
              <a:lnSpc>
                <a:spcPct val="14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hu-HU" sz="3200" dirty="0">
                <a:latin typeface="Cambria" panose="02040503050406030204" pitchFamily="18" charset="0"/>
                <a:ea typeface="Cambria" panose="02040503050406030204" pitchFamily="18" charset="0"/>
              </a:rPr>
              <a:t>Körívek és húrok</a:t>
            </a:r>
          </a:p>
          <a:p>
            <a:pPr marL="514350" indent="-514350">
              <a:lnSpc>
                <a:spcPct val="14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hu-HU" sz="3200" dirty="0">
                <a:latin typeface="Cambria" panose="02040503050406030204" pitchFamily="18" charset="0"/>
                <a:ea typeface="Cambria" panose="02040503050406030204" pitchFamily="18" charset="0"/>
              </a:rPr>
              <a:t>A kör területe és kerülete</a:t>
            </a:r>
          </a:p>
          <a:p>
            <a:pPr marL="514350" indent="-514350">
              <a:lnSpc>
                <a:spcPct val="14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hu-HU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Szabályos sokszögek</a:t>
            </a:r>
          </a:p>
          <a:p>
            <a:pPr marL="514350" indent="-514350">
              <a:lnSpc>
                <a:spcPct val="14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hu-HU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Megoldott feladatok</a:t>
            </a:r>
          </a:p>
          <a:p>
            <a:pPr marL="514350" indent="-514350">
              <a:lnSpc>
                <a:spcPct val="14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hu-HU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Házi feladat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D1B8FCA-F4E0-46AB-8114-CB3EEA678BE8}"/>
              </a:ext>
            </a:extLst>
          </p:cNvPr>
          <p:cNvGrpSpPr/>
          <p:nvPr/>
        </p:nvGrpSpPr>
        <p:grpSpPr>
          <a:xfrm>
            <a:off x="656909" y="629443"/>
            <a:ext cx="10797748" cy="575310"/>
            <a:chOff x="2651857" y="452944"/>
            <a:chExt cx="10582275" cy="57531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F57B5CB0-EAD8-4E09-935B-D9AC04818A0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C175396D-DE52-4CA2-9A71-34A829F83D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AA3E54CD-AEE6-4063-90B9-30F785283A16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BCA74519-0190-49F3-8418-8A5D696009F4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3A3B966-60AB-4598-B3FC-83DA397D0A75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8D2271A-4D06-4469-861F-7766322AA7FE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04F77D81-2E68-411B-BCE8-E34DD05E2291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1ECF5BAF-141F-4CD3-8112-D2CBADC3ED6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238CEFE5-D750-4E7D-A317-410DB47F3F6C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38DDEBAC-5E24-4E78-AF0A-C47B1E4789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11EB592C-9F0A-4741-9F27-818A543D112A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11A515DE-E36B-4937-B01C-FA69D772FBB0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EA8A8768-695A-4869-B387-EFD4F9943301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08C41237-D9D4-48BC-A873-CAE6E5E9E1B6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E2F295EA-F9BE-45C2-86E8-ADE27A0C5D2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4C3A968C-5A21-46F6-8915-12900894E4D1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966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46" y="180429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feladat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846" y="1362275"/>
                <a:ext cx="10797746" cy="4863027"/>
              </a:xfrm>
              <a:noFill/>
              <a:ln>
                <a:noFill/>
              </a:ln>
            </p:spPr>
            <p:txBody>
              <a:bodyPr lIns="91440" rIns="91440">
                <a:normAutofit fontScale="92500" lnSpcReduction="1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átmérő</a:t>
                </a:r>
                <a:r>
                  <a:rPr lang="hu-HU" sz="240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𝐴𝑃𝐵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90°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mert a félkörbe írt kerületi szög derékszög.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𝐶𝑃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hu-HU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hu-HU" sz="2400" b="0" i="0" dirty="0" smtClean="0">
                        <a:latin typeface="Cambria Math" panose="02040503050406030204" pitchFamily="18" charset="0"/>
                      </a:rPr>
                      <m:t> é</m:t>
                    </m:r>
                    <m:r>
                      <m:rPr>
                        <m:sty m:val="p"/>
                      </m:rPr>
                      <a:rPr lang="hu-HU" sz="2400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hu-HU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𝑃</m:t>
                    </m:r>
                    <m:r>
                      <m:rPr>
                        <m:nor/>
                      </m:rPr>
                      <a:rPr lang="hu-HU" sz="24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⟹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 szakasz felezőmerőleges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⟹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𝑃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(4) 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𝐵𝐷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hu-HU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hu-HU" sz="2400" dirty="0">
                        <a:latin typeface="Cambria Math" panose="02040503050406030204" pitchFamily="18" charset="0"/>
                      </a:rPr>
                      <m:t> é</m:t>
                    </m:r>
                    <m:r>
                      <m:rPr>
                        <m:sty m:val="p"/>
                      </m:rPr>
                      <a:rPr lang="hu-HU" sz="2400" dirty="0">
                        <a:latin typeface="Cambria Math" panose="02040503050406030204" pitchFamily="18" charset="0"/>
                      </a:rPr>
                      <m:t>s</m:t>
                    </m:r>
                    <m:r>
                      <a:rPr lang="hu-HU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𝑃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szakasz felezőmerőleges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⊥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𝐵𝑃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(5) 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(5)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MON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téglalap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⟹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/>
                      </a:rPr>
                      <m:t> </m:t>
                    </m:r>
                    <m:sSub>
                      <m:sSubPr>
                        <m:ctrlPr>
                          <a:rPr lang="hu-HU" sz="2400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hu-HU" sz="24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𝑃𝐶𝑂</m:t>
                        </m:r>
                      </m:e>
                      <m:sub>
                        <m:r>
                          <a:rPr lang="hu-HU" sz="2400" i="1" dirty="0">
                            <a:latin typeface="Cambria Math"/>
                            <a:ea typeface="Cambria Math"/>
                            <a:sym typeface="Symbol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-ben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𝐴𝑃𝐵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90°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Symbol"/>
                      </a:rPr>
                      <m:t> 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hu-HU" sz="2400" i="1" dirty="0">
                        <a:latin typeface="Cambria Math" panose="02040503050406030204" pitchFamily="18" charset="0"/>
                        <a:sym typeface="Symbol"/>
                      </a:rPr>
                      <m:t>𝑀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(4), </a:t>
                </a:r>
                <a14:m>
                  <m:oMath xmlns:m="http://schemas.openxmlformats.org/officeDocument/2006/math"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hu-HU" sz="2400" i="0" dirty="0" smtClean="0">
                        <a:latin typeface="Cambria Math" panose="02040503050406030204" pitchFamily="18" charset="0"/>
                      </a:rPr>
                      <m:t>cm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 é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=4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i="0" dirty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hu-HU" sz="2400" i="0">
                            <a:latin typeface="Cambria Math"/>
                            <a:ea typeface="Cambria" panose="02040503050406030204" pitchFamily="18" charset="0"/>
                          </a:rPr>
                          <m:t>P</m:t>
                        </m:r>
                        <m:r>
                          <a:rPr lang="hu-HU" sz="2400" i="0">
                            <a:latin typeface="Cambria Math"/>
                            <a:ea typeface="Cambria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  <a:ea typeface="Cambria" panose="02040503050406030204" pitchFamily="18" charset="0"/>
                          </a:rPr>
                          <m:t>t</m:t>
                        </m:r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.</m:t>
                        </m:r>
                      </m:e>
                    </m:groupChr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𝑃</m:t>
                        </m:r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.</m:t>
                        </m:r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𝑡</m:t>
                        </m:r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.</m:t>
                        </m:r>
                      </m:e>
                    </m:groupChr>
                    <m:sSup>
                      <m:sSup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𝑃𝑂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=4+16=20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⇔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𝐶𝑂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5</m:t>
                        </m:r>
                      </m:e>
                    </m:rad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/>
                      </a:rPr>
                      <m:t>cm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Felírjuk a befogó tételét: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𝑃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𝑂𝑀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⇔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⇔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OM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/>
                          </a:rPr>
                          <m:t>5</m:t>
                        </m:r>
                      </m:e>
                    </m:rad>
                    <m:r>
                      <a:rPr lang="hu-HU" sz="2400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|: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/>
                          </a:rPr>
                          <m:t>5</m:t>
                        </m:r>
                      </m:e>
                    </m:rad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⇔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𝑃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𝐶𝑂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∙4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400" b="0" i="1" baseline="-2500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MON</m:t>
                    </m:r>
                    <m:r>
                      <m:rPr>
                        <m:nor/>
                      </m:rPr>
                      <a:rPr lang="hu-HU" sz="2400" b="0" i="1" baseline="-2500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</m:t>
                    </m:r>
                    <m:r>
                      <a:rPr lang="ro-RO" sz="240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=6,4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846" y="1362275"/>
                <a:ext cx="10797746" cy="4863027"/>
              </a:xfrm>
              <a:blipFill>
                <a:blip r:embed="rId2"/>
                <a:stretch>
                  <a:fillRect l="-7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05BE587-BE28-4F06-A44D-136B5B51F1BD}"/>
              </a:ext>
            </a:extLst>
          </p:cNvPr>
          <p:cNvGrpSpPr/>
          <p:nvPr/>
        </p:nvGrpSpPr>
        <p:grpSpPr>
          <a:xfrm>
            <a:off x="725005" y="629443"/>
            <a:ext cx="10797748" cy="575310"/>
            <a:chOff x="2651857" y="452944"/>
            <a:chExt cx="10582275" cy="57531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24B223B-AD4F-4CC9-9D18-8B548E70D94C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9D7AB60-2AAD-4A47-98DA-CB013A1611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0C3F368F-FC0C-432C-BBE0-A070889570B8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0C95C7E-B155-424C-AC7D-3011E86580D7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3F38303-94D4-44A1-BD47-162E2C20A42A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8B55C9A-5D36-4EB1-8ACA-DB545E9D31FB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BAB61591-2E22-4A76-8745-87067D174E7B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28C5CB7-A6AD-4514-96F5-0551C8FDBA41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D41AA4B-AF67-44FF-ACA5-A92EB5756EA7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A81574A9-6A9C-431F-8400-F2C6F79B4A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D0BF5F43-EFDC-45D3-B41E-14C1B7A4EB84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A95CF411-653A-453E-8368-5AF190CDBA4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35EF5806-55D4-4BA1-BCCA-502873EEE9AF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EE5C798-A94D-4990-AE57-3C74BC5DA0D5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B37D43E4-ADAF-49B7-B65B-CFD6E28C29A9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64FF1D4F-831E-4EE6-9216-76A20E9679A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6085674-23B9-4493-9787-0884D6B7CFB5}"/>
              </a:ext>
            </a:extLst>
          </p:cNvPr>
          <p:cNvGrpSpPr/>
          <p:nvPr/>
        </p:nvGrpSpPr>
        <p:grpSpPr>
          <a:xfrm>
            <a:off x="8808030" y="2204100"/>
            <a:ext cx="2801086" cy="3769327"/>
            <a:chOff x="8974284" y="2337100"/>
            <a:chExt cx="2801086" cy="3769327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C50A15D6-F39E-44EC-BC6A-648A64941A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79755" y="2337100"/>
              <a:ext cx="2795615" cy="3769327"/>
              <a:chOff x="1171194" y="107023"/>
              <a:chExt cx="3944873" cy="5318417"/>
            </a:xfrm>
          </p:grpSpPr>
          <p:sp>
            <p:nvSpPr>
              <p:cNvPr id="106" name="Text Box 13">
                <a:extLst>
                  <a:ext uri="{FF2B5EF4-FFF2-40B4-BE49-F238E27FC236}">
                    <a16:creationId xmlns:a16="http://schemas.microsoft.com/office/drawing/2014/main" xmlns="" id="{4D8AB7F7-7F6F-4AEA-BF95-E7DF4A0868CE}"/>
                  </a:ext>
                </a:extLst>
              </p:cNvPr>
              <p:cNvSpPr txBox="1"/>
              <p:nvPr/>
            </p:nvSpPr>
            <p:spPr>
              <a:xfrm>
                <a:off x="4768233" y="107023"/>
                <a:ext cx="330200" cy="3721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i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</a:t>
                </a:r>
                <a:endParaRPr lang="en-US" sz="110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xmlns="" id="{E18DCF68-1C9C-49EB-B1FC-0B7D40BDAE05}"/>
                  </a:ext>
                </a:extLst>
              </p:cNvPr>
              <p:cNvGrpSpPr/>
              <p:nvPr/>
            </p:nvGrpSpPr>
            <p:grpSpPr>
              <a:xfrm>
                <a:off x="1171194" y="517930"/>
                <a:ext cx="3944873" cy="4907510"/>
                <a:chOff x="1171194" y="517930"/>
                <a:chExt cx="3944873" cy="490751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xmlns="" id="{00D59DE6-016D-4A76-951D-1C96F8599951}"/>
                    </a:ext>
                  </a:extLst>
                </p:cNvPr>
                <p:cNvSpPr/>
                <p:nvPr/>
              </p:nvSpPr>
              <p:spPr>
                <a:xfrm>
                  <a:off x="1562100" y="2133600"/>
                  <a:ext cx="3291840" cy="329184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1C96C2E3-90D7-43C2-80C8-6FA8C6DCC2C7}"/>
                    </a:ext>
                  </a:extLst>
                </p:cNvPr>
                <p:cNvCxnSpPr/>
                <p:nvPr/>
              </p:nvCxnSpPr>
              <p:spPr>
                <a:xfrm>
                  <a:off x="2209800" y="2446020"/>
                  <a:ext cx="1005840" cy="1333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xmlns="" id="{ED27F36C-F781-4699-B7E2-58CA2A0C0847}"/>
                    </a:ext>
                  </a:extLst>
                </p:cNvPr>
                <p:cNvSpPr/>
                <p:nvPr/>
              </p:nvSpPr>
              <p:spPr>
                <a:xfrm>
                  <a:off x="3195320" y="528320"/>
                  <a:ext cx="1651000" cy="3251200"/>
                </a:xfrm>
                <a:custGeom>
                  <a:avLst/>
                  <a:gdLst>
                    <a:gd name="connsiteX0" fmla="*/ 0 w 1653540"/>
                    <a:gd name="connsiteY0" fmla="*/ 3337560 h 3337560"/>
                    <a:gd name="connsiteX1" fmla="*/ 1653540 w 1653540"/>
                    <a:gd name="connsiteY1" fmla="*/ 0 h 3337560"/>
                    <a:gd name="connsiteX2" fmla="*/ 1653540 w 1653540"/>
                    <a:gd name="connsiteY2" fmla="*/ 3337560 h 3337560"/>
                    <a:gd name="connsiteX3" fmla="*/ 0 w 1653540"/>
                    <a:gd name="connsiteY3" fmla="*/ 3337560 h 3337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53540" h="3337560">
                      <a:moveTo>
                        <a:pt x="0" y="3337560"/>
                      </a:moveTo>
                      <a:lnTo>
                        <a:pt x="1653540" y="0"/>
                      </a:lnTo>
                      <a:lnTo>
                        <a:pt x="1653540" y="3337560"/>
                      </a:lnTo>
                      <a:lnTo>
                        <a:pt x="0" y="3337560"/>
                      </a:lnTo>
                      <a:close/>
                    </a:path>
                  </a:pathLst>
                </a:custGeom>
                <a:noFill/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xmlns="" id="{3133F0C3-6435-47B1-B707-701F616D6313}"/>
                    </a:ext>
                  </a:extLst>
                </p:cNvPr>
                <p:cNvSpPr/>
                <p:nvPr/>
              </p:nvSpPr>
              <p:spPr>
                <a:xfrm>
                  <a:off x="1554480" y="517930"/>
                  <a:ext cx="3281680" cy="3254200"/>
                </a:xfrm>
                <a:custGeom>
                  <a:avLst/>
                  <a:gdLst>
                    <a:gd name="connsiteX0" fmla="*/ 0 w 3337560"/>
                    <a:gd name="connsiteY0" fmla="*/ 2506980 h 3360420"/>
                    <a:gd name="connsiteX1" fmla="*/ 1676400 w 3337560"/>
                    <a:gd name="connsiteY1" fmla="*/ 3360420 h 3360420"/>
                    <a:gd name="connsiteX2" fmla="*/ 3337560 w 3337560"/>
                    <a:gd name="connsiteY2" fmla="*/ 0 h 3360420"/>
                    <a:gd name="connsiteX3" fmla="*/ 0 w 3337560"/>
                    <a:gd name="connsiteY3" fmla="*/ 2506980 h 336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7560" h="3360420">
                      <a:moveTo>
                        <a:pt x="0" y="2506980"/>
                      </a:moveTo>
                      <a:lnTo>
                        <a:pt x="1676400" y="3360420"/>
                      </a:lnTo>
                      <a:lnTo>
                        <a:pt x="3337560" y="0"/>
                      </a:lnTo>
                      <a:lnTo>
                        <a:pt x="0" y="2506980"/>
                      </a:lnTo>
                      <a:close/>
                    </a:path>
                  </a:pathLst>
                </a:custGeom>
                <a:noFill/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xmlns="" id="{78D270F7-1DCF-4696-B8F9-4453F7F8309D}"/>
                    </a:ext>
                  </a:extLst>
                </p:cNvPr>
                <p:cNvSpPr/>
                <p:nvPr/>
              </p:nvSpPr>
              <p:spPr>
                <a:xfrm>
                  <a:off x="1569720" y="2455333"/>
                  <a:ext cx="3266440" cy="1325880"/>
                </a:xfrm>
                <a:custGeom>
                  <a:avLst/>
                  <a:gdLst>
                    <a:gd name="connsiteX0" fmla="*/ 0 w 3329940"/>
                    <a:gd name="connsiteY0" fmla="*/ 1333500 h 1348740"/>
                    <a:gd name="connsiteX1" fmla="*/ 670560 w 3329940"/>
                    <a:gd name="connsiteY1" fmla="*/ 0 h 1348740"/>
                    <a:gd name="connsiteX2" fmla="*/ 3329940 w 3329940"/>
                    <a:gd name="connsiteY2" fmla="*/ 1348740 h 1348740"/>
                    <a:gd name="connsiteX3" fmla="*/ 0 w 3329940"/>
                    <a:gd name="connsiteY3" fmla="*/ 1333500 h 1348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29940" h="1348740">
                      <a:moveTo>
                        <a:pt x="0" y="1333500"/>
                      </a:moveTo>
                      <a:lnTo>
                        <a:pt x="670560" y="0"/>
                      </a:lnTo>
                      <a:lnTo>
                        <a:pt x="3329940" y="1348740"/>
                      </a:lnTo>
                      <a:lnTo>
                        <a:pt x="0" y="1333500"/>
                      </a:lnTo>
                      <a:close/>
                    </a:path>
                  </a:pathLst>
                </a:custGeom>
                <a:noFill/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xmlns="" id="{5174CE41-3411-4BA9-BDF0-E33B5DF76B9A}"/>
                    </a:ext>
                  </a:extLst>
                </p:cNvPr>
                <p:cNvCxnSpPr>
                  <a:cxnSpLocks/>
                  <a:stCxn id="113" idx="0"/>
                  <a:endCxn id="114" idx="0"/>
                </p:cNvCxnSpPr>
                <p:nvPr/>
              </p:nvCxnSpPr>
              <p:spPr>
                <a:xfrm>
                  <a:off x="1554480" y="2945667"/>
                  <a:ext cx="15240" cy="82056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 Box 10">
                  <a:extLst>
                    <a:ext uri="{FF2B5EF4-FFF2-40B4-BE49-F238E27FC236}">
                      <a16:creationId xmlns:a16="http://schemas.microsoft.com/office/drawing/2014/main" xmlns="" id="{6633062B-F59B-4A97-AC62-90B8FAA3BF86}"/>
                    </a:ext>
                  </a:extLst>
                </p:cNvPr>
                <p:cNvSpPr txBox="1"/>
                <p:nvPr/>
              </p:nvSpPr>
              <p:spPr>
                <a:xfrm>
                  <a:off x="1278468" y="3581403"/>
                  <a:ext cx="330200" cy="37253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endParaRPr lang="en-US" sz="11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Text Box 13">
                  <a:extLst>
                    <a:ext uri="{FF2B5EF4-FFF2-40B4-BE49-F238E27FC236}">
                      <a16:creationId xmlns:a16="http://schemas.microsoft.com/office/drawing/2014/main" xmlns="" id="{F0132D1A-5215-403F-A5AE-108B983788A5}"/>
                    </a:ext>
                  </a:extLst>
                </p:cNvPr>
                <p:cNvSpPr txBox="1"/>
                <p:nvPr/>
              </p:nvSpPr>
              <p:spPr>
                <a:xfrm>
                  <a:off x="4785867" y="3600533"/>
                  <a:ext cx="330200" cy="3721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800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sz="11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" name="Text Box 13">
                  <a:extLst>
                    <a:ext uri="{FF2B5EF4-FFF2-40B4-BE49-F238E27FC236}">
                      <a16:creationId xmlns:a16="http://schemas.microsoft.com/office/drawing/2014/main" xmlns="" id="{C1C83C8C-AD3A-4D1D-93D7-0BD618A91F12}"/>
                    </a:ext>
                  </a:extLst>
                </p:cNvPr>
                <p:cNvSpPr txBox="1"/>
                <p:nvPr/>
              </p:nvSpPr>
              <p:spPr>
                <a:xfrm>
                  <a:off x="1171194" y="2671447"/>
                  <a:ext cx="330200" cy="3721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800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C</a:t>
                  </a:r>
                  <a:endParaRPr lang="en-US" sz="11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" name="Text Box 13">
                  <a:extLst>
                    <a:ext uri="{FF2B5EF4-FFF2-40B4-BE49-F238E27FC236}">
                      <a16:creationId xmlns:a16="http://schemas.microsoft.com/office/drawing/2014/main" xmlns="" id="{35C151A6-E656-487A-9E27-09F8BDDCABEF}"/>
                    </a:ext>
                  </a:extLst>
                </p:cNvPr>
                <p:cNvSpPr txBox="1"/>
                <p:nvPr/>
              </p:nvSpPr>
              <p:spPr>
                <a:xfrm>
                  <a:off x="3050200" y="3702133"/>
                  <a:ext cx="330200" cy="3721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800" i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O</a:t>
                  </a:r>
                  <a:endParaRPr lang="en-US" sz="11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" name="Text Box 13">
                  <a:extLst>
                    <a:ext uri="{FF2B5EF4-FFF2-40B4-BE49-F238E27FC236}">
                      <a16:creationId xmlns:a16="http://schemas.microsoft.com/office/drawing/2014/main" xmlns="" id="{416E2D88-7DF6-4A43-95F0-5AC1C4D5D5C1}"/>
                    </a:ext>
                  </a:extLst>
                </p:cNvPr>
                <p:cNvSpPr txBox="1"/>
                <p:nvPr/>
              </p:nvSpPr>
              <p:spPr>
                <a:xfrm>
                  <a:off x="1949739" y="1991444"/>
                  <a:ext cx="330200" cy="3721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hu-HU" sz="1800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P</a:t>
                  </a:r>
                  <a:endParaRPr lang="en-US" sz="11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" name="Text Box 13">
                  <a:extLst>
                    <a:ext uri="{FF2B5EF4-FFF2-40B4-BE49-F238E27FC236}">
                      <a16:creationId xmlns:a16="http://schemas.microsoft.com/office/drawing/2014/main" xmlns="" id="{4CA009FE-7E3B-44F6-B91F-C06C32A2B306}"/>
                    </a:ext>
                  </a:extLst>
                </p:cNvPr>
                <p:cNvSpPr txBox="1"/>
                <p:nvPr/>
              </p:nvSpPr>
              <p:spPr>
                <a:xfrm>
                  <a:off x="3261019" y="2616828"/>
                  <a:ext cx="330200" cy="3721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800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N</a:t>
                  </a:r>
                  <a:endParaRPr lang="en-US" sz="11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" name="Text Box 13">
                  <a:extLst>
                    <a:ext uri="{FF2B5EF4-FFF2-40B4-BE49-F238E27FC236}">
                      <a16:creationId xmlns:a16="http://schemas.microsoft.com/office/drawing/2014/main" xmlns="" id="{A8371348-EBA7-4709-9EC8-3B8303B51879}"/>
                    </a:ext>
                  </a:extLst>
                </p:cNvPr>
                <p:cNvSpPr txBox="1"/>
                <p:nvPr/>
              </p:nvSpPr>
              <p:spPr>
                <a:xfrm>
                  <a:off x="1763267" y="3117934"/>
                  <a:ext cx="330200" cy="3721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800" i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M</a:t>
                  </a:r>
                  <a:endParaRPr lang="en-US" sz="11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741FF627-65CC-4D0B-976D-08CF0DECA118}"/>
                </a:ext>
              </a:extLst>
            </p:cNvPr>
            <p:cNvSpPr/>
            <p:nvPr/>
          </p:nvSpPr>
          <p:spPr>
            <a:xfrm rot="3386980">
              <a:off x="9670064" y="4018591"/>
              <a:ext cx="91440" cy="914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F5ACB7B5-813D-40A5-954B-D4B1DDC17588}"/>
                </a:ext>
              </a:extLst>
            </p:cNvPr>
            <p:cNvSpPr/>
            <p:nvPr/>
          </p:nvSpPr>
          <p:spPr>
            <a:xfrm rot="1532230">
              <a:off x="9508600" y="4400522"/>
              <a:ext cx="91440" cy="914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3DB21890-1605-455F-A3B7-253C7770CA88}"/>
                </a:ext>
              </a:extLst>
            </p:cNvPr>
            <p:cNvSpPr/>
            <p:nvPr/>
          </p:nvSpPr>
          <p:spPr>
            <a:xfrm rot="1633957">
              <a:off x="10637431" y="4490686"/>
              <a:ext cx="91440" cy="914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" name="Text Box 13">
              <a:extLst>
                <a:ext uri="{FF2B5EF4-FFF2-40B4-BE49-F238E27FC236}">
                  <a16:creationId xmlns:a16="http://schemas.microsoft.com/office/drawing/2014/main" xmlns="" id="{4241D6B2-3818-4050-B9AE-5D1FF2B63AEA}"/>
                </a:ext>
              </a:extLst>
            </p:cNvPr>
            <p:cNvSpPr txBox="1"/>
            <p:nvPr/>
          </p:nvSpPr>
          <p:spPr>
            <a:xfrm>
              <a:off x="8974284" y="4737016"/>
              <a:ext cx="234003" cy="26372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  <a:endParaRPr lang="en-US" sz="1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A895578-74BB-421A-BC51-6B7C928B4FDB}"/>
                </a:ext>
              </a:extLst>
            </p:cNvPr>
            <p:cNvSpPr/>
            <p:nvPr/>
          </p:nvSpPr>
          <p:spPr>
            <a:xfrm>
              <a:off x="9253728" y="4005072"/>
              <a:ext cx="1176528" cy="932688"/>
            </a:xfrm>
            <a:custGeom>
              <a:avLst/>
              <a:gdLst>
                <a:gd name="connsiteX0" fmla="*/ 1176528 w 1176528"/>
                <a:gd name="connsiteY0" fmla="*/ 932688 h 932688"/>
                <a:gd name="connsiteX1" fmla="*/ 475488 w 1176528"/>
                <a:gd name="connsiteY1" fmla="*/ 0 h 932688"/>
                <a:gd name="connsiteX2" fmla="*/ 0 w 1176528"/>
                <a:gd name="connsiteY2" fmla="*/ 335280 h 932688"/>
                <a:gd name="connsiteX3" fmla="*/ 1176528 w 1176528"/>
                <a:gd name="connsiteY3" fmla="*/ 932688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6528" h="932688">
                  <a:moveTo>
                    <a:pt x="1176528" y="932688"/>
                  </a:moveTo>
                  <a:lnTo>
                    <a:pt x="475488" y="0"/>
                  </a:lnTo>
                  <a:lnTo>
                    <a:pt x="0" y="335280"/>
                  </a:lnTo>
                  <a:lnTo>
                    <a:pt x="1176528" y="932688"/>
                  </a:ln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rgbClr val="0070C0"/>
                  </a:solidFill>
                </a:ln>
                <a:noFill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F1C0AD36-4053-46B0-93F0-0526C6FD98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5482" y="4005072"/>
              <a:ext cx="227638" cy="4622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2394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5A26B3-4C9B-47DC-A3DB-C3B9E0F0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299" y="89624"/>
            <a:ext cx="10515600" cy="1325563"/>
          </a:xfrm>
        </p:spPr>
        <p:txBody>
          <a:bodyPr/>
          <a:lstStyle/>
          <a:p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Házi feladat</a:t>
            </a:r>
            <a:endParaRPr lang="hu-HU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7807FFB-C8D3-4A7F-B675-3EE3A35CE0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5006" y="1230860"/>
                <a:ext cx="10908194" cy="497770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mellékelt ábrán látható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négyzet, csúcsai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középpontú körön vannak. Tudva, hogy a kör sugara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hu-HU" sz="240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</a:p>
              <a:p>
                <a:pPr marL="35560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Számítsd ki a kör kerületét.</a:t>
                </a:r>
              </a:p>
              <a:p>
                <a:pPr marL="35560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Számítsd ki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négyzet kerületét.</a:t>
                </a:r>
              </a:p>
              <a:p>
                <a:pPr marL="35560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  Igazold, hogy besatírozott rész területe kisebb, mint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29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kör egyik húrjának hossza egyenlő a kör sugarával. Számítsd ki a húr végpontjai által meghatározott kisebbik körív hosszát.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ABCDEF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egy körbeírt szabályos hatszög, melynek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apotémája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cm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határozd meg:</a:t>
                </a:r>
              </a:p>
              <a:p>
                <a:pPr marL="35560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kör sugarát;</a:t>
                </a:r>
              </a:p>
              <a:p>
                <a:pPr marL="35560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átló hosszát;</a:t>
                </a:r>
              </a:p>
              <a:p>
                <a:pPr marL="35560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 a hatszög területét.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7807FFB-C8D3-4A7F-B675-3EE3A35CE0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5006" y="1230860"/>
                <a:ext cx="10908194" cy="4977700"/>
              </a:xfrm>
              <a:blipFill rotWithShape="0">
                <a:blip r:embed="rId3"/>
                <a:stretch>
                  <a:fillRect l="-894" t="-858" r="-838" b="-49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C530ADC-7ADA-4BBA-882C-C1035F04E095}"/>
              </a:ext>
            </a:extLst>
          </p:cNvPr>
          <p:cNvGrpSpPr/>
          <p:nvPr/>
        </p:nvGrpSpPr>
        <p:grpSpPr>
          <a:xfrm>
            <a:off x="725005" y="629443"/>
            <a:ext cx="10797748" cy="575310"/>
            <a:chOff x="2651857" y="452944"/>
            <a:chExt cx="10582275" cy="57531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DEA9CF60-8D91-41A0-AE55-728C9DB8E458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D1991EC-194E-4DEA-B621-E303343825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66948CB2-6E54-450E-ACA2-BE3A48244357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2F8B520-C3B1-444D-AB57-3475ED05366A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ABF4292D-3F1E-4B83-9473-C8E502053975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087517C9-A27C-401C-9989-683809923BB2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672BBE60-094D-4D56-905D-B00B345A3C2E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3FC0371-B6A1-4503-8CEE-AF7C61F9DF2B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05999C02-1055-447F-BB1B-4D31D3877DFC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AEB1571F-BD60-4E21-846F-0F0A8A461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0DC83F77-9849-4E71-B137-DA3C4C49332A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C356E9E-67BC-4269-A6AD-A48DFC78707B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A74A87E9-F77B-46C7-A8C8-40981CD380E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000619B8-69A9-4BA5-8E28-BE9527C7BB6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D1947065-C541-4832-9C90-DCF69717286A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00ABB0C5-AB18-4547-A241-193A2445B39B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Canvas 28">
            <a:extLst>
              <a:ext uri="{FF2B5EF4-FFF2-40B4-BE49-F238E27FC236}">
                <a16:creationId xmlns:a16="http://schemas.microsoft.com/office/drawing/2014/main" xmlns="" id="{2E7D76BE-89B9-4FD4-9966-60A08ECB408D}"/>
              </a:ext>
            </a:extLst>
          </p:cNvPr>
          <p:cNvGrpSpPr>
            <a:grpSpLocks noChangeAspect="1"/>
          </p:cNvGrpSpPr>
          <p:nvPr/>
        </p:nvGrpSpPr>
        <p:grpSpPr>
          <a:xfrm>
            <a:off x="9526132" y="1630484"/>
            <a:ext cx="1996622" cy="1722316"/>
            <a:chOff x="-149776" y="0"/>
            <a:chExt cx="2389361" cy="222209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CC1880F0-A9CD-4844-A782-0E2B4D8831EB}"/>
                </a:ext>
              </a:extLst>
            </p:cNvPr>
            <p:cNvSpPr/>
            <p:nvPr/>
          </p:nvSpPr>
          <p:spPr>
            <a:xfrm>
              <a:off x="155908" y="119290"/>
              <a:ext cx="1800000" cy="1800000"/>
            </a:xfrm>
            <a:prstGeom prst="ellipse">
              <a:avLst/>
            </a:prstGeom>
            <a:pattFill prst="smGrid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6EC33F51-69DD-43A7-8639-0A747F1009DE}"/>
                </a:ext>
              </a:extLst>
            </p:cNvPr>
            <p:cNvSpPr/>
            <p:nvPr/>
          </p:nvSpPr>
          <p:spPr>
            <a:xfrm>
              <a:off x="0" y="0"/>
              <a:ext cx="2051050" cy="1971675"/>
            </a:xfrm>
            <a:prstGeom prst="rect">
              <a:avLst/>
            </a:prstGeom>
            <a:noFill/>
            <a:ln w="19050">
              <a:noFill/>
            </a:ln>
          </p:spPr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7FCC5C53-4F40-4736-8914-257DC85EB81F}"/>
                </a:ext>
              </a:extLst>
            </p:cNvPr>
            <p:cNvSpPr/>
            <p:nvPr/>
          </p:nvSpPr>
          <p:spPr>
            <a:xfrm>
              <a:off x="428797" y="389634"/>
              <a:ext cx="1260000" cy="126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" name="TextBox 38">
              <a:extLst>
                <a:ext uri="{FF2B5EF4-FFF2-40B4-BE49-F238E27FC236}">
                  <a16:creationId xmlns:a16="http://schemas.microsoft.com/office/drawing/2014/main" xmlns="" id="{BBD4D747-F9CB-46FD-930F-0193B241D050}"/>
                </a:ext>
              </a:extLst>
            </p:cNvPr>
            <p:cNvSpPr txBox="1"/>
            <p:nvPr/>
          </p:nvSpPr>
          <p:spPr>
            <a:xfrm>
              <a:off x="211805" y="1581511"/>
              <a:ext cx="516288" cy="640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TextBox 38">
              <a:extLst>
                <a:ext uri="{FF2B5EF4-FFF2-40B4-BE49-F238E27FC236}">
                  <a16:creationId xmlns:a16="http://schemas.microsoft.com/office/drawing/2014/main" xmlns="" id="{ADAA34DC-3546-4049-B7D8-24870F966441}"/>
                </a:ext>
              </a:extLst>
            </p:cNvPr>
            <p:cNvSpPr txBox="1"/>
            <p:nvPr/>
          </p:nvSpPr>
          <p:spPr>
            <a:xfrm>
              <a:off x="1636119" y="1553229"/>
              <a:ext cx="518866" cy="640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TextBox 38">
              <a:extLst>
                <a:ext uri="{FF2B5EF4-FFF2-40B4-BE49-F238E27FC236}">
                  <a16:creationId xmlns:a16="http://schemas.microsoft.com/office/drawing/2014/main" xmlns="" id="{DC61B27E-3FB1-4AE2-BF02-03170D968B20}"/>
                </a:ext>
              </a:extLst>
            </p:cNvPr>
            <p:cNvSpPr txBox="1"/>
            <p:nvPr/>
          </p:nvSpPr>
          <p:spPr>
            <a:xfrm>
              <a:off x="1741350" y="108783"/>
              <a:ext cx="498235" cy="640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TextBox 38">
              <a:extLst>
                <a:ext uri="{FF2B5EF4-FFF2-40B4-BE49-F238E27FC236}">
                  <a16:creationId xmlns:a16="http://schemas.microsoft.com/office/drawing/2014/main" xmlns="" id="{7293978D-9ADC-43E5-B6BB-8D1243F0F22E}"/>
                </a:ext>
              </a:extLst>
            </p:cNvPr>
            <p:cNvSpPr txBox="1"/>
            <p:nvPr/>
          </p:nvSpPr>
          <p:spPr>
            <a:xfrm>
              <a:off x="-149776" y="113393"/>
              <a:ext cx="536919" cy="640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endPara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1373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5A26B3-4C9B-47DC-A3DB-C3B9E0F0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005" y="84745"/>
            <a:ext cx="10515600" cy="1325563"/>
          </a:xfrm>
        </p:spPr>
        <p:txBody>
          <a:bodyPr/>
          <a:lstStyle/>
          <a:p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Házi f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eladat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7807FFB-C8D3-4A7F-B675-3EE3A35CE0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5006" y="1230859"/>
                <a:ext cx="10797748" cy="5458176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pontok egy körön helyezkednek el. Tudjuk, hogy a kör sugara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dm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hu-HU" sz="2400" i="1" dirty="0">
                    <a:latin typeface="Cambria Math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𝐴𝐵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=60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cm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𝐴𝐶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=80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cm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Határoz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meg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pont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nak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húrtól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távolságát.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5.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Adott egy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22 </m:t>
                    </m:r>
                    <m:r>
                      <m:rPr>
                        <m:sty m:val="p"/>
                      </m:rPr>
                      <a:rPr lang="hu-HU" sz="24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cm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egy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hu-HU" sz="24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cm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sugarú külső kör. Ha tudjuk hogy a közös érintő hossza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18</m:t>
                    </m:r>
                    <m:rad>
                      <m:radPr>
                        <m:degHide m:val="on"/>
                        <m:ctrlPr>
                          <a:rPr lang="hu-HU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határozd meg a két kör középpontjai közötti távolságot.</a:t>
                </a:r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6.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O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középpontú körön felvesszük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pontokat ebben a sorrendben. Tudjuk, hogy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</m:groupCh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/>
                          </m:rP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</m:groupCh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/>
                          </m:rP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𝐷</m:t>
                        </m:r>
                      </m:e>
                    </m:groupCh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körívek mértéke egyenesen arányos a 2, 3 és 5 számokkal, és az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𝐶𝐷</m:t>
                        </m:r>
                      </m:e>
                    </m:groupCh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körív mértéke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36195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Igazold, hogy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szakaszok kongruensek.</a:t>
                </a:r>
              </a:p>
              <a:p>
                <a:pPr marL="36195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Bizonyítsd be, hogy a kör középpontja egyenlő távolságra van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szakaszoktól.</a:t>
                </a:r>
              </a:p>
              <a:p>
                <a:pPr marL="36195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 Ha a kör sugara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hu-HU" sz="24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cm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számítsd ki a kör középpontjának a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húrtól mért távolságát.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7807FFB-C8D3-4A7F-B675-3EE3A35CE0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5006" y="1230859"/>
                <a:ext cx="10797748" cy="5458176"/>
              </a:xfrm>
              <a:blipFill rotWithShape="0">
                <a:blip r:embed="rId3"/>
                <a:stretch>
                  <a:fillRect l="-903" t="-894" r="-8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C530ADC-7ADA-4BBA-882C-C1035F04E095}"/>
              </a:ext>
            </a:extLst>
          </p:cNvPr>
          <p:cNvGrpSpPr/>
          <p:nvPr/>
        </p:nvGrpSpPr>
        <p:grpSpPr>
          <a:xfrm>
            <a:off x="725005" y="629443"/>
            <a:ext cx="10797748" cy="575310"/>
            <a:chOff x="2651857" y="452944"/>
            <a:chExt cx="10582275" cy="57531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DEA9CF60-8D91-41A0-AE55-728C9DB8E458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D1991EC-194E-4DEA-B621-E303343825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66948CB2-6E54-450E-ACA2-BE3A48244357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2F8B520-C3B1-444D-AB57-3475ED05366A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ABF4292D-3F1E-4B83-9473-C8E502053975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087517C9-A27C-401C-9989-683809923BB2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672BBE60-094D-4D56-905D-B00B345A3C2E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3FC0371-B6A1-4503-8CEE-AF7C61F9DF2B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05999C02-1055-447F-BB1B-4D31D3877DFC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AEB1571F-BD60-4E21-846F-0F0A8A461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0DC83F77-9849-4E71-B137-DA3C4C49332A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C356E9E-67BC-4269-A6AD-A48DFC78707B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A74A87E9-F77B-46C7-A8C8-40981CD380E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000619B8-69A9-4BA5-8E28-BE9527C7BB6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D1947065-C541-4832-9C90-DCF69717286A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00ABB0C5-AB18-4547-A241-193A2445B39B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6698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5A26B3-4C9B-47DC-A3DB-C3B9E0F0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005" y="126056"/>
            <a:ext cx="10515600" cy="1325563"/>
          </a:xfrm>
        </p:spPr>
        <p:txBody>
          <a:bodyPr/>
          <a:lstStyle/>
          <a:p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Házi f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eladat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7807FFB-C8D3-4A7F-B675-3EE3A35CE0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5006" y="1230859"/>
                <a:ext cx="10797748" cy="545817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7.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egy kör köré írt háromszög. Ha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érintési pontok és </a:t>
                </a:r>
                <a:r>
                  <a:rPr lang="hu-HU" sz="2400" i="1" dirty="0">
                    <a:latin typeface="Cambria Math" panose="02040503050406030204" pitchFamily="18" charset="0"/>
                  </a:rPr>
                  <a:t/>
                </a:r>
                <a:br>
                  <a:rPr lang="hu-HU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=8</m:t>
                    </m:r>
                    <m:rad>
                      <m:radPr>
                        <m:degHide m:val="on"/>
                        <m:ctrlPr>
                          <a:rPr lang="hu-HU" sz="2400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dirty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𝐵𝑁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12</m:t>
                    </m:r>
                    <m:rad>
                      <m:radPr>
                        <m:degHide m:val="on"/>
                        <m:ctrlPr>
                          <a:rPr lang="hu-HU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hu-HU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i="0" dirty="0">
                        <a:latin typeface="Cambria Math" panose="02040503050406030204" pitchFamily="18" charset="0"/>
                      </a:rPr>
                      <m:t>cm</m:t>
                    </m:r>
                    <m:r>
                      <a:rPr lang="hu-HU" sz="2400" b="0" i="0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𝐶𝑃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16</m:t>
                    </m:r>
                    <m:rad>
                      <m:radPr>
                        <m:degHide m:val="on"/>
                        <m:ctrlPr>
                          <a:rPr lang="hu-HU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hu-HU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i="0" dirty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számítsd ki:</a:t>
                </a:r>
              </a:p>
              <a:p>
                <a:pPr marL="45720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háromszög kerületét és területét,</a:t>
                </a:r>
              </a:p>
              <a:p>
                <a:pPr marL="45720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a háromszögbe írt kör sugarát.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8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középpontú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cm sugarú kör két pontja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groupChr>
                          <m:groupChrPr>
                            <m:chr m:val="⏜"/>
                            <m:pos m:val="top"/>
                            <m:vertJc m:val="bot"/>
                            <m:ctrlP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𝐵</m:t>
                            </m:r>
                          </m:e>
                        </m:groupCh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i="1" dirty="0">
                        <a:latin typeface="Cambria Math"/>
                        <a:ea typeface="Cambria" panose="02040503050406030204" pitchFamily="18" charset="0"/>
                      </a:rPr>
                      <m:t>90°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Hat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á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rozd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meg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az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𝐴𝐵𝑂</m:t>
                        </m:r>
                      </m:e>
                    </m:acc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szinuszának értékét.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7807FFB-C8D3-4A7F-B675-3EE3A35CE0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5006" y="1230859"/>
                <a:ext cx="10797748" cy="5458176"/>
              </a:xfrm>
              <a:blipFill rotWithShape="0">
                <a:blip r:embed="rId3"/>
                <a:stretch>
                  <a:fillRect l="-903" t="-782" r="-8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C530ADC-7ADA-4BBA-882C-C1035F04E095}"/>
              </a:ext>
            </a:extLst>
          </p:cNvPr>
          <p:cNvGrpSpPr/>
          <p:nvPr/>
        </p:nvGrpSpPr>
        <p:grpSpPr>
          <a:xfrm>
            <a:off x="725005" y="629443"/>
            <a:ext cx="10797748" cy="575310"/>
            <a:chOff x="2651857" y="452944"/>
            <a:chExt cx="10582275" cy="57531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DEA9CF60-8D91-41A0-AE55-728C9DB8E458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D1991EC-194E-4DEA-B621-E303343825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66948CB2-6E54-450E-ACA2-BE3A48244357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2F8B520-C3B1-444D-AB57-3475ED05366A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ABF4292D-3F1E-4B83-9473-C8E502053975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087517C9-A27C-401C-9989-683809923BB2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672BBE60-094D-4D56-905D-B00B345A3C2E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3FC0371-B6A1-4503-8CEE-AF7C61F9DF2B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05999C02-1055-447F-BB1B-4D31D3877DFC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AEB1571F-BD60-4E21-846F-0F0A8A461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0DC83F77-9849-4E71-B137-DA3C4C49332A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C356E9E-67BC-4269-A6AD-A48DFC78707B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A74A87E9-F77B-46C7-A8C8-40981CD380E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000619B8-69A9-4BA5-8E28-BE9527C7BB6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D1947065-C541-4832-9C90-DCF69717286A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00ABB0C5-AB18-4547-A241-193A2445B39B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2387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59002D-421D-4FFD-9214-379B74AAF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R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o-R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J</a:t>
            </a:r>
            <a:r>
              <a:rPr lang="hu-HU" sz="6000" b="1" dirty="0">
                <a:latin typeface="Cambria" panose="02040503050406030204" pitchFamily="18" charset="0"/>
                <a:ea typeface="Cambria" panose="02040503050406030204" pitchFamily="18" charset="0"/>
              </a:rPr>
              <a:t>ó munkát, sok sikert!</a:t>
            </a:r>
            <a:endParaRPr lang="ro-RO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Németi Mónika matematikatanár</a:t>
            </a:r>
          </a:p>
          <a:p>
            <a:pPr marL="0" indent="0" algn="ctr">
              <a:buNone/>
            </a:pPr>
            <a:r>
              <a:rPr lang="hu-H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Sigismund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Todu</a:t>
            </a:r>
            <a:r>
              <a:rPr lang="ro-RO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ță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Zenei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F</a:t>
            </a:r>
            <a:r>
              <a:rPr lang="hu-H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őgimnázium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, Kolozsvár</a:t>
            </a:r>
          </a:p>
          <a:p>
            <a:pPr marL="0" indent="0">
              <a:buNone/>
            </a:pP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8" y="1334293"/>
                <a:ext cx="10797745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Értelmezés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kör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sík azon pontjainak összessége, amelyek egyenlő távolságra helyezkednek el a sík egy adott pontjától.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középpontú és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r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sugarú kör jelölése: </a:t>
                </a:r>
                <a:r>
                  <a:rPr lang="hu-HU" sz="2400" b="1" dirty="0">
                    <a:solidFill>
                      <a:srgbClr val="0070C0"/>
                    </a:solidFill>
                    <a:latin typeface="Kunstler Script" panose="030304020206070D0D06" pitchFamily="66" charset="0"/>
                    <a:ea typeface="Cambria" panose="02040503050406030204" pitchFamily="18" charset="0"/>
                  </a:rPr>
                  <a:t>C</a:t>
                </a: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</m:t>
                    </m:r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𝑟</m:t>
                    </m:r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</m:oMath>
                </a14:m>
                <a:endParaRPr lang="hu-HU" sz="2400" i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7175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kör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középpontja</a:t>
                </a: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7175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OA</a:t>
                </a:r>
                <a:r>
                  <a:rPr lang="hu-HU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rgbClr val="0070C0"/>
                        </a:solidFill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r </a:t>
                </a:r>
                <a:r>
                  <a:rPr lang="hu-HU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kör sugara</a:t>
                </a:r>
              </a:p>
              <a:p>
                <a:pPr marL="7175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BC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húr</a:t>
                </a:r>
              </a:p>
              <a:p>
                <a:pPr marL="7175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átmérő, 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</m:t>
                    </m:r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𝐷𝐸</m:t>
                    </m:r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=2</m:t>
                    </m:r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𝑟</m:t>
                    </m:r>
                  </m:oMath>
                </a14:m>
                <a:endParaRPr lang="hu-HU" sz="2400" i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7175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:r>
                  <a:rPr lang="hu-HU" sz="24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átmérősen ellentett pontok</a:t>
                </a:r>
              </a:p>
              <a:p>
                <a:pPr marL="7175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/>
                          </m:rP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𝐷</m:t>
                        </m:r>
                      </m:e>
                    </m:groupCh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körív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körön elhelyezkedő pontokat </a:t>
                </a:r>
                <a:r>
                  <a:rPr lang="hu-HU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konciklikus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pont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oknak nevezzük.</a:t>
                </a: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8" y="1334293"/>
                <a:ext cx="10797745" cy="5381467"/>
              </a:xfrm>
              <a:blipFill rotWithShape="0">
                <a:blip r:embed="rId3"/>
                <a:stretch>
                  <a:fillRect l="-1129" t="-1246" r="-12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kör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0F97F2A-7551-4D52-8306-511619D5D4ED}"/>
              </a:ext>
            </a:extLst>
          </p:cNvPr>
          <p:cNvGrpSpPr/>
          <p:nvPr/>
        </p:nvGrpSpPr>
        <p:grpSpPr>
          <a:xfrm>
            <a:off x="8757203" y="2514400"/>
            <a:ext cx="2416616" cy="2012743"/>
            <a:chOff x="8757203" y="2514400"/>
            <a:chExt cx="2416616" cy="2012743"/>
          </a:xfrm>
        </p:grpSpPr>
        <p:sp>
          <p:nvSpPr>
            <p:cNvPr id="35" name="TextBox 34"/>
            <p:cNvSpPr txBox="1"/>
            <p:nvPr/>
          </p:nvSpPr>
          <p:spPr>
            <a:xfrm>
              <a:off x="10852897" y="3341597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i="1" dirty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US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566025" y="3947135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i="1" dirty="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  <a:endParaRPr lang="en-US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93983" y="2514400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i="1" dirty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endParaRPr lang="en-US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757203" y="327123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i="1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lang="en-US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295857" y="415781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i="1" dirty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US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050991" y="2528048"/>
              <a:ext cx="1828800" cy="1828800"/>
              <a:chOff x="9050991" y="2528048"/>
              <a:chExt cx="1828800" cy="18288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9050991" y="2528048"/>
                <a:ext cx="1828800" cy="1828800"/>
                <a:chOff x="9050991" y="2528048"/>
                <a:chExt cx="1828800" cy="1828800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9050991" y="2528048"/>
                  <a:ext cx="1828800" cy="18288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9933447" y="3414013"/>
                  <a:ext cx="54000" cy="540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9050991" y="3469744"/>
                  <a:ext cx="1298624" cy="79337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9665501" y="3291400"/>
                  <a:ext cx="328936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ro-RO" i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O</a:t>
                  </a:r>
                  <a:endParaRPr lang="en-US" i="1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cxnSp>
            <p:nvCxnSpPr>
              <p:cNvPr id="10" name="Straight Connector 9"/>
              <p:cNvCxnSpPr>
                <a:stCxn id="4" idx="1"/>
                <a:endCxn id="4" idx="5"/>
              </p:cNvCxnSpPr>
              <p:nvPr/>
            </p:nvCxnSpPr>
            <p:spPr>
              <a:xfrm>
                <a:off x="9318813" y="2795870"/>
                <a:ext cx="1293156" cy="129315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cxnSpLocks/>
              </p:cNvCxnSpPr>
              <p:nvPr/>
            </p:nvCxnSpPr>
            <p:spPr>
              <a:xfrm flipV="1">
                <a:off x="9985201" y="3402548"/>
                <a:ext cx="885354" cy="3361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10279601" y="3116670"/>
              <a:ext cx="27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i="1" dirty="0">
                  <a:latin typeface="Cambria" panose="02040503050406030204" pitchFamily="18" charset="0"/>
                  <a:ea typeface="Cambria" panose="02040503050406030204" pitchFamily="18" charset="0"/>
                </a:rPr>
                <a:t>r</a:t>
              </a:r>
              <a:endParaRPr lang="en-US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21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Feladat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9245" y="1334293"/>
                <a:ext cx="10797748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középpontú és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10 cm sugarú körben meghúzzuk az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𝐴𝐵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16 cm hosszúságú húrt. A húr távolsága a kör közép-</a:t>
                </a:r>
                <a:b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pontjától egyenlő …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𝐴𝑂𝐵</m:t>
                        </m:r>
                      </m:e>
                      <m:sub>
                        <m:r>
                          <a:rPr lang="hu-HU" sz="2400" i="1" smtClean="0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egyenlő szárú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𝐴𝑂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𝐵𝑂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𝑟</m:t>
                    </m:r>
                  </m:oMath>
                </a14:m>
                <a:endParaRPr lang="hu-HU" sz="2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Legyen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𝑂𝑀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  <a:sym typeface="Symbol"/>
                      </a:rPr>
                      <m:t>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sym typeface="Symbol"/>
                      </a:rPr>
                      <m:t> 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  <a:sym typeface="Symbol"/>
                      </a:rPr>
                      <m:t>𝐴𝐵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sym typeface="Symbol"/>
                      </a:rPr>
                      <m:t> 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/>
                        <a:sym typeface="Symbol"/>
                      </a:rPr>
                      <m:t>⟹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𝐴𝑀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𝑀𝐵</m:t>
                    </m:r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𝐴𝐵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16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=8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/>
                        <a:ea typeface="Cambria Math"/>
                      </a:rPr>
                      <m:t>cm</m:t>
                    </m:r>
                  </m:oMath>
                </a14:m>
                <a:r>
                  <a:rPr lang="hu-HU" sz="2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sym typeface="Symbol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/>
                            <a:sym typeface="Symbol"/>
                          </a:rPr>
                          <m:t>𝑂</m:t>
                        </m:r>
                        <m:r>
                          <a:rPr lang="hu-HU" sz="2400" i="1">
                            <a:latin typeface="Cambria Math"/>
                            <a:sym typeface="Symbol"/>
                          </a:rPr>
                          <m:t>𝑀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  <a:sym typeface="Symbol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-ben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</m:d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9</m:t>
                    </m:r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0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°</m:t>
                    </m:r>
                    <m:groupChr>
                      <m:groupChrPr>
                        <m:chr m:val="⇒"/>
                        <m:vertJc m:val="bot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hu-HU" sz="2400" i="0">
                            <a:latin typeface="Cambria Math"/>
                            <a:ea typeface="Cambria" panose="02040503050406030204" pitchFamily="18" charset="0"/>
                          </a:rPr>
                          <m:t>P</m:t>
                        </m:r>
                        <m:r>
                          <a:rPr lang="hu-HU" sz="2400" i="0">
                            <a:latin typeface="Cambria Math"/>
                            <a:ea typeface="Cambria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t</m:t>
                        </m:r>
                        <m:r>
                          <a:rPr lang="hu-HU" sz="2400" i="0">
                            <a:latin typeface="Cambria Math"/>
                            <a:ea typeface="Cambria" panose="02040503050406030204" pitchFamily="18" charset="0"/>
                          </a:rPr>
                          <m:t>.</m:t>
                        </m:r>
                      </m:e>
                    </m:groupCh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𝑂</m:t>
                        </m:r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𝑂</m:t>
                        </m:r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100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64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36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6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cm</a:t>
                </a:r>
              </a:p>
              <a:p>
                <a:pPr marL="0" indent="0" algn="just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𝑂𝑀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u-HU" sz="240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6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cm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245" y="1334293"/>
                <a:ext cx="10797748" cy="5381467"/>
              </a:xfrm>
              <a:blipFill rotWithShape="0">
                <a:blip r:embed="rId4"/>
                <a:stretch>
                  <a:fillRect l="-1186" t="-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4374FF96-CC7A-4727-B867-DD22A9AC5639}"/>
              </a:ext>
            </a:extLst>
          </p:cNvPr>
          <p:cNvGrpSpPr/>
          <p:nvPr/>
        </p:nvGrpSpPr>
        <p:grpSpPr>
          <a:xfrm>
            <a:off x="699244" y="629443"/>
            <a:ext cx="10797748" cy="575310"/>
            <a:chOff x="2651857" y="452944"/>
            <a:chExt cx="10582275" cy="57531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7174CDA6-2B73-4F08-8F9A-12CFA6AA402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4E506243-8E72-4CDF-8876-2EA7916F55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0C907834-2C91-42AA-9163-26AD3AC40578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4415F7C1-1FEB-4AC8-B4A1-FA0C2F3E2E45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719E11E3-F94A-47AC-8C98-3E31234CF7B4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ABA67889-C6CC-4E8F-BF50-CB97CC4C8995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5AE69E8C-03B9-4450-9A41-C249B01B8CB1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719B03C7-10D9-478D-8BF3-C2655956C100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1F845349-A662-4412-9490-418B82E5A38B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EB19ADB5-69AC-43D2-91F3-7E8AD11088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1C47440-70AA-4CCC-9C19-D69B30E0B9D4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98FF58D4-9BD4-4B4B-A7A4-7F54A5EF9EAB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805BE095-DD76-4C6B-B519-E8A8FAA4D3C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E717564C-60C2-4F82-87EE-AA5FFF59C9B8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2CE596E-CBB0-4FE5-A2FC-5FC055429F1B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B73CBF43-A2E2-47BC-9E02-22B7C568B63F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7960567" y="1880904"/>
            <a:ext cx="3615312" cy="3023416"/>
            <a:chOff x="7960567" y="1880904"/>
            <a:chExt cx="3615312" cy="3023416"/>
          </a:xfrm>
        </p:grpSpPr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7960567" y="1880904"/>
              <a:ext cx="3615312" cy="3023416"/>
              <a:chOff x="9076295" y="1539157"/>
              <a:chExt cx="2151137" cy="1798955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flipV="1">
                <a:off x="9267254" y="2375451"/>
                <a:ext cx="827452" cy="41928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>
                <a:off x="9076295" y="1539157"/>
                <a:ext cx="2151137" cy="1798955"/>
                <a:chOff x="9076295" y="1539157"/>
                <a:chExt cx="2151137" cy="1798955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9560485" y="2656371"/>
                  <a:ext cx="539365" cy="485539"/>
                  <a:chOff x="9560485" y="2656371"/>
                  <a:chExt cx="539365" cy="485539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9560485" y="2772578"/>
                    <a:ext cx="3129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o-RO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rPr>
                      <a:t>8</a:t>
                    </a:r>
                    <a:endParaRPr lang="en-US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cxnSp>
                <p:nvCxnSpPr>
                  <p:cNvPr id="6" name="Straight Connector 5"/>
                  <p:cNvCxnSpPr/>
                  <p:nvPr/>
                </p:nvCxnSpPr>
                <p:spPr>
                  <a:xfrm flipH="1">
                    <a:off x="9962690" y="2661620"/>
                    <a:ext cx="0" cy="13716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9962690" y="2656371"/>
                    <a:ext cx="13716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9076295" y="1539157"/>
                  <a:ext cx="2151137" cy="1798955"/>
                  <a:chOff x="9076295" y="1539157"/>
                  <a:chExt cx="2151137" cy="1798955"/>
                </a:xfrm>
              </p:grpSpPr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9076295" y="1539157"/>
                    <a:ext cx="2151137" cy="1798955"/>
                    <a:chOff x="37641" y="268606"/>
                    <a:chExt cx="2151137" cy="1798955"/>
                  </a:xfrm>
                </p:grpSpPr>
                <p:sp>
                  <p:nvSpPr>
                    <p:cNvPr id="82" name="TextBox 38"/>
                    <p:cNvSpPr txBox="1"/>
                    <p:nvPr/>
                  </p:nvSpPr>
                  <p:spPr>
                    <a:xfrm>
                      <a:off x="890934" y="1498991"/>
                      <a:ext cx="36740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i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M</a:t>
                      </a:r>
                      <a:endParaRPr lang="en-US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grpSp>
                  <p:nvGrpSpPr>
                    <p:cNvPr id="83" name="Group 82"/>
                    <p:cNvGrpSpPr/>
                    <p:nvPr/>
                  </p:nvGrpSpPr>
                  <p:grpSpPr>
                    <a:xfrm>
                      <a:off x="37641" y="268606"/>
                      <a:ext cx="2151137" cy="1798955"/>
                      <a:chOff x="37641" y="268606"/>
                      <a:chExt cx="2151137" cy="1798955"/>
                    </a:xfrm>
                  </p:grpSpPr>
                  <p:grpSp>
                    <p:nvGrpSpPr>
                      <p:cNvPr id="84" name="Group 83"/>
                      <p:cNvGrpSpPr/>
                      <p:nvPr/>
                    </p:nvGrpSpPr>
                    <p:grpSpPr>
                      <a:xfrm>
                        <a:off x="37641" y="268606"/>
                        <a:ext cx="2151137" cy="1798955"/>
                        <a:chOff x="37659" y="268701"/>
                        <a:chExt cx="2152072" cy="1799590"/>
                      </a:xfrm>
                    </p:grpSpPr>
                    <p:sp>
                      <p:nvSpPr>
                        <p:cNvPr id="86" name="TextBox 38"/>
                        <p:cNvSpPr txBox="1"/>
                        <p:nvPr/>
                      </p:nvSpPr>
                      <p:spPr>
                        <a:xfrm>
                          <a:off x="952166" y="887561"/>
                          <a:ext cx="329079" cy="36946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o-RO" i="1" kern="12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/>
                            </a:rPr>
                            <a:t>O</a:t>
                          </a:r>
                          <a:endParaRPr lang="en-US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p:txBody>
                    </p:sp>
                    <p:grpSp>
                      <p:nvGrpSpPr>
                        <p:cNvPr id="87" name="Group 86"/>
                        <p:cNvGrpSpPr/>
                        <p:nvPr/>
                      </p:nvGrpSpPr>
                      <p:grpSpPr>
                        <a:xfrm>
                          <a:off x="37659" y="268701"/>
                          <a:ext cx="2152072" cy="1799590"/>
                          <a:chOff x="37659" y="268701"/>
                          <a:chExt cx="2152072" cy="1799590"/>
                        </a:xfrm>
                      </p:grpSpPr>
                      <p:sp>
                        <p:nvSpPr>
                          <p:cNvPr id="88" name="TextBox 38"/>
                          <p:cNvSpPr txBox="1"/>
                          <p:nvPr/>
                        </p:nvSpPr>
                        <p:spPr>
                          <a:xfrm>
                            <a:off x="1867067" y="1424628"/>
                            <a:ext cx="322664" cy="36946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0"/>
                              </a:spcAft>
                            </a:pPr>
                            <a:r>
                              <a:rPr lang="ro-RO" i="1" kern="1200" dirty="0">
                                <a:solidFill>
                                  <a:srgbClr val="000000"/>
                                </a:solidFill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/>
                              </a:rPr>
                              <a:t>B</a:t>
                            </a:r>
                            <a:endParaRPr lang="en-US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91" name="Group 90"/>
                          <p:cNvGrpSpPr/>
                          <p:nvPr/>
                        </p:nvGrpSpPr>
                        <p:grpSpPr>
                          <a:xfrm>
                            <a:off x="37659" y="268701"/>
                            <a:ext cx="1923550" cy="1799590"/>
                            <a:chOff x="37659" y="268701"/>
                            <a:chExt cx="1923550" cy="1799590"/>
                          </a:xfrm>
                        </p:grpSpPr>
                        <p:grpSp>
                          <p:nvGrpSpPr>
                            <p:cNvPr id="92" name="Group 91"/>
                            <p:cNvGrpSpPr/>
                            <p:nvPr/>
                          </p:nvGrpSpPr>
                          <p:grpSpPr>
                            <a:xfrm>
                              <a:off x="37659" y="268701"/>
                              <a:ext cx="1923550" cy="1799590"/>
                              <a:chOff x="37659" y="268701"/>
                              <a:chExt cx="1923550" cy="1799590"/>
                            </a:xfrm>
                          </p:grpSpPr>
                          <p:sp>
                            <p:nvSpPr>
                              <p:cNvPr id="94" name="TextBox 38"/>
                              <p:cNvSpPr txBox="1"/>
                              <p:nvPr/>
                            </p:nvSpPr>
                            <p:spPr>
                              <a:xfrm>
                                <a:off x="37659" y="1432597"/>
                                <a:ext cx="321062" cy="36946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>
                                  <a:spcAft>
                                    <a:spcPts val="0"/>
                                  </a:spcAft>
                                </a:pPr>
                                <a:r>
                                  <a:rPr lang="ro-RO" i="1" kern="1200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a:t>A</a:t>
                                </a:r>
                                <a:endParaRPr lang="en-US" dirty="0">
                                  <a:effectLst/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95" name="Group 94"/>
                              <p:cNvGrpSpPr/>
                              <p:nvPr/>
                            </p:nvGrpSpPr>
                            <p:grpSpPr>
                              <a:xfrm>
                                <a:off x="161619" y="268701"/>
                                <a:ext cx="1799590" cy="1799590"/>
                                <a:chOff x="161619" y="268701"/>
                                <a:chExt cx="1799590" cy="1799590"/>
                              </a:xfrm>
                            </p:grpSpPr>
                            <p:sp>
                              <p:nvSpPr>
                                <p:cNvPr id="99" name="Oval 98"/>
                                <p:cNvSpPr/>
                                <p:nvPr/>
                              </p:nvSpPr>
                              <p:spPr>
                                <a:xfrm>
                                  <a:off x="161619" y="268701"/>
                                  <a:ext cx="1799590" cy="1799590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en-US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endParaRPr>
                                </a:p>
                              </p:txBody>
                            </p:sp>
                            <p:cxnSp>
                              <p:nvCxnSpPr>
                                <p:cNvPr id="97" name="Straight Connector 96"/>
                                <p:cNvCxnSpPr/>
                                <p:nvPr/>
                              </p:nvCxnSpPr>
                              <p:spPr>
                                <a:xfrm flipH="1" flipV="1">
                                  <a:off x="1056464" y="1106522"/>
                                  <a:ext cx="832325" cy="427727"/>
                                </a:xfrm>
                                <a:prstGeom prst="line">
                                  <a:avLst/>
                                </a:prstGeom>
                                <a:ln w="19050"/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98" name="Straight Connector 97"/>
                                <p:cNvCxnSpPr/>
                                <p:nvPr/>
                              </p:nvCxnSpPr>
                              <p:spPr>
                                <a:xfrm flipV="1">
                                  <a:off x="1060977" y="1096994"/>
                                  <a:ext cx="0" cy="427727"/>
                                </a:xfrm>
                                <a:prstGeom prst="line">
                                  <a:avLst/>
                                </a:prstGeom>
                                <a:ln w="19050"/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  <p:sp>
                          <p:nvSpPr>
                            <p:cNvPr id="93" name="TextBox 38"/>
                            <p:cNvSpPr txBox="1"/>
                            <p:nvPr/>
                          </p:nvSpPr>
                          <p:spPr>
                            <a:xfrm>
                              <a:off x="1372857" y="1081417"/>
                              <a:ext cx="280968" cy="36946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>
                                <a:spcAft>
                                  <a:spcPts val="0"/>
                                </a:spcAft>
                              </a:pPr>
                              <a:r>
                                <a:rPr lang="en-US" i="1" dirty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a:t>r</a:t>
                              </a:r>
                              <a:endParaRPr lang="en-US" i="1" dirty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85" name="TextBox 38"/>
                      <p:cNvSpPr txBox="1"/>
                      <p:nvPr/>
                    </p:nvSpPr>
                    <p:spPr>
                      <a:xfrm>
                        <a:off x="499724" y="1084853"/>
                        <a:ext cx="44114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ro-RO" dirty="0">
                            <a:solidFill>
                              <a:srgbClr val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/>
                          </a:rPr>
                          <a:t>10</a:t>
                        </a:r>
                        <a:endParaRPr lang="en-US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9280902" y="2794733"/>
                    <a:ext cx="164592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58" name="Oval 57"/>
            <p:cNvSpPr/>
            <p:nvPr/>
          </p:nvSpPr>
          <p:spPr>
            <a:xfrm>
              <a:off x="9655760" y="3252622"/>
              <a:ext cx="54000" cy="54000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900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9245" y="1334293"/>
                <a:ext cx="10797748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Értelmezés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Középponti szög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nek nevezzük azt a szöget, amelynek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csúcsa a kör középpontjában van, szárai pedig sugarak.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2400"/>
                  </a:spcBef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2400"/>
                  </a:spcBef>
                  <a:spcAft>
                    <a:spcPts val="1200"/>
                  </a:spcAft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középponti szög mértéke egyenlő a szárai által közrezárt körív mértékével.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/>
                          <a:ea typeface="Cambria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hu-HU" sz="2400" b="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hu-HU" sz="24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4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  <m:t>𝐴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𝑂</m:t>
                              </m:r>
                              <m:r>
                                <a:rPr lang="hu-HU" sz="24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hu-HU" sz="2400" i="1">
                          <a:latin typeface="Cambria Math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hu-HU" sz="2400" i="1">
                          <a:latin typeface="Cambria Math"/>
                          <a:ea typeface="Cambria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hu-HU" sz="240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groupChr>
                            <m:groupChrPr>
                              <m:chr m:val="⏜"/>
                              <m:pos m:val="top"/>
                              <m:vertJc m:val="bot"/>
                              <m:ctrlPr>
                                <a:rPr lang="hu-HU" sz="2400" i="1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hu-HU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𝐴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</m:e>
                      </m:d>
                    </m:oMath>
                  </m:oMathPara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Megjegyzés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félkör mértéke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180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egy teljes kör mértéke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360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245" y="1334293"/>
                <a:ext cx="10797748" cy="5381467"/>
              </a:xfrm>
              <a:blipFill>
                <a:blip r:embed="rId3"/>
                <a:stretch>
                  <a:fillRect l="-1186" t="-12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4" y="51751"/>
            <a:ext cx="10797748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Középponti szög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709E835-2134-40C0-9059-8A27428CEED8}"/>
              </a:ext>
            </a:extLst>
          </p:cNvPr>
          <p:cNvGrpSpPr/>
          <p:nvPr/>
        </p:nvGrpSpPr>
        <p:grpSpPr>
          <a:xfrm>
            <a:off x="8622622" y="1659677"/>
            <a:ext cx="1879753" cy="1828800"/>
            <a:chOff x="8622622" y="1659677"/>
            <a:chExt cx="1879753" cy="1828800"/>
          </a:xfrm>
        </p:grpSpPr>
        <p:grpSp>
          <p:nvGrpSpPr>
            <p:cNvPr id="8" name="Group 7"/>
            <p:cNvGrpSpPr/>
            <p:nvPr/>
          </p:nvGrpSpPr>
          <p:grpSpPr>
            <a:xfrm>
              <a:off x="8622622" y="1659677"/>
              <a:ext cx="1879753" cy="1828800"/>
              <a:chOff x="9187595" y="4155143"/>
              <a:chExt cx="1879753" cy="18288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9187595" y="4155143"/>
                <a:ext cx="1828800" cy="1828800"/>
                <a:chOff x="9187595" y="4155143"/>
                <a:chExt cx="1828800" cy="182880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9187595" y="4155143"/>
                  <a:ext cx="1828800" cy="1828800"/>
                  <a:chOff x="9050991" y="2528048"/>
                  <a:chExt cx="1828800" cy="1828800"/>
                </a:xfrm>
              </p:grpSpPr>
              <p:sp>
                <p:nvSpPr>
                  <p:cNvPr id="4" name="Oval 3"/>
                  <p:cNvSpPr/>
                  <p:nvPr/>
                </p:nvSpPr>
                <p:spPr>
                  <a:xfrm>
                    <a:off x="9050991" y="2528048"/>
                    <a:ext cx="1828800" cy="1828800"/>
                  </a:xfrm>
                  <a:prstGeom prst="ellips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9923923" y="3402108"/>
                    <a:ext cx="54000" cy="54000"/>
                  </a:xfrm>
                  <a:prstGeom prst="ellips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cxnSp>
              <p:nvCxnSpPr>
                <p:cNvPr id="17" name="Straight Connector 16"/>
                <p:cNvCxnSpPr>
                  <a:cxnSpLocks/>
                  <a:stCxn id="36" idx="1"/>
                  <a:endCxn id="4" idx="5"/>
                </p:cNvCxnSpPr>
                <p:nvPr/>
              </p:nvCxnSpPr>
              <p:spPr>
                <a:xfrm>
                  <a:off x="10060527" y="5056203"/>
                  <a:ext cx="688046" cy="65991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>
                  <a:cxnSpLocks/>
                  <a:stCxn id="36" idx="1"/>
                  <a:endCxn id="4" idx="7"/>
                </p:cNvCxnSpPr>
                <p:nvPr/>
              </p:nvCxnSpPr>
              <p:spPr>
                <a:xfrm flipV="1">
                  <a:off x="10060527" y="4422965"/>
                  <a:ext cx="688046" cy="6332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10693981" y="5571203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746426" y="4214588"/>
                <a:ext cx="320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o-RO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endParaRPr lang="en-US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9495554" y="2376071"/>
              <a:ext cx="328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i="1" dirty="0">
                  <a:latin typeface="Cambria" panose="02040503050406030204" pitchFamily="18" charset="0"/>
                  <a:ea typeface="Cambria" panose="02040503050406030204" pitchFamily="18" charset="0"/>
                </a:rPr>
                <a:t>O</a:t>
              </a:r>
              <a:endParaRPr lang="en-US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F0E01BE8-695A-413C-B7B0-44E933DE723F}"/>
              </a:ext>
            </a:extLst>
          </p:cNvPr>
          <p:cNvGrpSpPr/>
          <p:nvPr/>
        </p:nvGrpSpPr>
        <p:grpSpPr>
          <a:xfrm>
            <a:off x="699244" y="629443"/>
            <a:ext cx="10797748" cy="575310"/>
            <a:chOff x="2651857" y="452944"/>
            <a:chExt cx="10582275" cy="57531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D1F1A1F2-40FB-48F4-BF24-1BB67FEC346B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A352FAC1-B4D7-4E27-AA6A-41C6E3D2DA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17FEF432-B871-4559-AD8D-80962E3001DE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F930C40B-8011-46C7-A18D-3514F24B0D49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360558E5-536D-4D9C-B8C2-A0DDE9BE4509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466D9E5-A57B-4F4F-A43D-BF842E29E04D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853309E-4474-4260-A416-8F20D7E3AC72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0A3F056F-5800-40C8-8D04-95E0FEF871E6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9BD86092-F93C-4858-8159-DA94099C5DDC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xmlns="" id="{F3DF84B9-5117-4F3A-9D29-3611D0D730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624302E-22F6-4916-8FC3-5D01E3429312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B8A890CB-CDFE-4BE5-8545-8D91C9DBE5A3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3E07A71D-890A-46C6-B783-633760C7E3A3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78B6DDAF-E9C2-4073-A947-5CA75FC1E83B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D98650A5-2DEB-46EB-96B3-90ABAB58D5B2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E6D2368B-5DB5-4D63-A4B3-BD0853A57E45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371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11" y="8730"/>
            <a:ext cx="10646089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</a:rPr>
              <a:t>erületi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 szög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7712" y="1334293"/>
                <a:ext cx="10797744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Értelmezés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Kerületi szög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nek nevezzük azt a szöget, amelynek csúcsa</a:t>
                </a:r>
                <a:b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körön van, szárai pedig húrok.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kerületi szög mértéke egyenlő a szárai által közrezárt</a:t>
                </a:r>
                <a:b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körív mértékének a felével. </a:t>
                </a:r>
              </a:p>
              <a:p>
                <a:pPr marL="91440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hu-HU" sz="2400" b="0" i="1" smtClean="0">
                          <a:latin typeface="Cambria Math"/>
                          <a:ea typeface="Cambria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hu-HU" sz="2400" b="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hu-HU" sz="24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4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  <m:t>𝐴𝑀𝐵</m:t>
                              </m:r>
                            </m:e>
                          </m:acc>
                        </m:e>
                      </m:d>
                      <m:r>
                        <a:rPr lang="hu-HU" sz="2400" b="0" i="1" smtClean="0">
                          <a:latin typeface="Cambria Math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hu-HU" sz="2400" i="1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groupChr>
                                <m:groupChrPr>
                                  <m:chr m:val="⏜"/>
                                  <m:pos m:val="top"/>
                                  <m:vertJc m:val="bot"/>
                                  <m:ctrlPr>
                                    <a:rPr lang="hu-HU" sz="2400" i="1">
                                      <a:latin typeface="Cambria Math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/>
                                    </m:rPr>
                                    <a:rPr lang="hu-HU" sz="24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𝐵</m:t>
                                  </m:r>
                                </m:e>
                              </m:groupChr>
                            </m:e>
                          </m:d>
                        </m:num>
                        <m:den>
                          <m:r>
                            <a:rPr lang="hu-HU" sz="2400" b="0" i="1" smtClean="0">
                              <a:latin typeface="Cambria Math"/>
                              <a:ea typeface="Cambria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Megjegyzés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félkörbe írt kerületi szögek derékszögek.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körben ugyanahhoz a körívhez tartozó kerületi szögek kongruensek.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712" y="1334293"/>
                <a:ext cx="10797744" cy="5381467"/>
              </a:xfrm>
              <a:blipFill rotWithShape="0">
                <a:blip r:embed="rId3"/>
                <a:stretch>
                  <a:fillRect l="-1129" t="-11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D7B62CE-99D4-4B47-9107-2E9615F89CEF}"/>
              </a:ext>
            </a:extLst>
          </p:cNvPr>
          <p:cNvGrpSpPr/>
          <p:nvPr/>
        </p:nvGrpSpPr>
        <p:grpSpPr>
          <a:xfrm>
            <a:off x="8816003" y="1493475"/>
            <a:ext cx="2287268" cy="1828800"/>
            <a:chOff x="8333204" y="1738270"/>
            <a:chExt cx="2287268" cy="1828800"/>
          </a:xfrm>
        </p:grpSpPr>
        <p:cxnSp>
          <p:nvCxnSpPr>
            <p:cNvPr id="17" name="Straight Connector 16"/>
            <p:cNvCxnSpPr>
              <a:stCxn id="4" idx="2"/>
            </p:cNvCxnSpPr>
            <p:nvPr/>
          </p:nvCxnSpPr>
          <p:spPr>
            <a:xfrm>
              <a:off x="8631208" y="2652670"/>
              <a:ext cx="1298624" cy="79337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4" idx="2"/>
              <a:endCxn id="4" idx="7"/>
            </p:cNvCxnSpPr>
            <p:nvPr/>
          </p:nvCxnSpPr>
          <p:spPr>
            <a:xfrm flipV="1">
              <a:off x="8631208" y="2006092"/>
              <a:ext cx="1560978" cy="6465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8333204" y="1738270"/>
              <a:ext cx="2287268" cy="1828800"/>
              <a:chOff x="8670875" y="1411854"/>
              <a:chExt cx="2287268" cy="18288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8670875" y="1411854"/>
                <a:ext cx="2287268" cy="1828800"/>
                <a:chOff x="8670875" y="1411854"/>
                <a:chExt cx="2287268" cy="1828800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8670875" y="1411854"/>
                  <a:ext cx="2287268" cy="1828800"/>
                  <a:chOff x="8670875" y="1780154"/>
                  <a:chExt cx="2287268" cy="1828800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8670875" y="1780154"/>
                    <a:ext cx="2287268" cy="1828800"/>
                    <a:chOff x="8670875" y="1780154"/>
                    <a:chExt cx="2287268" cy="1828800"/>
                  </a:xfrm>
                </p:grpSpPr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10635619" y="2970076"/>
                      <a:ext cx="322524" cy="3693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p:txBody>
                </p:sp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8670875" y="1780154"/>
                      <a:ext cx="2189851" cy="1828800"/>
                      <a:chOff x="8670875" y="1780154"/>
                      <a:chExt cx="2189851" cy="1828800"/>
                    </a:xfrm>
                  </p:grpSpPr>
                  <p:sp>
                    <p:nvSpPr>
                      <p:cNvPr id="34" name="TextBox 33"/>
                      <p:cNvSpPr txBox="1"/>
                      <p:nvPr/>
                    </p:nvSpPr>
                    <p:spPr>
                      <a:xfrm>
                        <a:off x="10539804" y="1812510"/>
                        <a:ext cx="320922" cy="369332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ro-RO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a:t>A</a:t>
                        </a:r>
                        <a:endParaRPr lang="en-US" i="1" dirty="0">
                          <a:latin typeface="Cambria" panose="02040503050406030204" pitchFamily="18" charset="0"/>
                          <a:ea typeface="Cambria" panose="02040503050406030204" pitchFamily="18" charset="0"/>
                        </a:endParaRPr>
                      </a:p>
                    </p:txBody>
                  </p:sp>
                  <p:grpSp>
                    <p:nvGrpSpPr>
                      <p:cNvPr id="6" name="Group 5"/>
                      <p:cNvGrpSpPr/>
                      <p:nvPr/>
                    </p:nvGrpSpPr>
                    <p:grpSpPr>
                      <a:xfrm>
                        <a:off x="8670875" y="1780154"/>
                        <a:ext cx="2126804" cy="1828800"/>
                        <a:chOff x="8670875" y="1780154"/>
                        <a:chExt cx="2126804" cy="1828800"/>
                      </a:xfrm>
                    </p:grpSpPr>
                    <p:grpSp>
                      <p:nvGrpSpPr>
                        <p:cNvPr id="5" name="Group 4"/>
                        <p:cNvGrpSpPr/>
                        <p:nvPr/>
                      </p:nvGrpSpPr>
                      <p:grpSpPr>
                        <a:xfrm>
                          <a:off x="8968879" y="1780154"/>
                          <a:ext cx="1828800" cy="1828800"/>
                          <a:chOff x="9050991" y="2528048"/>
                          <a:chExt cx="1828800" cy="1828800"/>
                        </a:xfrm>
                      </p:grpSpPr>
                      <p:sp>
                        <p:nvSpPr>
                          <p:cNvPr id="4" name="Oval 3"/>
                          <p:cNvSpPr/>
                          <p:nvPr/>
                        </p:nvSpPr>
                        <p:spPr>
                          <a:xfrm>
                            <a:off x="9050991" y="2528048"/>
                            <a:ext cx="1828800" cy="1828800"/>
                          </a:xfrm>
                          <a:prstGeom prst="ellipse">
                            <a:avLst/>
                          </a:prstGeom>
                          <a:ln w="19050"/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latin typeface="Cambria" panose="02040503050406030204" pitchFamily="18" charset="0"/>
                              <a:ea typeface="Cambria" panose="020405030504060302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9" name="Oval 8"/>
                          <p:cNvSpPr/>
                          <p:nvPr/>
                        </p:nvSpPr>
                        <p:spPr>
                          <a:xfrm>
                            <a:off x="9923923" y="3402108"/>
                            <a:ext cx="54000" cy="54000"/>
                          </a:xfrm>
                          <a:prstGeom prst="ellipse">
                            <a:avLst/>
                          </a:prstGeom>
                          <a:ln w="19050"/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latin typeface="Cambria" panose="02040503050406030204" pitchFamily="18" charset="0"/>
                              <a:ea typeface="Cambria" panose="020405030504060302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35" name="TextBox 34"/>
                        <p:cNvSpPr txBox="1"/>
                        <p:nvPr/>
                      </p:nvSpPr>
                      <p:spPr>
                        <a:xfrm>
                          <a:off x="8670875" y="2469548"/>
                          <a:ext cx="367408" cy="369332"/>
                        </a:xfrm>
                        <a:prstGeom prst="rect">
                          <a:avLst/>
                        </a:prstGeom>
                        <a:noFill/>
                        <a:ln w="19050">
                          <a:noFill/>
                        </a:ln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ro-RO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9870250" y="2465431"/>
                    <a:ext cx="328936" cy="369332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o-RO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O</a:t>
                    </a:r>
                    <a:endParaRPr lang="en-US" i="1" dirty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cxnSp>
              <p:nvCxnSpPr>
                <p:cNvPr id="10" name="Straight Connector 9"/>
                <p:cNvCxnSpPr>
                  <a:endCxn id="4" idx="7"/>
                </p:cNvCxnSpPr>
                <p:nvPr/>
              </p:nvCxnSpPr>
              <p:spPr>
                <a:xfrm flipV="1">
                  <a:off x="8968879" y="1679676"/>
                  <a:ext cx="1560978" cy="6787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8974783" y="2362114"/>
                <a:ext cx="1686236" cy="43702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Canvas 72"/>
          <p:cNvGrpSpPr/>
          <p:nvPr/>
        </p:nvGrpSpPr>
        <p:grpSpPr>
          <a:xfrm>
            <a:off x="5370905" y="3136367"/>
            <a:ext cx="2315599" cy="2122805"/>
            <a:chOff x="0" y="0"/>
            <a:chExt cx="2315599" cy="2122805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2297430" cy="2122805"/>
            </a:xfrm>
            <a:prstGeom prst="rect">
              <a:avLst/>
            </a:prstGeom>
          </p:spPr>
        </p:sp>
        <p:sp>
          <p:nvSpPr>
            <p:cNvPr id="39" name="Oval 38"/>
            <p:cNvSpPr/>
            <p:nvPr/>
          </p:nvSpPr>
          <p:spPr>
            <a:xfrm>
              <a:off x="257633" y="222636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40" name="Straight Connector 39"/>
            <p:cNvCxnSpPr>
              <a:stCxn id="39" idx="2"/>
              <a:endCxn id="39" idx="1"/>
            </p:cNvCxnSpPr>
            <p:nvPr/>
          </p:nvCxnSpPr>
          <p:spPr>
            <a:xfrm flipV="1">
              <a:off x="257633" y="486240"/>
              <a:ext cx="263604" cy="6363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1"/>
              <a:endCxn id="39" idx="6"/>
            </p:cNvCxnSpPr>
            <p:nvPr/>
          </p:nvCxnSpPr>
          <p:spPr>
            <a:xfrm>
              <a:off x="521237" y="486240"/>
              <a:ext cx="1536396" cy="6363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57633" y="1122636"/>
              <a:ext cx="18000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249682" y="286247"/>
              <a:ext cx="1263600" cy="8363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513282" y="302149"/>
              <a:ext cx="544351" cy="836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80269" y="572494"/>
              <a:ext cx="108000" cy="318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80318" y="525995"/>
              <a:ext cx="51027" cy="90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426475" y="341906"/>
              <a:ext cx="72000" cy="108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490524" y="397565"/>
              <a:ext cx="79075" cy="5234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1103068" y="1094340"/>
              <a:ext cx="54000" cy="54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" name="TextBox 38"/>
            <p:cNvSpPr txBox="1"/>
            <p:nvPr/>
          </p:nvSpPr>
          <p:spPr>
            <a:xfrm>
              <a:off x="1993075" y="97513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" name="TextBox 38"/>
            <p:cNvSpPr txBox="1"/>
            <p:nvPr/>
          </p:nvSpPr>
          <p:spPr>
            <a:xfrm>
              <a:off x="2566" y="933553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" name="TextBox 38"/>
            <p:cNvSpPr txBox="1"/>
            <p:nvPr/>
          </p:nvSpPr>
          <p:spPr>
            <a:xfrm>
              <a:off x="283914" y="23447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" name="TextBox 38"/>
            <p:cNvSpPr txBox="1"/>
            <p:nvPr/>
          </p:nvSpPr>
          <p:spPr>
            <a:xfrm>
              <a:off x="1399741" y="1242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endPara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" name="TextBox 38"/>
            <p:cNvSpPr txBox="1"/>
            <p:nvPr/>
          </p:nvSpPr>
          <p:spPr>
            <a:xfrm>
              <a:off x="954628" y="1082714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O</a:t>
              </a:r>
              <a:endPara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5" name="Canvas 72"/>
          <p:cNvGrpSpPr/>
          <p:nvPr/>
        </p:nvGrpSpPr>
        <p:grpSpPr>
          <a:xfrm>
            <a:off x="8883139" y="3562120"/>
            <a:ext cx="2315599" cy="2122805"/>
            <a:chOff x="0" y="0"/>
            <a:chExt cx="2315599" cy="2122805"/>
          </a:xfrm>
        </p:grpSpPr>
        <p:sp>
          <p:nvSpPr>
            <p:cNvPr id="56" name="Rectangle 55"/>
            <p:cNvSpPr/>
            <p:nvPr/>
          </p:nvSpPr>
          <p:spPr>
            <a:xfrm>
              <a:off x="0" y="0"/>
              <a:ext cx="2297430" cy="2122805"/>
            </a:xfrm>
            <a:prstGeom prst="rect">
              <a:avLst/>
            </a:prstGeom>
          </p:spPr>
        </p:sp>
        <p:sp>
          <p:nvSpPr>
            <p:cNvPr id="57" name="Oval 56"/>
            <p:cNvSpPr/>
            <p:nvPr/>
          </p:nvSpPr>
          <p:spPr>
            <a:xfrm>
              <a:off x="257633" y="222636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58" name="Straight Connector 57"/>
            <p:cNvCxnSpPr>
              <a:endCxn id="57" idx="1"/>
            </p:cNvCxnSpPr>
            <p:nvPr/>
          </p:nvCxnSpPr>
          <p:spPr>
            <a:xfrm flipV="1">
              <a:off x="378539" y="486240"/>
              <a:ext cx="142698" cy="10800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7" idx="1"/>
              <a:endCxn id="57" idx="6"/>
            </p:cNvCxnSpPr>
            <p:nvPr/>
          </p:nvCxnSpPr>
          <p:spPr>
            <a:xfrm>
              <a:off x="521237" y="486240"/>
              <a:ext cx="1536396" cy="6363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78621" y="294173"/>
              <a:ext cx="1114363" cy="1272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513282" y="286247"/>
              <a:ext cx="544351" cy="836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1105449" y="1094340"/>
              <a:ext cx="54000" cy="54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" name="TextBox 38"/>
            <p:cNvSpPr txBox="1"/>
            <p:nvPr/>
          </p:nvSpPr>
          <p:spPr>
            <a:xfrm>
              <a:off x="1993075" y="97513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US" sz="1600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" name="TextBox 38"/>
            <p:cNvSpPr txBox="1"/>
            <p:nvPr/>
          </p:nvSpPr>
          <p:spPr>
            <a:xfrm>
              <a:off x="113805" y="1416547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US" sz="1600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" name="TextBox 38"/>
            <p:cNvSpPr txBox="1"/>
            <p:nvPr/>
          </p:nvSpPr>
          <p:spPr>
            <a:xfrm>
              <a:off x="283914" y="23447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66" name="TextBox 38"/>
            <p:cNvSpPr txBox="1"/>
            <p:nvPr/>
          </p:nvSpPr>
          <p:spPr>
            <a:xfrm>
              <a:off x="1399741" y="124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F</a:t>
              </a:r>
            </a:p>
          </p:txBody>
        </p:sp>
        <p:sp>
          <p:nvSpPr>
            <p:cNvPr id="67" name="TextBox 38"/>
            <p:cNvSpPr txBox="1"/>
            <p:nvPr/>
          </p:nvSpPr>
          <p:spPr>
            <a:xfrm>
              <a:off x="967981" y="1096763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O</a:t>
              </a:r>
              <a:endParaRPr lang="en-US" sz="1600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500932" y="532738"/>
              <a:ext cx="156375" cy="95875"/>
            </a:xfrm>
            <a:custGeom>
              <a:avLst/>
              <a:gdLst>
                <a:gd name="connsiteX0" fmla="*/ 0 w 156375"/>
                <a:gd name="connsiteY0" fmla="*/ 79513 h 95875"/>
                <a:gd name="connsiteX1" fmla="*/ 79513 w 156375"/>
                <a:gd name="connsiteY1" fmla="*/ 95416 h 95875"/>
                <a:gd name="connsiteX2" fmla="*/ 151075 w 156375"/>
                <a:gd name="connsiteY2" fmla="*/ 63610 h 95875"/>
                <a:gd name="connsiteX3" fmla="*/ 151075 w 156375"/>
                <a:gd name="connsiteY3" fmla="*/ 0 h 95875"/>
                <a:gd name="connsiteX4" fmla="*/ 151075 w 156375"/>
                <a:gd name="connsiteY4" fmla="*/ 0 h 9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5" h="95875">
                  <a:moveTo>
                    <a:pt x="0" y="79513"/>
                  </a:moveTo>
                  <a:cubicBezTo>
                    <a:pt x="27167" y="88789"/>
                    <a:pt x="54334" y="98066"/>
                    <a:pt x="79513" y="95416"/>
                  </a:cubicBezTo>
                  <a:cubicBezTo>
                    <a:pt x="104692" y="92766"/>
                    <a:pt x="139148" y="79513"/>
                    <a:pt x="151075" y="63610"/>
                  </a:cubicBezTo>
                  <a:cubicBezTo>
                    <a:pt x="163002" y="47707"/>
                    <a:pt x="151075" y="0"/>
                    <a:pt x="151075" y="0"/>
                  </a:cubicBezTo>
                  <a:lnTo>
                    <a:pt x="151075" y="0"/>
                  </a:ln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flipH="1">
              <a:off x="1438344" y="346689"/>
              <a:ext cx="156210" cy="95250"/>
            </a:xfrm>
            <a:custGeom>
              <a:avLst/>
              <a:gdLst>
                <a:gd name="connsiteX0" fmla="*/ 0 w 156375"/>
                <a:gd name="connsiteY0" fmla="*/ 79513 h 95875"/>
                <a:gd name="connsiteX1" fmla="*/ 79513 w 156375"/>
                <a:gd name="connsiteY1" fmla="*/ 95416 h 95875"/>
                <a:gd name="connsiteX2" fmla="*/ 151075 w 156375"/>
                <a:gd name="connsiteY2" fmla="*/ 63610 h 95875"/>
                <a:gd name="connsiteX3" fmla="*/ 151075 w 156375"/>
                <a:gd name="connsiteY3" fmla="*/ 0 h 95875"/>
                <a:gd name="connsiteX4" fmla="*/ 151075 w 156375"/>
                <a:gd name="connsiteY4" fmla="*/ 0 h 9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5" h="95875">
                  <a:moveTo>
                    <a:pt x="0" y="79513"/>
                  </a:moveTo>
                  <a:cubicBezTo>
                    <a:pt x="27167" y="88789"/>
                    <a:pt x="54334" y="98066"/>
                    <a:pt x="79513" y="95416"/>
                  </a:cubicBezTo>
                  <a:cubicBezTo>
                    <a:pt x="104692" y="92766"/>
                    <a:pt x="139148" y="79513"/>
                    <a:pt x="151075" y="63610"/>
                  </a:cubicBezTo>
                  <a:cubicBezTo>
                    <a:pt x="163002" y="47707"/>
                    <a:pt x="151075" y="0"/>
                    <a:pt x="151075" y="0"/>
                  </a:cubicBezTo>
                  <a:lnTo>
                    <a:pt x="151075" y="0"/>
                  </a:ln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7636949-694D-45D1-B968-43B0E96E9C7D}"/>
              </a:ext>
            </a:extLst>
          </p:cNvPr>
          <p:cNvGrpSpPr/>
          <p:nvPr/>
        </p:nvGrpSpPr>
        <p:grpSpPr>
          <a:xfrm>
            <a:off x="707711" y="629443"/>
            <a:ext cx="10797748" cy="575310"/>
            <a:chOff x="2651857" y="452944"/>
            <a:chExt cx="10582275" cy="575310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AAE91FA9-FA53-4997-BB35-360D7A7508E9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C16A1F0B-62EA-49C8-A9FC-73EBA9BD91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4329E5A6-3A5A-4624-A043-FCF7333E3D2E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8A00EB74-EDDD-4325-B0F0-0FA6BC7BC64C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C5D1AF7C-767A-41E5-AB24-30A73DD8552E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2FEE9956-2B9B-4C7E-81FA-960218D6CA09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33B91B2F-BB70-459B-90CF-3746F7E4EBD2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1C28654D-E4DA-4BEA-B9CA-4CD5093E77FB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F3710A5D-4CC2-409A-90FA-BD62D64E4108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xmlns="" id="{ABAF573B-C794-42FD-A7AD-DA67C10D59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25145E48-8BA2-499D-8166-AB5AE62B867A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3F0E12C6-FD20-4BCA-8A0D-45B9200C66C0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B6E37029-1F93-4682-8A09-904A4EFF80C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E48C4698-7EB1-4D98-9CDE-439430C9B0B9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02BB2AF7-D7AC-407A-9359-388311A257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819FBB62-FA6C-4662-A7D2-3FE3CF4DC69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342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178" y="89741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Feladat</a:t>
            </a:r>
            <a:endParaRPr lang="hu-HU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6179" y="1334293"/>
                <a:ext cx="11023876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középpontú  körön felvesszük az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B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pontokat ebben a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orrendben úgy, hogy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  <m:t>𝐴𝑂𝐵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12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  és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OB</m:t>
                    </m:r>
                    <m:r>
                      <m:rPr>
                        <m:nor/>
                      </m:rPr>
                      <a:rPr lang="ro-RO" sz="24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sym typeface="Symbol"/>
                      </a:rPr>
                      <m:t></m:t>
                    </m:r>
                    <m:r>
                      <m:rPr>
                        <m:nor/>
                      </m:rPr>
                      <a:rPr lang="ro-RO" sz="2400" dirty="0">
                        <a:latin typeface="Cambria" panose="02040503050406030204" pitchFamily="18" charset="0"/>
                        <a:ea typeface="Cambria" panose="02040503050406030204" pitchFamily="18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hu-HU" sz="2400" i="1" dirty="0">
                        <a:latin typeface="Cambria" panose="02040503050406030204" pitchFamily="18" charset="0"/>
                        <a:ea typeface="Cambria" panose="02040503050406030204" pitchFamily="18" charset="0"/>
                        <a:sym typeface="Symbol"/>
                      </a:rPr>
                      <m:t>OC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ABC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 háromszög legnagyobb szögének mértéke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egyenlő …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középponti szög ⟹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  <m:t>𝐴𝑂𝐵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groupChr>
                          <m:groupChrPr>
                            <m:chr m:val="⏜"/>
                            <m:pos m:val="top"/>
                            <m:vertJc m:val="bot"/>
                            <m:ctrlP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𝐵</m:t>
                            </m:r>
                          </m:e>
                        </m:groupChr>
                      </m:e>
                    </m:d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/>
                      </a:rPr>
                      <m:t>12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°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endParaRPr lang="hu-HU" sz="2400" i="1" dirty="0">
                  <a:latin typeface="Cambria Math"/>
                  <a:ea typeface="Cambria Math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hu-HU" sz="2400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sym typeface="Symbol"/>
                          </a:rPr>
                          <m:t>𝐴</m:t>
                        </m:r>
                        <m:r>
                          <a:rPr lang="hu-HU" sz="2400" i="1" dirty="0">
                            <a:latin typeface="Cambria Math"/>
                            <a:sym typeface="Symbol"/>
                          </a:rPr>
                          <m:t>𝐵</m:t>
                        </m:r>
                        <m:r>
                          <a:rPr lang="hu-HU" sz="2400" b="0" i="1" dirty="0" smtClean="0">
                            <a:latin typeface="Cambria Math"/>
                            <a:sym typeface="Symbol"/>
                          </a:rPr>
                          <m:t>𝐶</m:t>
                        </m:r>
                      </m:e>
                      <m:sub>
                        <m:r>
                          <a:rPr lang="hu-HU" sz="2400" i="1" dirty="0">
                            <a:latin typeface="Cambria Math"/>
                            <a:ea typeface="Cambria Math"/>
                            <a:sym typeface="Symbol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/>
                          </a:rPr>
                          <m:t>𝐶</m:t>
                        </m:r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kerületi szög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⟹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  <m:t>𝐴</m:t>
                            </m:r>
                            <m:r>
                              <a:rPr lang="hu-HU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  <m:t>𝐶</m:t>
                            </m:r>
                            <m: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groupChr>
                              <m:groupChrPr>
                                <m:chr m:val="⏜"/>
                                <m:pos m:val="top"/>
                                <m:vertJc m:val="bot"/>
                                <m:ctrlPr>
                                  <a:rPr lang="en-US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brk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𝐵</m:t>
                                </m:r>
                              </m:e>
                            </m:groupCh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0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°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60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 i="1" spc="-3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OB</m:t>
                    </m:r>
                    <m:r>
                      <m:rPr>
                        <m:nor/>
                      </m:rPr>
                      <a:rPr lang="ro-RO" sz="2400" b="0" i="1" spc="-3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spc="-30" dirty="0">
                        <a:latin typeface="Cambria" panose="02040503050406030204" pitchFamily="18" charset="0"/>
                        <a:ea typeface="Cambria" panose="02040503050406030204" pitchFamily="18" charset="0"/>
                        <a:sym typeface="Symbol"/>
                      </a:rPr>
                      <m:t></m:t>
                    </m:r>
                    <m:r>
                      <m:rPr>
                        <m:nor/>
                      </m:rPr>
                      <a:rPr lang="ro-RO" sz="2400" b="0" i="0" spc="-30" dirty="0" smtClean="0">
                        <a:latin typeface="Cambria" panose="02040503050406030204" pitchFamily="18" charset="0"/>
                        <a:ea typeface="Cambria" panose="02040503050406030204" pitchFamily="18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hu-HU" sz="2400" i="1" spc="-30" dirty="0">
                        <a:latin typeface="Cambria" panose="02040503050406030204" pitchFamily="18" charset="0"/>
                        <a:ea typeface="Cambria" panose="02040503050406030204" pitchFamily="18" charset="0"/>
                        <a:sym typeface="Symbol"/>
                      </a:rPr>
                      <m:t>OC</m:t>
                    </m:r>
                  </m:oMath>
                </a14:m>
                <a:r>
                  <a:rPr lang="hu-HU" sz="2400" spc="-3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⟹</a:t>
                </a:r>
                <a:r>
                  <a:rPr lang="hu-HU" sz="2400" spc="-3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pc="-30">
                        <a:latin typeface="Cambria Math"/>
                        <a:ea typeface="Cambria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hu-HU" sz="2400" i="1" spc="-3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400" i="1" spc="-3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b="0" i="1" spc="-30" smtClean="0">
                                <a:latin typeface="Cambria Math"/>
                                <a:ea typeface="Cambria" panose="02040503050406030204" pitchFamily="18" charset="0"/>
                              </a:rPr>
                              <m:t>𝐵</m:t>
                            </m:r>
                            <m:r>
                              <a:rPr lang="hu-HU" sz="2400" i="1" spc="-30">
                                <a:latin typeface="Cambria Math"/>
                                <a:ea typeface="Cambria" panose="02040503050406030204" pitchFamily="18" charset="0"/>
                              </a:rPr>
                              <m:t>𝑂</m:t>
                            </m:r>
                            <m:r>
                              <a:rPr lang="hu-HU" sz="2400" b="0" i="1" spc="-30" smtClean="0">
                                <a:latin typeface="Cambria Math"/>
                                <a:ea typeface="Cambria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sz="2400" i="1" spc="-3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spc="-3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spc="-30">
                        <a:latin typeface="Cambria Math"/>
                      </a:rPr>
                      <m:t>9</m:t>
                    </m:r>
                    <m:r>
                      <a:rPr lang="en-US" sz="2400" i="1" spc="-30">
                        <a:latin typeface="Cambria Math"/>
                      </a:rPr>
                      <m:t>0</m:t>
                    </m:r>
                    <m:r>
                      <a:rPr lang="en-US" sz="2400" i="1" spc="-30">
                        <a:latin typeface="Cambria Math"/>
                        <a:ea typeface="Cambria Math"/>
                      </a:rPr>
                      <m:t>°</m:t>
                    </m:r>
                    <m:r>
                      <m:rPr>
                        <m:nor/>
                      </m:rPr>
                      <a:rPr lang="ro-RO" sz="2400" b="0" i="0" spc="-3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spc="-3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ro-RO" sz="2400" spc="-3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spc="-3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pc="-30">
                            <a:latin typeface="Cambria Math"/>
                          </a:rPr>
                        </m:ctrlPr>
                      </m:accPr>
                      <m:e>
                        <m:r>
                          <a:rPr lang="hu-HU" sz="2400" b="0" i="1" spc="-30" smtClean="0">
                            <a:latin typeface="Cambria Math"/>
                          </a:rPr>
                          <m:t>𝐵</m:t>
                        </m:r>
                        <m:r>
                          <a:rPr lang="en-US" sz="2400" i="1" spc="-30">
                            <a:latin typeface="Cambria Math"/>
                          </a:rPr>
                          <m:t>𝑂</m:t>
                        </m:r>
                        <m:r>
                          <a:rPr lang="hu-HU" sz="2400" b="0" i="1" spc="-30" smtClean="0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hu-HU" sz="2400" spc="-3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középponti szög ⟹</a:t>
                </a:r>
                <a14:m>
                  <m:oMath xmlns:m="http://schemas.openxmlformats.org/officeDocument/2006/math">
                    <m:r>
                      <a:rPr lang="hu-HU" sz="2400" i="1" spc="-30">
                        <a:latin typeface="Cambria Math"/>
                        <a:ea typeface="Cambria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hu-HU" sz="2400" i="1" spc="-3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400" i="1" spc="-3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b="0" i="1" spc="-30" smtClean="0">
                                <a:latin typeface="Cambria Math"/>
                                <a:ea typeface="Cambria" panose="02040503050406030204" pitchFamily="18" charset="0"/>
                              </a:rPr>
                              <m:t>𝐵𝑂𝐶</m:t>
                            </m:r>
                          </m:e>
                        </m:acc>
                      </m:e>
                    </m:d>
                    <m:r>
                      <a:rPr lang="en-US" sz="2400" i="1" spc="-3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i="1" spc="-30">
                        <a:latin typeface="Cambria Math"/>
                        <a:ea typeface="Cambria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 spc="-3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groupChr>
                          <m:groupChrPr>
                            <m:chr m:val="⏜"/>
                            <m:pos m:val="top"/>
                            <m:vertJc m:val="bot"/>
                            <m:ctrlPr>
                              <a:rPr lang="en-US" sz="2400" i="1" spc="-3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400" i="1" spc="-3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pc="-3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𝐶</m:t>
                            </m:r>
                          </m:e>
                        </m:groupChr>
                      </m:e>
                    </m:d>
                    <m:r>
                      <a:rPr lang="hu-HU" sz="2400" i="1" spc="-3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spc="-3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0" spc="-30" smtClean="0">
                        <a:latin typeface="Cambria Math"/>
                      </a:rPr>
                      <m:t>9</m:t>
                    </m:r>
                    <m:r>
                      <a:rPr lang="en-US" sz="2400" i="1" spc="-30">
                        <a:latin typeface="Cambria Math"/>
                      </a:rPr>
                      <m:t>0</m:t>
                    </m:r>
                    <m:r>
                      <a:rPr lang="en-US" sz="2400" i="1" spc="-3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hu-HU" sz="2400" i="1" spc="-30" dirty="0">
                  <a:latin typeface="Cambria Math"/>
                  <a:ea typeface="Cambria Math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hu-HU" sz="2400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sym typeface="Symbol"/>
                          </a:rPr>
                          <m:t>𝐴</m:t>
                        </m:r>
                        <m:r>
                          <a:rPr lang="hu-HU" sz="2400" i="1" dirty="0">
                            <a:latin typeface="Cambria Math"/>
                            <a:sym typeface="Symbol"/>
                          </a:rPr>
                          <m:t>𝐵𝐶</m:t>
                        </m:r>
                      </m:e>
                      <m:sub>
                        <m:r>
                          <a:rPr lang="hu-HU" sz="2400" i="1" dirty="0">
                            <a:latin typeface="Cambria Math"/>
                            <a:ea typeface="Cambria Math"/>
                            <a:sym typeface="Symbol"/>
                          </a:rPr>
                          <m:t>∆</m:t>
                        </m:r>
                      </m:sub>
                    </m:sSub>
                    <m:r>
                      <m:rPr>
                        <m:nor/>
                      </m:rPr>
                      <a:rPr lang="hu-HU" sz="2400" b="0" i="0" dirty="0" smtClean="0">
                        <a:latin typeface="Cambria Math" panose="02040503050406030204" pitchFamily="18" charset="0"/>
                        <a:ea typeface="Cambria Math"/>
                        <a:sym typeface="Symbol"/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hu-HU" sz="24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  <m:r>
                          <a:rPr lang="hu-HU" sz="2400" i="1"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ker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ü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leti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sz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ö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  <a:sym typeface="Symbol"/>
                      </a:rPr>
                      <m:t>⟹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  <m:t>𝐵</m:t>
                            </m:r>
                            <m: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groupChr>
                              <m:groupChrPr>
                                <m:chr m:val="⏜"/>
                                <m:pos m:val="top"/>
                                <m:vertJc m:val="bot"/>
                                <m:ctrlPr>
                                  <a:rPr lang="en-US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𝐶</m:t>
                                </m:r>
                              </m:e>
                            </m:groupCh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9</m:t>
                        </m:r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0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°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45</m:t>
                    </m:r>
                    <m:r>
                      <a:rPr lang="hu-HU" sz="2400" i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sym typeface="Symbol"/>
                  </a:rPr>
                  <a:t>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sym typeface="Symbol"/>
                          </a:rPr>
                          <m:t>𝐴</m:t>
                        </m:r>
                        <m:r>
                          <a:rPr lang="hu-HU" sz="2400" i="1" dirty="0">
                            <a:latin typeface="Cambria Math"/>
                            <a:sym typeface="Symbol"/>
                          </a:rPr>
                          <m:t>𝐵𝐶</m:t>
                        </m:r>
                      </m:e>
                      <m:sub>
                        <m:r>
                          <a:rPr lang="hu-HU" sz="2400" i="1" dirty="0">
                            <a:latin typeface="Cambria Math"/>
                            <a:ea typeface="Cambria Math"/>
                            <a:sym typeface="Symbol"/>
                          </a:rPr>
                          <m:t>∆</m:t>
                        </m:r>
                      </m:sub>
                    </m:sSub>
                    <m:r>
                      <m:rPr>
                        <m:nor/>
                      </m:rPr>
                      <a:rPr lang="hu-HU" sz="24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hu-HU" sz="24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  <m:t>𝐴</m:t>
                            </m:r>
                            <m:r>
                              <a:rPr lang="hu-HU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  <m:t>𝐵</m:t>
                            </m:r>
                            <m: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180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°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  <m:t>𝐴𝐶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𝐵</m:t>
                            </m:r>
                            <m: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  <m:t>𝐴</m:t>
                            </m:r>
                            <m:r>
                              <a:rPr lang="hu-HU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</a:rPr>
                      <m:t>=180°−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60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°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45°=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7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5°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6179" y="1334293"/>
                <a:ext cx="11023876" cy="5381467"/>
              </a:xfrm>
              <a:blipFill>
                <a:blip r:embed="rId2"/>
                <a:stretch>
                  <a:fillRect l="-1106" t="-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44BD1676-D981-434D-AD81-C09092865069}"/>
              </a:ext>
            </a:extLst>
          </p:cNvPr>
          <p:cNvGrpSpPr/>
          <p:nvPr/>
        </p:nvGrpSpPr>
        <p:grpSpPr>
          <a:xfrm>
            <a:off x="716178" y="629443"/>
            <a:ext cx="10797748" cy="575310"/>
            <a:chOff x="2651857" y="452944"/>
            <a:chExt cx="10582275" cy="57531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D805C3-0FB7-4FA3-92D6-CD85226D0703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882B2C65-72B5-4D16-9888-64551991ED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8B55D43B-5E54-4783-B5DF-4D716702044D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5E87365B-A56B-47E2-A4E4-1B555B7290BF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58BBED03-E7FA-497D-A7EF-7FC77BE6B5F4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9AF0E7BA-C1CA-4E11-8F71-FD405186E1E4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B224AEEB-EAB1-4771-ACDC-6AB17B97A5A5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6EFED5C9-CDDB-4391-9BDA-8FB5A65F9DC0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C4D0A54B-D7D3-48E7-907F-5270C9D6482A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D89DAC7F-6C40-4DDA-9EDF-7FAF3DC0E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55590E0E-2CE1-4916-B418-86ECC580632B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F055E5CA-A857-4752-9909-F22227EED718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C629A029-BFBA-44C5-A0E7-84DE715867CB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15062B5E-D9E8-478C-9CD5-47E32CF67F28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4A6B5771-0CC1-4B4F-8FB0-8684D8D88493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DB593294-B19D-411A-B5D1-F47654729CEA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433C99A-69BE-417D-9758-D9AD804B49C3}"/>
              </a:ext>
            </a:extLst>
          </p:cNvPr>
          <p:cNvGrpSpPr/>
          <p:nvPr/>
        </p:nvGrpSpPr>
        <p:grpSpPr>
          <a:xfrm>
            <a:off x="9373530" y="1329995"/>
            <a:ext cx="1912596" cy="2139852"/>
            <a:chOff x="9373530" y="1329995"/>
            <a:chExt cx="1912596" cy="2139852"/>
          </a:xfrm>
        </p:grpSpPr>
        <p:grpSp>
          <p:nvGrpSpPr>
            <p:cNvPr id="16" name="Group 15"/>
            <p:cNvGrpSpPr/>
            <p:nvPr/>
          </p:nvGrpSpPr>
          <p:grpSpPr>
            <a:xfrm rot="20980208">
              <a:off x="9487172" y="1668923"/>
              <a:ext cx="1798954" cy="1798806"/>
              <a:chOff x="9200132" y="1539231"/>
              <a:chExt cx="1798953" cy="1798806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flipV="1">
                <a:off x="9262492" y="2375458"/>
                <a:ext cx="827452" cy="41928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>
                <a:off x="9200132" y="1539231"/>
                <a:ext cx="1798953" cy="1798806"/>
                <a:chOff x="9200132" y="1539231"/>
                <a:chExt cx="1798953" cy="1798806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9934287" y="2459483"/>
                  <a:ext cx="238580" cy="163617"/>
                  <a:chOff x="9934287" y="2459483"/>
                  <a:chExt cx="238580" cy="163617"/>
                </a:xfrm>
              </p:grpSpPr>
              <p:cxnSp>
                <p:nvCxnSpPr>
                  <p:cNvPr id="6" name="Straight Connector 5"/>
                  <p:cNvCxnSpPr/>
                  <p:nvPr/>
                </p:nvCxnSpPr>
                <p:spPr>
                  <a:xfrm rot="16200000" flipH="1">
                    <a:off x="9896705" y="2497065"/>
                    <a:ext cx="163617" cy="88453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 rot="16200000">
                    <a:off x="10047016" y="2496682"/>
                    <a:ext cx="92032" cy="15967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9200132" y="1539231"/>
                  <a:ext cx="1798953" cy="1798806"/>
                  <a:chOff x="9200132" y="1539231"/>
                  <a:chExt cx="1798953" cy="1798806"/>
                </a:xfrm>
              </p:grpSpPr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9200132" y="1539231"/>
                    <a:ext cx="1798953" cy="1798806"/>
                    <a:chOff x="161478" y="268680"/>
                    <a:chExt cx="1798953" cy="1798806"/>
                  </a:xfrm>
                </p:grpSpPr>
                <p:grpSp>
                  <p:nvGrpSpPr>
                    <p:cNvPr id="84" name="Group 83"/>
                    <p:cNvGrpSpPr/>
                    <p:nvPr/>
                  </p:nvGrpSpPr>
                  <p:grpSpPr>
                    <a:xfrm>
                      <a:off x="161478" y="268680"/>
                      <a:ext cx="1798953" cy="1798806"/>
                      <a:chOff x="161545" y="268775"/>
                      <a:chExt cx="1799738" cy="1799442"/>
                    </a:xfrm>
                  </p:grpSpPr>
                  <p:sp>
                    <p:nvSpPr>
                      <p:cNvPr id="86" name="TextBox 38"/>
                      <p:cNvSpPr txBox="1"/>
                      <p:nvPr/>
                    </p:nvSpPr>
                    <p:spPr>
                      <a:xfrm rot="619792">
                        <a:off x="728885" y="1288698"/>
                        <a:ext cx="329079" cy="36946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ro-RO" i="1" kern="120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/>
                          </a:rPr>
                          <a:t>O</a:t>
                        </a:r>
                        <a:endParaRPr lang="en-US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endParaRPr>
                      </a:p>
                    </p:txBody>
                  </p:sp>
                  <p:grpSp>
                    <p:nvGrpSpPr>
                      <p:cNvPr id="91" name="Group 90"/>
                      <p:cNvGrpSpPr/>
                      <p:nvPr/>
                    </p:nvGrpSpPr>
                    <p:grpSpPr>
                      <a:xfrm>
                        <a:off x="161545" y="268775"/>
                        <a:ext cx="1799738" cy="1799442"/>
                        <a:chOff x="161545" y="268775"/>
                        <a:chExt cx="1799738" cy="1799442"/>
                      </a:xfrm>
                    </p:grpSpPr>
                    <p:grpSp>
                      <p:nvGrpSpPr>
                        <p:cNvPr id="95" name="Group 94"/>
                        <p:cNvGrpSpPr/>
                        <p:nvPr/>
                      </p:nvGrpSpPr>
                      <p:grpSpPr>
                        <a:xfrm>
                          <a:off x="161545" y="268775"/>
                          <a:ext cx="1799738" cy="1799442"/>
                          <a:chOff x="161545" y="268775"/>
                          <a:chExt cx="1799738" cy="1799442"/>
                        </a:xfrm>
                      </p:grpSpPr>
                      <p:sp>
                        <p:nvSpPr>
                          <p:cNvPr id="99" name="Oval 98"/>
                          <p:cNvSpPr/>
                          <p:nvPr/>
                        </p:nvSpPr>
                        <p:spPr>
                          <a:xfrm rot="14083850" flipH="1">
                            <a:off x="161693" y="268627"/>
                            <a:ext cx="1799442" cy="1799738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endParaRPr>
                          </a:p>
                        </p:txBody>
                      </p:sp>
                      <p:cxnSp>
                        <p:nvCxnSpPr>
                          <p:cNvPr id="97" name="Straight Connector 96"/>
                          <p:cNvCxnSpPr/>
                          <p:nvPr/>
                        </p:nvCxnSpPr>
                        <p:spPr>
                          <a:xfrm rot="16200000" flipV="1">
                            <a:off x="892772" y="1258537"/>
                            <a:ext cx="823250" cy="523199"/>
                          </a:xfrm>
                          <a:prstGeom prst="line">
                            <a:avLst/>
                          </a:prstGeom>
                          <a:ln w="19050"/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93" name="TextBox 38"/>
                        <p:cNvSpPr txBox="1"/>
                        <p:nvPr/>
                      </p:nvSpPr>
                      <p:spPr>
                        <a:xfrm rot="619792">
                          <a:off x="1155405" y="1079458"/>
                          <a:ext cx="279366" cy="36946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i="1" dirty="0">
                              <a:solidFill>
                                <a:srgbClr val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/>
                            </a:rPr>
                            <a:t>r</a:t>
                          </a:r>
                          <a:endParaRPr lang="en-US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p:txBody>
                    </p:sp>
                  </p:grp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" name="TextBox 38"/>
                        <p:cNvSpPr txBox="1"/>
                        <p:nvPr/>
                      </p:nvSpPr>
                      <p:spPr>
                        <a:xfrm rot="2715316">
                          <a:off x="619364" y="860777"/>
                          <a:ext cx="535724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1200">
                                    <a:latin typeface="Cambria Math"/>
                                  </a:rPr>
                                  <m:t>12</m:t>
                                </m:r>
                                <m:r>
                                  <a:rPr lang="en-US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i="1"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85" name="TextBox 3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 rot="2715316">
                          <a:off x="619364" y="860777"/>
                          <a:ext cx="535724" cy="276999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13" name="Straight Connector 12"/>
                  <p:cNvCxnSpPr/>
                  <p:nvPr/>
                </p:nvCxnSpPr>
                <p:spPr>
                  <a:xfrm rot="16200000" flipH="1">
                    <a:off x="9731848" y="2336644"/>
                    <a:ext cx="406898" cy="13230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5229EB53-2D33-488E-8CD7-B9EA68EECA93}"/>
                </a:ext>
              </a:extLst>
            </p:cNvPr>
            <p:cNvCxnSpPr>
              <a:cxnSpLocks/>
              <a:stCxn id="99" idx="3"/>
            </p:cNvCxnSpPr>
            <p:nvPr/>
          </p:nvCxnSpPr>
          <p:spPr>
            <a:xfrm flipH="1">
              <a:off x="9638041" y="1668935"/>
              <a:ext cx="739241" cy="139983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70C86F8-CBCF-4005-8FEC-BE0B2E58D8B3}"/>
                </a:ext>
              </a:extLst>
            </p:cNvPr>
            <p:cNvCxnSpPr>
              <a:cxnSpLocks/>
            </p:cNvCxnSpPr>
            <p:nvPr/>
          </p:nvCxnSpPr>
          <p:spPr>
            <a:xfrm>
              <a:off x="10397160" y="1668934"/>
              <a:ext cx="603363" cy="15544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38">
              <a:extLst>
                <a:ext uri="{FF2B5EF4-FFF2-40B4-BE49-F238E27FC236}">
                  <a16:creationId xmlns:a16="http://schemas.microsoft.com/office/drawing/2014/main" xmlns="" id="{3ECFA89B-25E5-49CD-A8A2-D4F520A51BE6}"/>
                </a:ext>
              </a:extLst>
            </p:cNvPr>
            <p:cNvSpPr txBox="1"/>
            <p:nvPr/>
          </p:nvSpPr>
          <p:spPr>
            <a:xfrm rot="21376501">
              <a:off x="10224829" y="1329995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o-RO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A</a:t>
              </a:r>
              <a:endPara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38">
              <a:extLst>
                <a:ext uri="{FF2B5EF4-FFF2-40B4-BE49-F238E27FC236}">
                  <a16:creationId xmlns:a16="http://schemas.microsoft.com/office/drawing/2014/main" xmlns="" id="{D25ECBA1-F2C5-4633-8EAE-7E2931AF2689}"/>
                </a:ext>
              </a:extLst>
            </p:cNvPr>
            <p:cNvSpPr txBox="1"/>
            <p:nvPr/>
          </p:nvSpPr>
          <p:spPr>
            <a:xfrm>
              <a:off x="9373530" y="295319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hu-HU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US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" name="TextBox 38">
              <a:extLst>
                <a:ext uri="{FF2B5EF4-FFF2-40B4-BE49-F238E27FC236}">
                  <a16:creationId xmlns:a16="http://schemas.microsoft.com/office/drawing/2014/main" xmlns="" id="{67B051CC-7A73-4602-A744-1B4839F7E359}"/>
                </a:ext>
              </a:extLst>
            </p:cNvPr>
            <p:cNvSpPr txBox="1"/>
            <p:nvPr/>
          </p:nvSpPr>
          <p:spPr>
            <a:xfrm>
              <a:off x="10964263" y="3100515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hu-HU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lang="en-US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BD7EF80-FC0E-4739-B00B-F71799E13C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55535" y="1678848"/>
              <a:ext cx="32024" cy="8229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883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178" y="85319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Körívek és húrok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6178" y="1334293"/>
                <a:ext cx="11190687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 tétel.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Egy körben vagy kongruens körökben kongruens körívekhez kongruens húrok tartoznak. A tétel fordítottja is igaz.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𝐶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hu-HU" sz="2400" b="1" dirty="0">
                    <a:solidFill>
                      <a:srgbClr val="0070C0"/>
                    </a:solidFill>
                    <a:latin typeface="Kunstler Script" panose="030304020206070D0D06" pitchFamily="66" charset="0"/>
                    <a:ea typeface="Cambria" panose="02040503050406030204" pitchFamily="18" charset="0"/>
                  </a:rPr>
                  <a:t> </a:t>
                </a:r>
                <a:r>
                  <a:rPr lang="hu-HU" sz="2400" b="1" dirty="0">
                    <a:latin typeface="Kunstler Script" panose="030304020206070D0D06" pitchFamily="66" charset="0"/>
                    <a:ea typeface="Cambria" panose="02040503050406030204" pitchFamily="18" charset="0"/>
                  </a:rPr>
                  <a:t>C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 dirty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𝑂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/>
                          </m:rP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</m:groupCh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𝐷</m:t>
                        </m:r>
                      </m:e>
                    </m:groupCh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≡[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AutoNum type="arabicPeriod"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AutoNum type="arabicPeriod"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AutoNum type="arabicPeriod"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tétel.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körben egy húrra merőleges átmérő felezi a húrt és a húrhoz tartozó köríveket.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tétel fordítottja is igaz.</a:t>
                </a:r>
              </a:p>
              <a:p>
                <a:pPr marL="914400" indent="0">
                  <a:buNone/>
                </a:pP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𝐶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b="1" dirty="0">
                    <a:latin typeface="Kunstler Script" panose="030304020206070D0D06" pitchFamily="66" charset="0"/>
                    <a:ea typeface="Cambria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hu-HU" sz="2400" b="1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hu-HU" sz="2400" i="1" dirty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𝑂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𝑀𝐵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/>
                          </m:rP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</m:groupCh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/>
                          </m:rP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</m:groupCh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/>
                          </m:rP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𝐷</m:t>
                        </m:r>
                      </m:e>
                    </m:groupCh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𝐷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</m:groupChr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6178" y="1334293"/>
                <a:ext cx="11190687" cy="5381467"/>
              </a:xfrm>
              <a:blipFill>
                <a:blip r:embed="rId2"/>
                <a:stretch>
                  <a:fillRect l="-817" t="-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/>
          <p:cNvGrpSpPr/>
          <p:nvPr/>
        </p:nvGrpSpPr>
        <p:grpSpPr>
          <a:xfrm>
            <a:off x="6826997" y="2702375"/>
            <a:ext cx="2084631" cy="2102710"/>
            <a:chOff x="6719020" y="2580389"/>
            <a:chExt cx="2084631" cy="2102710"/>
          </a:xfrm>
        </p:grpSpPr>
        <p:sp>
          <p:nvSpPr>
            <p:cNvPr id="74" name="TextBox 73"/>
            <p:cNvSpPr txBox="1"/>
            <p:nvPr/>
          </p:nvSpPr>
          <p:spPr>
            <a:xfrm>
              <a:off x="8330999" y="2580389"/>
              <a:ext cx="333746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o-RO" i="1" dirty="0">
                  <a:latin typeface="Cambria" pitchFamily="18" charset="0"/>
                  <a:ea typeface="Cambria" pitchFamily="18" charset="0"/>
                </a:rPr>
                <a:t>D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6719020" y="2706045"/>
              <a:ext cx="2084631" cy="1977054"/>
              <a:chOff x="6719020" y="2706045"/>
              <a:chExt cx="2084631" cy="197705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974851" y="2706045"/>
                <a:ext cx="1828800" cy="1828800"/>
                <a:chOff x="7537818" y="2645530"/>
                <a:chExt cx="1828800" cy="1828800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7537818" y="2645530"/>
                  <a:ext cx="1828800" cy="1828800"/>
                  <a:chOff x="9050991" y="2528048"/>
                  <a:chExt cx="1828800" cy="1828800"/>
                </a:xfrm>
              </p:grpSpPr>
              <p:sp>
                <p:nvSpPr>
                  <p:cNvPr id="66" name="Oval 65"/>
                  <p:cNvSpPr/>
                  <p:nvPr/>
                </p:nvSpPr>
                <p:spPr>
                  <a:xfrm>
                    <a:off x="9050991" y="2528048"/>
                    <a:ext cx="1828800" cy="1828800"/>
                  </a:xfrm>
                  <a:prstGeom prst="ellipse">
                    <a:avLst/>
                  </a:prstGeom>
                  <a:ln w="190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9957257" y="3414013"/>
                    <a:ext cx="54000" cy="54000"/>
                  </a:xfrm>
                  <a:prstGeom prst="ellipse">
                    <a:avLst/>
                  </a:prstGeom>
                  <a:ln w="19050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cxnSp>
                <p:nvCxnSpPr>
                  <p:cNvPr id="68" name="Straight Connector 67"/>
                  <p:cNvCxnSpPr>
                    <a:stCxn id="66" idx="2"/>
                  </p:cNvCxnSpPr>
                  <p:nvPr/>
                </p:nvCxnSpPr>
                <p:spPr>
                  <a:xfrm>
                    <a:off x="9050991" y="3442448"/>
                    <a:ext cx="1339318" cy="80856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9665501" y="3291400"/>
                    <a:ext cx="328936" cy="369332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o-RO" i="1" dirty="0">
                        <a:latin typeface="Cambria" pitchFamily="18" charset="0"/>
                        <a:ea typeface="Cambria" pitchFamily="18" charset="0"/>
                      </a:rPr>
                      <a:t>O</a:t>
                    </a:r>
                    <a:endParaRPr lang="en-US" i="1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p:grpSp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8001000" y="2777900"/>
                  <a:ext cx="939800" cy="156270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8278696" y="3873246"/>
                  <a:ext cx="135422" cy="833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8346407" y="3940760"/>
                  <a:ext cx="64343" cy="12528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Box 72"/>
              <p:cNvSpPr txBox="1"/>
              <p:nvPr/>
            </p:nvSpPr>
            <p:spPr>
              <a:xfrm>
                <a:off x="7196999" y="4308157"/>
                <a:ext cx="3097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o-RO" i="1" dirty="0">
                    <a:latin typeface="Cambria" pitchFamily="18" charset="0"/>
                    <a:ea typeface="Cambria" pitchFamily="18" charset="0"/>
                  </a:rPr>
                  <a:t>C</a:t>
                </a:r>
                <a:endParaRPr lang="en-US" i="1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719020" y="3421217"/>
                <a:ext cx="320922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o-RO" i="1" dirty="0">
                    <a:latin typeface="Cambria" pitchFamily="18" charset="0"/>
                    <a:ea typeface="Cambria" pitchFamily="18" charset="0"/>
                  </a:rPr>
                  <a:t>A</a:t>
                </a:r>
                <a:endParaRPr lang="en-US" i="1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8264306" y="4313767"/>
                <a:ext cx="322524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o-RO" i="1" dirty="0">
                    <a:latin typeface="Cambria" pitchFamily="18" charset="0"/>
                    <a:ea typeface="Cambria" pitchFamily="18" charset="0"/>
                  </a:rPr>
                  <a:t>B</a:t>
                </a:r>
                <a:endParaRPr lang="en-US" i="1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318673" y="3894757"/>
                <a:ext cx="367408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o-RO" i="1" dirty="0">
                    <a:latin typeface="Cambria" pitchFamily="18" charset="0"/>
                    <a:ea typeface="Cambria" pitchFamily="18" charset="0"/>
                  </a:rPr>
                  <a:t>M</a:t>
                </a:r>
                <a:endParaRPr lang="en-US" i="1" dirty="0">
                  <a:latin typeface="Cambria" pitchFamily="18" charset="0"/>
                  <a:ea typeface="Cambria" pitchFamily="18" charset="0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0188B49-F872-46C8-B361-D222DB36E930}"/>
              </a:ext>
            </a:extLst>
          </p:cNvPr>
          <p:cNvGrpSpPr/>
          <p:nvPr/>
        </p:nvGrpSpPr>
        <p:grpSpPr>
          <a:xfrm>
            <a:off x="716178" y="629443"/>
            <a:ext cx="10797748" cy="575310"/>
            <a:chOff x="2651857" y="452944"/>
            <a:chExt cx="10582275" cy="57531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84EE9415-FDE1-475B-AAA8-929513102F24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FA28841C-27A1-4B8C-87F5-E386BBEE4F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5482D1E7-9BF4-4131-AF59-2A90CE78FE08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42F5C451-9DA3-4967-BA48-5DC08004366B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686835D9-2E5A-442F-8BB9-D133A8EB0C2B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5D76A4D0-EC8E-4B1F-8B5A-467D0D255617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C41D3656-EA87-4BE2-AE89-5C4323330F14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23D3F2C5-98B0-40CA-9E73-5EFA1649BE6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1DD44607-BF04-4B59-BF9D-3B257B6D763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xmlns="" id="{F7BCF324-FF64-4AEF-BFB4-45C31C7C01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84A9167-EFA7-492C-8802-558BC1C2BE74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29D6C989-F9EF-44D9-B8FC-2395C5F353FD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C5658327-0E6B-4D66-9AF1-C712BB0E3C84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9566AEEF-DCF5-4665-99DB-6913DFDC7C83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E54D0AB2-1938-4325-B605-F84F1A763566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A1C60C4C-27B1-4500-B92B-B21FE9D0E485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663700" y="2784106"/>
            <a:ext cx="2038174" cy="2219219"/>
            <a:chOff x="1663700" y="2784106"/>
            <a:chExt cx="2038174" cy="2219219"/>
          </a:xfrm>
        </p:grpSpPr>
        <p:grpSp>
          <p:nvGrpSpPr>
            <p:cNvPr id="38" name="Group 37"/>
            <p:cNvGrpSpPr>
              <a:grpSpLocks noChangeAspect="1"/>
            </p:cNvGrpSpPr>
            <p:nvPr/>
          </p:nvGrpSpPr>
          <p:grpSpPr>
            <a:xfrm>
              <a:off x="1663700" y="2784106"/>
              <a:ext cx="2038174" cy="2219219"/>
              <a:chOff x="5105400" y="1418155"/>
              <a:chExt cx="2365375" cy="2575482"/>
            </a:xfrm>
          </p:grpSpPr>
          <p:sp>
            <p:nvSpPr>
              <p:cNvPr id="39" name="Oval 3"/>
              <p:cNvSpPr>
                <a:spLocks noChangeArrowheads="1"/>
              </p:cNvSpPr>
              <p:nvPr/>
            </p:nvSpPr>
            <p:spPr bwMode="auto">
              <a:xfrm>
                <a:off x="5105400" y="1524000"/>
                <a:ext cx="2133600" cy="2133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" name="Line 18"/>
              <p:cNvSpPr>
                <a:spLocks noChangeShapeType="1"/>
              </p:cNvSpPr>
              <p:nvPr/>
            </p:nvSpPr>
            <p:spPr bwMode="auto">
              <a:xfrm rot="19704856" flipV="1">
                <a:off x="5957447" y="1962227"/>
                <a:ext cx="1022830" cy="4307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rot="15471998" flipV="1">
                <a:off x="5332898" y="1967534"/>
                <a:ext cx="985123" cy="4553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rot="2954231" flipV="1">
                <a:off x="6157306" y="2604242"/>
                <a:ext cx="941537" cy="4612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rot="7306856" flipV="1">
                <a:off x="5643909" y="2908473"/>
                <a:ext cx="919218" cy="4695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 rot="10559171" flipV="1">
                <a:off x="6037195" y="3078975"/>
                <a:ext cx="1107960" cy="54051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rot="12149669" flipV="1">
                <a:off x="5580859" y="1473760"/>
                <a:ext cx="1141413" cy="5381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6" name="Text Box 25"/>
              <p:cNvSpPr txBox="1">
                <a:spLocks noChangeArrowheads="1"/>
              </p:cNvSpPr>
              <p:nvPr/>
            </p:nvSpPr>
            <p:spPr bwMode="auto">
              <a:xfrm>
                <a:off x="5767388" y="2452689"/>
                <a:ext cx="404812" cy="4286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BB76B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ro-RO" alt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</a:p>
            </p:txBody>
          </p:sp>
          <p:sp>
            <p:nvSpPr>
              <p:cNvPr id="47" name="Text Box 26"/>
              <p:cNvSpPr txBox="1">
                <a:spLocks noChangeArrowheads="1"/>
              </p:cNvSpPr>
              <p:nvPr/>
            </p:nvSpPr>
            <p:spPr bwMode="auto">
              <a:xfrm>
                <a:off x="5894523" y="3565014"/>
                <a:ext cx="404812" cy="4286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BB76B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ro-RO" alt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</a:p>
            </p:txBody>
          </p:sp>
          <p:sp>
            <p:nvSpPr>
              <p:cNvPr id="48" name="Text Box 27"/>
              <p:cNvSpPr txBox="1">
                <a:spLocks noChangeArrowheads="1"/>
              </p:cNvSpPr>
              <p:nvPr/>
            </p:nvSpPr>
            <p:spPr bwMode="auto">
              <a:xfrm>
                <a:off x="7065963" y="2916756"/>
                <a:ext cx="404812" cy="4286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BB76B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ro-RO" alt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</a:p>
            </p:txBody>
          </p:sp>
          <p:sp>
            <p:nvSpPr>
              <p:cNvPr id="49" name="Text Box 28"/>
              <p:cNvSpPr txBox="1">
                <a:spLocks noChangeArrowheads="1"/>
              </p:cNvSpPr>
              <p:nvPr/>
            </p:nvSpPr>
            <p:spPr bwMode="auto">
              <a:xfrm>
                <a:off x="6705600" y="1418155"/>
                <a:ext cx="404812" cy="4286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BB76B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ro-RO" alt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</a:p>
            </p:txBody>
          </p:sp>
          <p:sp>
            <p:nvSpPr>
              <p:cNvPr id="50" name="Text Box 29"/>
              <p:cNvSpPr txBox="1">
                <a:spLocks noChangeArrowheads="1"/>
              </p:cNvSpPr>
              <p:nvPr/>
            </p:nvSpPr>
            <p:spPr bwMode="auto">
              <a:xfrm>
                <a:off x="5171029" y="1451727"/>
                <a:ext cx="404812" cy="4286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BB76B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ro-RO" alt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</a:p>
            </p:txBody>
          </p:sp>
        </p:grpSp>
        <p:sp>
          <p:nvSpPr>
            <p:cNvPr id="80" name="Oval 79"/>
            <p:cNvSpPr/>
            <p:nvPr/>
          </p:nvSpPr>
          <p:spPr>
            <a:xfrm>
              <a:off x="2538395" y="3794720"/>
              <a:ext cx="54000" cy="5400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68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13" y="97496"/>
            <a:ext cx="10515600" cy="13401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Körívek és húrok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9245" y="1312331"/>
                <a:ext cx="10797748" cy="4936069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3. tétel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kör két párhuzamos húrja közé eső két körív kongruens. A tétel fordítottja is igaz.       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𝐶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hu-HU" sz="2400" b="1" dirty="0">
                        <a:latin typeface="Kunstler Script" panose="030304020206070D0D06" pitchFamily="66" charset="0"/>
                        <a:ea typeface="Cambria" panose="02040503050406030204" pitchFamily="18" charset="0"/>
                      </a:rPr>
                      <m:t>C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hu-HU" sz="2400" i="1" dirty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𝑂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hu-HU" sz="24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/>
                      </a:rPr>
                      <m:t>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𝐷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/>
                      </a:rPr>
                      <m:t>⇔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/>
                          </m:rP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𝐷</m:t>
                        </m:r>
                      </m:e>
                    </m:groupCh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</m:groupCh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endParaRPr lang="hu-HU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endParaRPr lang="hu-HU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tétel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körben két, a középponttól egyenlő távolságra fekvő húr kongruens.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tétel fordítottja is igaz. </a:t>
                </a:r>
                <a14:m>
                  <m:oMath xmlns:m="http://schemas.openxmlformats.org/officeDocument/2006/math">
                    <m:r>
                      <a:rPr lang="hu-HU" sz="2400" b="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         </m:t>
                    </m:r>
                  </m:oMath>
                </a14:m>
                <a:endParaRPr lang="hu-HU" sz="2400" b="0" i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9535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𝐶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hu-HU" sz="2400" b="1" dirty="0">
                    <a:latin typeface="Kunstler Script" panose="030304020206070D0D06" pitchFamily="66" charset="0"/>
                    <a:ea typeface="Cambria" panose="02040503050406030204" pitchFamily="18" charset="0"/>
                  </a:rPr>
                  <a:t> C</a:t>
                </a:r>
                <a14:m>
                  <m:oMath xmlns:m="http://schemas.openxmlformats.org/officeDocument/2006/math">
                    <m:r>
                      <a:rPr lang="hu-HU" sz="2400" b="1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hu-HU" sz="2400" i="1" dirty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𝑂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𝑂𝑀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𝑁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𝑂𝑁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≡[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 Math"/>
                      </a:rPr>
                      <m:t>⇔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𝐶𝐷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5. tétel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körben két húr közül az a nagyobb, amelyik közelebb van a kör középpontjához.</a:t>
                </a:r>
                <a14:m>
                  <m:oMath xmlns:m="http://schemas.openxmlformats.org/officeDocument/2006/math">
                    <m:r>
                      <a:rPr lang="hu-HU" sz="2400" b="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𝐶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hu-HU" sz="2400" b="1" dirty="0">
                    <a:latin typeface="Kunstler Script" panose="030304020206070D0D06" pitchFamily="66" charset="0"/>
                    <a:ea typeface="Cambria" panose="02040503050406030204" pitchFamily="18" charset="0"/>
                  </a:rPr>
                  <a:t> C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 dirty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𝑂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𝑂𝑀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𝑂𝑁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ON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𝑂𝑀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 Math"/>
                      </a:rPr>
                      <m:t>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𝐴𝐵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245" y="1312331"/>
                <a:ext cx="10797748" cy="4936069"/>
              </a:xfrm>
              <a:blipFill>
                <a:blip r:embed="rId2"/>
                <a:stretch>
                  <a:fillRect l="-903" t="-1235" b="-16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Canvas 111"/>
          <p:cNvGrpSpPr/>
          <p:nvPr/>
        </p:nvGrpSpPr>
        <p:grpSpPr>
          <a:xfrm>
            <a:off x="998653" y="2039514"/>
            <a:ext cx="2472690" cy="2289810"/>
            <a:chOff x="0" y="0"/>
            <a:chExt cx="2472690" cy="2289810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2472690" cy="2289810"/>
            </a:xfrm>
            <a:prstGeom prst="rect">
              <a:avLst/>
            </a:prstGeom>
          </p:spPr>
        </p:sp>
        <p:sp>
          <p:nvSpPr>
            <p:cNvPr id="39" name="Oval 38"/>
            <p:cNvSpPr/>
            <p:nvPr/>
          </p:nvSpPr>
          <p:spPr>
            <a:xfrm>
              <a:off x="1229535" y="1102315"/>
              <a:ext cx="54000" cy="54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9755" y="141620"/>
              <a:ext cx="2353780" cy="1942501"/>
              <a:chOff x="39755" y="141620"/>
              <a:chExt cx="2353780" cy="1942501"/>
            </a:xfrm>
          </p:grpSpPr>
          <p:grpSp>
            <p:nvGrpSpPr>
              <p:cNvPr id="41" name="Group 40"/>
              <p:cNvGrpSpPr>
                <a:grpSpLocks noChangeAspect="1"/>
              </p:cNvGrpSpPr>
              <p:nvPr/>
            </p:nvGrpSpPr>
            <p:grpSpPr>
              <a:xfrm>
                <a:off x="39755" y="141620"/>
                <a:ext cx="2353780" cy="1942501"/>
                <a:chOff x="-291949" y="-44539"/>
                <a:chExt cx="2731645" cy="2254339"/>
              </a:xfrm>
            </p:grpSpPr>
            <p:sp>
              <p:nvSpPr>
                <p:cNvPr id="43" name="Oval 42"/>
                <p:cNvSpPr>
                  <a:spLocks noChangeArrowheads="1"/>
                </p:cNvSpPr>
                <p:nvPr/>
              </p:nvSpPr>
              <p:spPr bwMode="auto">
                <a:xfrm>
                  <a:off x="0" y="76200"/>
                  <a:ext cx="2133600" cy="2133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i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auto">
                <a:xfrm rot="12149669" flipV="1">
                  <a:off x="466232" y="16733"/>
                  <a:ext cx="1141413" cy="53816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i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51855" y="912188"/>
                  <a:ext cx="405316" cy="42862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80"/>
                          </a:gs>
                          <a:gs pos="100000">
                            <a:srgbClr val="BB76BB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o-RO" sz="1800" i="1" kern="1200" dirty="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/>
                    </a:rPr>
                    <a:t>O</a:t>
                  </a:r>
                  <a:endParaRPr lang="en-US" sz="12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-291949" y="1201003"/>
                  <a:ext cx="404579" cy="42862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80"/>
                          </a:gs>
                          <a:gs pos="100000">
                            <a:srgbClr val="BB76BB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o-RO" sz="1800" i="1" kern="120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/>
                    </a:rPr>
                    <a:t>D</a:t>
                  </a:r>
                  <a:endParaRPr lang="en-US" sz="1200" i="1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034380" y="1112644"/>
                  <a:ext cx="405316" cy="42862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80"/>
                          </a:gs>
                          <a:gs pos="100000">
                            <a:srgbClr val="BB76BB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o-RO" sz="1800" i="1" kern="120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/>
                    </a:rPr>
                    <a:t>C</a:t>
                  </a:r>
                  <a:endParaRPr lang="en-US" sz="1200" i="1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590972" y="-44539"/>
                  <a:ext cx="405316" cy="42862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80"/>
                          </a:gs>
                          <a:gs pos="100000">
                            <a:srgbClr val="BB76BB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o-RO" sz="1800" i="1" kern="120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/>
                    </a:rPr>
                    <a:t>B</a:t>
                  </a:r>
                  <a:endParaRPr lang="en-US" sz="1200" i="1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5629" y="44395"/>
                  <a:ext cx="404579" cy="42862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80"/>
                          </a:gs>
                          <a:gs pos="100000">
                            <a:srgbClr val="BB76BB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o-RO" sz="1800" i="1" kern="120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/>
                    </a:rPr>
                    <a:t>A</a:t>
                  </a:r>
                  <a:endParaRPr lang="en-US" sz="1200" i="1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cxnSp>
            <p:nvCxnSpPr>
              <p:cNvPr id="42" name="Line 24"/>
              <p:cNvCxnSpPr/>
              <p:nvPr/>
            </p:nvCxnSpPr>
            <p:spPr bwMode="auto">
              <a:xfrm flipH="1">
                <a:off x="299244" y="1315910"/>
                <a:ext cx="1828274" cy="595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FCC9174A-1C66-4D97-B710-44A3F2B57866}"/>
              </a:ext>
            </a:extLst>
          </p:cNvPr>
          <p:cNvGrpSpPr/>
          <p:nvPr/>
        </p:nvGrpSpPr>
        <p:grpSpPr>
          <a:xfrm>
            <a:off x="699244" y="629443"/>
            <a:ext cx="10797748" cy="575310"/>
            <a:chOff x="2651857" y="452944"/>
            <a:chExt cx="10582275" cy="575310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45CB1664-B4F7-4496-AF4B-6538B677F1B2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8C169901-A059-4412-BEDC-4C951E784F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810665EB-34E8-4492-8BFC-24C7AFC4D7BE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B983618F-4094-4265-BDEE-844CB2CB62AF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B327E6AA-23E0-4524-BDE0-33E2D13C2D05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1C2AFA4B-89E6-4A83-A71B-B2091D517C42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FD9E5355-DE15-489C-A622-391B64795F24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957DC68E-DBE9-4261-8C6B-6ECE3C1DEE92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A9920723-2CBB-4AFF-9239-630BBC77CA9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xmlns="" id="{386DD117-9297-4B0D-A53E-21D9D307AD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F718E9AC-7DC9-4781-88F4-9F1CD00713B8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84A92336-4D5B-4B2F-831E-83CF126B371A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4196B1DB-0B0D-4672-B8D0-890A12AFFD02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6A4ED932-3CEC-4973-BD01-4135147D274C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25D15DF6-7D13-4289-B53D-EE67F3483568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3C8454EC-8A8F-484D-B959-FFA7B87758A1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842654" y="1954880"/>
            <a:ext cx="2393315" cy="2409190"/>
            <a:chOff x="4842654" y="1954880"/>
            <a:chExt cx="2393315" cy="24091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C7057F3-E622-4581-B417-A2A6603C23C0}"/>
                </a:ext>
              </a:extLst>
            </p:cNvPr>
            <p:cNvGrpSpPr/>
            <p:nvPr/>
          </p:nvGrpSpPr>
          <p:grpSpPr>
            <a:xfrm>
              <a:off x="4842654" y="1954880"/>
              <a:ext cx="2393315" cy="2409190"/>
              <a:chOff x="4842654" y="1954880"/>
              <a:chExt cx="2393315" cy="2409190"/>
            </a:xfrm>
          </p:grpSpPr>
          <p:grpSp>
            <p:nvGrpSpPr>
              <p:cNvPr id="50" name="Canvas 155"/>
              <p:cNvGrpSpPr/>
              <p:nvPr/>
            </p:nvGrpSpPr>
            <p:grpSpPr>
              <a:xfrm>
                <a:off x="4842654" y="1954880"/>
                <a:ext cx="2393315" cy="2409190"/>
                <a:chOff x="0" y="0"/>
                <a:chExt cx="2393315" cy="2409190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0" y="0"/>
                  <a:ext cx="2393315" cy="2409190"/>
                </a:xfrm>
                <a:prstGeom prst="rect">
                  <a:avLst/>
                </a:prstGeom>
              </p:spPr>
            </p:sp>
            <p:sp>
              <p:nvSpPr>
                <p:cNvPr id="52" name="Oval 51"/>
                <p:cNvSpPr/>
                <p:nvPr/>
              </p:nvSpPr>
              <p:spPr>
                <a:xfrm>
                  <a:off x="1054610" y="1165924"/>
                  <a:ext cx="34925" cy="3492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i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grpSp>
              <p:nvGrpSpPr>
                <p:cNvPr id="53" name="Group 52"/>
                <p:cNvGrpSpPr/>
                <p:nvPr/>
              </p:nvGrpSpPr>
              <p:grpSpPr>
                <a:xfrm>
                  <a:off x="180000" y="186464"/>
                  <a:ext cx="2037715" cy="2195939"/>
                  <a:chOff x="0" y="7503"/>
                  <a:chExt cx="2365438" cy="2548815"/>
                </a:xfrm>
              </p:grpSpPr>
              <p:sp>
                <p:nvSpPr>
                  <p:cNvPr id="58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76200"/>
                    <a:ext cx="2133600" cy="21336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i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59" name="Line 18"/>
                  <p:cNvSpPr>
                    <a:spLocks noChangeShapeType="1"/>
                  </p:cNvSpPr>
                  <p:nvPr/>
                </p:nvSpPr>
                <p:spPr bwMode="auto">
                  <a:xfrm rot="19704856" flipV="1">
                    <a:off x="804632" y="346807"/>
                    <a:ext cx="477532" cy="76595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i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60" name="Line 22"/>
                  <p:cNvSpPr>
                    <a:spLocks noChangeShapeType="1"/>
                  </p:cNvSpPr>
                  <p:nvPr/>
                </p:nvSpPr>
                <p:spPr bwMode="auto">
                  <a:xfrm rot="7306856" flipV="1">
                    <a:off x="1091527" y="1129149"/>
                    <a:ext cx="356197" cy="7811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i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61" name="Line 23"/>
                  <p:cNvSpPr>
                    <a:spLocks noChangeShapeType="1"/>
                  </p:cNvSpPr>
                  <p:nvPr/>
                </p:nvSpPr>
                <p:spPr bwMode="auto">
                  <a:xfrm rot="10559171" flipV="1">
                    <a:off x="941025" y="1631175"/>
                    <a:ext cx="1107960" cy="54051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i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62" name="Line 24"/>
                  <p:cNvSpPr>
                    <a:spLocks noChangeShapeType="1"/>
                  </p:cNvSpPr>
                  <p:nvPr/>
                </p:nvSpPr>
                <p:spPr bwMode="auto">
                  <a:xfrm rot="12149669" flipV="1">
                    <a:off x="457000" y="7503"/>
                    <a:ext cx="1141413" cy="5381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i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63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846" y="1061627"/>
                    <a:ext cx="404579" cy="428682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800080"/>
                            </a:gs>
                            <a:gs pos="100000">
                              <a:srgbClr val="BB76BB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o-RO" sz="1800" i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O</a:t>
                    </a:r>
                    <a:endParaRPr lang="en-US" sz="1200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64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8925" y="2127636"/>
                    <a:ext cx="404579" cy="428682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800080"/>
                            </a:gs>
                            <a:gs pos="100000">
                              <a:srgbClr val="BB76BB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o-RO" sz="1800" i="1" kern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D</a:t>
                    </a:r>
                    <a:endParaRPr lang="en-US" sz="1200" i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65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0122" y="1509130"/>
                    <a:ext cx="405316" cy="428682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800080"/>
                            </a:gs>
                            <a:gs pos="100000">
                              <a:srgbClr val="BB76BB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o-RO" sz="1800" i="1" kern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C</a:t>
                    </a:r>
                    <a:endParaRPr lang="en-US" sz="1200" i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66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9839" y="10794"/>
                    <a:ext cx="405316" cy="428682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800080"/>
                            </a:gs>
                            <a:gs pos="100000">
                              <a:srgbClr val="BB76BB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o-RO" sz="1800" i="1" kern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B</a:t>
                    </a:r>
                    <a:endParaRPr lang="en-US" sz="1200" i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67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614" y="44360"/>
                    <a:ext cx="404579" cy="428682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800080"/>
                            </a:gs>
                            <a:gs pos="100000">
                              <a:srgbClr val="BB76BB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o-RO" sz="1800" i="1" kern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A</a:t>
                    </a:r>
                    <a:endParaRPr lang="en-US" sz="1200" i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cxnSp>
              <p:nvCxnSpPr>
                <p:cNvPr id="54" name="Straight Connector 53"/>
                <p:cNvCxnSpPr/>
                <p:nvPr/>
              </p:nvCxnSpPr>
              <p:spPr>
                <a:xfrm rot="21120000" flipV="1">
                  <a:off x="1410975" y="1645111"/>
                  <a:ext cx="131310" cy="556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526383" y="1630017"/>
                  <a:ext cx="65964" cy="10336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21420000">
                  <a:off x="1081584" y="548075"/>
                  <a:ext cx="11861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1208148" y="412796"/>
                  <a:ext cx="0" cy="14004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Text Box 28">
                <a:extLst>
                  <a:ext uri="{FF2B5EF4-FFF2-40B4-BE49-F238E27FC236}">
                    <a16:creationId xmlns:a16="http://schemas.microsoft.com/office/drawing/2014/main" xmlns="" id="{CC4094D7-3E8A-43E6-80A1-EB6236444F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66472" y="3545440"/>
                <a:ext cx="349161" cy="36933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BB76B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o-RO" i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endParaRPr lang="en-US" sz="12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9" name="Text Box 28">
                <a:extLst>
                  <a:ext uri="{FF2B5EF4-FFF2-40B4-BE49-F238E27FC236}">
                    <a16:creationId xmlns:a16="http://schemas.microsoft.com/office/drawing/2014/main" xmlns="" id="{A9505BFC-FA77-4547-9127-8C92BD59C4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3195" y="2382688"/>
                <a:ext cx="349161" cy="36933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BB76B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o-RO" i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endParaRPr lang="en-US" sz="12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7" name="Oval 106"/>
            <p:cNvSpPr/>
            <p:nvPr/>
          </p:nvSpPr>
          <p:spPr>
            <a:xfrm>
              <a:off x="5895020" y="3109570"/>
              <a:ext cx="54000" cy="54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55310" y="1830914"/>
            <a:ext cx="2393315" cy="2409190"/>
            <a:chOff x="8355310" y="1830914"/>
            <a:chExt cx="2393315" cy="24091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82E9D706-8CD9-4651-852E-65B60F39F06F}"/>
                </a:ext>
              </a:extLst>
            </p:cNvPr>
            <p:cNvGrpSpPr/>
            <p:nvPr/>
          </p:nvGrpSpPr>
          <p:grpSpPr>
            <a:xfrm>
              <a:off x="8355310" y="1830914"/>
              <a:ext cx="2393315" cy="2409190"/>
              <a:chOff x="8355310" y="1830914"/>
              <a:chExt cx="2393315" cy="2409190"/>
            </a:xfrm>
          </p:grpSpPr>
          <p:grpSp>
            <p:nvGrpSpPr>
              <p:cNvPr id="68" name="Canvas 189"/>
              <p:cNvGrpSpPr/>
              <p:nvPr/>
            </p:nvGrpSpPr>
            <p:grpSpPr>
              <a:xfrm>
                <a:off x="8355310" y="1830914"/>
                <a:ext cx="2393315" cy="2409190"/>
                <a:chOff x="0" y="0"/>
                <a:chExt cx="2393315" cy="2409190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0" y="0"/>
                  <a:ext cx="2393315" cy="2409190"/>
                </a:xfrm>
                <a:prstGeom prst="rect">
                  <a:avLst/>
                </a:prstGeom>
              </p:spPr>
            </p:sp>
            <p:sp>
              <p:nvSpPr>
                <p:cNvPr id="70" name="Oval 69"/>
                <p:cNvSpPr/>
                <p:nvPr/>
              </p:nvSpPr>
              <p:spPr>
                <a:xfrm>
                  <a:off x="1054610" y="1165924"/>
                  <a:ext cx="34925" cy="3492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i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29789" y="245650"/>
                  <a:ext cx="2195877" cy="2120852"/>
                  <a:chOff x="-174369" y="76200"/>
                  <a:chExt cx="2549037" cy="2461659"/>
                </a:xfrm>
              </p:grpSpPr>
              <p:sp>
                <p:nvSpPr>
                  <p:cNvPr id="76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76200"/>
                    <a:ext cx="2133600" cy="21336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i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77" name="Line 18"/>
                  <p:cNvSpPr>
                    <a:spLocks noChangeShapeType="1"/>
                  </p:cNvSpPr>
                  <p:nvPr/>
                </p:nvSpPr>
                <p:spPr bwMode="auto">
                  <a:xfrm rot="19704856" flipV="1">
                    <a:off x="879568" y="611791"/>
                    <a:ext cx="328007" cy="52202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i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78" name="Line 22"/>
                  <p:cNvSpPr>
                    <a:spLocks noChangeShapeType="1"/>
                  </p:cNvSpPr>
                  <p:nvPr/>
                </p:nvSpPr>
                <p:spPr bwMode="auto">
                  <a:xfrm rot="7306856" flipV="1">
                    <a:off x="1091527" y="1129149"/>
                    <a:ext cx="356197" cy="7811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i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79" name="Line 23"/>
                  <p:cNvSpPr>
                    <a:spLocks noChangeShapeType="1"/>
                  </p:cNvSpPr>
                  <p:nvPr/>
                </p:nvSpPr>
                <p:spPr bwMode="auto">
                  <a:xfrm rot="10559171" flipV="1">
                    <a:off x="941025" y="1631175"/>
                    <a:ext cx="1107960" cy="54051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i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80" name="Line 24"/>
                  <p:cNvSpPr>
                    <a:spLocks noChangeShapeType="1"/>
                  </p:cNvSpPr>
                  <p:nvPr/>
                </p:nvSpPr>
                <p:spPr bwMode="auto">
                  <a:xfrm rot="12149669" flipV="1">
                    <a:off x="246483" y="223833"/>
                    <a:ext cx="1645767" cy="68145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i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81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1820" y="1045185"/>
                    <a:ext cx="404579" cy="428681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800080"/>
                            </a:gs>
                            <a:gs pos="100000">
                              <a:srgbClr val="BB76BB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o-RO" sz="1800" i="1" kern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O</a:t>
                    </a:r>
                    <a:endParaRPr lang="en-US" sz="1200" i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82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6627" y="2109178"/>
                    <a:ext cx="404579" cy="428681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800080"/>
                            </a:gs>
                            <a:gs pos="100000">
                              <a:srgbClr val="BB76BB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o-RO" sz="1800" i="1" kern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D</a:t>
                    </a:r>
                    <a:endParaRPr lang="en-US" sz="1200" i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83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9352" y="1379928"/>
                    <a:ext cx="405316" cy="428681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800080"/>
                            </a:gs>
                            <a:gs pos="100000">
                              <a:srgbClr val="BB76BB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o-RO" sz="1800" i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C</a:t>
                    </a:r>
                    <a:endParaRPr lang="en-US" sz="1200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84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4019" y="287654"/>
                    <a:ext cx="405316" cy="428681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800080"/>
                            </a:gs>
                            <a:gs pos="100000">
                              <a:srgbClr val="BB76BB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o-RO" sz="1800" i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B</a:t>
                    </a:r>
                    <a:endParaRPr lang="en-US" sz="1200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85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74369" y="287649"/>
                    <a:ext cx="404579" cy="428681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800080"/>
                            </a:gs>
                            <a:gs pos="100000">
                              <a:srgbClr val="BB76BB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o-RO" sz="1800" i="1" kern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A</a:t>
                    </a:r>
                    <a:endParaRPr lang="en-US" sz="1200" i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cxnSp>
              <p:nvCxnSpPr>
                <p:cNvPr id="72" name="Straight Connector 71"/>
                <p:cNvCxnSpPr/>
                <p:nvPr/>
              </p:nvCxnSpPr>
              <p:spPr>
                <a:xfrm rot="21120000" flipV="1">
                  <a:off x="1406213" y="1640349"/>
                  <a:ext cx="131310" cy="556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526383" y="1630017"/>
                  <a:ext cx="65964" cy="10336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081584" y="799318"/>
                  <a:ext cx="11861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flipV="1">
                  <a:off x="1203386" y="666420"/>
                  <a:ext cx="0" cy="14004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Text Box 28"/>
              <p:cNvSpPr txBox="1">
                <a:spLocks noChangeArrowheads="1"/>
              </p:cNvSpPr>
              <p:nvPr/>
            </p:nvSpPr>
            <p:spPr bwMode="auto">
              <a:xfrm>
                <a:off x="9386534" y="2172014"/>
                <a:ext cx="349161" cy="36933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BB76B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o-RO" i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endParaRPr lang="en-US" sz="12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7" name="Text Box 28"/>
              <p:cNvSpPr txBox="1">
                <a:spLocks noChangeArrowheads="1"/>
              </p:cNvSpPr>
              <p:nvPr/>
            </p:nvSpPr>
            <p:spPr bwMode="auto">
              <a:xfrm>
                <a:off x="9453113" y="3383422"/>
                <a:ext cx="349161" cy="36933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BB76B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o-RO" i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endParaRPr lang="en-US" sz="12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9402777" y="2994345"/>
              <a:ext cx="54000" cy="54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388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9502</TotalTime>
  <Words>2622</Words>
  <Application>Microsoft Office PowerPoint</Application>
  <PresentationFormat>Custom</PresentationFormat>
  <Paragraphs>407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 kör</vt:lpstr>
      <vt:lpstr>Tartalom</vt:lpstr>
      <vt:lpstr>A kör</vt:lpstr>
      <vt:lpstr>Feladat</vt:lpstr>
      <vt:lpstr>Középponti szög</vt:lpstr>
      <vt:lpstr>Kerületi szög</vt:lpstr>
      <vt:lpstr>Feladat</vt:lpstr>
      <vt:lpstr>Körívek és húrok</vt:lpstr>
      <vt:lpstr>Körívek és húrok</vt:lpstr>
      <vt:lpstr>Feladat</vt:lpstr>
      <vt:lpstr>Érintők</vt:lpstr>
      <vt:lpstr>A kör területe és kerülete</vt:lpstr>
      <vt:lpstr>Sokszögek</vt:lpstr>
      <vt:lpstr>Szabályos sokszögek</vt:lpstr>
      <vt:lpstr>Szabályos sokszögek</vt:lpstr>
      <vt:lpstr>Feladatok</vt:lpstr>
      <vt:lpstr>Megoldott feladat</vt:lpstr>
      <vt:lpstr>Megoldott feladat</vt:lpstr>
      <vt:lpstr>Megoldott feladat</vt:lpstr>
      <vt:lpstr>Megoldott feladat</vt:lpstr>
      <vt:lpstr>Házi feladat</vt:lpstr>
      <vt:lpstr>Házi feladat</vt:lpstr>
      <vt:lpstr>Házi feladat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Függvények</dc:title>
  <dc:creator>szaszilard@yahoo.com</dc:creator>
  <cp:lastModifiedBy>BTL</cp:lastModifiedBy>
  <cp:revision>1121</cp:revision>
  <dcterms:created xsi:type="dcterms:W3CDTF">2020-03-25T11:54:33Z</dcterms:created>
  <dcterms:modified xsi:type="dcterms:W3CDTF">2020-05-17T10:23:37Z</dcterms:modified>
</cp:coreProperties>
</file>