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310" r:id="rId2"/>
    <p:sldId id="311" r:id="rId3"/>
    <p:sldId id="313" r:id="rId4"/>
    <p:sldId id="312" r:id="rId5"/>
    <p:sldId id="317" r:id="rId6"/>
    <p:sldId id="414" r:id="rId7"/>
    <p:sldId id="415" r:id="rId8"/>
    <p:sldId id="416" r:id="rId9"/>
    <p:sldId id="321" r:id="rId10"/>
    <p:sldId id="448" r:id="rId11"/>
    <p:sldId id="417" r:id="rId12"/>
    <p:sldId id="418" r:id="rId13"/>
    <p:sldId id="419" r:id="rId14"/>
    <p:sldId id="421" r:id="rId15"/>
    <p:sldId id="324" r:id="rId16"/>
    <p:sldId id="422" r:id="rId17"/>
    <p:sldId id="424" r:id="rId18"/>
    <p:sldId id="425" r:id="rId19"/>
    <p:sldId id="426" r:id="rId20"/>
    <p:sldId id="427" r:id="rId21"/>
    <p:sldId id="428" r:id="rId22"/>
    <p:sldId id="429" r:id="rId23"/>
    <p:sldId id="430" r:id="rId24"/>
    <p:sldId id="431" r:id="rId25"/>
    <p:sldId id="432" r:id="rId26"/>
    <p:sldId id="433" r:id="rId27"/>
    <p:sldId id="434" r:id="rId28"/>
    <p:sldId id="435" r:id="rId29"/>
    <p:sldId id="436" r:id="rId30"/>
    <p:sldId id="437" r:id="rId31"/>
    <p:sldId id="438" r:id="rId32"/>
    <p:sldId id="439" r:id="rId33"/>
    <p:sldId id="441" r:id="rId34"/>
    <p:sldId id="442" r:id="rId35"/>
    <p:sldId id="443" r:id="rId36"/>
    <p:sldId id="444" r:id="rId37"/>
    <p:sldId id="445" r:id="rId38"/>
    <p:sldId id="446" r:id="rId39"/>
    <p:sldId id="447" r:id="rId40"/>
    <p:sldId id="440" r:id="rId41"/>
    <p:sldId id="384" r:id="rId4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9966"/>
    <a:srgbClr val="287713"/>
    <a:srgbClr val="054934"/>
    <a:srgbClr val="006666"/>
    <a:srgbClr val="FFFF99"/>
    <a:srgbClr val="F5F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7" d="100"/>
          <a:sy n="77" d="100"/>
        </p:scale>
        <p:origin x="2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43712C-955F-4D77-88EF-75326298E63A}" type="datetimeFigureOut">
              <a:rPr lang="en-GB"/>
              <a:pPr>
                <a:defRPr/>
              </a:pPr>
              <a:t>20/05/2020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D0E7859-DCE6-4861-9AAA-995E8855BF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201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9D2B8-CF3C-46F5-BF07-96353F5E49ED}" type="datetimeFigureOut">
              <a:rPr lang="en-GB"/>
              <a:pPr>
                <a:defRPr/>
              </a:pPr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E197E-E5FA-4290-B3B1-63B7E4A0D4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79E7B-BB6C-4942-B87F-29BB3CC9F416}" type="datetimeFigureOut">
              <a:rPr lang="en-GB"/>
              <a:pPr>
                <a:defRPr/>
              </a:pPr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4E1F8-584B-41CC-B456-D840351A73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983B5-B906-4842-8756-1D3F6181C370}" type="datetimeFigureOut">
              <a:rPr lang="en-GB"/>
              <a:pPr>
                <a:defRPr/>
              </a:pPr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33B62-CE6C-47D7-8D6C-118B55C0F8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342E6-A6CA-44A0-ABDA-8A6EF270A679}" type="datetimeFigureOut">
              <a:rPr lang="en-GB"/>
              <a:pPr>
                <a:defRPr/>
              </a:pPr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55028-1F1D-4E60-AE3A-9CF909D487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123D2-BBBC-4CDF-80F8-876994372C56}" type="datetimeFigureOut">
              <a:rPr lang="en-GB"/>
              <a:pPr>
                <a:defRPr/>
              </a:pPr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8EFEC-E2D5-4518-8A8A-42F4F616B9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51D9A-4FE7-46A7-B5DE-D1E431316CAB}" type="datetimeFigureOut">
              <a:rPr lang="en-GB"/>
              <a:pPr>
                <a:defRPr/>
              </a:pPr>
              <a:t>20/05/2020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09A5E-A87C-450D-9182-2156BF7B28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E7E82-AE71-44DE-9303-9A35A0B39F43}" type="datetimeFigureOut">
              <a:rPr lang="en-GB"/>
              <a:pPr>
                <a:defRPr/>
              </a:pPr>
              <a:t>20/05/2020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A4F84-A8D5-48C8-9F40-BA06803401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68A8-40A3-4492-B25B-81F99E692AD6}" type="datetimeFigureOut">
              <a:rPr lang="en-GB"/>
              <a:pPr>
                <a:defRPr/>
              </a:pPr>
              <a:t>20/05/2020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862B2-2E2B-4647-AED4-7A263D6543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50555-949D-4B4A-879B-3A31E6FBD4C2}" type="datetimeFigureOut">
              <a:rPr lang="en-GB"/>
              <a:pPr>
                <a:defRPr/>
              </a:pPr>
              <a:t>20/05/2020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4C413-0137-4E22-B249-E34ADC3D0D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508E3-E404-4055-BDEC-AAC8148C02EA}" type="datetimeFigureOut">
              <a:rPr lang="en-GB"/>
              <a:pPr>
                <a:defRPr/>
              </a:pPr>
              <a:t>20/05/2020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3F821-814A-4B8A-94B2-FCD3A8BB12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42A5A-2DD4-43C7-8613-B0F37EF07E5A}" type="datetimeFigureOut">
              <a:rPr lang="en-GB"/>
              <a:pPr>
                <a:defRPr/>
              </a:pPr>
              <a:t>20/05/2020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60D6B-05B2-4FAE-9D9B-5EEFA86BAA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933985D-3BAF-4A71-A0C1-1362AD9BF60E}" type="datetimeFigureOut">
              <a:rPr lang="en-GB"/>
              <a:pPr>
                <a:defRPr/>
              </a:pPr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5F84677-79B8-4259-B85F-BE5370FCBD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76672"/>
            <a:ext cx="10972800" cy="5832648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Hat</a:t>
            </a:r>
            <a:r>
              <a:rPr lang="hu-HU" b="1" dirty="0" smtClean="0">
                <a:solidFill>
                  <a:schemeClr val="bg1"/>
                </a:solidFill>
              </a:rPr>
              <a:t>é</a:t>
            </a:r>
            <a:r>
              <a:rPr lang="en-US" b="1" dirty="0" err="1" smtClean="0">
                <a:solidFill>
                  <a:schemeClr val="bg1"/>
                </a:solidFill>
              </a:rPr>
              <a:t>kony</a:t>
            </a:r>
            <a:r>
              <a:rPr lang="hu-HU" b="1" dirty="0" smtClean="0">
                <a:solidFill>
                  <a:schemeClr val="bg1"/>
                </a:solidFill>
              </a:rPr>
              <a:t>an megoldható feladatok</a:t>
            </a:r>
            <a:br>
              <a:rPr lang="hu-HU" b="1" dirty="0" smtClean="0">
                <a:solidFill>
                  <a:schemeClr val="bg1"/>
                </a:solidFill>
              </a:rPr>
            </a:br>
            <a:r>
              <a:rPr lang="hu-HU" b="1" dirty="0" smtClean="0">
                <a:solidFill>
                  <a:schemeClr val="bg1"/>
                </a:solidFill>
              </a:rPr>
              <a:t/>
            </a:r>
            <a:br>
              <a:rPr lang="hu-HU" b="1" dirty="0" smtClean="0">
                <a:solidFill>
                  <a:schemeClr val="bg1"/>
                </a:solidFill>
              </a:rPr>
            </a:br>
            <a:r>
              <a:rPr lang="hu-HU" sz="1800" dirty="0">
                <a:solidFill>
                  <a:srgbClr val="FFFFCC"/>
                </a:solidFill>
              </a:rPr>
              <a:t>12. osztály – érettségi felkészítő – Informatika</a:t>
            </a:r>
            <a:br>
              <a:rPr lang="hu-HU" sz="1800" dirty="0">
                <a:solidFill>
                  <a:srgbClr val="FFFFCC"/>
                </a:solidFill>
              </a:rPr>
            </a:br>
            <a:r>
              <a:rPr lang="hu-HU" sz="1800" dirty="0">
                <a:solidFill>
                  <a:srgbClr val="FFFFCC"/>
                </a:solidFill>
              </a:rPr>
              <a:t>szerző: </a:t>
            </a:r>
            <a:r>
              <a:rPr lang="hu-HU" sz="1800" dirty="0" smtClean="0">
                <a:solidFill>
                  <a:srgbClr val="FFFFCC"/>
                </a:solidFill>
              </a:rPr>
              <a:t>Geváld Júlia </a:t>
            </a:r>
            <a:r>
              <a:rPr lang="hu-HU" sz="1800" dirty="0">
                <a:solidFill>
                  <a:srgbClr val="FFFFCC"/>
                </a:solidFill>
              </a:rPr>
              <a:t>– informatika </a:t>
            </a:r>
            <a:r>
              <a:rPr lang="hu-HU" sz="1800" dirty="0" smtClean="0">
                <a:solidFill>
                  <a:srgbClr val="FFFFCC"/>
                </a:solidFill>
              </a:rPr>
              <a:t>tanár</a:t>
            </a:r>
            <a:br>
              <a:rPr lang="hu-HU" sz="1800" dirty="0" smtClean="0">
                <a:solidFill>
                  <a:srgbClr val="FFFFCC"/>
                </a:solidFill>
              </a:rPr>
            </a:br>
            <a:r>
              <a:rPr lang="hu-HU" sz="1800" dirty="0" smtClean="0">
                <a:solidFill>
                  <a:srgbClr val="FFFFCC"/>
                </a:solidFill>
              </a:rPr>
              <a:t>Apáczai Csere János Elméleti Líceum, Kolozsvár</a:t>
            </a:r>
            <a:r>
              <a:rPr lang="hu-HU" sz="1800" dirty="0">
                <a:solidFill>
                  <a:srgbClr val="FFFFCC"/>
                </a:solidFill>
              </a:rPr>
              <a:t/>
            </a:r>
            <a:br>
              <a:rPr lang="hu-HU" sz="1800" dirty="0">
                <a:solidFill>
                  <a:srgbClr val="FFFFCC"/>
                </a:solidFill>
              </a:rPr>
            </a:br>
            <a:r>
              <a:rPr lang="hu-HU" sz="1800" b="1" dirty="0">
                <a:solidFill>
                  <a:srgbClr val="FFFFCC"/>
                </a:solidFill>
              </a:rPr>
              <a:t/>
            </a:r>
            <a:br>
              <a:rPr lang="hu-HU" sz="1800" b="1" dirty="0">
                <a:solidFill>
                  <a:srgbClr val="FFFFCC"/>
                </a:solidFill>
              </a:rPr>
            </a:br>
            <a:endParaRPr lang="en-US" sz="18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42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4896544" cy="504056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 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hu-HU" sz="28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(</a:t>
            </a:r>
            <a:r>
              <a:rPr lang="en-US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-1+sqrt(1+8*n)</a:t>
            </a:r>
            <a:r>
              <a:rPr lang="hu-HU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r>
              <a:rPr lang="en-US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/2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err="1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cs</a:t>
            </a: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[x]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lang="en-US" sz="2800" dirty="0" err="1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akkor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cs*(cs+3)/2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-n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+2</a:t>
            </a:r>
            <a:endParaRPr lang="en-US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 vége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0" y="1556792"/>
            <a:ext cx="53285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FFCC"/>
                </a:solidFill>
              </a:rPr>
              <a:t>Kisz</a:t>
            </a:r>
            <a:r>
              <a:rPr lang="hu-HU" sz="2800" dirty="0" smtClean="0">
                <a:solidFill>
                  <a:srgbClr val="FFFFCC"/>
                </a:solidFill>
              </a:rPr>
              <a:t>ámoljuk </a:t>
            </a:r>
            <a:r>
              <a:rPr lang="hu-HU" sz="2800" b="1" i="1" dirty="0" smtClean="0">
                <a:solidFill>
                  <a:srgbClr val="FFFFCC"/>
                </a:solidFill>
              </a:rPr>
              <a:t>x</a:t>
            </a:r>
            <a:r>
              <a:rPr lang="hu-HU" sz="2800" dirty="0" smtClean="0">
                <a:solidFill>
                  <a:srgbClr val="FFFFCC"/>
                </a:solidFill>
              </a:rPr>
              <a:t>-et, aminek az egész része megadja, hogy hány teljes csoport van az </a:t>
            </a:r>
            <a:r>
              <a:rPr lang="hu-HU" sz="2800" b="1" i="1" dirty="0" smtClean="0">
                <a:solidFill>
                  <a:srgbClr val="FFFFCC"/>
                </a:solidFill>
              </a:rPr>
              <a:t>n.</a:t>
            </a:r>
            <a:r>
              <a:rPr lang="hu-HU" sz="2800" dirty="0" smtClean="0">
                <a:solidFill>
                  <a:srgbClr val="FFFFCC"/>
                </a:solidFill>
              </a:rPr>
              <a:t> </a:t>
            </a:r>
            <a:r>
              <a:rPr lang="hu-HU" sz="2800" dirty="0">
                <a:solidFill>
                  <a:srgbClr val="FFFFCC"/>
                </a:solidFill>
              </a:rPr>
              <a:t>e</a:t>
            </a:r>
            <a:r>
              <a:rPr lang="hu-HU" sz="2800" dirty="0" smtClean="0">
                <a:solidFill>
                  <a:srgbClr val="FFFFCC"/>
                </a:solidFill>
              </a:rPr>
              <a:t>lem előtt, vagy épp hányadik csoportnak az utolsó tagja az </a:t>
            </a:r>
            <a:r>
              <a:rPr lang="hu-HU" sz="2800" b="1" i="1" dirty="0" smtClean="0">
                <a:solidFill>
                  <a:srgbClr val="FFFFCC"/>
                </a:solidFill>
              </a:rPr>
              <a:t>n.</a:t>
            </a:r>
            <a:r>
              <a:rPr lang="hu-HU" sz="2800" dirty="0" smtClean="0">
                <a:solidFill>
                  <a:srgbClr val="FFFFCC"/>
                </a:solidFill>
              </a:rPr>
              <a:t> elem.</a:t>
            </a:r>
          </a:p>
        </p:txBody>
      </p:sp>
    </p:spTree>
    <p:extLst>
      <p:ext uri="{BB962C8B-B14F-4D97-AF65-F5344CB8AC3E}">
        <p14:creationId xmlns:p14="http://schemas.microsoft.com/office/powerpoint/2010/main" val="130304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4896544" cy="504056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 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(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-1+sqrt(1+8*n)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/2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err="1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cs</a:t>
            </a:r>
            <a:r>
              <a:rPr lang="hu-HU" sz="28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en-US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[x]</a:t>
            </a:r>
            <a:endParaRPr lang="hu-HU" sz="2800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lang="en-US" sz="2800" dirty="0" err="1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akkor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cs*(cs+3)/2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-n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+2</a:t>
            </a:r>
            <a:endParaRPr lang="en-US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 vége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0" y="2276872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FFFFCC"/>
                </a:solidFill>
              </a:rPr>
              <a:t>A </a:t>
            </a:r>
            <a:r>
              <a:rPr lang="hu-HU" sz="2800" b="1" i="1" dirty="0" smtClean="0">
                <a:solidFill>
                  <a:srgbClr val="FFFFCC"/>
                </a:solidFill>
              </a:rPr>
              <a:t>cs</a:t>
            </a:r>
            <a:r>
              <a:rPr lang="hu-HU" sz="2800" dirty="0" smtClean="0">
                <a:solidFill>
                  <a:srgbClr val="FFFFCC"/>
                </a:solidFill>
              </a:rPr>
              <a:t> változóba megőrizzük az </a:t>
            </a:r>
            <a:r>
              <a:rPr lang="hu-HU" sz="2800" b="1" i="1" dirty="0" smtClean="0">
                <a:solidFill>
                  <a:srgbClr val="FFFFCC"/>
                </a:solidFill>
              </a:rPr>
              <a:t>x</a:t>
            </a:r>
            <a:r>
              <a:rPr lang="hu-HU" sz="2800" dirty="0" smtClean="0">
                <a:solidFill>
                  <a:srgbClr val="FFFFCC"/>
                </a:solidFill>
              </a:rPr>
              <a:t> szám egész részét.</a:t>
            </a:r>
          </a:p>
        </p:txBody>
      </p:sp>
    </p:spTree>
    <p:extLst>
      <p:ext uri="{BB962C8B-B14F-4D97-AF65-F5344CB8AC3E}">
        <p14:creationId xmlns:p14="http://schemas.microsoft.com/office/powerpoint/2010/main" val="40195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4896544" cy="504056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 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(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-1+sqrt(1+8*n)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/2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err="1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cs</a:t>
            </a: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[x]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</a:t>
            </a:r>
            <a:r>
              <a:rPr lang="hu-HU" sz="28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lang="en-US" sz="2800" dirty="0" err="1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hu-HU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akkor</a:t>
            </a:r>
            <a:endParaRPr lang="hu-HU" sz="2800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hu-HU" sz="28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 </a:t>
            </a:r>
            <a:r>
              <a:rPr lang="hu-HU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cs*(cs+3)/2</a:t>
            </a:r>
            <a:r>
              <a:rPr lang="en-US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-n</a:t>
            </a:r>
            <a:r>
              <a:rPr lang="hu-HU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+2</a:t>
            </a:r>
            <a:endParaRPr lang="en-US" sz="2800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 vége</a:t>
            </a:r>
            <a:endParaRPr lang="hu-HU" sz="2800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0" y="2708920"/>
            <a:ext cx="53285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FFFFCC"/>
                </a:solidFill>
              </a:rPr>
              <a:t>Ha </a:t>
            </a:r>
            <a:r>
              <a:rPr lang="hu-HU" sz="2800" b="1" i="1" dirty="0" smtClean="0">
                <a:solidFill>
                  <a:srgbClr val="FFFFCC"/>
                </a:solidFill>
              </a:rPr>
              <a:t>x</a:t>
            </a:r>
            <a:r>
              <a:rPr lang="hu-HU" sz="2800" dirty="0" smtClean="0">
                <a:solidFill>
                  <a:srgbClr val="FFFFCC"/>
                </a:solidFill>
              </a:rPr>
              <a:t> természetes szám, akkor az </a:t>
            </a:r>
            <a:r>
              <a:rPr lang="hu-HU" sz="2800" b="1" i="1" dirty="0" smtClean="0">
                <a:solidFill>
                  <a:srgbClr val="FFFFCC"/>
                </a:solidFill>
              </a:rPr>
              <a:t>n.</a:t>
            </a:r>
            <a:r>
              <a:rPr lang="hu-HU" sz="2800" dirty="0" smtClean="0">
                <a:solidFill>
                  <a:srgbClr val="FFFFCC"/>
                </a:solidFill>
              </a:rPr>
              <a:t> elem az utolsó az </a:t>
            </a:r>
            <a:r>
              <a:rPr lang="hu-HU" sz="2800" b="1" i="1" dirty="0" smtClean="0">
                <a:solidFill>
                  <a:srgbClr val="FFFFCC"/>
                </a:solidFill>
              </a:rPr>
              <a:t>x.</a:t>
            </a:r>
            <a:r>
              <a:rPr lang="hu-HU" sz="2800" dirty="0" smtClean="0">
                <a:solidFill>
                  <a:srgbClr val="FFFFCC"/>
                </a:solidFill>
              </a:rPr>
              <a:t> </a:t>
            </a:r>
            <a:r>
              <a:rPr lang="hu-HU" sz="2800" dirty="0">
                <a:solidFill>
                  <a:srgbClr val="FFFFCC"/>
                </a:solidFill>
              </a:rPr>
              <a:t>c</a:t>
            </a:r>
            <a:r>
              <a:rPr lang="hu-HU" sz="2800" dirty="0" smtClean="0">
                <a:solidFill>
                  <a:srgbClr val="FFFFCC"/>
                </a:solidFill>
              </a:rPr>
              <a:t>soportba, tehát kiírjuk az </a:t>
            </a:r>
            <a:r>
              <a:rPr lang="hu-HU" sz="2800" b="1" i="1" dirty="0" smtClean="0">
                <a:solidFill>
                  <a:srgbClr val="FFFFCC"/>
                </a:solidFill>
              </a:rPr>
              <a:t>1</a:t>
            </a:r>
            <a:r>
              <a:rPr lang="hu-HU" sz="2800" dirty="0" smtClean="0">
                <a:solidFill>
                  <a:srgbClr val="FFFFCC"/>
                </a:solidFill>
              </a:rPr>
              <a:t>-est.</a:t>
            </a:r>
          </a:p>
          <a:p>
            <a:r>
              <a:rPr lang="hu-HU" sz="2800" dirty="0" smtClean="0">
                <a:solidFill>
                  <a:srgbClr val="FFFFCC"/>
                </a:solidFill>
              </a:rPr>
              <a:t>Ha nem, akkor a </a:t>
            </a:r>
            <a:r>
              <a:rPr lang="hu-HU" sz="2800" b="1" i="1" dirty="0" smtClean="0">
                <a:solidFill>
                  <a:srgbClr val="FFFFCC"/>
                </a:solidFill>
              </a:rPr>
              <a:t>(cs+1). </a:t>
            </a:r>
            <a:r>
              <a:rPr lang="hu-HU" sz="2800" dirty="0" smtClean="0">
                <a:solidFill>
                  <a:srgbClr val="FFFFCC"/>
                </a:solidFill>
              </a:rPr>
              <a:t>csoportból meghatározzuk a keresett elemet.</a:t>
            </a:r>
          </a:p>
        </p:txBody>
      </p:sp>
    </p:spTree>
    <p:extLst>
      <p:ext uri="{BB962C8B-B14F-4D97-AF65-F5344CB8AC3E}">
        <p14:creationId xmlns:p14="http://schemas.microsoft.com/office/powerpoint/2010/main" val="180520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4896544" cy="504056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 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(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-1+sqrt(1+8*n)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/2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err="1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cs</a:t>
            </a: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[x]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lang="en-US" sz="2800" dirty="0" err="1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akkor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cs*(cs+3)/2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-n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+2</a:t>
            </a:r>
            <a:endParaRPr lang="en-US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 vége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0" y="1404059"/>
            <a:ext cx="53285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FFFFCC"/>
                </a:solidFill>
              </a:rPr>
              <a:t>Hatékonyság: </a:t>
            </a:r>
          </a:p>
          <a:p>
            <a:pPr marL="514350" indent="-514350">
              <a:buAutoNum type="arabicPeriod"/>
            </a:pPr>
            <a:r>
              <a:rPr lang="hu-HU" sz="2800" dirty="0" smtClean="0">
                <a:solidFill>
                  <a:srgbClr val="FFFFCC"/>
                </a:solidFill>
              </a:rPr>
              <a:t>Futási idő szempontjából hatékony, mivel képlettel dolgoztunk és nem generáltuk le a sorozat elemeit.</a:t>
            </a:r>
          </a:p>
          <a:p>
            <a:pPr marL="514350" indent="-514350">
              <a:buAutoNum type="arabicPeriod"/>
            </a:pPr>
            <a:r>
              <a:rPr lang="hu-HU" sz="2800" dirty="0" smtClean="0">
                <a:solidFill>
                  <a:srgbClr val="FFFFCC"/>
                </a:solidFill>
              </a:rPr>
              <a:t>Memóriahelyfoglalás szempontjából pedig azért hatékony, mert csak 3 változót használtunk.</a:t>
            </a:r>
          </a:p>
        </p:txBody>
      </p:sp>
    </p:spTree>
    <p:extLst>
      <p:ext uri="{BB962C8B-B14F-4D97-AF65-F5344CB8AC3E}">
        <p14:creationId xmlns:p14="http://schemas.microsoft.com/office/powerpoint/2010/main" val="317737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16" y="476672"/>
            <a:ext cx="3110136" cy="1152128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Matematika</a:t>
            </a:r>
            <a:endParaRPr 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9416" y="1916832"/>
                <a:ext cx="10513168" cy="2880320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hu-HU" b="1" dirty="0">
                    <a:solidFill>
                      <a:schemeClr val="bg1"/>
                    </a:solidFill>
                  </a:rPr>
                  <a:t>2</a:t>
                </a:r>
                <a:r>
                  <a:rPr lang="hu-HU" b="1" dirty="0" smtClean="0">
                    <a:solidFill>
                      <a:schemeClr val="bg1"/>
                    </a:solidFill>
                  </a:rPr>
                  <a:t>. Feladat: </a:t>
                </a:r>
                <a:r>
                  <a:rPr lang="hu-HU" dirty="0" smtClean="0">
                    <a:solidFill>
                      <a:srgbClr val="FFFFCC"/>
                    </a:solidFill>
                  </a:rPr>
                  <a:t>Olvassunk be egy </a:t>
                </a:r>
                <a:r>
                  <a:rPr lang="en-US" b="1" dirty="0" smtClean="0">
                    <a:solidFill>
                      <a:srgbClr val="FFFFCC"/>
                    </a:solidFill>
                  </a:rPr>
                  <a:t>n </a:t>
                </a:r>
                <a:r>
                  <a:rPr lang="en-US" dirty="0">
                    <a:solidFill>
                      <a:srgbClr val="FFFFCC"/>
                    </a:solidFill>
                  </a:rPr>
                  <a:t>(</a:t>
                </a:r>
                <a:r>
                  <a:rPr lang="en-US" b="1" dirty="0">
                    <a:solidFill>
                      <a:srgbClr val="FFFFCC"/>
                    </a:solidFill>
                  </a:rPr>
                  <a:t>0&lt;n</a:t>
                </a:r>
                <a:r>
                  <a:rPr lang="en-US" dirty="0">
                    <a:solidFill>
                      <a:srgbClr val="FFFFCC"/>
                    </a:solidFill>
                  </a:rPr>
                  <a:t>≤</a:t>
                </a:r>
                <a:r>
                  <a:rPr lang="en-US" b="1" dirty="0" smtClean="0">
                    <a:solidFill>
                      <a:srgbClr val="FFFFCC"/>
                    </a:solidFill>
                  </a:rPr>
                  <a:t>32000</a:t>
                </a:r>
                <a:r>
                  <a:rPr lang="en-US" dirty="0" smtClean="0">
                    <a:solidFill>
                      <a:srgbClr val="FFFFCC"/>
                    </a:solidFill>
                  </a:rPr>
                  <a:t>)</a:t>
                </a:r>
                <a:r>
                  <a:rPr lang="hu-HU" dirty="0" smtClean="0">
                    <a:solidFill>
                      <a:srgbClr val="FFFFCC"/>
                    </a:solidFill>
                  </a:rPr>
                  <a:t> között levő természetes </a:t>
                </a:r>
                <a:r>
                  <a:rPr lang="hu-HU" dirty="0">
                    <a:solidFill>
                      <a:srgbClr val="FFFFCC"/>
                    </a:solidFill>
                  </a:rPr>
                  <a:t>számot, </a:t>
                </a:r>
                <a:r>
                  <a:rPr lang="hu-HU" dirty="0" smtClean="0">
                    <a:solidFill>
                      <a:srgbClr val="FFFFCC"/>
                    </a:solidFill>
                  </a:rPr>
                  <a:t>majd írjuk ki, hogy az </a:t>
                </a:r>
                <a:r>
                  <a:rPr lang="hu-HU" b="1" dirty="0">
                    <a:solidFill>
                      <a:srgbClr val="FFFFCC"/>
                    </a:solidFill>
                  </a:rPr>
                  <a:t>n! </a:t>
                </a:r>
                <a:r>
                  <a:rPr lang="hu-HU" dirty="0">
                    <a:solidFill>
                      <a:srgbClr val="FFFFCC"/>
                    </a:solidFill>
                  </a:rPr>
                  <a:t>szám végén </a:t>
                </a:r>
                <a:r>
                  <a:rPr lang="hu-HU" dirty="0" smtClean="0">
                    <a:solidFill>
                      <a:srgbClr val="FFFFCC"/>
                    </a:solidFill>
                  </a:rPr>
                  <a:t>hány darab nullás számjegy van.</a:t>
                </a:r>
              </a:p>
              <a:p>
                <a:endParaRPr lang="hu-HU" dirty="0">
                  <a:solidFill>
                    <a:srgbClr val="FFFFCC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CC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solidFill>
                            <a:srgbClr val="FFFFCC"/>
                          </a:solidFill>
                          <a:latin typeface="Cambria Math"/>
                        </a:rPr>
                        <m:t>!=1⋅2⋅3⋅4⋅5⋅…⋅</m:t>
                      </m:r>
                      <m:r>
                        <a:rPr lang="en-US" b="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rgbClr val="FFFFCC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9416" y="1916832"/>
                <a:ext cx="10513168" cy="2880320"/>
              </a:xfrm>
              <a:blipFill rotWithShape="1">
                <a:blip r:embed="rId2"/>
                <a:stretch>
                  <a:fillRect l="-1508" t="-2748" r="-1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 bwMode="auto">
          <a:xfrm>
            <a:off x="7464152" y="476672"/>
            <a:ext cx="289411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u-HU" dirty="0">
                <a:solidFill>
                  <a:schemeClr val="bg1"/>
                </a:solidFill>
              </a:rPr>
              <a:t>I</a:t>
            </a:r>
            <a:r>
              <a:rPr lang="hu-HU" dirty="0" smtClean="0">
                <a:solidFill>
                  <a:schemeClr val="bg1"/>
                </a:solidFill>
              </a:rPr>
              <a:t>nformatika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832" y="490881"/>
            <a:ext cx="218122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11424" y="4581128"/>
            <a:ext cx="931620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FFCC"/>
                </a:solidFill>
              </a:rPr>
              <a:t>Vajon</a:t>
            </a:r>
            <a:r>
              <a:rPr lang="en-US" sz="3200" dirty="0" smtClean="0">
                <a:solidFill>
                  <a:srgbClr val="FFFFCC"/>
                </a:solidFill>
              </a:rPr>
              <a:t> </a:t>
            </a:r>
            <a:r>
              <a:rPr lang="en-US" sz="3200" dirty="0" err="1" smtClean="0">
                <a:solidFill>
                  <a:srgbClr val="FFFFCC"/>
                </a:solidFill>
              </a:rPr>
              <a:t>ennyire</a:t>
            </a:r>
            <a:r>
              <a:rPr lang="en-US" sz="3200" dirty="0" smtClean="0">
                <a:solidFill>
                  <a:srgbClr val="FFFFCC"/>
                </a:solidFill>
              </a:rPr>
              <a:t> </a:t>
            </a:r>
            <a:r>
              <a:rPr lang="en-US" sz="3200" dirty="0" err="1" smtClean="0">
                <a:solidFill>
                  <a:srgbClr val="FFFFCC"/>
                </a:solidFill>
              </a:rPr>
              <a:t>egyszer</a:t>
            </a:r>
            <a:r>
              <a:rPr lang="hu-HU" sz="3200" dirty="0" smtClean="0">
                <a:solidFill>
                  <a:srgbClr val="FFFFCC"/>
                </a:solidFill>
              </a:rPr>
              <a:t>ű a feladat?</a:t>
            </a:r>
          </a:p>
          <a:p>
            <a:r>
              <a:rPr lang="hu-HU" sz="3200" dirty="0" smtClean="0">
                <a:solidFill>
                  <a:srgbClr val="FFFFCC"/>
                </a:solidFill>
              </a:rPr>
              <a:t>Ki tudnánk számolni 32000!-t?</a:t>
            </a:r>
          </a:p>
          <a:p>
            <a:r>
              <a:rPr lang="hu-HU" sz="3200" dirty="0" smtClean="0">
                <a:solidFill>
                  <a:srgbClr val="FFFFCC"/>
                </a:solidFill>
              </a:rPr>
              <a:t>25!</a:t>
            </a:r>
            <a:r>
              <a:rPr lang="en-US" sz="3200" dirty="0" smtClean="0">
                <a:solidFill>
                  <a:srgbClr val="FFFFCC"/>
                </a:solidFill>
              </a:rPr>
              <a:t>=34124660953281691648000000 (26 </a:t>
            </a:r>
            <a:r>
              <a:rPr lang="en-US" sz="3200" dirty="0" err="1" smtClean="0">
                <a:solidFill>
                  <a:srgbClr val="FFFFCC"/>
                </a:solidFill>
              </a:rPr>
              <a:t>sz</a:t>
            </a:r>
            <a:r>
              <a:rPr lang="hu-HU" sz="3200" dirty="0" smtClean="0">
                <a:solidFill>
                  <a:srgbClr val="FFFFCC"/>
                </a:solidFill>
              </a:rPr>
              <a:t>á</a:t>
            </a:r>
            <a:r>
              <a:rPr lang="en-US" sz="3200" dirty="0" err="1" smtClean="0">
                <a:solidFill>
                  <a:srgbClr val="FFFFCC"/>
                </a:solidFill>
              </a:rPr>
              <a:t>mjegy</a:t>
            </a:r>
            <a:r>
              <a:rPr lang="hu-HU" sz="3200" dirty="0" smtClean="0">
                <a:solidFill>
                  <a:srgbClr val="FFFFCC"/>
                </a:solidFill>
              </a:rPr>
              <a:t> </a:t>
            </a:r>
            <a:r>
              <a:rPr lang="hu-HU" sz="3200" dirty="0" smtClean="0">
                <a:solidFill>
                  <a:srgbClr val="FFFFCC"/>
                </a:solidFill>
                <a:sym typeface="Wingdings" pitchFamily="2" charset="2"/>
              </a:rPr>
              <a:t>)</a:t>
            </a:r>
            <a:endParaRPr lang="en-US" sz="32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0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4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8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408" y="819349"/>
            <a:ext cx="10585176" cy="809451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	</a:t>
            </a:r>
            <a:r>
              <a:rPr lang="en-US" sz="3200" dirty="0" smtClean="0">
                <a:solidFill>
                  <a:srgbClr val="FFFF99"/>
                </a:solidFill>
              </a:rPr>
              <a:t> </a:t>
            </a:r>
            <a:r>
              <a:rPr lang="hu-HU" sz="3200" dirty="0" smtClean="0">
                <a:solidFill>
                  <a:schemeClr val="bg1"/>
                </a:solidFill>
              </a:rPr>
              <a:t>Hogyan gondolkodunk</a:t>
            </a:r>
            <a:r>
              <a:rPr lang="hu-HU" sz="3200" dirty="0" smtClean="0">
                <a:solidFill>
                  <a:srgbClr val="FFFF99"/>
                </a:solidFill>
              </a:rPr>
              <a:t/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endParaRPr lang="en-US" sz="2000" dirty="0">
              <a:solidFill>
                <a:srgbClr val="FFFF9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682" y="819349"/>
            <a:ext cx="997374" cy="66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8146" y="819349"/>
            <a:ext cx="997374" cy="66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9416" y="1916832"/>
                <a:ext cx="10513168" cy="2232248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hu-HU" b="1" dirty="0" smtClean="0">
                    <a:solidFill>
                      <a:schemeClr val="bg1"/>
                    </a:solidFill>
                  </a:rPr>
                  <a:t>H</a:t>
                </a:r>
                <a:r>
                  <a:rPr lang="hu-HU" dirty="0" smtClean="0">
                    <a:solidFill>
                      <a:srgbClr val="FFFFCC"/>
                    </a:solidFill>
                  </a:rPr>
                  <a:t>onnan lesz a 0 az n! szám végén?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hu-HU" b="0" i="1" smtClean="0">
                        <a:solidFill>
                          <a:srgbClr val="FFFFCC"/>
                        </a:solidFill>
                        <a:latin typeface="Cambria Math"/>
                      </a:rPr>
                      <m:t>2</m:t>
                    </m:r>
                    <m:r>
                      <a:rPr lang="hu-HU" b="0" i="1" smtClean="0">
                        <a:solidFill>
                          <a:srgbClr val="FFFFCC"/>
                        </a:solidFill>
                        <a:latin typeface="Cambria Math"/>
                        <a:ea typeface="Cambria Math"/>
                      </a:rPr>
                      <m:t>⋅5=10</m:t>
                    </m:r>
                  </m:oMath>
                </a14:m>
                <a:r>
                  <a:rPr lang="hu-HU" dirty="0" smtClean="0">
                    <a:solidFill>
                      <a:srgbClr val="FFFFCC"/>
                    </a:solidFill>
                  </a:rPr>
                  <a:t>, de mivel minden második szám páros, és csak minden 5. szám osztható 5-tel, ezért csak az 5-ösöket fogjuk figyelembe venni.</a:t>
                </a:r>
                <a:endParaRPr lang="en-US" dirty="0">
                  <a:solidFill>
                    <a:srgbClr val="FFFFCC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9416" y="1916832"/>
                <a:ext cx="10513168" cy="2232248"/>
              </a:xfrm>
              <a:blipFill rotWithShape="1">
                <a:blip r:embed="rId3"/>
                <a:stretch>
                  <a:fillRect l="-1508" t="-3542" r="-1508" b="-4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 bwMode="auto">
              <a:xfrm>
                <a:off x="865414" y="4149080"/>
                <a:ext cx="10847210" cy="7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3000" b="0" i="1" smtClean="0">
                          <a:solidFill>
                            <a:srgbClr val="FFFFCC"/>
                          </a:solidFill>
                          <a:latin typeface="Cambria Math"/>
                        </a:rPr>
                        <m:t>…5</m:t>
                      </m:r>
                      <m:r>
                        <a:rPr lang="en-US" sz="300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hu-HU" sz="3000" b="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…⋅10</m:t>
                      </m:r>
                      <m:r>
                        <a:rPr lang="en-US" sz="300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hu-HU" sz="3000" b="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…⋅15</m:t>
                      </m:r>
                      <m:r>
                        <a:rPr lang="en-US" sz="300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hu-HU" sz="3000" b="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…⋅20</m:t>
                      </m:r>
                      <m:r>
                        <a:rPr lang="en-US" sz="300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hu-HU" sz="3000" b="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…⋅2</m:t>
                      </m:r>
                      <m:r>
                        <a:rPr lang="en-US" sz="300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5⋅…⋅</m:t>
                      </m:r>
                      <m:r>
                        <a:rPr lang="hu-HU" sz="3000" b="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50⋅…⋅125⋅…⋅625⋅…</m:t>
                      </m:r>
                    </m:oMath>
                  </m:oMathPara>
                </a14:m>
                <a:endParaRPr lang="en-US" sz="3000" dirty="0">
                  <a:solidFill>
                    <a:srgbClr val="FFFFCC"/>
                  </a:solidFill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65414" y="4149080"/>
                <a:ext cx="10847210" cy="79208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H="1" flipV="1">
            <a:off x="1487488" y="4653136"/>
            <a:ext cx="576064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2063552" y="4653136"/>
            <a:ext cx="432048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063552" y="4653136"/>
            <a:ext cx="1728192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2063552" y="4624179"/>
            <a:ext cx="2963066" cy="10370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10336" y="5659804"/>
            <a:ext cx="1938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 smtClean="0">
                <a:solidFill>
                  <a:srgbClr val="FFFFCC"/>
                </a:solidFill>
              </a:rPr>
              <a:t>1 darab 0</a:t>
            </a:r>
            <a:endParaRPr lang="en-US" sz="3600" dirty="0">
              <a:solidFill>
                <a:srgbClr val="FFFFCC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6289019" y="4624179"/>
            <a:ext cx="576064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865083" y="4558215"/>
            <a:ext cx="599069" cy="11030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8832304" y="4567846"/>
            <a:ext cx="0" cy="9493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10416480" y="4567846"/>
            <a:ext cx="0" cy="9493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35960" y="5632291"/>
            <a:ext cx="1938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>
                <a:solidFill>
                  <a:srgbClr val="FFFFCC"/>
                </a:solidFill>
              </a:rPr>
              <a:t>2</a:t>
            </a:r>
            <a:r>
              <a:rPr lang="hu-HU" sz="3600" dirty="0" smtClean="0">
                <a:solidFill>
                  <a:srgbClr val="FFFFCC"/>
                </a:solidFill>
              </a:rPr>
              <a:t> darab 0</a:t>
            </a:r>
            <a:endParaRPr lang="en-US" sz="3600" dirty="0">
              <a:solidFill>
                <a:srgbClr val="FFFFCC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742982" y="5625716"/>
            <a:ext cx="1938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>
                <a:solidFill>
                  <a:srgbClr val="FFFFCC"/>
                </a:solidFill>
              </a:rPr>
              <a:t>3</a:t>
            </a:r>
            <a:r>
              <a:rPr lang="hu-HU" sz="3600" dirty="0" smtClean="0">
                <a:solidFill>
                  <a:srgbClr val="FFFFCC"/>
                </a:solidFill>
              </a:rPr>
              <a:t> darab 0</a:t>
            </a:r>
            <a:endParaRPr lang="en-US" sz="3600" dirty="0">
              <a:solidFill>
                <a:srgbClr val="FFFFCC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696400" y="5590981"/>
            <a:ext cx="1938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>
                <a:solidFill>
                  <a:srgbClr val="FFFFCC"/>
                </a:solidFill>
              </a:rPr>
              <a:t>4</a:t>
            </a:r>
            <a:r>
              <a:rPr lang="hu-HU" sz="3600" dirty="0" smtClean="0">
                <a:solidFill>
                  <a:srgbClr val="FFFFCC"/>
                </a:solidFill>
              </a:rPr>
              <a:t> darab 0</a:t>
            </a:r>
            <a:endParaRPr lang="en-US" sz="36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5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2" grpId="0"/>
      <p:bldP spid="40" grpId="0"/>
      <p:bldP spid="41" grpId="0"/>
      <p:bldP spid="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408" y="819349"/>
            <a:ext cx="10585176" cy="809451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	</a:t>
            </a:r>
            <a:r>
              <a:rPr lang="en-US" sz="3200" dirty="0" smtClean="0">
                <a:solidFill>
                  <a:srgbClr val="FFFF99"/>
                </a:solidFill>
              </a:rPr>
              <a:t> </a:t>
            </a:r>
            <a:r>
              <a:rPr lang="hu-HU" sz="3200" dirty="0" smtClean="0">
                <a:solidFill>
                  <a:schemeClr val="bg1"/>
                </a:solidFill>
              </a:rPr>
              <a:t>Hogyan gondolkodunk</a:t>
            </a:r>
            <a:r>
              <a:rPr lang="hu-HU" sz="3200" dirty="0" smtClean="0">
                <a:solidFill>
                  <a:srgbClr val="FFFF99"/>
                </a:solidFill>
              </a:rPr>
              <a:t/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endParaRPr lang="en-US" sz="2000" dirty="0">
              <a:solidFill>
                <a:srgbClr val="FFFF9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682" y="819349"/>
            <a:ext cx="997374" cy="66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8146" y="819349"/>
            <a:ext cx="997374" cy="66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839416" y="1916832"/>
            <a:ext cx="10513168" cy="720080"/>
          </a:xfrm>
        </p:spPr>
        <p:txBody>
          <a:bodyPr/>
          <a:lstStyle/>
          <a:p>
            <a:pPr marL="0" indent="0" algn="just">
              <a:buNone/>
            </a:pPr>
            <a:r>
              <a:rPr lang="hu-HU" dirty="0" smtClean="0">
                <a:solidFill>
                  <a:schemeClr val="bg1"/>
                </a:solidFill>
              </a:rPr>
              <a:t>Például</a:t>
            </a:r>
            <a:r>
              <a:rPr lang="hu-HU" b="1" dirty="0" smtClean="0">
                <a:solidFill>
                  <a:schemeClr val="bg1"/>
                </a:solidFill>
              </a:rPr>
              <a:t> 62!</a:t>
            </a:r>
            <a:r>
              <a:rPr lang="hu-HU" dirty="0">
                <a:solidFill>
                  <a:srgbClr val="FFFFCC"/>
                </a:solidFill>
              </a:rPr>
              <a:t> </a:t>
            </a:r>
            <a:r>
              <a:rPr lang="hu-HU" dirty="0" smtClean="0">
                <a:solidFill>
                  <a:srgbClr val="FFFFCC"/>
                </a:solidFill>
              </a:rPr>
              <a:t>esetén: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 bwMode="auto">
              <a:xfrm>
                <a:off x="623392" y="2636912"/>
                <a:ext cx="11089232" cy="7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200" b="0" i="1" smtClean="0">
                          <a:solidFill>
                            <a:srgbClr val="FFFFCC"/>
                          </a:solidFill>
                          <a:latin typeface="Cambria Math"/>
                        </a:rPr>
                        <m:t>…5</m:t>
                      </m:r>
                      <m:r>
                        <a:rPr lang="en-US" sz="220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hu-HU" sz="2200" b="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…⋅10</m:t>
                      </m:r>
                      <m:r>
                        <a:rPr lang="en-US" sz="220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hu-HU" sz="2200" b="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…⋅15</m:t>
                      </m:r>
                      <m:r>
                        <a:rPr lang="en-US" sz="220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hu-HU" sz="2200" b="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…⋅20</m:t>
                      </m:r>
                      <m:r>
                        <a:rPr lang="en-US" sz="220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hu-HU" sz="2200" b="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…⋅2</m:t>
                      </m:r>
                      <m:r>
                        <a:rPr lang="en-US" sz="220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5⋅…⋅</m:t>
                      </m:r>
                      <m:r>
                        <a:rPr lang="hu-HU" sz="2200" b="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30⋅…⋅35⋅…⋅40⋅…</m:t>
                      </m:r>
                      <m:r>
                        <a:rPr lang="hu-HU" sz="2200" i="1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hu-HU" sz="2200" b="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2200" i="1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5⋅…⋅</m:t>
                      </m:r>
                      <m:r>
                        <a:rPr lang="hu-HU" sz="2200" b="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5</m:t>
                      </m:r>
                      <m:r>
                        <a:rPr lang="hu-HU" sz="2200" i="1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0⋅…⋅</m:t>
                      </m:r>
                      <m:r>
                        <a:rPr lang="hu-HU" sz="2200" b="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5</m:t>
                      </m:r>
                      <m:r>
                        <a:rPr lang="hu-HU" sz="2200" i="1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5⋅…⋅</m:t>
                      </m:r>
                      <m:r>
                        <a:rPr lang="hu-HU" sz="2200" b="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hu-HU" sz="2200" i="1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0⋅…</m:t>
                      </m:r>
                    </m:oMath>
                  </m:oMathPara>
                </a14:m>
                <a:endParaRPr lang="en-US" sz="2200" dirty="0">
                  <a:solidFill>
                    <a:srgbClr val="FFFFCC"/>
                  </a:solidFill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3392" y="2636912"/>
                <a:ext cx="11089232" cy="7920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 flipV="1">
            <a:off x="1055440" y="2954307"/>
            <a:ext cx="0" cy="9493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21574" y="4215425"/>
            <a:ext cx="2044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9966"/>
                </a:solidFill>
              </a:rPr>
              <a:t>[</a:t>
            </a:r>
            <a:r>
              <a:rPr lang="hu-HU" sz="3600" dirty="0" smtClean="0">
                <a:solidFill>
                  <a:srgbClr val="FF9966"/>
                </a:solidFill>
              </a:rPr>
              <a:t>62/5</a:t>
            </a:r>
            <a:r>
              <a:rPr lang="en-US" sz="3600" dirty="0" smtClean="0">
                <a:solidFill>
                  <a:srgbClr val="FF9966"/>
                </a:solidFill>
              </a:rPr>
              <a:t>]=12</a:t>
            </a:r>
            <a:endParaRPr lang="en-US" sz="3600" dirty="0">
              <a:solidFill>
                <a:srgbClr val="FF9966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837925" y="2954307"/>
            <a:ext cx="0" cy="9493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754599" y="2954307"/>
            <a:ext cx="0" cy="9493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647728" y="2954307"/>
            <a:ext cx="0" cy="9493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583832" y="2954307"/>
            <a:ext cx="0" cy="9493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5519936" y="2924944"/>
            <a:ext cx="0" cy="9493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6384032" y="2924944"/>
            <a:ext cx="0" cy="9493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320136" y="2954307"/>
            <a:ext cx="0" cy="9493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8256240" y="2924944"/>
            <a:ext cx="0" cy="9493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9120336" y="2954307"/>
            <a:ext cx="0" cy="9493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10056440" y="2954307"/>
            <a:ext cx="0" cy="9493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10992544" y="2954307"/>
            <a:ext cx="0" cy="9493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35622" y="4867184"/>
            <a:ext cx="18101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[12</a:t>
            </a:r>
            <a:r>
              <a:rPr lang="hu-HU" sz="3600" dirty="0" smtClean="0">
                <a:solidFill>
                  <a:srgbClr val="C00000"/>
                </a:solidFill>
              </a:rPr>
              <a:t>/5</a:t>
            </a:r>
            <a:r>
              <a:rPr lang="en-US" sz="3600" dirty="0" smtClean="0">
                <a:solidFill>
                  <a:srgbClr val="C00000"/>
                </a:solidFill>
              </a:rPr>
              <a:t>]=2</a:t>
            </a:r>
            <a:endParaRPr lang="en-US" sz="3600" dirty="0">
              <a:solidFill>
                <a:srgbClr val="C0000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4651684" y="2962112"/>
            <a:ext cx="364196" cy="111496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9157058" y="2939025"/>
            <a:ext cx="364196" cy="111496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870464" y="5695305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2&lt;5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2068583" y="5373217"/>
            <a:ext cx="1372032" cy="741086"/>
          </a:xfrm>
          <a:prstGeom prst="wedgeEllipseCallout">
            <a:avLst>
              <a:gd name="adj1" fmla="val -75542"/>
              <a:gd name="adj2" fmla="val 70054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54934"/>
                </a:solidFill>
              </a:rPr>
              <a:t>STOP</a:t>
            </a:r>
            <a:endParaRPr lang="en-US" sz="2800" b="1" dirty="0">
              <a:solidFill>
                <a:srgbClr val="054934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2865723" y="4215425"/>
            <a:ext cx="421965" cy="1157792"/>
          </a:xfrm>
          <a:prstGeom prst="righ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3362875" y="4419392"/>
            <a:ext cx="691276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12+2=14 </a:t>
            </a:r>
            <a:r>
              <a:rPr lang="en-US" dirty="0" err="1" smtClean="0">
                <a:solidFill>
                  <a:schemeClr val="bg1"/>
                </a:solidFill>
              </a:rPr>
              <a:t>darab</a:t>
            </a:r>
            <a:r>
              <a:rPr lang="en-US" dirty="0" smtClean="0">
                <a:solidFill>
                  <a:schemeClr val="bg1"/>
                </a:solidFill>
              </a:rPr>
              <a:t> 0 van 62!</a:t>
            </a:r>
            <a:r>
              <a:rPr lang="hu-HU" dirty="0" smtClean="0">
                <a:solidFill>
                  <a:schemeClr val="bg1"/>
                </a:solidFill>
              </a:rPr>
              <a:t> végén.</a:t>
            </a:r>
            <a:endParaRPr lang="hu-HU" dirty="0" smtClean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0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1" grpId="0"/>
      <p:bldP spid="44" grpId="0"/>
      <p:bldP spid="47" grpId="0"/>
      <p:bldP spid="8" grpId="0" animBg="1"/>
      <p:bldP spid="9" grpId="0" animBg="1"/>
      <p:bldP spid="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4896544" cy="338437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 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db 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Amíg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&gt;=5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égezd el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n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n/5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]</a:t>
            </a:r>
            <a:endParaRPr lang="hu-HU" sz="2800" dirty="0" smtClean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db </a:t>
            </a: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800" dirty="0" err="1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db+n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íg </a:t>
            </a:r>
            <a:r>
              <a:rPr lang="hu-HU" sz="2800" b="1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vége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endParaRPr lang="en-US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0" y="1404059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FFFFCC"/>
                </a:solidFill>
              </a:rPr>
              <a:t>Beolvassuk az </a:t>
            </a:r>
            <a:r>
              <a:rPr lang="hu-HU" sz="2800" b="1" i="1" dirty="0" smtClean="0">
                <a:solidFill>
                  <a:srgbClr val="FFFFCC"/>
                </a:solidFill>
              </a:rPr>
              <a:t>n</a:t>
            </a:r>
            <a:r>
              <a:rPr lang="hu-HU" sz="2800" dirty="0" smtClean="0">
                <a:solidFill>
                  <a:srgbClr val="FFFFCC"/>
                </a:solidFill>
              </a:rPr>
              <a:t> értékét.</a:t>
            </a:r>
          </a:p>
          <a:p>
            <a:r>
              <a:rPr lang="hu-HU" sz="2800" dirty="0" smtClean="0">
                <a:solidFill>
                  <a:srgbClr val="FFFFCC"/>
                </a:solidFill>
              </a:rPr>
              <a:t>A </a:t>
            </a:r>
            <a:r>
              <a:rPr lang="hu-HU" sz="2800" b="1" i="1" dirty="0" smtClean="0">
                <a:solidFill>
                  <a:srgbClr val="FFFFCC"/>
                </a:solidFill>
              </a:rPr>
              <a:t>db</a:t>
            </a:r>
            <a:r>
              <a:rPr lang="hu-HU" sz="2800" dirty="0" smtClean="0">
                <a:solidFill>
                  <a:srgbClr val="FFFFCC"/>
                </a:solidFill>
              </a:rPr>
              <a:t> változót 0-ra állítjuk. </a:t>
            </a:r>
          </a:p>
        </p:txBody>
      </p:sp>
    </p:spTree>
    <p:extLst>
      <p:ext uri="{BB962C8B-B14F-4D97-AF65-F5344CB8AC3E}">
        <p14:creationId xmlns:p14="http://schemas.microsoft.com/office/powerpoint/2010/main" val="280227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4896544" cy="338437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 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db 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Amíg </a:t>
            </a:r>
            <a:r>
              <a:rPr lang="hu-HU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&gt;=5</a:t>
            </a:r>
            <a:r>
              <a:rPr lang="hu-HU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hu-HU" sz="28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égezd el</a:t>
            </a:r>
            <a:endParaRPr lang="hu-HU" sz="2800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8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n</a:t>
            </a:r>
            <a:r>
              <a:rPr lang="hu-HU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hu-HU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n/5</a:t>
            </a:r>
            <a:r>
              <a:rPr lang="en-US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]</a:t>
            </a:r>
            <a:endParaRPr lang="hu-HU" sz="2800" dirty="0" smtClean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db </a:t>
            </a:r>
            <a:r>
              <a:rPr lang="hu-HU" sz="28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800" dirty="0" err="1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db+n</a:t>
            </a:r>
            <a:endParaRPr lang="hu-HU" sz="2800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</a:t>
            </a:r>
            <a:r>
              <a:rPr lang="hu-HU" sz="28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íg </a:t>
            </a:r>
            <a:r>
              <a:rPr lang="hu-HU" sz="2800" b="1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vége</a:t>
            </a:r>
            <a:endParaRPr lang="hu-HU" sz="2800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endParaRPr lang="en-US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82214" y="1196752"/>
            <a:ext cx="548639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i="1" dirty="0" smtClean="0">
                <a:solidFill>
                  <a:srgbClr val="FFFFCC"/>
                </a:solidFill>
              </a:rPr>
              <a:t>Amíg n</a:t>
            </a:r>
            <a:r>
              <a:rPr lang="en-US" sz="2800" b="1" i="1" dirty="0" smtClean="0">
                <a:solidFill>
                  <a:srgbClr val="FFFFCC"/>
                </a:solidFill>
              </a:rPr>
              <a:t>&gt;=5</a:t>
            </a:r>
            <a:r>
              <a:rPr lang="hu-HU" sz="2800" dirty="0" smtClean="0">
                <a:solidFill>
                  <a:srgbClr val="FFFFCC"/>
                </a:solidFill>
              </a:rPr>
              <a:t>, végezzük a műveleteket:</a:t>
            </a:r>
          </a:p>
          <a:p>
            <a:r>
              <a:rPr lang="hu-HU" sz="2800" dirty="0" smtClean="0">
                <a:solidFill>
                  <a:srgbClr val="FFFFCC"/>
                </a:solidFill>
              </a:rPr>
              <a:t>*az első 5-tel való osztás után megkapjuk, hogy hány többszöröse van az 5-nek az </a:t>
            </a:r>
            <a:r>
              <a:rPr lang="hu-HU" sz="2800" b="1" i="1" dirty="0" smtClean="0">
                <a:solidFill>
                  <a:srgbClr val="FFFFCC"/>
                </a:solidFill>
              </a:rPr>
              <a:t>n</a:t>
            </a:r>
            <a:r>
              <a:rPr lang="hu-HU" sz="2800" dirty="0" smtClean="0">
                <a:solidFill>
                  <a:srgbClr val="FFFFCC"/>
                </a:solidFill>
              </a:rPr>
              <a:t> értékéig</a:t>
            </a:r>
          </a:p>
          <a:p>
            <a:r>
              <a:rPr lang="hu-HU" sz="2800" dirty="0" smtClean="0">
                <a:solidFill>
                  <a:srgbClr val="FFFFCC"/>
                </a:solidFill>
              </a:rPr>
              <a:t>*a második 5-tel való osztás után azt kapjuk meg, hogy hány többszöröse van a 25-nek az eredeti </a:t>
            </a:r>
            <a:r>
              <a:rPr lang="hu-HU" sz="2800" b="1" i="1" dirty="0" smtClean="0">
                <a:solidFill>
                  <a:srgbClr val="FFFFCC"/>
                </a:solidFill>
              </a:rPr>
              <a:t>n</a:t>
            </a:r>
            <a:r>
              <a:rPr lang="hu-HU" sz="2800" dirty="0" smtClean="0">
                <a:solidFill>
                  <a:srgbClr val="FFFFCC"/>
                </a:solidFill>
              </a:rPr>
              <a:t> értékéig stb.</a:t>
            </a:r>
          </a:p>
          <a:p>
            <a:r>
              <a:rPr lang="hu-HU" sz="2800" dirty="0" smtClean="0">
                <a:solidFill>
                  <a:srgbClr val="FFFFCC"/>
                </a:solidFill>
              </a:rPr>
              <a:t>Ezeket az értékeket összeadva megkapjuk, hogy hány 0-ban végződik a szorzat. </a:t>
            </a:r>
          </a:p>
        </p:txBody>
      </p:sp>
    </p:spTree>
    <p:extLst>
      <p:ext uri="{BB962C8B-B14F-4D97-AF65-F5344CB8AC3E}">
        <p14:creationId xmlns:p14="http://schemas.microsoft.com/office/powerpoint/2010/main" val="325255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4896544" cy="338437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 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db 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Amíg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&gt;=5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égezd el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n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n/5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]</a:t>
            </a:r>
            <a:endParaRPr lang="hu-HU" sz="2800" dirty="0" smtClean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db </a:t>
            </a: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800" dirty="0" err="1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db+n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íg </a:t>
            </a:r>
            <a:r>
              <a:rPr lang="hu-HU" sz="2800" b="1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vége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 </a:t>
            </a:r>
            <a:r>
              <a:rPr lang="hu-HU" sz="28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endParaRPr lang="en-US" sz="2800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05085" y="3861048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FFFFCC"/>
                </a:solidFill>
              </a:rPr>
              <a:t>A végén kiírjuk a </a:t>
            </a:r>
            <a:r>
              <a:rPr lang="hu-HU" sz="2800" b="1" i="1" dirty="0" smtClean="0">
                <a:solidFill>
                  <a:srgbClr val="FFFFCC"/>
                </a:solidFill>
              </a:rPr>
              <a:t>db</a:t>
            </a:r>
            <a:r>
              <a:rPr lang="hu-HU" sz="2800" dirty="0" smtClean="0">
                <a:solidFill>
                  <a:srgbClr val="FFFFCC"/>
                </a:solidFill>
              </a:rPr>
              <a:t> változó értékét. </a:t>
            </a:r>
          </a:p>
        </p:txBody>
      </p:sp>
    </p:spTree>
    <p:extLst>
      <p:ext uri="{BB962C8B-B14F-4D97-AF65-F5344CB8AC3E}">
        <p14:creationId xmlns:p14="http://schemas.microsoft.com/office/powerpoint/2010/main" val="325255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76672"/>
            <a:ext cx="10972800" cy="1728192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Mit fogunk tanulni a mai órán?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dirty="0" smtClean="0">
                <a:solidFill>
                  <a:schemeClr val="bg1"/>
                </a:solidFill>
              </a:rPr>
              <a:t>Hatékonyan megoldható feladatok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416" y="2492896"/>
            <a:ext cx="10513168" cy="3633270"/>
          </a:xfrm>
        </p:spPr>
        <p:txBody>
          <a:bodyPr/>
          <a:lstStyle/>
          <a:p>
            <a:pPr marL="571500" indent="-571500">
              <a:buAutoNum type="romanUcPeriod"/>
            </a:pPr>
            <a:r>
              <a:rPr lang="hu-HU" dirty="0" smtClean="0">
                <a:solidFill>
                  <a:srgbClr val="FFFFCC"/>
                </a:solidFill>
              </a:rPr>
              <a:t>Matematikai képletekkel megoldható feladatok</a:t>
            </a:r>
          </a:p>
          <a:p>
            <a:pPr marL="571500" indent="-571500">
              <a:buAutoNum type="romanUcPeriod"/>
            </a:pPr>
            <a:r>
              <a:rPr lang="hu-HU" dirty="0" smtClean="0">
                <a:solidFill>
                  <a:srgbClr val="FFFFCC"/>
                </a:solidFill>
              </a:rPr>
              <a:t>Furfangos rekurzív sorozatok </a:t>
            </a:r>
            <a:r>
              <a:rPr lang="hu-HU" dirty="0" smtClean="0">
                <a:solidFill>
                  <a:srgbClr val="FFFFCC"/>
                </a:solidFill>
                <a:sym typeface="Wingdings" pitchFamily="2" charset="2"/>
              </a:rPr>
              <a:t></a:t>
            </a:r>
            <a:endParaRPr lang="hu-HU" dirty="0" smtClean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50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4896544" cy="338437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 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db 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Amíg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&gt;=5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égezd el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n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n/5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]</a:t>
            </a:r>
            <a:endParaRPr lang="hu-HU" sz="2800" dirty="0" smtClean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db </a:t>
            </a: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800" dirty="0" err="1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db+n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íg </a:t>
            </a:r>
            <a:r>
              <a:rPr lang="hu-HU" sz="2800" b="1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vége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endParaRPr lang="en-US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05085" y="1196752"/>
            <a:ext cx="532859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>
                <a:solidFill>
                  <a:srgbClr val="FFFFCC"/>
                </a:solidFill>
              </a:rPr>
              <a:t>Hatékonyság: </a:t>
            </a:r>
          </a:p>
          <a:p>
            <a:pPr marL="514350" indent="-514350">
              <a:buAutoNum type="arabicPeriod"/>
            </a:pPr>
            <a:r>
              <a:rPr lang="hu-HU" sz="2800" dirty="0">
                <a:solidFill>
                  <a:srgbClr val="FFFFCC"/>
                </a:solidFill>
              </a:rPr>
              <a:t>Futási idő szempontjából hatékony, mivel </a:t>
            </a:r>
            <a:r>
              <a:rPr lang="hu-HU" sz="2800" dirty="0" smtClean="0">
                <a:solidFill>
                  <a:srgbClr val="FFFFCC"/>
                </a:solidFill>
              </a:rPr>
              <a:t>csak azokat az értékeket adtuk össze, amelyek az eredményt képezik. Nem számoltuk ki a szorzatot (ez lehetetlen lenne </a:t>
            </a:r>
            <a:r>
              <a:rPr lang="hu-HU" sz="2800" dirty="0" smtClean="0">
                <a:solidFill>
                  <a:srgbClr val="FFFFCC"/>
                </a:solidFill>
                <a:sym typeface="Wingdings" pitchFamily="2" charset="2"/>
              </a:rPr>
              <a:t>)</a:t>
            </a:r>
            <a:r>
              <a:rPr lang="hu-HU" sz="2800" dirty="0" smtClean="0">
                <a:solidFill>
                  <a:srgbClr val="FFFFCC"/>
                </a:solidFill>
              </a:rPr>
              <a:t>.</a:t>
            </a:r>
            <a:endParaRPr lang="hu-HU" sz="2800" dirty="0">
              <a:solidFill>
                <a:srgbClr val="FFFFCC"/>
              </a:solidFill>
            </a:endParaRPr>
          </a:p>
          <a:p>
            <a:pPr marL="514350" indent="-514350">
              <a:buAutoNum type="arabicPeriod"/>
            </a:pPr>
            <a:r>
              <a:rPr lang="hu-HU" sz="2800" dirty="0">
                <a:solidFill>
                  <a:srgbClr val="FFFFCC"/>
                </a:solidFill>
              </a:rPr>
              <a:t>Memóriahelyfoglalás szempontjából pedig azért hatékony, mert 2</a:t>
            </a:r>
            <a:r>
              <a:rPr lang="hu-HU" sz="2800" dirty="0" smtClean="0">
                <a:solidFill>
                  <a:srgbClr val="FFFFCC"/>
                </a:solidFill>
              </a:rPr>
              <a:t> egyszerű változóval megoldottuk a feladatot.</a:t>
            </a:r>
            <a:endParaRPr lang="hu-HU" sz="2800" dirty="0">
              <a:solidFill>
                <a:srgbClr val="FFFFCC"/>
              </a:solidFill>
            </a:endParaRPr>
          </a:p>
          <a:p>
            <a:r>
              <a:rPr lang="hu-HU" sz="2800" dirty="0" smtClean="0">
                <a:solidFill>
                  <a:srgbClr val="FFFFC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959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476672"/>
            <a:ext cx="3110136" cy="1152128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Rekurzió?</a:t>
            </a:r>
            <a:endParaRPr 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9416" y="1852956"/>
                <a:ext cx="10513168" cy="4456364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hu-HU" sz="2800" b="1" dirty="0" smtClean="0">
                    <a:solidFill>
                      <a:schemeClr val="bg1"/>
                    </a:solidFill>
                  </a:rPr>
                  <a:t>3. Feladat: </a:t>
                </a:r>
                <a:r>
                  <a:rPr lang="hu-HU" sz="2400" dirty="0">
                    <a:solidFill>
                      <a:srgbClr val="FFFFCC"/>
                    </a:solidFill>
                  </a:rPr>
                  <a:t>Tekintsétek a mellékelt szabályok által előállított </a:t>
                </a:r>
                <a:r>
                  <a:rPr lang="hu-HU" sz="2400" b="1" dirty="0" smtClean="0">
                    <a:solidFill>
                      <a:srgbClr val="FFFFCC"/>
                    </a:solidFill>
                  </a:rPr>
                  <a:t>s </a:t>
                </a:r>
                <a:r>
                  <a:rPr lang="en-US" sz="2400" dirty="0" err="1" smtClean="0">
                    <a:solidFill>
                      <a:srgbClr val="FFFFCC"/>
                    </a:solidFill>
                  </a:rPr>
                  <a:t>sorozat</a:t>
                </a:r>
                <a:r>
                  <a:rPr lang="en-US" sz="2400" dirty="0" smtClean="0">
                    <a:solidFill>
                      <a:srgbClr val="FFFFCC"/>
                    </a:solidFill>
                  </a:rPr>
                  <a:t> </a:t>
                </a:r>
                <a:r>
                  <a:rPr lang="en-US" sz="2400" dirty="0" err="1">
                    <a:solidFill>
                      <a:srgbClr val="FFFFCC"/>
                    </a:solidFill>
                  </a:rPr>
                  <a:t>elemeit</a:t>
                </a:r>
                <a:r>
                  <a:rPr lang="en-US" sz="2400" dirty="0">
                    <a:solidFill>
                      <a:srgbClr val="FFFFCC"/>
                    </a:solidFill>
                  </a:rPr>
                  <a:t>. </a:t>
                </a:r>
                <a:r>
                  <a:rPr lang="en-US" sz="2400" dirty="0" err="1">
                    <a:solidFill>
                      <a:srgbClr val="FFFFCC"/>
                    </a:solidFill>
                  </a:rPr>
                  <a:t>Az</a:t>
                </a:r>
                <a:r>
                  <a:rPr lang="en-US" sz="2400" dirty="0">
                    <a:solidFill>
                      <a:srgbClr val="FFFFCC"/>
                    </a:solidFill>
                  </a:rPr>
                  <a:t> </a:t>
                </a:r>
                <a:r>
                  <a:rPr lang="en-US" sz="2400" b="1" dirty="0">
                    <a:solidFill>
                      <a:srgbClr val="FFFFCC"/>
                    </a:solidFill>
                  </a:rPr>
                  <a:t>a</a:t>
                </a:r>
                <a:r>
                  <a:rPr lang="az-Cyrl-AZ" sz="2400" dirty="0">
                    <a:solidFill>
                      <a:srgbClr val="FFFFCC"/>
                    </a:solidFill>
                  </a:rPr>
                  <a:t>Ө</a:t>
                </a:r>
                <a:r>
                  <a:rPr lang="en-US" sz="2400" b="1" dirty="0">
                    <a:solidFill>
                      <a:srgbClr val="FFFFCC"/>
                    </a:solidFill>
                  </a:rPr>
                  <a:t>b </a:t>
                </a:r>
                <a:r>
                  <a:rPr lang="en-US" sz="2400" dirty="0" err="1">
                    <a:solidFill>
                      <a:srgbClr val="FFFFCC"/>
                    </a:solidFill>
                  </a:rPr>
                  <a:t>leírási</a:t>
                </a:r>
                <a:r>
                  <a:rPr lang="en-US" sz="2400" dirty="0">
                    <a:solidFill>
                      <a:srgbClr val="FFFFCC"/>
                    </a:solidFill>
                  </a:rPr>
                  <a:t> forma, </a:t>
                </a:r>
                <a:r>
                  <a:rPr lang="en-US" sz="2400" dirty="0" err="1">
                    <a:solidFill>
                      <a:srgbClr val="FFFFCC"/>
                    </a:solidFill>
                  </a:rPr>
                  <a:t>azt</a:t>
                </a:r>
                <a:r>
                  <a:rPr lang="en-US" sz="2400" dirty="0">
                    <a:solidFill>
                      <a:srgbClr val="FFFFCC"/>
                    </a:solidFill>
                  </a:rPr>
                  <a:t> a </a:t>
                </a:r>
                <a:r>
                  <a:rPr lang="en-US" sz="2400" dirty="0" err="1" smtClean="0">
                    <a:solidFill>
                      <a:srgbClr val="FFFFCC"/>
                    </a:solidFill>
                  </a:rPr>
                  <a:t>számo</a:t>
                </a:r>
                <a:r>
                  <a:rPr lang="hu-HU" sz="2400" dirty="0" smtClean="0">
                    <a:solidFill>
                      <a:srgbClr val="FFFFCC"/>
                    </a:solidFill>
                  </a:rPr>
                  <a:t>t </a:t>
                </a:r>
                <a:r>
                  <a:rPr lang="en-US" sz="2400" dirty="0" err="1" smtClean="0">
                    <a:solidFill>
                      <a:srgbClr val="FFFFCC"/>
                    </a:solidFill>
                  </a:rPr>
                  <a:t>jelenti</a:t>
                </a:r>
                <a:r>
                  <a:rPr lang="en-US" sz="2400" dirty="0">
                    <a:solidFill>
                      <a:srgbClr val="FFFFCC"/>
                    </a:solidFill>
                  </a:rPr>
                  <a:t>, </a:t>
                </a:r>
                <a:r>
                  <a:rPr lang="en-US" sz="2400" dirty="0" err="1">
                    <a:solidFill>
                      <a:srgbClr val="FFFFCC"/>
                    </a:solidFill>
                  </a:rPr>
                  <a:t>melyet</a:t>
                </a:r>
                <a:r>
                  <a:rPr lang="en-US" sz="2400" dirty="0">
                    <a:solidFill>
                      <a:srgbClr val="FFFFCC"/>
                    </a:solidFill>
                  </a:rPr>
                  <a:t> </a:t>
                </a:r>
                <a:r>
                  <a:rPr lang="en-US" sz="2400" dirty="0" err="1">
                    <a:solidFill>
                      <a:srgbClr val="FFFFCC"/>
                    </a:solidFill>
                  </a:rPr>
                  <a:t>az</a:t>
                </a:r>
                <a:r>
                  <a:rPr lang="en-US" sz="2400" dirty="0">
                    <a:solidFill>
                      <a:srgbClr val="FFFFCC"/>
                    </a:solidFill>
                  </a:rPr>
                  <a:t> </a:t>
                </a:r>
                <a:r>
                  <a:rPr lang="en-US" sz="2400" b="1" dirty="0">
                    <a:solidFill>
                      <a:srgbClr val="FFFFCC"/>
                    </a:solidFill>
                  </a:rPr>
                  <a:t>a </a:t>
                </a:r>
                <a:r>
                  <a:rPr lang="en-US" sz="2400" dirty="0" err="1">
                    <a:solidFill>
                      <a:srgbClr val="FFFFCC"/>
                    </a:solidFill>
                  </a:rPr>
                  <a:t>és</a:t>
                </a:r>
                <a:r>
                  <a:rPr lang="en-US" sz="2400" dirty="0">
                    <a:solidFill>
                      <a:srgbClr val="FFFFCC"/>
                    </a:solidFill>
                  </a:rPr>
                  <a:t> </a:t>
                </a:r>
                <a:r>
                  <a:rPr lang="en-US" sz="2400" b="1" dirty="0">
                    <a:solidFill>
                      <a:srgbClr val="FFFFCC"/>
                    </a:solidFill>
                  </a:rPr>
                  <a:t>b </a:t>
                </a:r>
                <a:r>
                  <a:rPr lang="en-US" sz="2400" dirty="0" err="1">
                    <a:solidFill>
                      <a:srgbClr val="FFFFCC"/>
                    </a:solidFill>
                  </a:rPr>
                  <a:t>számok</a:t>
                </a:r>
                <a:r>
                  <a:rPr lang="en-US" sz="2400" dirty="0">
                    <a:solidFill>
                      <a:srgbClr val="FFFFCC"/>
                    </a:solidFill>
                  </a:rPr>
                  <a:t> </a:t>
                </a:r>
                <a:r>
                  <a:rPr lang="en-US" sz="2400" dirty="0" err="1">
                    <a:solidFill>
                      <a:srgbClr val="FFFFCC"/>
                    </a:solidFill>
                  </a:rPr>
                  <a:t>számjegyeinek</a:t>
                </a:r>
                <a:r>
                  <a:rPr lang="en-US" sz="2400" dirty="0">
                    <a:solidFill>
                      <a:srgbClr val="FFFFCC"/>
                    </a:solidFill>
                  </a:rPr>
                  <a:t> </a:t>
                </a:r>
                <a:r>
                  <a:rPr lang="hu-HU" sz="2400" dirty="0" smtClean="0">
                    <a:solidFill>
                      <a:srgbClr val="FFFFCC"/>
                    </a:solidFill>
                  </a:rPr>
                  <a:t>összefűzéséből</a:t>
                </a:r>
                <a:r>
                  <a:rPr lang="en-US" sz="2400" dirty="0" smtClean="0">
                    <a:solidFill>
                      <a:srgbClr val="FFFFCC"/>
                    </a:solidFill>
                  </a:rPr>
                  <a:t> </a:t>
                </a:r>
                <a:r>
                  <a:rPr lang="en-US" sz="2400" dirty="0" err="1">
                    <a:solidFill>
                      <a:srgbClr val="FFFFCC"/>
                    </a:solidFill>
                  </a:rPr>
                  <a:t>nyerünk</a:t>
                </a:r>
                <a:r>
                  <a:rPr lang="en-US" sz="2400" dirty="0">
                    <a:solidFill>
                      <a:srgbClr val="FFFFCC"/>
                    </a:solidFill>
                  </a:rPr>
                  <a:t>, </a:t>
                </a:r>
                <a:r>
                  <a:rPr lang="en-US" sz="2400" dirty="0" err="1">
                    <a:solidFill>
                      <a:srgbClr val="FFFFCC"/>
                    </a:solidFill>
                  </a:rPr>
                  <a:t>ebben</a:t>
                </a:r>
                <a:r>
                  <a:rPr lang="en-US" sz="2400" dirty="0">
                    <a:solidFill>
                      <a:srgbClr val="FFFFCC"/>
                    </a:solidFill>
                  </a:rPr>
                  <a:t> a </a:t>
                </a:r>
                <a:r>
                  <a:rPr lang="en-US" sz="2400" dirty="0" err="1">
                    <a:solidFill>
                      <a:srgbClr val="FFFFCC"/>
                    </a:solidFill>
                  </a:rPr>
                  <a:t>sorrendben</a:t>
                </a:r>
                <a:r>
                  <a:rPr lang="en-US" sz="2400" dirty="0">
                    <a:solidFill>
                      <a:srgbClr val="FFFFCC"/>
                    </a:solidFill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hu-HU" sz="2400" b="1" dirty="0">
                    <a:solidFill>
                      <a:srgbClr val="FFFFCC"/>
                    </a:solidFill>
                  </a:rPr>
                  <a:t>Példa</a:t>
                </a:r>
                <a:r>
                  <a:rPr lang="hu-HU" sz="2400" dirty="0">
                    <a:solidFill>
                      <a:srgbClr val="FFFFCC"/>
                    </a:solidFill>
                  </a:rPr>
                  <a:t>: ha </a:t>
                </a:r>
                <a:r>
                  <a:rPr lang="hu-HU" sz="2400" b="1" dirty="0">
                    <a:solidFill>
                      <a:srgbClr val="FFFFCC"/>
                    </a:solidFill>
                  </a:rPr>
                  <a:t>x=2, </a:t>
                </a:r>
                <a:r>
                  <a:rPr lang="hu-HU" sz="2400" dirty="0">
                    <a:solidFill>
                      <a:srgbClr val="FFFFCC"/>
                    </a:solidFill>
                  </a:rPr>
                  <a:t>akkor a következő sorozatot kapjuk:</a:t>
                </a:r>
              </a:p>
              <a:p>
                <a:pPr marL="0" indent="0" algn="just">
                  <a:buNone/>
                </a:pPr>
                <a:r>
                  <a:rPr lang="en-US" sz="2400" b="1" dirty="0">
                    <a:solidFill>
                      <a:srgbClr val="FFFFCC"/>
                    </a:solidFill>
                  </a:rPr>
                  <a:t>2</a:t>
                </a:r>
                <a:r>
                  <a:rPr lang="en-US" sz="2400" dirty="0">
                    <a:solidFill>
                      <a:srgbClr val="FFFFCC"/>
                    </a:solidFill>
                  </a:rPr>
                  <a:t>, </a:t>
                </a:r>
                <a:r>
                  <a:rPr lang="en-US" sz="2400" b="1" dirty="0">
                    <a:solidFill>
                      <a:srgbClr val="FFFFCC"/>
                    </a:solidFill>
                  </a:rPr>
                  <a:t>3</a:t>
                </a:r>
                <a:r>
                  <a:rPr lang="en-US" sz="2400" dirty="0">
                    <a:solidFill>
                      <a:srgbClr val="FFFFCC"/>
                    </a:solidFill>
                  </a:rPr>
                  <a:t>, </a:t>
                </a:r>
                <a:r>
                  <a:rPr lang="en-US" sz="2400" b="1" dirty="0">
                    <a:solidFill>
                      <a:srgbClr val="FFFFCC"/>
                    </a:solidFill>
                  </a:rPr>
                  <a:t>32</a:t>
                </a:r>
                <a:r>
                  <a:rPr lang="en-US" sz="2400" dirty="0">
                    <a:solidFill>
                      <a:srgbClr val="FFFFCC"/>
                    </a:solidFill>
                  </a:rPr>
                  <a:t>, </a:t>
                </a:r>
                <a:r>
                  <a:rPr lang="en-US" sz="2400" b="1" dirty="0">
                    <a:solidFill>
                      <a:srgbClr val="FFFFCC"/>
                    </a:solidFill>
                  </a:rPr>
                  <a:t>323</a:t>
                </a:r>
                <a:r>
                  <a:rPr lang="en-US" sz="2400" dirty="0">
                    <a:solidFill>
                      <a:srgbClr val="FFFFCC"/>
                    </a:solidFill>
                  </a:rPr>
                  <a:t>, </a:t>
                </a:r>
                <a:r>
                  <a:rPr lang="en-US" sz="2400" b="1" dirty="0">
                    <a:solidFill>
                      <a:srgbClr val="FFFFCC"/>
                    </a:solidFill>
                  </a:rPr>
                  <a:t>32332</a:t>
                </a:r>
                <a:r>
                  <a:rPr lang="en-US" sz="2400" dirty="0" smtClean="0">
                    <a:solidFill>
                      <a:srgbClr val="FFFFCC"/>
                    </a:solidFill>
                  </a:rPr>
                  <a:t>,....</a:t>
                </a:r>
                <a:endParaRPr lang="hu-HU" sz="2400" dirty="0" smtClean="0">
                  <a:solidFill>
                    <a:srgbClr val="FFFFCC"/>
                  </a:solidFill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 smtClean="0">
                              <a:solidFill>
                                <a:srgbClr val="FFFF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hu-HU" sz="2400" b="0" i="1" smtClean="0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FFFFCC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b="0" i="1" smtClean="0">
                              <a:solidFill>
                                <a:srgbClr val="FFFF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solidFill>
                                    <a:srgbClr val="FFFF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h𝑎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=1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h𝑎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=2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solidFill>
                                          <a:srgbClr val="FFFF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−1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az-Cyrl-AZ" sz="2400" dirty="0">
                                    <a:solidFill>
                                      <a:srgbClr val="FFFFCC"/>
                                    </a:solidFill>
                                  </a:rPr>
                                  <m:t>Ө</m:t>
                                </m:r>
                                <m:sSub>
                                  <m:sSubPr>
                                    <m:ctrlPr>
                                      <a:rPr lang="az-Cyrl-AZ" sz="2400" i="1" dirty="0" smtClean="0">
                                        <a:solidFill>
                                          <a:srgbClr val="FFFF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sz="2400" b="0" i="1" dirty="0" smtClean="0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−2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2400" b="0" i="1" smtClean="0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h𝑎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&gt;2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hu-HU" sz="2400" dirty="0" smtClean="0">
                  <a:solidFill>
                    <a:srgbClr val="FFFFCC"/>
                  </a:solidFill>
                </a:endParaRPr>
              </a:p>
              <a:p>
                <a:pPr marL="0" indent="0" algn="just">
                  <a:buNone/>
                </a:pPr>
                <a:r>
                  <a:rPr lang="hu-HU" sz="2400" dirty="0" smtClean="0">
                    <a:solidFill>
                      <a:srgbClr val="FFFFCC"/>
                    </a:solidFill>
                  </a:rPr>
                  <a:t>A </a:t>
                </a:r>
                <a:r>
                  <a:rPr lang="hu-HU" sz="2400" b="1" dirty="0">
                    <a:solidFill>
                      <a:srgbClr val="FFFFCC"/>
                    </a:solidFill>
                  </a:rPr>
                  <a:t>SIR.TXT </a:t>
                </a:r>
                <a:r>
                  <a:rPr lang="hu-HU" sz="2400" dirty="0">
                    <a:solidFill>
                      <a:srgbClr val="FFFFCC"/>
                    </a:solidFill>
                  </a:rPr>
                  <a:t>szöveges állomány első sorába, szóközzel elválasztva, az </a:t>
                </a:r>
                <a:r>
                  <a:rPr lang="hu-HU" sz="2400" b="1" dirty="0">
                    <a:solidFill>
                      <a:srgbClr val="FFFFCC"/>
                    </a:solidFill>
                  </a:rPr>
                  <a:t>x </a:t>
                </a:r>
                <a:r>
                  <a:rPr lang="hu-HU" sz="2400" dirty="0">
                    <a:solidFill>
                      <a:srgbClr val="FFFFCC"/>
                    </a:solidFill>
                  </a:rPr>
                  <a:t>(</a:t>
                </a:r>
                <a:r>
                  <a:rPr lang="hu-HU" sz="2400" b="1" dirty="0">
                    <a:solidFill>
                      <a:srgbClr val="FFFFCC"/>
                    </a:solidFill>
                  </a:rPr>
                  <a:t>1≤x≤20</a:t>
                </a:r>
                <a:r>
                  <a:rPr lang="hu-HU" sz="2400" dirty="0">
                    <a:solidFill>
                      <a:srgbClr val="FFFFCC"/>
                    </a:solidFill>
                  </a:rPr>
                  <a:t>) és </a:t>
                </a:r>
                <a:r>
                  <a:rPr lang="hu-HU" sz="2400" b="1" dirty="0" smtClean="0">
                    <a:solidFill>
                      <a:srgbClr val="FFFFCC"/>
                    </a:solidFill>
                  </a:rPr>
                  <a:t>k </a:t>
                </a:r>
                <a:r>
                  <a:rPr lang="hu-HU" sz="2400" dirty="0" smtClean="0">
                    <a:solidFill>
                      <a:srgbClr val="FFFFCC"/>
                    </a:solidFill>
                  </a:rPr>
                  <a:t>(</a:t>
                </a:r>
                <a:r>
                  <a:rPr lang="hu-HU" sz="2400" b="1" dirty="0" smtClean="0">
                    <a:solidFill>
                      <a:srgbClr val="FFFFCC"/>
                    </a:solidFill>
                  </a:rPr>
                  <a:t>1</a:t>
                </a:r>
                <a:r>
                  <a:rPr lang="hu-HU" sz="2400" b="1" dirty="0">
                    <a:solidFill>
                      <a:srgbClr val="FFFFCC"/>
                    </a:solidFill>
                  </a:rPr>
                  <a:t>≤k≤5000</a:t>
                </a:r>
                <a:r>
                  <a:rPr lang="hu-HU" sz="2400" dirty="0">
                    <a:solidFill>
                      <a:srgbClr val="FFFFCC"/>
                    </a:solidFill>
                  </a:rPr>
                  <a:t>) értéke van, és a második sorába, egy </a:t>
                </a:r>
                <a:r>
                  <a:rPr lang="hu-HU" sz="2400" b="1" dirty="0">
                    <a:solidFill>
                      <a:srgbClr val="FFFFCC"/>
                    </a:solidFill>
                  </a:rPr>
                  <a:t>k </a:t>
                </a:r>
                <a:r>
                  <a:rPr lang="hu-HU" sz="2400" dirty="0">
                    <a:solidFill>
                      <a:srgbClr val="FFFFCC"/>
                    </a:solidFill>
                  </a:rPr>
                  <a:t>jegyű szám van, mely az </a:t>
                </a:r>
                <a:r>
                  <a:rPr lang="hu-HU" sz="2400" b="1" dirty="0">
                    <a:solidFill>
                      <a:srgbClr val="FFFFCC"/>
                    </a:solidFill>
                  </a:rPr>
                  <a:t>s </a:t>
                </a:r>
                <a:r>
                  <a:rPr lang="hu-HU" sz="2400" dirty="0" smtClean="0">
                    <a:solidFill>
                      <a:srgbClr val="FFFFCC"/>
                    </a:solidFill>
                  </a:rPr>
                  <a:t>sorozat egyik </a:t>
                </a:r>
                <a:r>
                  <a:rPr lang="hu-HU" sz="2400" dirty="0">
                    <a:solidFill>
                      <a:srgbClr val="FFFFCC"/>
                    </a:solidFill>
                  </a:rPr>
                  <a:t>tagja (különbözik az </a:t>
                </a:r>
                <a:r>
                  <a:rPr lang="hu-HU" sz="2400" b="1" dirty="0">
                    <a:solidFill>
                      <a:srgbClr val="FFFFCC"/>
                    </a:solidFill>
                  </a:rPr>
                  <a:t>x</a:t>
                </a:r>
                <a:r>
                  <a:rPr lang="hu-HU" sz="2400" dirty="0">
                    <a:solidFill>
                      <a:srgbClr val="FFFFCC"/>
                    </a:solidFill>
                  </a:rPr>
                  <a:t>-től). A szám számjegyei </a:t>
                </a:r>
                <a:r>
                  <a:rPr lang="hu-HU" sz="2400" b="1" dirty="0">
                    <a:solidFill>
                      <a:srgbClr val="FFFFCC"/>
                    </a:solidFill>
                  </a:rPr>
                  <a:t>nincsenek </a:t>
                </a:r>
                <a:r>
                  <a:rPr lang="hu-HU" sz="2400" dirty="0">
                    <a:solidFill>
                      <a:srgbClr val="FFFFCC"/>
                    </a:solidFill>
                  </a:rPr>
                  <a:t>szóközökkel </a:t>
                </a:r>
                <a:r>
                  <a:rPr lang="hu-HU" sz="2400" dirty="0" smtClean="0">
                    <a:solidFill>
                      <a:srgbClr val="FFFFCC"/>
                    </a:solidFill>
                  </a:rPr>
                  <a:t>elválasztva </a:t>
                </a:r>
                <a:r>
                  <a:rPr lang="en-US" sz="2400" dirty="0" err="1" smtClean="0">
                    <a:solidFill>
                      <a:srgbClr val="FFFFCC"/>
                    </a:solidFill>
                  </a:rPr>
                  <a:t>egymástól</a:t>
                </a:r>
                <a:r>
                  <a:rPr lang="en-US" sz="2400" dirty="0" smtClean="0">
                    <a:solidFill>
                      <a:srgbClr val="FFFFCC"/>
                    </a:solidFill>
                  </a:rPr>
                  <a:t>.</a:t>
                </a:r>
                <a:endParaRPr lang="en-US" sz="2400" dirty="0">
                  <a:solidFill>
                    <a:srgbClr val="FFFFCC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9416" y="1852956"/>
                <a:ext cx="10513168" cy="4456364"/>
              </a:xfrm>
              <a:blipFill rotWithShape="1">
                <a:blip r:embed="rId2"/>
                <a:stretch>
                  <a:fillRect l="-1218" t="-1231" r="-928" b="-8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 bwMode="auto">
          <a:xfrm>
            <a:off x="6888088" y="476672"/>
            <a:ext cx="446449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u-HU" dirty="0" smtClean="0">
                <a:solidFill>
                  <a:schemeClr val="bg1"/>
                </a:solidFill>
              </a:rPr>
              <a:t>Valami furfangos képlet?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832" y="476671"/>
            <a:ext cx="218122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928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4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8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416" y="836712"/>
            <a:ext cx="10513168" cy="5472608"/>
          </a:xfrm>
        </p:spPr>
        <p:txBody>
          <a:bodyPr/>
          <a:lstStyle/>
          <a:p>
            <a:pPr marL="0" indent="0">
              <a:buNone/>
            </a:pPr>
            <a:r>
              <a:rPr lang="hu-HU" sz="2800" b="1" dirty="0">
                <a:solidFill>
                  <a:schemeClr val="bg1"/>
                </a:solidFill>
              </a:rPr>
              <a:t>3</a:t>
            </a:r>
            <a:r>
              <a:rPr lang="hu-HU" sz="2800" b="1" dirty="0" smtClean="0">
                <a:solidFill>
                  <a:schemeClr val="bg1"/>
                </a:solidFill>
              </a:rPr>
              <a:t>. Feladat: </a:t>
            </a:r>
          </a:p>
          <a:p>
            <a:pPr marL="0" indent="0" algn="just">
              <a:buNone/>
            </a:pPr>
            <a:r>
              <a:rPr lang="hu-HU" sz="2400" b="1" dirty="0" smtClean="0">
                <a:solidFill>
                  <a:srgbClr val="FFFFCC"/>
                </a:solidFill>
              </a:rPr>
              <a:t>a</a:t>
            </a:r>
            <a:r>
              <a:rPr lang="hu-HU" sz="2400" b="1" dirty="0">
                <a:solidFill>
                  <a:srgbClr val="FFFFCC"/>
                </a:solidFill>
              </a:rPr>
              <a:t>) </a:t>
            </a:r>
            <a:r>
              <a:rPr lang="hu-HU" sz="2400" dirty="0">
                <a:solidFill>
                  <a:srgbClr val="FFFFCC"/>
                </a:solidFill>
              </a:rPr>
              <a:t>Írjatok egy </a:t>
            </a:r>
            <a:r>
              <a:rPr lang="hu-HU" sz="2400" dirty="0" smtClean="0">
                <a:solidFill>
                  <a:srgbClr val="FFFFCC"/>
                </a:solidFill>
              </a:rPr>
              <a:t>algoritmust</a:t>
            </a:r>
            <a:r>
              <a:rPr lang="hu-HU" sz="2400" b="1" dirty="0" smtClean="0">
                <a:solidFill>
                  <a:srgbClr val="FFFFCC"/>
                </a:solidFill>
              </a:rPr>
              <a:t> a</a:t>
            </a:r>
            <a:r>
              <a:rPr lang="hu-HU" sz="2400" dirty="0" smtClean="0">
                <a:solidFill>
                  <a:srgbClr val="FFFFCC"/>
                </a:solidFill>
              </a:rPr>
              <a:t>mely </a:t>
            </a:r>
            <a:r>
              <a:rPr lang="hu-HU" sz="2400" dirty="0">
                <a:solidFill>
                  <a:srgbClr val="FFFFCC"/>
                </a:solidFill>
              </a:rPr>
              <a:t>a végrehajtási idő és a </a:t>
            </a:r>
            <a:r>
              <a:rPr lang="hu-HU" sz="2400" dirty="0" smtClean="0">
                <a:solidFill>
                  <a:srgbClr val="FFFFCC"/>
                </a:solidFill>
              </a:rPr>
              <a:t>memória-helyfoglalás szempontjából </a:t>
            </a:r>
            <a:r>
              <a:rPr lang="hu-HU" sz="2400" dirty="0">
                <a:solidFill>
                  <a:srgbClr val="FFFFCC"/>
                </a:solidFill>
              </a:rPr>
              <a:t>hatékony megoldási módszerrel, kiírja a képernyőre, azt a tagját </a:t>
            </a:r>
            <a:r>
              <a:rPr lang="hu-HU" sz="2400" dirty="0" smtClean="0">
                <a:solidFill>
                  <a:srgbClr val="FFFFCC"/>
                </a:solidFill>
              </a:rPr>
              <a:t>a sorozatnak</a:t>
            </a:r>
            <a:r>
              <a:rPr lang="hu-HU" sz="2400" dirty="0">
                <a:solidFill>
                  <a:srgbClr val="FFFFCC"/>
                </a:solidFill>
              </a:rPr>
              <a:t>, mely megelőzi az állományból kiolvasott tagot.</a:t>
            </a:r>
          </a:p>
          <a:p>
            <a:pPr marL="0" indent="0" algn="just">
              <a:buNone/>
            </a:pPr>
            <a:r>
              <a:rPr lang="en-US" sz="2400" b="1" dirty="0" err="1">
                <a:solidFill>
                  <a:srgbClr val="FFFFCC"/>
                </a:solidFill>
              </a:rPr>
              <a:t>Példa</a:t>
            </a:r>
            <a:r>
              <a:rPr lang="en-US" sz="2400" b="1" dirty="0">
                <a:solidFill>
                  <a:srgbClr val="FFFFCC"/>
                </a:solidFill>
              </a:rPr>
              <a:t>: </a:t>
            </a:r>
            <a:r>
              <a:rPr lang="en-US" sz="2400" dirty="0">
                <a:solidFill>
                  <a:srgbClr val="FFFFCC"/>
                </a:solidFill>
              </a:rPr>
              <a:t>ha </a:t>
            </a:r>
            <a:r>
              <a:rPr lang="en-US" sz="2400" dirty="0" err="1">
                <a:solidFill>
                  <a:srgbClr val="FFFFCC"/>
                </a:solidFill>
              </a:rPr>
              <a:t>az</a:t>
            </a:r>
            <a:r>
              <a:rPr lang="en-US" sz="2400" dirty="0">
                <a:solidFill>
                  <a:srgbClr val="FFFFCC"/>
                </a:solidFill>
              </a:rPr>
              <a:t> </a:t>
            </a:r>
            <a:r>
              <a:rPr lang="en-US" sz="2400" dirty="0" err="1">
                <a:solidFill>
                  <a:srgbClr val="FFFFCC"/>
                </a:solidFill>
              </a:rPr>
              <a:t>állomány</a:t>
            </a:r>
            <a:r>
              <a:rPr lang="en-US" sz="2400" dirty="0">
                <a:solidFill>
                  <a:srgbClr val="FFFFCC"/>
                </a:solidFill>
              </a:rPr>
              <a:t> a </a:t>
            </a:r>
            <a:r>
              <a:rPr lang="en-US" sz="2400" dirty="0" err="1">
                <a:solidFill>
                  <a:srgbClr val="FFFFCC"/>
                </a:solidFill>
              </a:rPr>
              <a:t>mellékelt</a:t>
            </a:r>
            <a:r>
              <a:rPr lang="en-US" sz="2400" dirty="0">
                <a:solidFill>
                  <a:srgbClr val="FFFFCC"/>
                </a:solidFill>
              </a:rPr>
              <a:t> </a:t>
            </a:r>
            <a:r>
              <a:rPr lang="en-US" sz="2400" dirty="0" err="1">
                <a:solidFill>
                  <a:srgbClr val="FFFFCC"/>
                </a:solidFill>
              </a:rPr>
              <a:t>értékeket</a:t>
            </a:r>
            <a:r>
              <a:rPr lang="en-US" sz="2400" dirty="0">
                <a:solidFill>
                  <a:srgbClr val="FFFFCC"/>
                </a:solidFill>
              </a:rPr>
              <a:t> </a:t>
            </a:r>
            <a:r>
              <a:rPr lang="en-US" sz="2400" dirty="0" err="1">
                <a:solidFill>
                  <a:srgbClr val="FFFFCC"/>
                </a:solidFill>
              </a:rPr>
              <a:t>tartalmazza</a:t>
            </a:r>
            <a:r>
              <a:rPr lang="en-US" sz="2400" dirty="0">
                <a:solidFill>
                  <a:srgbClr val="FFFFCC"/>
                </a:solidFill>
              </a:rPr>
              <a:t>, </a:t>
            </a:r>
            <a:endParaRPr lang="hu-HU" sz="2400" b="1" dirty="0">
              <a:solidFill>
                <a:srgbClr val="FFFFCC"/>
              </a:solidFill>
            </a:endParaRPr>
          </a:p>
          <a:p>
            <a:pPr marL="0" indent="0" algn="just">
              <a:buNone/>
            </a:pPr>
            <a:r>
              <a:rPr lang="en-US" sz="2400" b="1" dirty="0" smtClean="0">
                <a:solidFill>
                  <a:srgbClr val="FFFFCC"/>
                </a:solidFill>
              </a:rPr>
              <a:t>2 </a:t>
            </a:r>
            <a:r>
              <a:rPr lang="hu-HU" sz="2400" b="1" dirty="0" smtClean="0">
                <a:solidFill>
                  <a:srgbClr val="FFFFCC"/>
                </a:solidFill>
              </a:rPr>
              <a:t> </a:t>
            </a:r>
            <a:r>
              <a:rPr lang="en-US" sz="2400" b="1" dirty="0" smtClean="0">
                <a:solidFill>
                  <a:srgbClr val="FFFFCC"/>
                </a:solidFill>
              </a:rPr>
              <a:t>5</a:t>
            </a:r>
            <a:endParaRPr lang="en-US" sz="2400" b="1" dirty="0">
              <a:solidFill>
                <a:srgbClr val="FFFFCC"/>
              </a:solidFill>
            </a:endParaRPr>
          </a:p>
          <a:p>
            <a:pPr marL="0" indent="0" algn="just">
              <a:buNone/>
            </a:pPr>
            <a:r>
              <a:rPr lang="en-US" sz="2400" b="1" dirty="0" smtClean="0">
                <a:solidFill>
                  <a:srgbClr val="FFFFCC"/>
                </a:solidFill>
              </a:rPr>
              <a:t>32332</a:t>
            </a:r>
            <a:endParaRPr lang="hu-HU" sz="2400" b="1" dirty="0" smtClean="0">
              <a:solidFill>
                <a:srgbClr val="FFFFCC"/>
              </a:solidFill>
            </a:endParaRPr>
          </a:p>
          <a:p>
            <a:pPr marL="0" indent="0" algn="just">
              <a:buNone/>
            </a:pPr>
            <a:r>
              <a:rPr lang="en-US" sz="2400" dirty="0" err="1">
                <a:solidFill>
                  <a:srgbClr val="FFFFCC"/>
                </a:solidFill>
              </a:rPr>
              <a:t>akkor</a:t>
            </a:r>
            <a:r>
              <a:rPr lang="en-US" sz="2400" dirty="0">
                <a:solidFill>
                  <a:srgbClr val="FFFFCC"/>
                </a:solidFill>
              </a:rPr>
              <a:t> a</a:t>
            </a:r>
            <a:r>
              <a:rPr lang="hu-HU" sz="2400" dirty="0">
                <a:solidFill>
                  <a:srgbClr val="FFFFCC"/>
                </a:solidFill>
              </a:rPr>
              <a:t> képernyőn a </a:t>
            </a:r>
            <a:r>
              <a:rPr lang="hu-HU" sz="2400" b="1" dirty="0">
                <a:solidFill>
                  <a:srgbClr val="FFFFCC"/>
                </a:solidFill>
              </a:rPr>
              <a:t>323</a:t>
            </a:r>
            <a:r>
              <a:rPr lang="hu-HU" sz="2400" dirty="0">
                <a:solidFill>
                  <a:srgbClr val="FFFFCC"/>
                </a:solidFill>
              </a:rPr>
              <a:t>-as szám fog megjelenni.</a:t>
            </a:r>
            <a:endParaRPr lang="en-US" sz="2400" b="1" dirty="0">
              <a:solidFill>
                <a:srgbClr val="FFFFCC"/>
              </a:solidFill>
            </a:endParaRPr>
          </a:p>
          <a:p>
            <a:pPr marL="0" indent="0" algn="just">
              <a:buNone/>
            </a:pPr>
            <a:r>
              <a:rPr lang="en-US" sz="2400" b="1" dirty="0" smtClean="0">
                <a:solidFill>
                  <a:srgbClr val="FFFFCC"/>
                </a:solidFill>
              </a:rPr>
              <a:t>b</a:t>
            </a:r>
            <a:r>
              <a:rPr lang="en-US" sz="2400" b="1" dirty="0">
                <a:solidFill>
                  <a:srgbClr val="FFFFCC"/>
                </a:solidFill>
              </a:rPr>
              <a:t>) </a:t>
            </a:r>
            <a:r>
              <a:rPr lang="en-US" sz="2400" dirty="0" err="1">
                <a:solidFill>
                  <a:srgbClr val="FFFFCC"/>
                </a:solidFill>
              </a:rPr>
              <a:t>Írjátok</a:t>
            </a:r>
            <a:r>
              <a:rPr lang="en-US" sz="2400" dirty="0">
                <a:solidFill>
                  <a:srgbClr val="FFFFCC"/>
                </a:solidFill>
              </a:rPr>
              <a:t> </a:t>
            </a:r>
            <a:r>
              <a:rPr lang="en-US" sz="2400" dirty="0" smtClean="0">
                <a:solidFill>
                  <a:srgbClr val="FFFFCC"/>
                </a:solidFill>
              </a:rPr>
              <a:t>le </a:t>
            </a:r>
            <a:r>
              <a:rPr lang="en-US" sz="2400" dirty="0">
                <a:solidFill>
                  <a:srgbClr val="FFFFCC"/>
                </a:solidFill>
              </a:rPr>
              <a:t>a </a:t>
            </a:r>
            <a:r>
              <a:rPr lang="en-US" sz="2400" dirty="0" err="1">
                <a:solidFill>
                  <a:srgbClr val="FFFFCC"/>
                </a:solidFill>
              </a:rPr>
              <a:t>használt</a:t>
            </a:r>
            <a:r>
              <a:rPr lang="en-US" sz="2400" dirty="0">
                <a:solidFill>
                  <a:srgbClr val="FFFFCC"/>
                </a:solidFill>
              </a:rPr>
              <a:t> </a:t>
            </a:r>
            <a:r>
              <a:rPr lang="en-US" sz="2400" dirty="0" err="1">
                <a:solidFill>
                  <a:srgbClr val="FFFFCC"/>
                </a:solidFill>
              </a:rPr>
              <a:t>módszert</a:t>
            </a:r>
            <a:r>
              <a:rPr lang="en-US" sz="2400" dirty="0">
                <a:solidFill>
                  <a:srgbClr val="FFFFCC"/>
                </a:solidFill>
              </a:rPr>
              <a:t>, </a:t>
            </a:r>
            <a:r>
              <a:rPr lang="en-US" sz="2400" dirty="0" err="1">
                <a:solidFill>
                  <a:srgbClr val="FFFFCC"/>
                </a:solidFill>
              </a:rPr>
              <a:t>és</a:t>
            </a:r>
            <a:r>
              <a:rPr lang="en-US" sz="2400" dirty="0">
                <a:solidFill>
                  <a:srgbClr val="FFFFCC"/>
                </a:solidFill>
              </a:rPr>
              <a:t> </a:t>
            </a:r>
            <a:r>
              <a:rPr lang="en-US" sz="2400" dirty="0" err="1">
                <a:solidFill>
                  <a:srgbClr val="FFFFCC"/>
                </a:solidFill>
              </a:rPr>
              <a:t>magyarázzátok</a:t>
            </a:r>
            <a:r>
              <a:rPr lang="en-US" sz="2400" dirty="0">
                <a:solidFill>
                  <a:srgbClr val="FFFFCC"/>
                </a:solidFill>
              </a:rPr>
              <a:t> meg </a:t>
            </a:r>
            <a:r>
              <a:rPr lang="en-US" sz="2400" dirty="0" err="1">
                <a:solidFill>
                  <a:srgbClr val="FFFFCC"/>
                </a:solidFill>
              </a:rPr>
              <a:t>miben</a:t>
            </a:r>
            <a:r>
              <a:rPr lang="en-US" sz="2400" dirty="0">
                <a:solidFill>
                  <a:srgbClr val="FFFFCC"/>
                </a:solidFill>
              </a:rPr>
              <a:t> </a:t>
            </a:r>
            <a:r>
              <a:rPr lang="en-US" sz="2400" dirty="0" err="1">
                <a:solidFill>
                  <a:srgbClr val="FFFFCC"/>
                </a:solidFill>
              </a:rPr>
              <a:t>áll</a:t>
            </a:r>
            <a:r>
              <a:rPr lang="en-US" sz="2400" dirty="0">
                <a:solidFill>
                  <a:srgbClr val="FFFFCC"/>
                </a:solidFill>
              </a:rPr>
              <a:t> </a:t>
            </a:r>
            <a:r>
              <a:rPr lang="en-US" sz="2400" dirty="0" smtClean="0">
                <a:solidFill>
                  <a:srgbClr val="FFFFCC"/>
                </a:solidFill>
              </a:rPr>
              <a:t>a</a:t>
            </a:r>
            <a:r>
              <a:rPr lang="hu-HU" sz="2400" dirty="0" smtClean="0">
                <a:solidFill>
                  <a:srgbClr val="FFFFCC"/>
                </a:solidFill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</a:rPr>
              <a:t>módszer</a:t>
            </a:r>
            <a:r>
              <a:rPr lang="en-US" sz="2400" dirty="0" smtClean="0">
                <a:solidFill>
                  <a:srgbClr val="FFFFCC"/>
                </a:solidFill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</a:rPr>
              <a:t>hatékonysága</a:t>
            </a:r>
            <a:r>
              <a:rPr lang="en-US" sz="2400" dirty="0" smtClean="0">
                <a:solidFill>
                  <a:srgbClr val="FFFFCC"/>
                </a:solidFill>
              </a:rPr>
              <a:t>.</a:t>
            </a:r>
          </a:p>
          <a:p>
            <a:pPr marL="0" indent="0" algn="r">
              <a:buNone/>
            </a:pPr>
            <a:endParaRPr lang="hu-HU" sz="2400" dirty="0" smtClean="0">
              <a:solidFill>
                <a:srgbClr val="FFFFCC"/>
              </a:solidFill>
            </a:endParaRPr>
          </a:p>
          <a:p>
            <a:pPr marL="0" indent="0" algn="r">
              <a:buNone/>
            </a:pPr>
            <a:r>
              <a:rPr lang="hu-HU" sz="2400" dirty="0" smtClean="0">
                <a:solidFill>
                  <a:srgbClr val="FFFFCC"/>
                </a:solidFill>
              </a:rPr>
              <a:t>Érettségi tétel, 2009</a:t>
            </a:r>
            <a:endParaRPr lang="en-US" sz="24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03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408" y="819349"/>
            <a:ext cx="10585176" cy="809451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chemeClr val="bg1"/>
                </a:solidFill>
              </a:rPr>
              <a:t>Hogy jobban megértsük a feladatot, nézzünk néhány példát:</a:t>
            </a:r>
            <a:r>
              <a:rPr lang="hu-HU" sz="3200" dirty="0" smtClean="0">
                <a:solidFill>
                  <a:srgbClr val="FFFF99"/>
                </a:solidFill>
              </a:rPr>
              <a:t/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endParaRPr lang="en-US" sz="2000" dirty="0">
              <a:solidFill>
                <a:srgbClr val="FFFF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951984" y="1484784"/>
                <a:ext cx="5400600" cy="1656184"/>
              </a:xfrm>
            </p:spPr>
            <p:txBody>
              <a:bodyPr/>
              <a:lstStyle/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>
                              <a:solidFill>
                                <a:srgbClr val="FFFF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hu-HU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solidFill>
                            <a:srgbClr val="FFFFCC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solidFill>
                                <a:srgbClr val="FFFF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solidFill>
                                    <a:srgbClr val="FFFF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h𝑎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=1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h𝑎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=2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FFFF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i="1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−1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az-Cyrl-AZ" dirty="0">
                                    <a:solidFill>
                                      <a:srgbClr val="FFFFCC"/>
                                    </a:solidFill>
                                  </a:rPr>
                                  <m:t>Ө</m:t>
                                </m:r>
                                <m:sSub>
                                  <m:sSubPr>
                                    <m:ctrlPr>
                                      <a:rPr lang="az-Cyrl-AZ" i="1" dirty="0">
                                        <a:solidFill>
                                          <a:srgbClr val="FFFF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i="1" dirty="0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−2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h𝑎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&gt;2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rgbClr val="FFFFCC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51984" y="1484784"/>
                <a:ext cx="5400600" cy="1656184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911424" y="1700808"/>
            <a:ext cx="4536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CC"/>
                </a:solidFill>
              </a:rPr>
              <a:t>1. p</a:t>
            </a:r>
            <a:r>
              <a:rPr lang="hu-HU" sz="3200" dirty="0" smtClean="0">
                <a:solidFill>
                  <a:srgbClr val="FFFFCC"/>
                </a:solidFill>
              </a:rPr>
              <a:t>élda: </a:t>
            </a:r>
            <a:r>
              <a:rPr lang="en-US" sz="3200" dirty="0" smtClean="0">
                <a:solidFill>
                  <a:srgbClr val="FFFFCC"/>
                </a:solidFill>
              </a:rPr>
              <a:t>x=2, </a:t>
            </a:r>
            <a:r>
              <a:rPr lang="hu-HU" sz="3200" dirty="0" smtClean="0">
                <a:solidFill>
                  <a:srgbClr val="FFFFCC"/>
                </a:solidFill>
              </a:rPr>
              <a:t>k</a:t>
            </a:r>
            <a:r>
              <a:rPr lang="en-US" sz="3200" dirty="0" smtClean="0">
                <a:solidFill>
                  <a:srgbClr val="FFFFCC"/>
                </a:solidFill>
              </a:rPr>
              <a:t>=</a:t>
            </a:r>
            <a:r>
              <a:rPr lang="hu-HU" sz="3200" dirty="0" smtClean="0">
                <a:solidFill>
                  <a:srgbClr val="FFFFCC"/>
                </a:solidFill>
              </a:rPr>
              <a:t>13</a:t>
            </a:r>
          </a:p>
          <a:p>
            <a:r>
              <a:rPr lang="hu-HU" sz="3200" dirty="0" smtClean="0">
                <a:solidFill>
                  <a:srgbClr val="FFFFCC"/>
                </a:solidFill>
              </a:rPr>
              <a:t>az érték: </a:t>
            </a:r>
            <a:r>
              <a:rPr lang="en-US" sz="3200" dirty="0">
                <a:solidFill>
                  <a:srgbClr val="FFFFCC"/>
                </a:solidFill>
              </a:rPr>
              <a:t>3233232332332</a:t>
            </a:r>
          </a:p>
          <a:p>
            <a:endParaRPr lang="en-US" sz="3200" dirty="0" smtClean="0">
              <a:solidFill>
                <a:srgbClr val="FFFF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8975" y="4298330"/>
            <a:ext cx="9925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CC"/>
                </a:solidFill>
              </a:rPr>
              <a:t>2, 3, </a:t>
            </a:r>
          </a:p>
        </p:txBody>
      </p:sp>
      <p:sp>
        <p:nvSpPr>
          <p:cNvPr id="22" name="Curved Down Arrow 21"/>
          <p:cNvSpPr/>
          <p:nvPr/>
        </p:nvSpPr>
        <p:spPr>
          <a:xfrm>
            <a:off x="1055440" y="3969059"/>
            <a:ext cx="1298700" cy="504056"/>
          </a:xfrm>
          <a:prstGeom prst="curved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Curved Up Arrow 22"/>
          <p:cNvSpPr/>
          <p:nvPr/>
        </p:nvSpPr>
        <p:spPr>
          <a:xfrm>
            <a:off x="1433799" y="4781755"/>
            <a:ext cx="629753" cy="304308"/>
          </a:xfrm>
          <a:prstGeom prst="curved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36079" y="4293975"/>
            <a:ext cx="7970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CC"/>
                </a:solidFill>
              </a:rPr>
              <a:t> 32,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485463" y="4285264"/>
            <a:ext cx="912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CC"/>
                </a:solidFill>
              </a:rPr>
              <a:t>323,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362278" y="4285262"/>
            <a:ext cx="1329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CC"/>
                </a:solidFill>
              </a:rPr>
              <a:t>32332,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596747" y="4285261"/>
            <a:ext cx="19543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CC"/>
                </a:solidFill>
              </a:rPr>
              <a:t>32332323,</a:t>
            </a:r>
          </a:p>
        </p:txBody>
      </p:sp>
      <p:sp>
        <p:nvSpPr>
          <p:cNvPr id="45" name="Curved Down Arrow 44"/>
          <p:cNvSpPr/>
          <p:nvPr/>
        </p:nvSpPr>
        <p:spPr>
          <a:xfrm>
            <a:off x="1469168" y="3969059"/>
            <a:ext cx="1746511" cy="504056"/>
          </a:xfrm>
          <a:prstGeom prst="curved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Curved Up Arrow 45"/>
          <p:cNvSpPr/>
          <p:nvPr/>
        </p:nvSpPr>
        <p:spPr>
          <a:xfrm>
            <a:off x="2063552" y="4800777"/>
            <a:ext cx="736787" cy="285285"/>
          </a:xfrm>
          <a:prstGeom prst="curved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Curved Down Arrow 46"/>
          <p:cNvSpPr/>
          <p:nvPr/>
        </p:nvSpPr>
        <p:spPr>
          <a:xfrm>
            <a:off x="2134585" y="3969059"/>
            <a:ext cx="2274791" cy="504056"/>
          </a:xfrm>
          <a:prstGeom prst="curved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Curved Up Arrow 47"/>
          <p:cNvSpPr/>
          <p:nvPr/>
        </p:nvSpPr>
        <p:spPr>
          <a:xfrm>
            <a:off x="2800339" y="4800777"/>
            <a:ext cx="1093255" cy="501310"/>
          </a:xfrm>
          <a:prstGeom prst="curved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56040" y="4301477"/>
            <a:ext cx="28937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CC"/>
                </a:solidFill>
              </a:rPr>
              <a:t>3233232332332</a:t>
            </a:r>
          </a:p>
        </p:txBody>
      </p:sp>
      <p:sp>
        <p:nvSpPr>
          <p:cNvPr id="50" name="Curved Down Arrow 49"/>
          <p:cNvSpPr/>
          <p:nvPr/>
        </p:nvSpPr>
        <p:spPr>
          <a:xfrm>
            <a:off x="2800340" y="3645024"/>
            <a:ext cx="3439676" cy="758323"/>
          </a:xfrm>
          <a:prstGeom prst="curved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Curved Up Arrow 50"/>
          <p:cNvSpPr/>
          <p:nvPr/>
        </p:nvSpPr>
        <p:spPr>
          <a:xfrm>
            <a:off x="3893595" y="4803895"/>
            <a:ext cx="1410318" cy="642207"/>
          </a:xfrm>
          <a:prstGeom prst="curved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Curved Down Arrow 51"/>
          <p:cNvSpPr/>
          <p:nvPr/>
        </p:nvSpPr>
        <p:spPr>
          <a:xfrm>
            <a:off x="3937306" y="3113109"/>
            <a:ext cx="5007336" cy="1254905"/>
          </a:xfrm>
          <a:prstGeom prst="curved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Curved Up Arrow 52"/>
          <p:cNvSpPr/>
          <p:nvPr/>
        </p:nvSpPr>
        <p:spPr>
          <a:xfrm>
            <a:off x="5303913" y="4781755"/>
            <a:ext cx="2448271" cy="1152913"/>
          </a:xfrm>
          <a:prstGeom prst="curved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02397" y="5009699"/>
            <a:ext cx="108540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FFFFCC"/>
                </a:solidFill>
              </a:rPr>
              <a:t>Vizsgáljuk meg a sorozatban levő számok számjegyeinek számát:</a:t>
            </a:r>
            <a:endParaRPr lang="en-US" sz="3200" dirty="0" smtClean="0">
              <a:solidFill>
                <a:srgbClr val="FFFFCC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83432" y="5591586"/>
            <a:ext cx="39305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287713"/>
                </a:solidFill>
              </a:rPr>
              <a:t>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415480" y="5580529"/>
            <a:ext cx="39305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287713"/>
                </a:solidFill>
              </a:rPr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991544" y="5580529"/>
            <a:ext cx="39305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3200" dirty="0">
                <a:solidFill>
                  <a:srgbClr val="287713"/>
                </a:solidFill>
              </a:rPr>
              <a:t>2</a:t>
            </a:r>
            <a:endParaRPr lang="en-US" sz="3200" dirty="0" smtClean="0">
              <a:solidFill>
                <a:srgbClr val="287713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750616" y="5580529"/>
            <a:ext cx="39305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3200" dirty="0">
                <a:solidFill>
                  <a:srgbClr val="287713"/>
                </a:solidFill>
              </a:rPr>
              <a:t>3</a:t>
            </a:r>
            <a:endParaRPr lang="en-US" sz="3200" dirty="0" smtClean="0">
              <a:solidFill>
                <a:srgbClr val="287713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902744" y="5580529"/>
            <a:ext cx="39305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3200" dirty="0">
                <a:solidFill>
                  <a:srgbClr val="287713"/>
                </a:solidFill>
              </a:rPr>
              <a:t>5</a:t>
            </a:r>
            <a:endParaRPr lang="en-US" sz="3200" dirty="0" smtClean="0">
              <a:solidFill>
                <a:srgbClr val="287713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573937" y="5554103"/>
            <a:ext cx="39305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287713"/>
                </a:solidFill>
              </a:rPr>
              <a:t>8</a:t>
            </a:r>
            <a:endParaRPr lang="en-US" sz="3200" dirty="0" smtClean="0">
              <a:solidFill>
                <a:srgbClr val="287713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5560" y="4221088"/>
            <a:ext cx="0" cy="72008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999656" y="4213829"/>
            <a:ext cx="0" cy="72008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079776" y="4221088"/>
            <a:ext cx="0" cy="72008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735960" y="4221088"/>
            <a:ext cx="0" cy="72008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8184232" y="4233824"/>
            <a:ext cx="0" cy="72008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565594" y="5517232"/>
            <a:ext cx="601447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287713"/>
                </a:solidFill>
              </a:rPr>
              <a:t>13</a:t>
            </a:r>
            <a:endParaRPr lang="en-US" sz="3200" dirty="0" smtClean="0">
              <a:solidFill>
                <a:srgbClr val="287713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7739493" y="3740561"/>
            <a:ext cx="300723" cy="627453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6586635" y="3120982"/>
            <a:ext cx="3109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rgbClr val="FF9966"/>
                </a:solidFill>
              </a:rPr>
              <a:t>Ez van megadva</a:t>
            </a:r>
          </a:p>
        </p:txBody>
      </p:sp>
      <p:sp>
        <p:nvSpPr>
          <p:cNvPr id="67" name="Down Arrow 66"/>
          <p:cNvSpPr/>
          <p:nvPr/>
        </p:nvSpPr>
        <p:spPr>
          <a:xfrm>
            <a:off x="5291221" y="3717032"/>
            <a:ext cx="300723" cy="627453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4066355" y="3088964"/>
            <a:ext cx="3109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rgbClr val="FFFF00"/>
                </a:solidFill>
              </a:rPr>
              <a:t>Ezt kell kiírjuk</a:t>
            </a:r>
          </a:p>
        </p:txBody>
      </p:sp>
    </p:spTree>
    <p:extLst>
      <p:ext uri="{BB962C8B-B14F-4D97-AF65-F5344CB8AC3E}">
        <p14:creationId xmlns:p14="http://schemas.microsoft.com/office/powerpoint/2010/main" val="84769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0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400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3" grpId="0" animBg="1"/>
      <p:bldP spid="23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27" grpId="0" animBg="1"/>
      <p:bldP spid="66" grpId="0"/>
      <p:bldP spid="67" grpId="0" animBg="1"/>
      <p:bldP spid="6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951984" y="1484784"/>
                <a:ext cx="5400600" cy="1656184"/>
              </a:xfrm>
            </p:spPr>
            <p:txBody>
              <a:bodyPr/>
              <a:lstStyle/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>
                              <a:solidFill>
                                <a:srgbClr val="FFFF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hu-HU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solidFill>
                            <a:srgbClr val="FFFFCC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solidFill>
                                <a:srgbClr val="FFFF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solidFill>
                                    <a:srgbClr val="FFFF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h𝑎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=1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h𝑎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=2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FFFF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i="1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−1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az-Cyrl-AZ" dirty="0">
                                    <a:solidFill>
                                      <a:srgbClr val="FFFFCC"/>
                                    </a:solidFill>
                                  </a:rPr>
                                  <m:t>Ө</m:t>
                                </m:r>
                                <m:sSub>
                                  <m:sSubPr>
                                    <m:ctrlPr>
                                      <a:rPr lang="az-Cyrl-AZ" i="1" dirty="0">
                                        <a:solidFill>
                                          <a:srgbClr val="FFFF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i="1" dirty="0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−2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h𝑎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&gt;2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rgbClr val="FFFFCC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51984" y="1484784"/>
                <a:ext cx="5400600" cy="1656184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911424" y="1700808"/>
            <a:ext cx="50437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2</a:t>
            </a:r>
            <a:r>
              <a:rPr lang="en-US" sz="3200" dirty="0" smtClean="0">
                <a:solidFill>
                  <a:srgbClr val="FFFFCC"/>
                </a:solidFill>
              </a:rPr>
              <a:t>. p</a:t>
            </a:r>
            <a:r>
              <a:rPr lang="hu-HU" sz="3200" dirty="0" smtClean="0">
                <a:solidFill>
                  <a:srgbClr val="FFFFCC"/>
                </a:solidFill>
              </a:rPr>
              <a:t>élda: </a:t>
            </a:r>
            <a:r>
              <a:rPr lang="en-US" sz="3200" dirty="0" smtClean="0">
                <a:solidFill>
                  <a:srgbClr val="FFFFCC"/>
                </a:solidFill>
              </a:rPr>
              <a:t>x=</a:t>
            </a:r>
            <a:r>
              <a:rPr lang="hu-HU" sz="3200" dirty="0" smtClean="0">
                <a:solidFill>
                  <a:srgbClr val="FFFFCC"/>
                </a:solidFill>
              </a:rPr>
              <a:t>13</a:t>
            </a:r>
            <a:r>
              <a:rPr lang="en-US" sz="3200" dirty="0" smtClean="0">
                <a:solidFill>
                  <a:srgbClr val="FFFFCC"/>
                </a:solidFill>
              </a:rPr>
              <a:t>, </a:t>
            </a:r>
            <a:r>
              <a:rPr lang="hu-HU" sz="3200" dirty="0" smtClean="0">
                <a:solidFill>
                  <a:srgbClr val="FFFFCC"/>
                </a:solidFill>
              </a:rPr>
              <a:t>k</a:t>
            </a:r>
            <a:r>
              <a:rPr lang="en-US" sz="3200" dirty="0" smtClean="0">
                <a:solidFill>
                  <a:srgbClr val="FFFFCC"/>
                </a:solidFill>
              </a:rPr>
              <a:t>=</a:t>
            </a:r>
            <a:r>
              <a:rPr lang="hu-HU" sz="3200" dirty="0" smtClean="0">
                <a:solidFill>
                  <a:srgbClr val="FFFFCC"/>
                </a:solidFill>
              </a:rPr>
              <a:t>16</a:t>
            </a:r>
          </a:p>
          <a:p>
            <a:r>
              <a:rPr lang="hu-HU" sz="3200" dirty="0">
                <a:solidFill>
                  <a:srgbClr val="FFFFCC"/>
                </a:solidFill>
              </a:rPr>
              <a:t>az érték: 1413141413141314</a:t>
            </a:r>
            <a:endParaRPr lang="en-US" sz="3200" dirty="0" smtClean="0">
              <a:solidFill>
                <a:srgbClr val="FFFF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8975" y="4298330"/>
            <a:ext cx="14093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FFFFCC"/>
                </a:solidFill>
              </a:rPr>
              <a:t>13</a:t>
            </a:r>
            <a:r>
              <a:rPr lang="en-US" sz="3200" dirty="0" smtClean="0">
                <a:solidFill>
                  <a:srgbClr val="FFFFCC"/>
                </a:solidFill>
              </a:rPr>
              <a:t>, </a:t>
            </a:r>
            <a:r>
              <a:rPr lang="hu-HU" sz="3200" dirty="0" smtClean="0">
                <a:solidFill>
                  <a:srgbClr val="FFFFCC"/>
                </a:solidFill>
              </a:rPr>
              <a:t>14</a:t>
            </a:r>
            <a:r>
              <a:rPr lang="en-US" sz="3200" dirty="0" smtClean="0">
                <a:solidFill>
                  <a:srgbClr val="FFFFCC"/>
                </a:solidFill>
              </a:rPr>
              <a:t>, </a:t>
            </a:r>
          </a:p>
        </p:txBody>
      </p:sp>
      <p:sp>
        <p:nvSpPr>
          <p:cNvPr id="22" name="Curved Down Arrow 21"/>
          <p:cNvSpPr/>
          <p:nvPr/>
        </p:nvSpPr>
        <p:spPr>
          <a:xfrm>
            <a:off x="1179960" y="3933056"/>
            <a:ext cx="1767184" cy="504056"/>
          </a:xfrm>
          <a:prstGeom prst="curved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Curved Up Arrow 22"/>
          <p:cNvSpPr/>
          <p:nvPr/>
        </p:nvSpPr>
        <p:spPr>
          <a:xfrm>
            <a:off x="1778711" y="4767990"/>
            <a:ext cx="605889" cy="318073"/>
          </a:xfrm>
          <a:prstGeom prst="curved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991544" y="4293975"/>
            <a:ext cx="12137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CC"/>
                </a:solidFill>
              </a:rPr>
              <a:t> </a:t>
            </a:r>
            <a:r>
              <a:rPr lang="hu-HU" sz="3200" dirty="0" smtClean="0">
                <a:solidFill>
                  <a:srgbClr val="FFFFCC"/>
                </a:solidFill>
              </a:rPr>
              <a:t>1413</a:t>
            </a:r>
            <a:r>
              <a:rPr lang="en-US" sz="3200" dirty="0" smtClean="0">
                <a:solidFill>
                  <a:srgbClr val="FFFFCC"/>
                </a:solidFill>
              </a:rPr>
              <a:t>,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95339" y="4285264"/>
            <a:ext cx="1537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FFFFCC"/>
                </a:solidFill>
              </a:rPr>
              <a:t>141314</a:t>
            </a:r>
            <a:r>
              <a:rPr lang="en-US" sz="3200" dirty="0" smtClean="0">
                <a:solidFill>
                  <a:srgbClr val="FFFFCC"/>
                </a:solidFill>
              </a:rPr>
              <a:t>,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11824" y="4285262"/>
            <a:ext cx="2371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FFFFCC"/>
                </a:solidFill>
              </a:rPr>
              <a:t>1413141413</a:t>
            </a:r>
            <a:r>
              <a:rPr lang="en-US" sz="3200" dirty="0" smtClean="0">
                <a:solidFill>
                  <a:srgbClr val="FFFFCC"/>
                </a:solidFill>
              </a:rPr>
              <a:t>,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733907" y="4285261"/>
            <a:ext cx="35189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FFFFCC"/>
                </a:solidFill>
              </a:rPr>
              <a:t>1413141413141314</a:t>
            </a:r>
            <a:endParaRPr lang="en-US" sz="3200" dirty="0">
              <a:solidFill>
                <a:srgbClr val="FFFFCC"/>
              </a:solidFill>
            </a:endParaRPr>
          </a:p>
        </p:txBody>
      </p:sp>
      <p:sp>
        <p:nvSpPr>
          <p:cNvPr id="45" name="Curved Down Arrow 44"/>
          <p:cNvSpPr/>
          <p:nvPr/>
        </p:nvSpPr>
        <p:spPr>
          <a:xfrm>
            <a:off x="1778711" y="3888611"/>
            <a:ext cx="2517089" cy="504056"/>
          </a:xfrm>
          <a:prstGeom prst="curved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Curved Up Arrow 45"/>
          <p:cNvSpPr/>
          <p:nvPr/>
        </p:nvSpPr>
        <p:spPr>
          <a:xfrm>
            <a:off x="2578749" y="4767990"/>
            <a:ext cx="1285389" cy="534097"/>
          </a:xfrm>
          <a:prstGeom prst="curved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Curved Down Arrow 46"/>
          <p:cNvSpPr/>
          <p:nvPr/>
        </p:nvSpPr>
        <p:spPr>
          <a:xfrm>
            <a:off x="2616776" y="3573016"/>
            <a:ext cx="3767256" cy="819651"/>
          </a:xfrm>
          <a:prstGeom prst="curved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Curved Up Arrow 47"/>
          <p:cNvSpPr/>
          <p:nvPr/>
        </p:nvSpPr>
        <p:spPr>
          <a:xfrm>
            <a:off x="3719736" y="4800777"/>
            <a:ext cx="1584176" cy="501310"/>
          </a:xfrm>
          <a:prstGeom prst="curved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Curved Down Arrow 49"/>
          <p:cNvSpPr/>
          <p:nvPr/>
        </p:nvSpPr>
        <p:spPr>
          <a:xfrm>
            <a:off x="3647728" y="3429001"/>
            <a:ext cx="6031964" cy="919220"/>
          </a:xfrm>
          <a:prstGeom prst="curved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Curved Up Arrow 50"/>
          <p:cNvSpPr/>
          <p:nvPr/>
        </p:nvSpPr>
        <p:spPr>
          <a:xfrm>
            <a:off x="5573937" y="4803895"/>
            <a:ext cx="2178246" cy="642207"/>
          </a:xfrm>
          <a:prstGeom prst="curved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67408" y="4958827"/>
            <a:ext cx="108540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FFFFCC"/>
                </a:solidFill>
              </a:rPr>
              <a:t>Vizsgáljuk meg a sorozatban levő számok számjegyeinek számát:</a:t>
            </a:r>
            <a:endParaRPr lang="en-US" sz="3200" dirty="0" smtClean="0">
              <a:solidFill>
                <a:srgbClr val="FFFFCC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94432" y="5591586"/>
            <a:ext cx="39305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3200" dirty="0">
                <a:solidFill>
                  <a:srgbClr val="287713"/>
                </a:solidFill>
              </a:rPr>
              <a:t>2</a:t>
            </a:r>
            <a:endParaRPr lang="en-US" sz="3200" dirty="0" smtClean="0">
              <a:solidFill>
                <a:srgbClr val="287713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03512" y="5580529"/>
            <a:ext cx="39305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287713"/>
                </a:solidFill>
              </a:rPr>
              <a:t>2</a:t>
            </a:r>
            <a:endParaRPr lang="en-US" sz="3200" dirty="0" smtClean="0">
              <a:solidFill>
                <a:srgbClr val="287713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534592" y="5580529"/>
            <a:ext cx="39305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287713"/>
                </a:solidFill>
              </a:rPr>
              <a:t>4</a:t>
            </a:r>
            <a:endParaRPr lang="en-US" sz="3200" dirty="0" smtClean="0">
              <a:solidFill>
                <a:srgbClr val="287713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758728" y="5580529"/>
            <a:ext cx="39305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287713"/>
                </a:solidFill>
              </a:rPr>
              <a:t>6</a:t>
            </a:r>
            <a:endParaRPr lang="en-US" sz="3200" dirty="0" smtClean="0">
              <a:solidFill>
                <a:srgbClr val="287713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94553" y="5580529"/>
            <a:ext cx="601447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287713"/>
                </a:solidFill>
              </a:rPr>
              <a:t>10</a:t>
            </a:r>
            <a:endParaRPr lang="en-US" sz="3200" dirty="0" smtClean="0">
              <a:solidFill>
                <a:srgbClr val="287713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302865" y="5554103"/>
            <a:ext cx="601447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287713"/>
                </a:solidFill>
              </a:rPr>
              <a:t>16</a:t>
            </a:r>
            <a:endParaRPr lang="en-US" sz="3200" dirty="0" smtClean="0">
              <a:solidFill>
                <a:srgbClr val="287713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2618598" y="4250253"/>
            <a:ext cx="0" cy="72008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007768" y="4285261"/>
            <a:ext cx="0" cy="72008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07968" y="4250253"/>
            <a:ext cx="0" cy="72008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904312" y="4250253"/>
            <a:ext cx="0" cy="72008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Down Arrow 33"/>
          <p:cNvSpPr/>
          <p:nvPr/>
        </p:nvSpPr>
        <p:spPr>
          <a:xfrm>
            <a:off x="8574358" y="3666522"/>
            <a:ext cx="300723" cy="627453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350158" y="3087218"/>
            <a:ext cx="3109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rgbClr val="FF9966"/>
                </a:solidFill>
              </a:rPr>
              <a:t>Ez van megadva</a:t>
            </a:r>
          </a:p>
        </p:txBody>
      </p:sp>
      <p:sp>
        <p:nvSpPr>
          <p:cNvPr id="36" name="Down Arrow 35"/>
          <p:cNvSpPr/>
          <p:nvPr/>
        </p:nvSpPr>
        <p:spPr>
          <a:xfrm>
            <a:off x="5465259" y="3683268"/>
            <a:ext cx="300723" cy="627453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240393" y="3055200"/>
            <a:ext cx="3109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rgbClr val="FFFF00"/>
                </a:solidFill>
              </a:rPr>
              <a:t>Ezt kell kiírjuk</a:t>
            </a:r>
          </a:p>
        </p:txBody>
      </p:sp>
    </p:spTree>
    <p:extLst>
      <p:ext uri="{BB962C8B-B14F-4D97-AF65-F5344CB8AC3E}">
        <p14:creationId xmlns:p14="http://schemas.microsoft.com/office/powerpoint/2010/main" val="336545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3" grpId="0" animBg="1"/>
      <p:bldP spid="23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50" grpId="0" animBg="1"/>
      <p:bldP spid="50" grpId="1" animBg="1"/>
      <p:bldP spid="51" grpId="0" animBg="1"/>
      <p:bldP spid="51" grpId="1" animBg="1"/>
      <p:bldP spid="54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34" grpId="0" animBg="1"/>
      <p:bldP spid="35" grpId="0"/>
      <p:bldP spid="36" grpId="0" animBg="1"/>
      <p:bldP spid="3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88088" y="1499288"/>
                <a:ext cx="4482426" cy="1353648"/>
              </a:xfrm>
            </p:spPr>
            <p:txBody>
              <a:bodyPr/>
              <a:lstStyle/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i="1">
                              <a:solidFill>
                                <a:srgbClr val="FFFF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hu-HU" sz="24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2400" i="1">
                          <a:solidFill>
                            <a:srgbClr val="FFFFCC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i="1">
                              <a:solidFill>
                                <a:srgbClr val="FFFF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solidFill>
                                    <a:srgbClr val="FFFF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sz="2400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h𝑎</m:t>
                                </m:r>
                              </m:e>
                              <m:e>
                                <m:r>
                                  <a:rPr lang="en-US" sz="2400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2400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=1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2400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h𝑎</m:t>
                                </m:r>
                              </m:e>
                              <m:e>
                                <m:r>
                                  <a:rPr lang="en-US" sz="2400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2400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=2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FFFF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sz="2400" i="1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−1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az-Cyrl-AZ" sz="2400" dirty="0">
                                    <a:solidFill>
                                      <a:srgbClr val="FFFFCC"/>
                                    </a:solidFill>
                                  </a:rPr>
                                  <m:t>Ө</m:t>
                                </m:r>
                                <m:sSub>
                                  <m:sSubPr>
                                    <m:ctrlPr>
                                      <a:rPr lang="az-Cyrl-AZ" sz="2400" i="1" dirty="0">
                                        <a:solidFill>
                                          <a:srgbClr val="FFFF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 dirty="0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sz="2400" i="1" dirty="0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sz="2400" i="1" dirty="0">
                                        <a:solidFill>
                                          <a:srgbClr val="FFFFCC"/>
                                        </a:solidFill>
                                        <a:latin typeface="Cambria Math"/>
                                      </a:rPr>
                                      <m:t>−2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2400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h𝑎</m:t>
                                </m:r>
                              </m:e>
                              <m:e>
                                <m:r>
                                  <a:rPr lang="en-US" sz="2400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2400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&gt;2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>
                  <a:solidFill>
                    <a:srgbClr val="FFFFCC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88088" y="1499288"/>
                <a:ext cx="4482426" cy="135364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911424" y="1700808"/>
            <a:ext cx="608570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3</a:t>
            </a:r>
            <a:r>
              <a:rPr lang="en-US" sz="3200" dirty="0" smtClean="0">
                <a:solidFill>
                  <a:srgbClr val="FFFFCC"/>
                </a:solidFill>
              </a:rPr>
              <a:t>. p</a:t>
            </a:r>
            <a:r>
              <a:rPr lang="hu-HU" sz="3200" dirty="0" smtClean="0">
                <a:solidFill>
                  <a:srgbClr val="FFFFCC"/>
                </a:solidFill>
              </a:rPr>
              <a:t>élda: </a:t>
            </a:r>
            <a:r>
              <a:rPr lang="en-US" sz="3200" dirty="0" smtClean="0">
                <a:solidFill>
                  <a:srgbClr val="FFFFCC"/>
                </a:solidFill>
              </a:rPr>
              <a:t>x=</a:t>
            </a:r>
            <a:r>
              <a:rPr lang="hu-HU" sz="3200" dirty="0" smtClean="0">
                <a:solidFill>
                  <a:srgbClr val="FFFFCC"/>
                </a:solidFill>
              </a:rPr>
              <a:t>9</a:t>
            </a:r>
            <a:r>
              <a:rPr lang="en-US" sz="3200" dirty="0" smtClean="0">
                <a:solidFill>
                  <a:srgbClr val="FFFFCC"/>
                </a:solidFill>
              </a:rPr>
              <a:t>, </a:t>
            </a:r>
            <a:r>
              <a:rPr lang="hu-HU" sz="3200" dirty="0" smtClean="0">
                <a:solidFill>
                  <a:srgbClr val="FFFFCC"/>
                </a:solidFill>
              </a:rPr>
              <a:t>k</a:t>
            </a:r>
            <a:r>
              <a:rPr lang="en-US" sz="3200" dirty="0" smtClean="0">
                <a:solidFill>
                  <a:srgbClr val="FFFFCC"/>
                </a:solidFill>
              </a:rPr>
              <a:t>=</a:t>
            </a:r>
            <a:r>
              <a:rPr lang="hu-HU" sz="3200" dirty="0" smtClean="0">
                <a:solidFill>
                  <a:srgbClr val="FFFFCC"/>
                </a:solidFill>
              </a:rPr>
              <a:t>21</a:t>
            </a:r>
          </a:p>
          <a:p>
            <a:r>
              <a:rPr lang="hu-HU" sz="3200" dirty="0">
                <a:solidFill>
                  <a:srgbClr val="FFFFCC"/>
                </a:solidFill>
              </a:rPr>
              <a:t>az érték</a:t>
            </a:r>
            <a:r>
              <a:rPr lang="hu-HU" sz="3200" dirty="0" smtClean="0">
                <a:solidFill>
                  <a:srgbClr val="FFFFCC"/>
                </a:solidFill>
              </a:rPr>
              <a:t>: </a:t>
            </a:r>
            <a:r>
              <a:rPr lang="hu-HU" sz="3200" dirty="0">
                <a:solidFill>
                  <a:srgbClr val="FFFFCC"/>
                </a:solidFill>
              </a:rPr>
              <a:t>109101091091010910109</a:t>
            </a:r>
            <a:endParaRPr lang="en-US" sz="3200" dirty="0">
              <a:solidFill>
                <a:srgbClr val="FFFFCC"/>
              </a:solidFill>
            </a:endParaRPr>
          </a:p>
          <a:p>
            <a:endParaRPr lang="en-US" sz="3200" dirty="0" smtClean="0">
              <a:solidFill>
                <a:srgbClr val="FFFF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8975" y="4298330"/>
            <a:ext cx="1075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solidFill>
                  <a:srgbClr val="FFFFCC"/>
                </a:solidFill>
              </a:rPr>
              <a:t>9</a:t>
            </a:r>
            <a:r>
              <a:rPr lang="en-US" sz="2800" dirty="0" smtClean="0">
                <a:solidFill>
                  <a:srgbClr val="FFFFCC"/>
                </a:solidFill>
              </a:rPr>
              <a:t>, </a:t>
            </a:r>
            <a:r>
              <a:rPr lang="hu-HU" sz="2800" dirty="0" smtClean="0">
                <a:solidFill>
                  <a:srgbClr val="FFFFCC"/>
                </a:solidFill>
              </a:rPr>
              <a:t>10</a:t>
            </a:r>
            <a:r>
              <a:rPr lang="en-US" sz="2800" dirty="0" smtClean="0">
                <a:solidFill>
                  <a:srgbClr val="FFFFCC"/>
                </a:solidFill>
              </a:rPr>
              <a:t>, </a:t>
            </a:r>
          </a:p>
        </p:txBody>
      </p:sp>
      <p:sp>
        <p:nvSpPr>
          <p:cNvPr id="22" name="Curved Down Arrow 21"/>
          <p:cNvSpPr/>
          <p:nvPr/>
        </p:nvSpPr>
        <p:spPr>
          <a:xfrm>
            <a:off x="1022424" y="3861048"/>
            <a:ext cx="1329160" cy="504056"/>
          </a:xfrm>
          <a:prstGeom prst="curved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Curved Up Arrow 22"/>
          <p:cNvSpPr/>
          <p:nvPr/>
        </p:nvSpPr>
        <p:spPr>
          <a:xfrm>
            <a:off x="1505807" y="4781755"/>
            <a:ext cx="629753" cy="304308"/>
          </a:xfrm>
          <a:prstGeom prst="curved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31504" y="4221088"/>
            <a:ext cx="9284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CC"/>
                </a:solidFill>
              </a:rPr>
              <a:t> </a:t>
            </a:r>
            <a:r>
              <a:rPr lang="hu-HU" sz="2800" dirty="0" smtClean="0">
                <a:solidFill>
                  <a:srgbClr val="FFFFCC"/>
                </a:solidFill>
              </a:rPr>
              <a:t>109</a:t>
            </a:r>
            <a:r>
              <a:rPr lang="en-US" sz="3200" dirty="0" smtClean="0">
                <a:solidFill>
                  <a:srgbClr val="FFFFCC"/>
                </a:solidFill>
              </a:rPr>
              <a:t>,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74750" y="4212377"/>
            <a:ext cx="12009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>
                <a:solidFill>
                  <a:srgbClr val="FFFFCC"/>
                </a:solidFill>
              </a:rPr>
              <a:t>10910</a:t>
            </a:r>
            <a:r>
              <a:rPr lang="en-US" sz="3200" dirty="0" smtClean="0">
                <a:solidFill>
                  <a:srgbClr val="FFFFCC"/>
                </a:solidFill>
              </a:rPr>
              <a:t>,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431704" y="4221088"/>
            <a:ext cx="17363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>
                <a:solidFill>
                  <a:srgbClr val="FFFFCC"/>
                </a:solidFill>
              </a:rPr>
              <a:t>10910109</a:t>
            </a:r>
            <a:r>
              <a:rPr lang="en-US" sz="2800" dirty="0" smtClean="0">
                <a:solidFill>
                  <a:srgbClr val="FFFFCC"/>
                </a:solidFill>
              </a:rPr>
              <a:t>,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159896" y="4221088"/>
            <a:ext cx="2650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>
                <a:solidFill>
                  <a:srgbClr val="FFFFCC"/>
                </a:solidFill>
              </a:rPr>
              <a:t>1091010910910</a:t>
            </a:r>
            <a:r>
              <a:rPr lang="en-US" sz="2800" dirty="0" smtClean="0">
                <a:solidFill>
                  <a:srgbClr val="FFFFCC"/>
                </a:solidFill>
              </a:rPr>
              <a:t>,</a:t>
            </a:r>
          </a:p>
        </p:txBody>
      </p:sp>
      <p:sp>
        <p:nvSpPr>
          <p:cNvPr id="45" name="Curved Down Arrow 44"/>
          <p:cNvSpPr/>
          <p:nvPr/>
        </p:nvSpPr>
        <p:spPr>
          <a:xfrm>
            <a:off x="1541177" y="3861048"/>
            <a:ext cx="1746511" cy="504056"/>
          </a:xfrm>
          <a:prstGeom prst="curved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Curved Up Arrow 45"/>
          <p:cNvSpPr/>
          <p:nvPr/>
        </p:nvSpPr>
        <p:spPr>
          <a:xfrm>
            <a:off x="2063552" y="4799899"/>
            <a:ext cx="736787" cy="285285"/>
          </a:xfrm>
          <a:prstGeom prst="curved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Curved Down Arrow 46"/>
          <p:cNvSpPr/>
          <p:nvPr/>
        </p:nvSpPr>
        <p:spPr>
          <a:xfrm>
            <a:off x="2134585" y="3861048"/>
            <a:ext cx="2737279" cy="504056"/>
          </a:xfrm>
          <a:prstGeom prst="curved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Curved Up Arrow 47"/>
          <p:cNvSpPr/>
          <p:nvPr/>
        </p:nvSpPr>
        <p:spPr>
          <a:xfrm>
            <a:off x="2800339" y="4725144"/>
            <a:ext cx="1250086" cy="504056"/>
          </a:xfrm>
          <a:prstGeom prst="curved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608168" y="4221088"/>
            <a:ext cx="4104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>
                <a:solidFill>
                  <a:srgbClr val="FFFFCC"/>
                </a:solidFill>
              </a:rPr>
              <a:t>109101091091010910109</a:t>
            </a:r>
            <a:endParaRPr lang="en-US" sz="2800" dirty="0" smtClean="0">
              <a:solidFill>
                <a:srgbClr val="FFFFCC"/>
              </a:solidFill>
            </a:endParaRPr>
          </a:p>
        </p:txBody>
      </p:sp>
      <p:sp>
        <p:nvSpPr>
          <p:cNvPr id="50" name="Curved Down Arrow 49"/>
          <p:cNvSpPr/>
          <p:nvPr/>
        </p:nvSpPr>
        <p:spPr>
          <a:xfrm>
            <a:off x="2800340" y="3573016"/>
            <a:ext cx="4519796" cy="758323"/>
          </a:xfrm>
          <a:prstGeom prst="curved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Curved Up Arrow 50"/>
          <p:cNvSpPr/>
          <p:nvPr/>
        </p:nvSpPr>
        <p:spPr>
          <a:xfrm>
            <a:off x="4099272" y="4725144"/>
            <a:ext cx="1996727" cy="642207"/>
          </a:xfrm>
          <a:prstGeom prst="curved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Curved Down Arrow 51"/>
          <p:cNvSpPr/>
          <p:nvPr/>
        </p:nvSpPr>
        <p:spPr>
          <a:xfrm>
            <a:off x="4295800" y="3043425"/>
            <a:ext cx="6711475" cy="1254905"/>
          </a:xfrm>
          <a:prstGeom prst="curved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Curved Up Arrow 52"/>
          <p:cNvSpPr/>
          <p:nvPr/>
        </p:nvSpPr>
        <p:spPr>
          <a:xfrm>
            <a:off x="6384032" y="4725630"/>
            <a:ext cx="2448271" cy="1152913"/>
          </a:xfrm>
          <a:prstGeom prst="curved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02397" y="5009699"/>
            <a:ext cx="108540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FFFFCC"/>
                </a:solidFill>
              </a:rPr>
              <a:t>Vizsgáljuk meg a sorozatban levő számok számjegyeinek számát:</a:t>
            </a:r>
            <a:endParaRPr lang="en-US" sz="3200" dirty="0" smtClean="0">
              <a:solidFill>
                <a:srgbClr val="FFFFCC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83432" y="5591586"/>
            <a:ext cx="39305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287713"/>
                </a:solidFill>
              </a:rPr>
              <a:t>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454472" y="5580529"/>
            <a:ext cx="39305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3200" dirty="0">
                <a:solidFill>
                  <a:srgbClr val="287713"/>
                </a:solidFill>
              </a:rPr>
              <a:t>2</a:t>
            </a:r>
            <a:endParaRPr lang="en-US" sz="3200" dirty="0" smtClean="0">
              <a:solidFill>
                <a:srgbClr val="287713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30536" y="5580529"/>
            <a:ext cx="39305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287713"/>
                </a:solidFill>
              </a:rPr>
              <a:t>3</a:t>
            </a:r>
            <a:endParaRPr lang="en-US" sz="3200" dirty="0" smtClean="0">
              <a:solidFill>
                <a:srgbClr val="287713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822624" y="5580529"/>
            <a:ext cx="39305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287713"/>
                </a:solidFill>
              </a:rPr>
              <a:t>5</a:t>
            </a:r>
            <a:endParaRPr lang="en-US" sz="3200" dirty="0" smtClean="0">
              <a:solidFill>
                <a:srgbClr val="287713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223792" y="5580529"/>
            <a:ext cx="39305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287713"/>
                </a:solidFill>
              </a:rPr>
              <a:t>8</a:t>
            </a:r>
            <a:endParaRPr lang="en-US" sz="3200" dirty="0" smtClean="0">
              <a:solidFill>
                <a:srgbClr val="287713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286641" y="5554103"/>
            <a:ext cx="601447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287713"/>
                </a:solidFill>
              </a:rPr>
              <a:t>13</a:t>
            </a:r>
            <a:endParaRPr lang="en-US" sz="3200" dirty="0" smtClean="0">
              <a:solidFill>
                <a:srgbClr val="287713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88072" y="4113075"/>
            <a:ext cx="0" cy="72008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999656" y="4200064"/>
            <a:ext cx="0" cy="72008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439816" y="4149080"/>
            <a:ext cx="0" cy="72008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672064" y="4161065"/>
            <a:ext cx="0" cy="72008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0005998" y="4113076"/>
            <a:ext cx="0" cy="72008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9336360" y="5517232"/>
            <a:ext cx="601447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287713"/>
                </a:solidFill>
              </a:rPr>
              <a:t>21</a:t>
            </a:r>
            <a:endParaRPr lang="en-US" sz="3200" dirty="0" smtClean="0">
              <a:solidFill>
                <a:srgbClr val="287713"/>
              </a:solidFill>
            </a:endParaRPr>
          </a:p>
        </p:txBody>
      </p:sp>
      <p:sp>
        <p:nvSpPr>
          <p:cNvPr id="34" name="Down Arrow 33"/>
          <p:cNvSpPr/>
          <p:nvPr/>
        </p:nvSpPr>
        <p:spPr>
          <a:xfrm>
            <a:off x="9480376" y="3648549"/>
            <a:ext cx="300723" cy="627453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8242819" y="3028970"/>
            <a:ext cx="3109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rgbClr val="FF9966"/>
                </a:solidFill>
              </a:rPr>
              <a:t>Ez van megadva</a:t>
            </a:r>
          </a:p>
        </p:txBody>
      </p:sp>
      <p:sp>
        <p:nvSpPr>
          <p:cNvPr id="36" name="Down Arrow 35"/>
          <p:cNvSpPr/>
          <p:nvPr/>
        </p:nvSpPr>
        <p:spPr>
          <a:xfrm>
            <a:off x="6299333" y="3625020"/>
            <a:ext cx="300723" cy="627453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074467" y="2996952"/>
            <a:ext cx="3109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rgbClr val="FFFF00"/>
                </a:solidFill>
              </a:rPr>
              <a:t>Ezt kell kiírjuk</a:t>
            </a:r>
          </a:p>
        </p:txBody>
      </p:sp>
    </p:spTree>
    <p:extLst>
      <p:ext uri="{BB962C8B-B14F-4D97-AF65-F5344CB8AC3E}">
        <p14:creationId xmlns:p14="http://schemas.microsoft.com/office/powerpoint/2010/main" val="109369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0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400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3" grpId="0" animBg="1"/>
      <p:bldP spid="23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34" grpId="0" animBg="1"/>
      <p:bldP spid="35" grpId="0"/>
      <p:bldP spid="36" grpId="0" animBg="1"/>
      <p:bldP spid="3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416" y="908720"/>
            <a:ext cx="10513168" cy="5400600"/>
          </a:xfrm>
        </p:spPr>
        <p:txBody>
          <a:bodyPr/>
          <a:lstStyle/>
          <a:p>
            <a:pPr marL="0" indent="0" algn="just">
              <a:buNone/>
            </a:pPr>
            <a:r>
              <a:rPr lang="hu-HU" b="1" dirty="0" smtClean="0">
                <a:solidFill>
                  <a:schemeClr val="bg1"/>
                </a:solidFill>
              </a:rPr>
              <a:t>Tehát: </a:t>
            </a:r>
          </a:p>
          <a:p>
            <a:pPr algn="just">
              <a:buFont typeface="Wingdings" pitchFamily="2" charset="2"/>
              <a:buChar char="ü"/>
            </a:pPr>
            <a:r>
              <a:rPr lang="hu-HU" dirty="0" smtClean="0">
                <a:solidFill>
                  <a:srgbClr val="FFFFCC"/>
                </a:solidFill>
              </a:rPr>
              <a:t>Mivel tudjuk, hogy hány számjegyű a szövegállományban levő sorozatbeli számunk, csak annyit kell még megtudjunk, hogy az előtte levő szám hány számjegyű, és annyi számjegyet kell csak kiírassunk a megadott számból.</a:t>
            </a:r>
          </a:p>
          <a:p>
            <a:pPr algn="just">
              <a:buFont typeface="Wingdings" pitchFamily="2" charset="2"/>
              <a:buChar char="ü"/>
            </a:pPr>
            <a:r>
              <a:rPr lang="hu-HU" dirty="0" smtClean="0">
                <a:solidFill>
                  <a:srgbClr val="FFFFCC"/>
                </a:solidFill>
              </a:rPr>
              <a:t>x függvényében 3 esetet különböztetünk meg:</a:t>
            </a:r>
          </a:p>
          <a:p>
            <a:pPr lvl="1" algn="just">
              <a:buFont typeface="Wingdings" pitchFamily="2" charset="2"/>
              <a:buChar char="ü"/>
            </a:pPr>
            <a:r>
              <a:rPr lang="hu-HU" dirty="0" smtClean="0">
                <a:solidFill>
                  <a:srgbClr val="FFFFCC"/>
                </a:solidFill>
              </a:rPr>
              <a:t>Ha x</a:t>
            </a:r>
            <a:r>
              <a:rPr lang="en-US" dirty="0" smtClean="0">
                <a:solidFill>
                  <a:srgbClr val="FFFFCC"/>
                </a:solidFill>
              </a:rPr>
              <a:t>&lt;9</a:t>
            </a:r>
            <a:r>
              <a:rPr lang="hu-HU" dirty="0" smtClean="0">
                <a:solidFill>
                  <a:srgbClr val="FFFFCC"/>
                </a:solidFill>
              </a:rPr>
              <a:t>, ekkor két darab egyjegyű számmal indul a sorozat</a:t>
            </a:r>
            <a:endParaRPr lang="en-US" dirty="0" smtClean="0">
              <a:solidFill>
                <a:srgbClr val="FFFFCC"/>
              </a:solidFill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en-US" dirty="0" smtClean="0">
                <a:solidFill>
                  <a:srgbClr val="FFFFCC"/>
                </a:solidFill>
              </a:rPr>
              <a:t>Ha x=9</a:t>
            </a:r>
            <a:r>
              <a:rPr lang="hu-HU" dirty="0" smtClean="0">
                <a:solidFill>
                  <a:srgbClr val="FFFFCC"/>
                </a:solidFill>
              </a:rPr>
              <a:t>, itt az első szám egyjegyű, a következő pedig kétjegyű</a:t>
            </a:r>
            <a:endParaRPr lang="en-US" dirty="0" smtClean="0">
              <a:solidFill>
                <a:srgbClr val="FFFFCC"/>
              </a:solidFill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en-US" dirty="0" smtClean="0">
                <a:solidFill>
                  <a:srgbClr val="FFFFCC"/>
                </a:solidFill>
              </a:rPr>
              <a:t>Ha x&gt;9 </a:t>
            </a:r>
            <a:r>
              <a:rPr lang="hu-HU" dirty="0" smtClean="0">
                <a:solidFill>
                  <a:srgbClr val="FFFFCC"/>
                </a:solidFill>
              </a:rPr>
              <a:t>és tudjuk, hogy az x maximális értéke 20 lehet, tehát két kétjegyű számmal indul a sorozat.</a:t>
            </a:r>
            <a:endParaRPr lang="en-US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99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4896544" cy="511256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 x, k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Ha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x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&lt;9 </a:t>
            </a:r>
            <a:r>
              <a:rPr lang="en-US" sz="2400" b="1" dirty="0" err="1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akkor</a:t>
            </a:r>
            <a:endParaRPr lang="en-US" sz="2400" b="1" dirty="0" smtClean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f1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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f2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</a:t>
            </a:r>
            <a:r>
              <a:rPr lang="hu-HU" sz="2400" b="1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Ha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=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9 </a:t>
            </a:r>
            <a:r>
              <a:rPr lang="en-US" sz="2400" b="1" dirty="0" err="1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akkor</a:t>
            </a:r>
            <a:endParaRPr lang="en-US" sz="2400" b="1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f1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f2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2</a:t>
            </a:r>
            <a:endParaRPr lang="en-US" sz="24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Különben</a:t>
            </a:r>
            <a:endParaRPr lang="hu-HU" sz="2400" b="1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f1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2</a:t>
            </a:r>
            <a:endParaRPr lang="en-US" sz="24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f2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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2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Ha v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ége</a:t>
            </a:r>
            <a:endParaRPr lang="en-US" sz="2400" b="1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Ha v</a:t>
            </a:r>
            <a:r>
              <a:rPr lang="hu-HU" sz="2400" b="1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ége</a:t>
            </a:r>
            <a:endParaRPr lang="en-US" sz="2400" b="1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 smtClean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0" y="1404059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FFFFCC"/>
                </a:solidFill>
              </a:rPr>
              <a:t>Beolvassuk az </a:t>
            </a:r>
            <a:r>
              <a:rPr lang="hu-HU" sz="2800" b="1" i="1" dirty="0">
                <a:solidFill>
                  <a:srgbClr val="FFFFCC"/>
                </a:solidFill>
              </a:rPr>
              <a:t>x</a:t>
            </a:r>
            <a:r>
              <a:rPr lang="hu-HU" sz="2800" dirty="0" smtClean="0">
                <a:solidFill>
                  <a:srgbClr val="FFFFCC"/>
                </a:solidFill>
              </a:rPr>
              <a:t>, illetve </a:t>
            </a:r>
            <a:r>
              <a:rPr lang="hu-HU" sz="2800" b="1" i="1" dirty="0" smtClean="0">
                <a:solidFill>
                  <a:srgbClr val="FFFFCC"/>
                </a:solidFill>
              </a:rPr>
              <a:t>k</a:t>
            </a:r>
            <a:r>
              <a:rPr lang="hu-HU" sz="2800" dirty="0" smtClean="0">
                <a:solidFill>
                  <a:srgbClr val="FFFFCC"/>
                </a:solidFill>
              </a:rPr>
              <a:t> értékét.</a:t>
            </a:r>
          </a:p>
        </p:txBody>
      </p:sp>
    </p:spTree>
    <p:extLst>
      <p:ext uri="{BB962C8B-B14F-4D97-AF65-F5344CB8AC3E}">
        <p14:creationId xmlns:p14="http://schemas.microsoft.com/office/powerpoint/2010/main" val="144423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4896544" cy="511256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 x, k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Ha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x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&lt;9 </a:t>
            </a:r>
            <a:r>
              <a:rPr lang="en-US" sz="2400" b="1" dirty="0" err="1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akkor</a:t>
            </a:r>
            <a:endParaRPr lang="en-US" sz="2400" b="1" dirty="0" smtClean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f1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 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f2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</a:t>
            </a:r>
            <a:r>
              <a:rPr lang="hu-HU" sz="2400" b="1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Ha</a:t>
            </a:r>
            <a:r>
              <a:rPr lang="hu-HU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=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9 </a:t>
            </a:r>
            <a:r>
              <a:rPr lang="en-US" sz="2400" b="1" dirty="0" err="1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akkor</a:t>
            </a:r>
            <a:endParaRPr lang="en-US" sz="24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f1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f2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2</a:t>
            </a:r>
            <a:endParaRPr lang="en-US" sz="2400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Különben</a:t>
            </a:r>
            <a:endParaRPr lang="hu-HU" sz="24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f1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2</a:t>
            </a:r>
            <a:endParaRPr lang="en-US" sz="2400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f2</a:t>
            </a:r>
            <a:r>
              <a:rPr lang="hu-HU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 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2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Ha v</a:t>
            </a: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ége</a:t>
            </a:r>
            <a:endParaRPr lang="en-US" sz="24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Ha v</a:t>
            </a:r>
            <a:r>
              <a:rPr lang="hu-HU" sz="2400" b="1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ége</a:t>
            </a:r>
            <a:endParaRPr lang="en-US" sz="24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 smtClean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0" y="1718600"/>
            <a:ext cx="53285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FFFFCC"/>
                </a:solidFill>
              </a:rPr>
              <a:t>A 3 esetnek megfelelően kezdőértékeket adunk az </a:t>
            </a:r>
            <a:r>
              <a:rPr lang="hu-HU" sz="2800" b="1" i="1" dirty="0" smtClean="0">
                <a:solidFill>
                  <a:srgbClr val="FFFFCC"/>
                </a:solidFill>
              </a:rPr>
              <a:t>f1</a:t>
            </a:r>
            <a:r>
              <a:rPr lang="hu-HU" sz="2800" dirty="0" smtClean="0">
                <a:solidFill>
                  <a:srgbClr val="FFFFCC"/>
                </a:solidFill>
              </a:rPr>
              <a:t>, illetve </a:t>
            </a:r>
            <a:r>
              <a:rPr lang="hu-HU" sz="2800" b="1" i="1" dirty="0" smtClean="0">
                <a:solidFill>
                  <a:srgbClr val="FFFFCC"/>
                </a:solidFill>
              </a:rPr>
              <a:t>f2</a:t>
            </a:r>
            <a:r>
              <a:rPr lang="hu-HU" sz="2800" dirty="0" smtClean="0">
                <a:solidFill>
                  <a:srgbClr val="FFFFCC"/>
                </a:solidFill>
              </a:rPr>
              <a:t> változóknak. Ezek segítségével fogjuk számolni, hogy hány karakterből álló számot kell kiírjunk.</a:t>
            </a:r>
          </a:p>
        </p:txBody>
      </p:sp>
    </p:spTree>
    <p:extLst>
      <p:ext uri="{BB962C8B-B14F-4D97-AF65-F5344CB8AC3E}">
        <p14:creationId xmlns:p14="http://schemas.microsoft.com/office/powerpoint/2010/main" val="359227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5400600" cy="367240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Amíg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f2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&lt;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végezd el</a:t>
            </a:r>
            <a:endParaRPr lang="en-US" sz="2400" b="1" dirty="0" smtClean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3 </a:t>
            </a:r>
            <a:r>
              <a:rPr lang="hu-HU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f1 + f2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f1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 f2</a:t>
            </a:r>
            <a:endParaRPr lang="en-US" sz="2400" dirty="0" smtClean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f2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f3</a:t>
            </a:r>
            <a:endParaRPr lang="en-US" sz="2400" dirty="0" smtClean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Amíg 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Minden 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 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1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,f1,1 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végezd el</a:t>
            </a:r>
            <a:endParaRPr lang="en-US" sz="2400" b="1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Be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c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 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Ki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c</a:t>
            </a:r>
            <a:endParaRPr lang="en-US" sz="24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Minden vége</a:t>
            </a:r>
            <a:endParaRPr lang="hu-HU" sz="2400" b="1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endParaRPr lang="hu-HU" sz="28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 smtClean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66513" y="1340768"/>
            <a:ext cx="49685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FFFFCC"/>
                </a:solidFill>
              </a:rPr>
              <a:t>Építjük a számok darabszámának sorozatát, amíg kisebbek a megadott k darabszámnál.</a:t>
            </a:r>
          </a:p>
          <a:p>
            <a:r>
              <a:rPr lang="hu-HU" sz="2800" dirty="0" smtClean="0">
                <a:solidFill>
                  <a:srgbClr val="FFFFCC"/>
                </a:solidFill>
              </a:rPr>
              <a:t>Az </a:t>
            </a:r>
            <a:r>
              <a:rPr lang="hu-HU" sz="2800" b="1" dirty="0" smtClean="0">
                <a:solidFill>
                  <a:srgbClr val="FFFFCC"/>
                </a:solidFill>
              </a:rPr>
              <a:t>Amíg</a:t>
            </a:r>
            <a:r>
              <a:rPr lang="hu-HU" sz="2800" dirty="0" smtClean="0">
                <a:solidFill>
                  <a:srgbClr val="FFFFCC"/>
                </a:solidFill>
              </a:rPr>
              <a:t> ciklus akkor áll meg, amikor </a:t>
            </a:r>
            <a:r>
              <a:rPr lang="hu-HU" sz="2800" b="1" i="1" dirty="0" smtClean="0">
                <a:solidFill>
                  <a:srgbClr val="FFFFCC"/>
                </a:solidFill>
              </a:rPr>
              <a:t>f2</a:t>
            </a:r>
            <a:r>
              <a:rPr lang="en-US" sz="2800" b="1" i="1" dirty="0" smtClean="0">
                <a:solidFill>
                  <a:srgbClr val="FFFFCC"/>
                </a:solidFill>
              </a:rPr>
              <a:t>=k</a:t>
            </a:r>
            <a:r>
              <a:rPr lang="en-US" sz="2800" dirty="0" smtClean="0">
                <a:solidFill>
                  <a:srgbClr val="FFFFCC"/>
                </a:solidFill>
              </a:rPr>
              <a:t>.</a:t>
            </a:r>
          </a:p>
          <a:p>
            <a:r>
              <a:rPr lang="en-US" sz="2800" b="1" i="1" dirty="0" err="1" smtClean="0">
                <a:solidFill>
                  <a:srgbClr val="FFFFCC"/>
                </a:solidFill>
              </a:rPr>
              <a:t>Megjegyz</a:t>
            </a:r>
            <a:r>
              <a:rPr lang="hu-HU" sz="2800" b="1" i="1" dirty="0" smtClean="0">
                <a:solidFill>
                  <a:srgbClr val="FFFFCC"/>
                </a:solidFill>
              </a:rPr>
              <a:t>és: </a:t>
            </a:r>
            <a:r>
              <a:rPr lang="hu-HU" sz="2800" dirty="0" smtClean="0">
                <a:solidFill>
                  <a:srgbClr val="FFFFCC"/>
                </a:solidFill>
              </a:rPr>
              <a:t>ha csak az </a:t>
            </a:r>
            <a:r>
              <a:rPr lang="hu-HU" sz="2800" b="1" i="1" dirty="0" smtClean="0">
                <a:solidFill>
                  <a:srgbClr val="FFFFCC"/>
                </a:solidFill>
              </a:rPr>
              <a:t>f1</a:t>
            </a:r>
            <a:r>
              <a:rPr lang="hu-HU" sz="2800" dirty="0" smtClean="0">
                <a:solidFill>
                  <a:srgbClr val="FFFFCC"/>
                </a:solidFill>
              </a:rPr>
              <a:t> és </a:t>
            </a:r>
            <a:r>
              <a:rPr lang="hu-HU" sz="2800" b="1" i="1" dirty="0" smtClean="0">
                <a:solidFill>
                  <a:srgbClr val="FFFFCC"/>
                </a:solidFill>
              </a:rPr>
              <a:t>f2</a:t>
            </a:r>
            <a:r>
              <a:rPr lang="hu-HU" sz="2800" dirty="0" smtClean="0">
                <a:solidFill>
                  <a:srgbClr val="FFFFCC"/>
                </a:solidFill>
              </a:rPr>
              <a:t> változókkal akarunk dolgozni, akkor a ciklusmag a következőképpen változik: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2 </a:t>
            </a:r>
            <a:r>
              <a:rPr lang="hu-HU" sz="2800" b="1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f1 + f2</a:t>
            </a:r>
            <a:endParaRPr lang="en-US" sz="2800" b="1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1 </a:t>
            </a:r>
            <a:r>
              <a:rPr lang="hu-HU" sz="2800" b="1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f2 – f1</a:t>
            </a:r>
            <a:endParaRPr lang="hu-HU" sz="2800" b="1" dirty="0" smtClean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85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16" y="476672"/>
            <a:ext cx="3110136" cy="1152128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Matematika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416" y="1916832"/>
            <a:ext cx="10513168" cy="4209334"/>
          </a:xfrm>
        </p:spPr>
        <p:txBody>
          <a:bodyPr/>
          <a:lstStyle/>
          <a:p>
            <a:pPr marL="0" indent="0" algn="just">
              <a:buNone/>
            </a:pPr>
            <a:r>
              <a:rPr lang="hu-HU" b="1" dirty="0" smtClean="0">
                <a:solidFill>
                  <a:schemeClr val="bg1"/>
                </a:solidFill>
              </a:rPr>
              <a:t>1. Feladat: </a:t>
            </a:r>
            <a:r>
              <a:rPr lang="hu-HU" dirty="0" smtClean="0">
                <a:solidFill>
                  <a:srgbClr val="FFFFCC"/>
                </a:solidFill>
              </a:rPr>
              <a:t>Tekintsük </a:t>
            </a:r>
            <a:r>
              <a:rPr lang="hu-HU" dirty="0">
                <a:solidFill>
                  <a:srgbClr val="FFFFCC"/>
                </a:solidFill>
              </a:rPr>
              <a:t>a következő sorozatot: </a:t>
            </a:r>
            <a:r>
              <a:rPr lang="hu-HU" b="1" dirty="0">
                <a:solidFill>
                  <a:srgbClr val="FFFFCC"/>
                </a:solidFill>
              </a:rPr>
              <a:t>1, 2,1, 3,2,1, 4,3,2,1, </a:t>
            </a:r>
            <a:r>
              <a:rPr lang="hu-HU" b="1" dirty="0" smtClean="0">
                <a:solidFill>
                  <a:srgbClr val="FFFFCC"/>
                </a:solidFill>
              </a:rPr>
              <a:t>... </a:t>
            </a:r>
            <a:r>
              <a:rPr lang="hu-HU" dirty="0" smtClean="0">
                <a:solidFill>
                  <a:srgbClr val="FFFFCC"/>
                </a:solidFill>
              </a:rPr>
              <a:t>amely </a:t>
            </a:r>
            <a:r>
              <a:rPr lang="hu-HU" dirty="0">
                <a:solidFill>
                  <a:srgbClr val="FFFFCC"/>
                </a:solidFill>
              </a:rPr>
              <a:t>a következőképpen van felépítve: az első csoport </a:t>
            </a:r>
            <a:r>
              <a:rPr lang="hu-HU" dirty="0" smtClean="0">
                <a:solidFill>
                  <a:srgbClr val="FFFFCC"/>
                </a:solidFill>
              </a:rPr>
              <a:t>az </a:t>
            </a:r>
            <a:r>
              <a:rPr lang="hu-HU" b="1" dirty="0" smtClean="0">
                <a:solidFill>
                  <a:srgbClr val="FFFFCC"/>
                </a:solidFill>
              </a:rPr>
              <a:t>1</a:t>
            </a:r>
            <a:r>
              <a:rPr lang="hu-HU" dirty="0" smtClean="0">
                <a:solidFill>
                  <a:srgbClr val="FFFFCC"/>
                </a:solidFill>
              </a:rPr>
              <a:t>-est tartalmazza, </a:t>
            </a:r>
            <a:r>
              <a:rPr lang="hu-HU" dirty="0">
                <a:solidFill>
                  <a:srgbClr val="FFFFCC"/>
                </a:solidFill>
              </a:rPr>
              <a:t>a második </a:t>
            </a:r>
            <a:r>
              <a:rPr lang="hu-HU" dirty="0" smtClean="0">
                <a:solidFill>
                  <a:srgbClr val="FFFFCC"/>
                </a:solidFill>
              </a:rPr>
              <a:t>csoport a </a:t>
            </a:r>
            <a:r>
              <a:rPr lang="en-US" b="1" dirty="0" smtClean="0">
                <a:solidFill>
                  <a:srgbClr val="FFFFCC"/>
                </a:solidFill>
              </a:rPr>
              <a:t>2 </a:t>
            </a:r>
            <a:r>
              <a:rPr lang="en-US" dirty="0" err="1">
                <a:solidFill>
                  <a:srgbClr val="FFFFCC"/>
                </a:solidFill>
              </a:rPr>
              <a:t>és</a:t>
            </a:r>
            <a:r>
              <a:rPr lang="en-US" dirty="0">
                <a:solidFill>
                  <a:srgbClr val="FFFFCC"/>
                </a:solidFill>
              </a:rPr>
              <a:t> </a:t>
            </a:r>
            <a:r>
              <a:rPr lang="en-US" b="1" dirty="0" smtClean="0">
                <a:solidFill>
                  <a:srgbClr val="FFFFCC"/>
                </a:solidFill>
              </a:rPr>
              <a:t>1</a:t>
            </a:r>
            <a:r>
              <a:rPr lang="hu-HU" dirty="0" smtClean="0">
                <a:solidFill>
                  <a:srgbClr val="FFFFCC"/>
                </a:solidFill>
              </a:rPr>
              <a:t>-et,</a:t>
            </a:r>
            <a:r>
              <a:rPr lang="en-US" dirty="0" smtClean="0">
                <a:solidFill>
                  <a:srgbClr val="FFFFCC"/>
                </a:solidFill>
              </a:rPr>
              <a:t> </a:t>
            </a:r>
            <a:r>
              <a:rPr lang="en-US" dirty="0" err="1">
                <a:solidFill>
                  <a:srgbClr val="FFFFCC"/>
                </a:solidFill>
              </a:rPr>
              <a:t>valamint</a:t>
            </a:r>
            <a:r>
              <a:rPr lang="en-US" dirty="0">
                <a:solidFill>
                  <a:srgbClr val="FFFFCC"/>
                </a:solidFill>
              </a:rPr>
              <a:t> a </a:t>
            </a:r>
            <a:r>
              <a:rPr lang="en-US" b="1" dirty="0">
                <a:solidFill>
                  <a:srgbClr val="FFFFCC"/>
                </a:solidFill>
              </a:rPr>
              <a:t>k</a:t>
            </a:r>
            <a:r>
              <a:rPr lang="en-US" dirty="0">
                <a:solidFill>
                  <a:srgbClr val="FFFFCC"/>
                </a:solidFill>
              </a:rPr>
              <a:t>. </a:t>
            </a:r>
            <a:r>
              <a:rPr lang="en-US" dirty="0" err="1">
                <a:solidFill>
                  <a:srgbClr val="FFFFCC"/>
                </a:solidFill>
              </a:rPr>
              <a:t>csoport</a:t>
            </a:r>
            <a:r>
              <a:rPr lang="en-US" dirty="0">
                <a:solidFill>
                  <a:srgbClr val="FFFFCC"/>
                </a:solidFill>
              </a:rPr>
              <a:t> </a:t>
            </a:r>
            <a:r>
              <a:rPr lang="hu-HU" dirty="0">
                <a:solidFill>
                  <a:srgbClr val="FFFFCC"/>
                </a:solidFill>
              </a:rPr>
              <a:t>a</a:t>
            </a:r>
            <a:r>
              <a:rPr lang="en-US" dirty="0" smtClean="0">
                <a:solidFill>
                  <a:srgbClr val="FFFFCC"/>
                </a:solidFill>
              </a:rPr>
              <a:t> </a:t>
            </a:r>
            <a:r>
              <a:rPr lang="en-US" b="1" dirty="0">
                <a:solidFill>
                  <a:srgbClr val="FFFFCC"/>
                </a:solidFill>
              </a:rPr>
              <a:t>k</a:t>
            </a:r>
            <a:r>
              <a:rPr lang="en-US" dirty="0">
                <a:solidFill>
                  <a:srgbClr val="FFFFCC"/>
                </a:solidFill>
              </a:rPr>
              <a:t>, </a:t>
            </a:r>
            <a:r>
              <a:rPr lang="en-US" b="1" dirty="0">
                <a:solidFill>
                  <a:srgbClr val="FFFFCC"/>
                </a:solidFill>
              </a:rPr>
              <a:t>k-1</a:t>
            </a:r>
            <a:r>
              <a:rPr lang="en-US" dirty="0">
                <a:solidFill>
                  <a:srgbClr val="FFFFCC"/>
                </a:solidFill>
              </a:rPr>
              <a:t>,..., </a:t>
            </a:r>
            <a:r>
              <a:rPr lang="en-US" b="1" dirty="0" smtClean="0">
                <a:solidFill>
                  <a:srgbClr val="FFFFCC"/>
                </a:solidFill>
              </a:rPr>
              <a:t>1</a:t>
            </a:r>
            <a:r>
              <a:rPr lang="hu-HU" dirty="0">
                <a:solidFill>
                  <a:srgbClr val="FFFFCC"/>
                </a:solidFill>
              </a:rPr>
              <a:t> </a:t>
            </a:r>
            <a:r>
              <a:rPr lang="hu-HU" dirty="0" smtClean="0">
                <a:solidFill>
                  <a:srgbClr val="FFFFCC"/>
                </a:solidFill>
              </a:rPr>
              <a:t>elemeket.</a:t>
            </a:r>
            <a:endParaRPr lang="en-US" dirty="0">
              <a:solidFill>
                <a:srgbClr val="FFFFCC"/>
              </a:solidFill>
            </a:endParaRPr>
          </a:p>
          <a:p>
            <a:pPr marL="0" indent="0" algn="just">
              <a:buNone/>
            </a:pPr>
            <a:r>
              <a:rPr lang="hu-HU" dirty="0">
                <a:solidFill>
                  <a:srgbClr val="FFFFCC"/>
                </a:solidFill>
              </a:rPr>
              <a:t>Olvassuk be billentyűzetről az </a:t>
            </a:r>
            <a:r>
              <a:rPr lang="hu-HU" b="1" dirty="0">
                <a:solidFill>
                  <a:srgbClr val="FFFFCC"/>
                </a:solidFill>
              </a:rPr>
              <a:t>n </a:t>
            </a:r>
            <a:r>
              <a:rPr lang="hu-HU" dirty="0">
                <a:solidFill>
                  <a:srgbClr val="FFFFCC"/>
                </a:solidFill>
              </a:rPr>
              <a:t>(</a:t>
            </a:r>
            <a:r>
              <a:rPr lang="hu-HU" b="1" dirty="0">
                <a:solidFill>
                  <a:srgbClr val="FFFFCC"/>
                </a:solidFill>
              </a:rPr>
              <a:t>n≤1000</a:t>
            </a:r>
            <a:r>
              <a:rPr lang="hu-HU" dirty="0">
                <a:solidFill>
                  <a:srgbClr val="FFFFCC"/>
                </a:solidFill>
              </a:rPr>
              <a:t>) természetes számot, majd írassuk a </a:t>
            </a:r>
            <a:r>
              <a:rPr lang="hu-HU" dirty="0" smtClean="0">
                <a:solidFill>
                  <a:srgbClr val="FFFFCC"/>
                </a:solidFill>
              </a:rPr>
              <a:t>képernyőre </a:t>
            </a:r>
            <a:r>
              <a:rPr lang="en-US" dirty="0" err="1" smtClean="0">
                <a:solidFill>
                  <a:srgbClr val="FFFFCC"/>
                </a:solidFill>
              </a:rPr>
              <a:t>az</a:t>
            </a:r>
            <a:r>
              <a:rPr lang="en-US" dirty="0" smtClean="0">
                <a:solidFill>
                  <a:srgbClr val="FFFFCC"/>
                </a:solidFill>
              </a:rPr>
              <a:t> </a:t>
            </a:r>
            <a:r>
              <a:rPr lang="en-US" dirty="0" err="1">
                <a:solidFill>
                  <a:srgbClr val="FFFFCC"/>
                </a:solidFill>
              </a:rPr>
              <a:t>adott</a:t>
            </a:r>
            <a:r>
              <a:rPr lang="en-US" dirty="0">
                <a:solidFill>
                  <a:srgbClr val="FFFFCC"/>
                </a:solidFill>
              </a:rPr>
              <a:t> </a:t>
            </a:r>
            <a:r>
              <a:rPr lang="en-US" dirty="0" err="1">
                <a:solidFill>
                  <a:srgbClr val="FFFFCC"/>
                </a:solidFill>
              </a:rPr>
              <a:t>sorozat</a:t>
            </a:r>
            <a:r>
              <a:rPr lang="en-US" dirty="0">
                <a:solidFill>
                  <a:srgbClr val="FFFFCC"/>
                </a:solidFill>
              </a:rPr>
              <a:t> </a:t>
            </a:r>
            <a:r>
              <a:rPr lang="en-US" b="1" dirty="0">
                <a:solidFill>
                  <a:srgbClr val="FFFFCC"/>
                </a:solidFill>
              </a:rPr>
              <a:t>n</a:t>
            </a:r>
            <a:r>
              <a:rPr lang="en-US" dirty="0">
                <a:solidFill>
                  <a:srgbClr val="FFFFCC"/>
                </a:solidFill>
              </a:rPr>
              <a:t>. </a:t>
            </a:r>
            <a:r>
              <a:rPr lang="en-US" dirty="0" err="1">
                <a:solidFill>
                  <a:srgbClr val="FFFFCC"/>
                </a:solidFill>
              </a:rPr>
              <a:t>tagját</a:t>
            </a:r>
            <a:r>
              <a:rPr lang="en-US" dirty="0" smtClean="0">
                <a:solidFill>
                  <a:srgbClr val="FFFFCC"/>
                </a:solidFill>
              </a:rPr>
              <a:t>.</a:t>
            </a:r>
            <a:endParaRPr lang="hu-HU" dirty="0" smtClean="0">
              <a:solidFill>
                <a:srgbClr val="FFFFCC"/>
              </a:solidFill>
            </a:endParaRPr>
          </a:p>
          <a:p>
            <a:pPr marL="0" indent="0" algn="just">
              <a:buNone/>
            </a:pPr>
            <a:r>
              <a:rPr lang="hu-HU" dirty="0" smtClean="0">
                <a:solidFill>
                  <a:srgbClr val="FFFFCC"/>
                </a:solidFill>
              </a:rPr>
              <a:t>Használjunk a végrehajtási idő és a felhasznált memória szempontjából hatékony algoritmust.</a:t>
            </a:r>
            <a:endParaRPr lang="en-US" dirty="0">
              <a:solidFill>
                <a:srgbClr val="FFFFCC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464152" y="476672"/>
            <a:ext cx="289411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u-HU" dirty="0">
                <a:solidFill>
                  <a:schemeClr val="bg1"/>
                </a:solidFill>
              </a:rPr>
              <a:t>I</a:t>
            </a:r>
            <a:r>
              <a:rPr lang="hu-HU" dirty="0" smtClean="0">
                <a:solidFill>
                  <a:schemeClr val="bg1"/>
                </a:solidFill>
              </a:rPr>
              <a:t>nformatika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832" y="490881"/>
            <a:ext cx="218122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378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4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8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5400600" cy="367240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Amíg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f2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&lt;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végezd el</a:t>
            </a:r>
            <a:endParaRPr lang="en-US" sz="2400" b="1" dirty="0" smtClean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3 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f1 + f2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f1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 f2</a:t>
            </a:r>
            <a:endParaRPr lang="en-US" sz="2400" dirty="0" smtClean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f2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f3</a:t>
            </a:r>
            <a:endParaRPr lang="en-US" sz="2400" dirty="0" smtClean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Amíg 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Minden 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 </a:t>
            </a:r>
            <a:r>
              <a:rPr lang="hu-HU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1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,f1,1 </a:t>
            </a: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végezd el</a:t>
            </a:r>
            <a:endParaRPr lang="en-US" sz="24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Be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c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 </a:t>
            </a: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Ki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c</a:t>
            </a:r>
            <a:endParaRPr lang="en-US" sz="2400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Minden vége</a:t>
            </a:r>
            <a:endParaRPr lang="hu-HU" sz="24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endParaRPr lang="hu-HU" sz="28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 smtClean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66513" y="1844824"/>
            <a:ext cx="49685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FFFFCC"/>
                </a:solidFill>
              </a:rPr>
              <a:t>Az </a:t>
            </a:r>
            <a:r>
              <a:rPr lang="hu-HU" sz="2800" b="1" i="1" dirty="0" smtClean="0">
                <a:solidFill>
                  <a:srgbClr val="FFFFCC"/>
                </a:solidFill>
              </a:rPr>
              <a:t>f1</a:t>
            </a:r>
            <a:r>
              <a:rPr lang="hu-HU" sz="2800" dirty="0" smtClean="0">
                <a:solidFill>
                  <a:srgbClr val="FFFFCC"/>
                </a:solidFill>
              </a:rPr>
              <a:t> változó az </a:t>
            </a:r>
            <a:r>
              <a:rPr lang="hu-HU" sz="2800" b="1" dirty="0" smtClean="0">
                <a:solidFill>
                  <a:srgbClr val="FFFFCC"/>
                </a:solidFill>
              </a:rPr>
              <a:t>Amíg</a:t>
            </a:r>
            <a:r>
              <a:rPr lang="hu-HU" sz="2800" dirty="0" smtClean="0">
                <a:solidFill>
                  <a:srgbClr val="FFFFCC"/>
                </a:solidFill>
              </a:rPr>
              <a:t> ciklus lejárása után tartalmazni fogja, hogy hány számjegyű az a szám, amely megelőzi az állományban levő számot. Így pont annyi számjegyet kell kiírjunk.</a:t>
            </a:r>
          </a:p>
          <a:p>
            <a:r>
              <a:rPr lang="hu-HU" sz="2800" b="1" dirty="0" smtClean="0">
                <a:solidFill>
                  <a:srgbClr val="FFFFCC"/>
                </a:solidFill>
              </a:rPr>
              <a:t>Nagyon fontos</a:t>
            </a:r>
            <a:r>
              <a:rPr lang="hu-HU" sz="2800" dirty="0" smtClean="0">
                <a:solidFill>
                  <a:srgbClr val="FFFFCC"/>
                </a:solidFill>
              </a:rPr>
              <a:t>, hogy a </a:t>
            </a:r>
            <a:r>
              <a:rPr lang="hu-HU" sz="2800" b="1" i="1" dirty="0" smtClean="0">
                <a:solidFill>
                  <a:srgbClr val="FFFFCC"/>
                </a:solidFill>
              </a:rPr>
              <a:t>c</a:t>
            </a:r>
            <a:r>
              <a:rPr lang="hu-HU" sz="2800" dirty="0" smtClean="0">
                <a:solidFill>
                  <a:srgbClr val="FFFFCC"/>
                </a:solidFill>
              </a:rPr>
              <a:t> változóba egy </a:t>
            </a:r>
            <a:r>
              <a:rPr lang="hu-HU" sz="2800" b="1" dirty="0" smtClean="0">
                <a:solidFill>
                  <a:srgbClr val="FFFFCC"/>
                </a:solidFill>
              </a:rPr>
              <a:t>karaktert</a:t>
            </a:r>
            <a:r>
              <a:rPr lang="hu-HU" sz="2800" dirty="0" smtClean="0">
                <a:solidFill>
                  <a:srgbClr val="FFFFCC"/>
                </a:solidFill>
              </a:rPr>
              <a:t> olvasunk be és azt írjuk ki! </a:t>
            </a:r>
            <a:endParaRPr lang="hu-HU" sz="2800" b="1" dirty="0" smtClean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04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5400600" cy="367240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Amíg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f2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&lt;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végezd el</a:t>
            </a:r>
            <a:endParaRPr lang="en-US" sz="2400" b="1" dirty="0" smtClean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3 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f1 + f2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f1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 f2</a:t>
            </a:r>
            <a:endParaRPr lang="en-US" sz="2400" dirty="0" smtClean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f2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f3</a:t>
            </a:r>
            <a:endParaRPr lang="en-US" sz="2400" dirty="0" smtClean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Amíg 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Minden 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 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1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,f1,1 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végezd el</a:t>
            </a:r>
            <a:endParaRPr lang="en-US" sz="2400" b="1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Be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c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 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Ki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c</a:t>
            </a:r>
            <a:endParaRPr lang="en-US" sz="24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Minden vége</a:t>
            </a:r>
            <a:endParaRPr lang="hu-HU" sz="2400" b="1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endParaRPr lang="hu-HU" sz="28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 smtClean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12024" y="1052736"/>
            <a:ext cx="52230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solidFill>
                  <a:srgbClr val="FFFFCC"/>
                </a:solidFill>
              </a:rPr>
              <a:t>Hatékonyság: </a:t>
            </a:r>
          </a:p>
          <a:p>
            <a:pPr marL="514350" indent="-514350">
              <a:buAutoNum type="arabicPeriod"/>
            </a:pPr>
            <a:r>
              <a:rPr lang="hu-HU" sz="2400" dirty="0">
                <a:solidFill>
                  <a:srgbClr val="FFFFCC"/>
                </a:solidFill>
              </a:rPr>
              <a:t>Futási idő szempontjából hatékony, mivel </a:t>
            </a:r>
            <a:r>
              <a:rPr lang="hu-HU" sz="2400" dirty="0" smtClean="0">
                <a:solidFill>
                  <a:srgbClr val="FFFFCC"/>
                </a:solidFill>
              </a:rPr>
              <a:t>pontosan kiszámoltuk, hogy hány számjegyet kell kiolvassunk a szövegállományból és csak annyit olvastunk ki, amennyire szükségünk volt.</a:t>
            </a:r>
            <a:endParaRPr lang="hu-HU" sz="2400" dirty="0">
              <a:solidFill>
                <a:srgbClr val="FFFFCC"/>
              </a:solidFill>
            </a:endParaRPr>
          </a:p>
          <a:p>
            <a:pPr marL="514350" indent="-514350">
              <a:buAutoNum type="arabicPeriod"/>
            </a:pPr>
            <a:r>
              <a:rPr lang="hu-HU" sz="2400" dirty="0">
                <a:solidFill>
                  <a:srgbClr val="FFFFCC"/>
                </a:solidFill>
              </a:rPr>
              <a:t>Memóriahelyfoglalás szempontjából pedig azért hatékony, mert </a:t>
            </a:r>
            <a:r>
              <a:rPr lang="hu-HU" sz="2400" dirty="0" smtClean="0">
                <a:solidFill>
                  <a:srgbClr val="FFFFCC"/>
                </a:solidFill>
              </a:rPr>
              <a:t>nem mentettük el a sorozat elemeit, hanem néhány egyszerű változóval megoldottuk a feladatot.</a:t>
            </a:r>
            <a:endParaRPr lang="hu-HU" sz="24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71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16" y="476672"/>
            <a:ext cx="3110136" cy="1152128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Rekurzió?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416" y="1780948"/>
            <a:ext cx="10657184" cy="4456364"/>
          </a:xfrm>
        </p:spPr>
        <p:txBody>
          <a:bodyPr/>
          <a:lstStyle/>
          <a:p>
            <a:pPr marL="0" indent="0" algn="just">
              <a:buNone/>
            </a:pPr>
            <a:r>
              <a:rPr lang="en-US" sz="3000" b="1" dirty="0">
                <a:solidFill>
                  <a:schemeClr val="bg1"/>
                </a:solidFill>
              </a:rPr>
              <a:t>4</a:t>
            </a:r>
            <a:r>
              <a:rPr lang="hu-HU" sz="3000" b="1" dirty="0" smtClean="0">
                <a:solidFill>
                  <a:schemeClr val="bg1"/>
                </a:solidFill>
              </a:rPr>
              <a:t>. Feladat: </a:t>
            </a:r>
            <a:r>
              <a:rPr lang="sv-SE" sz="2400" dirty="0" smtClean="0">
                <a:solidFill>
                  <a:srgbClr val="FFFFCC"/>
                </a:solidFill>
              </a:rPr>
              <a:t>Az </a:t>
            </a:r>
            <a:r>
              <a:rPr lang="sv-SE" sz="2400" b="1" dirty="0">
                <a:solidFill>
                  <a:srgbClr val="FFFFCC"/>
                </a:solidFill>
              </a:rPr>
              <a:t>f </a:t>
            </a:r>
            <a:r>
              <a:rPr lang="sv-SE" sz="2400" dirty="0" smtClean="0">
                <a:solidFill>
                  <a:srgbClr val="FFFFCC"/>
                </a:solidFill>
              </a:rPr>
              <a:t>sorozat az al</a:t>
            </a:r>
            <a:r>
              <a:rPr lang="hu-HU" sz="2400" dirty="0" smtClean="0">
                <a:solidFill>
                  <a:srgbClr val="FFFFCC"/>
                </a:solidFill>
              </a:rPr>
              <a:t>ábbi módon van értemezve</a:t>
            </a:r>
            <a:r>
              <a:rPr lang="sv-SE" sz="2400" dirty="0" smtClean="0">
                <a:solidFill>
                  <a:srgbClr val="FFFFCC"/>
                </a:solidFill>
              </a:rPr>
              <a:t>: </a:t>
            </a:r>
            <a:r>
              <a:rPr lang="sv-SE" sz="2400" b="1" dirty="0">
                <a:solidFill>
                  <a:srgbClr val="FFFFCC"/>
                </a:solidFill>
              </a:rPr>
              <a:t>f</a:t>
            </a:r>
            <a:r>
              <a:rPr lang="sv-SE" sz="2400" b="1" baseline="-25000" dirty="0">
                <a:solidFill>
                  <a:srgbClr val="FFFFCC"/>
                </a:solidFill>
              </a:rPr>
              <a:t>1</a:t>
            </a:r>
            <a:r>
              <a:rPr lang="sv-SE" sz="2400" b="1" dirty="0">
                <a:solidFill>
                  <a:srgbClr val="FFFFCC"/>
                </a:solidFill>
              </a:rPr>
              <a:t>=x</a:t>
            </a:r>
            <a:r>
              <a:rPr lang="sv-SE" sz="2400" dirty="0">
                <a:solidFill>
                  <a:srgbClr val="FFFFCC"/>
                </a:solidFill>
              </a:rPr>
              <a:t>; </a:t>
            </a:r>
            <a:r>
              <a:rPr lang="sv-SE" sz="2400" b="1" dirty="0">
                <a:solidFill>
                  <a:srgbClr val="FFFFCC"/>
                </a:solidFill>
              </a:rPr>
              <a:t>f</a:t>
            </a:r>
            <a:r>
              <a:rPr lang="sv-SE" sz="2400" b="1" baseline="-25000" dirty="0">
                <a:solidFill>
                  <a:srgbClr val="FFFFCC"/>
                </a:solidFill>
              </a:rPr>
              <a:t>2</a:t>
            </a:r>
            <a:r>
              <a:rPr lang="sv-SE" sz="2400" b="1" dirty="0">
                <a:solidFill>
                  <a:srgbClr val="FFFFCC"/>
                </a:solidFill>
              </a:rPr>
              <a:t>=y</a:t>
            </a:r>
            <a:r>
              <a:rPr lang="sv-SE" sz="2400" dirty="0">
                <a:solidFill>
                  <a:srgbClr val="FFFFCC"/>
                </a:solidFill>
              </a:rPr>
              <a:t>; </a:t>
            </a:r>
            <a:r>
              <a:rPr lang="sv-SE" sz="2400" b="1" dirty="0">
                <a:solidFill>
                  <a:srgbClr val="FFFFCC"/>
                </a:solidFill>
              </a:rPr>
              <a:t>f</a:t>
            </a:r>
            <a:r>
              <a:rPr lang="sv-SE" sz="2400" b="1" baseline="-25000" dirty="0">
                <a:solidFill>
                  <a:srgbClr val="FFFFCC"/>
                </a:solidFill>
              </a:rPr>
              <a:t>3</a:t>
            </a:r>
            <a:r>
              <a:rPr lang="sv-SE" sz="2400" b="1" dirty="0">
                <a:solidFill>
                  <a:srgbClr val="FFFFCC"/>
                </a:solidFill>
              </a:rPr>
              <a:t>=z</a:t>
            </a:r>
            <a:r>
              <a:rPr lang="sv-SE" sz="2400" dirty="0">
                <a:solidFill>
                  <a:srgbClr val="FFFFCC"/>
                </a:solidFill>
              </a:rPr>
              <a:t>; </a:t>
            </a:r>
            <a:endParaRPr lang="hu-HU" sz="2400" dirty="0" smtClean="0">
              <a:solidFill>
                <a:srgbClr val="FFFFCC"/>
              </a:solidFill>
            </a:endParaRPr>
          </a:p>
          <a:p>
            <a:pPr marL="0" indent="0" algn="just">
              <a:buNone/>
            </a:pPr>
            <a:r>
              <a:rPr lang="sv-SE" sz="2400" b="1" dirty="0" smtClean="0">
                <a:solidFill>
                  <a:srgbClr val="FFFFCC"/>
                </a:solidFill>
              </a:rPr>
              <a:t>f</a:t>
            </a:r>
            <a:r>
              <a:rPr lang="sv-SE" sz="2400" b="1" baseline="-25000" dirty="0" smtClean="0">
                <a:solidFill>
                  <a:srgbClr val="FFFFCC"/>
                </a:solidFill>
              </a:rPr>
              <a:t>i</a:t>
            </a:r>
            <a:r>
              <a:rPr lang="sv-SE" sz="2400" b="1" dirty="0" smtClean="0">
                <a:solidFill>
                  <a:srgbClr val="FFFFCC"/>
                </a:solidFill>
              </a:rPr>
              <a:t>=f</a:t>
            </a:r>
            <a:r>
              <a:rPr lang="sv-SE" sz="2400" b="1" baseline="-25000" dirty="0" smtClean="0">
                <a:solidFill>
                  <a:srgbClr val="FFFFCC"/>
                </a:solidFill>
              </a:rPr>
              <a:t>i-1</a:t>
            </a:r>
            <a:r>
              <a:rPr lang="sv-SE" sz="2400" b="1" dirty="0" smtClean="0">
                <a:solidFill>
                  <a:srgbClr val="FFFFCC"/>
                </a:solidFill>
              </a:rPr>
              <a:t>+f</a:t>
            </a:r>
            <a:r>
              <a:rPr lang="sv-SE" sz="2400" b="1" baseline="-25000" dirty="0" smtClean="0">
                <a:solidFill>
                  <a:srgbClr val="FFFFCC"/>
                </a:solidFill>
              </a:rPr>
              <a:t>i-2</a:t>
            </a:r>
            <a:r>
              <a:rPr lang="sv-SE" sz="2400" b="1" dirty="0" smtClean="0">
                <a:solidFill>
                  <a:srgbClr val="FFFFCC"/>
                </a:solidFill>
              </a:rPr>
              <a:t>-f</a:t>
            </a:r>
            <a:r>
              <a:rPr lang="sv-SE" sz="2400" b="1" baseline="-25000" dirty="0" smtClean="0">
                <a:solidFill>
                  <a:srgbClr val="FFFFCC"/>
                </a:solidFill>
              </a:rPr>
              <a:t>i-3</a:t>
            </a:r>
            <a:r>
              <a:rPr lang="sv-SE" sz="2400" dirty="0">
                <a:solidFill>
                  <a:srgbClr val="FFFFCC"/>
                </a:solidFill>
              </a:rPr>
              <a:t>, </a:t>
            </a:r>
            <a:r>
              <a:rPr lang="hu-HU" sz="2400" dirty="0" smtClean="0">
                <a:solidFill>
                  <a:srgbClr val="FFFFCC"/>
                </a:solidFill>
              </a:rPr>
              <a:t>ahol</a:t>
            </a:r>
            <a:r>
              <a:rPr lang="sv-SE" sz="2400" dirty="0" smtClean="0">
                <a:solidFill>
                  <a:srgbClr val="FFFFCC"/>
                </a:solidFill>
              </a:rPr>
              <a:t> </a:t>
            </a:r>
            <a:r>
              <a:rPr lang="sv-SE" sz="2400" b="1" dirty="0">
                <a:solidFill>
                  <a:srgbClr val="FFFFCC"/>
                </a:solidFill>
              </a:rPr>
              <a:t>x</a:t>
            </a:r>
            <a:r>
              <a:rPr lang="sv-SE" sz="2400" dirty="0">
                <a:solidFill>
                  <a:srgbClr val="FFFFCC"/>
                </a:solidFill>
              </a:rPr>
              <a:t>, </a:t>
            </a:r>
            <a:r>
              <a:rPr lang="sv-SE" sz="2400" b="1" dirty="0">
                <a:solidFill>
                  <a:srgbClr val="FFFFCC"/>
                </a:solidFill>
              </a:rPr>
              <a:t>y</a:t>
            </a:r>
            <a:r>
              <a:rPr lang="sv-SE" sz="2400" dirty="0">
                <a:solidFill>
                  <a:srgbClr val="FFFFCC"/>
                </a:solidFill>
              </a:rPr>
              <a:t>, </a:t>
            </a:r>
            <a:r>
              <a:rPr lang="sv-SE" sz="2400" b="1" dirty="0">
                <a:solidFill>
                  <a:srgbClr val="FFFFCC"/>
                </a:solidFill>
              </a:rPr>
              <a:t>z </a:t>
            </a:r>
            <a:r>
              <a:rPr lang="hu-HU" sz="2400" dirty="0" smtClean="0">
                <a:solidFill>
                  <a:srgbClr val="FFFFCC"/>
                </a:solidFill>
              </a:rPr>
              <a:t>és</a:t>
            </a:r>
            <a:r>
              <a:rPr lang="sv-SE" sz="2400" dirty="0" smtClean="0">
                <a:solidFill>
                  <a:srgbClr val="FFFFCC"/>
                </a:solidFill>
              </a:rPr>
              <a:t> </a:t>
            </a:r>
            <a:r>
              <a:rPr lang="sv-SE" sz="2400" b="1" dirty="0">
                <a:solidFill>
                  <a:srgbClr val="FFFFCC"/>
                </a:solidFill>
              </a:rPr>
              <a:t>i </a:t>
            </a:r>
            <a:r>
              <a:rPr lang="hu-HU" sz="2400" dirty="0" smtClean="0">
                <a:solidFill>
                  <a:srgbClr val="FFFFCC"/>
                </a:solidFill>
              </a:rPr>
              <a:t>nem nulla természetes számok</a:t>
            </a:r>
            <a:r>
              <a:rPr lang="en-US" sz="2400" dirty="0" smtClean="0">
                <a:solidFill>
                  <a:srgbClr val="FFFFCC"/>
                </a:solidFill>
              </a:rPr>
              <a:t>, </a:t>
            </a:r>
            <a:r>
              <a:rPr lang="en-US" sz="2400" b="1" dirty="0">
                <a:solidFill>
                  <a:srgbClr val="FFFFCC"/>
                </a:solidFill>
              </a:rPr>
              <a:t>i&gt;3</a:t>
            </a:r>
            <a:r>
              <a:rPr lang="en-US" sz="2400" dirty="0">
                <a:solidFill>
                  <a:srgbClr val="FFFFCC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hu-HU" sz="2400" dirty="0" smtClean="0">
                <a:solidFill>
                  <a:srgbClr val="FFFFCC"/>
                </a:solidFill>
              </a:rPr>
              <a:t>Például</a:t>
            </a:r>
            <a:r>
              <a:rPr lang="vi-VN" sz="2400" dirty="0" smtClean="0">
                <a:solidFill>
                  <a:srgbClr val="FFFFCC"/>
                </a:solidFill>
              </a:rPr>
              <a:t>, </a:t>
            </a:r>
            <a:r>
              <a:rPr lang="hu-HU" sz="2400" dirty="0" smtClean="0">
                <a:solidFill>
                  <a:srgbClr val="FFFFCC"/>
                </a:solidFill>
              </a:rPr>
              <a:t>ha</a:t>
            </a:r>
            <a:r>
              <a:rPr lang="vi-VN" sz="2400" dirty="0" smtClean="0">
                <a:solidFill>
                  <a:srgbClr val="FFFFCC"/>
                </a:solidFill>
              </a:rPr>
              <a:t> </a:t>
            </a:r>
            <a:r>
              <a:rPr lang="vi-VN" sz="2400" b="1" dirty="0">
                <a:solidFill>
                  <a:srgbClr val="FFFFCC"/>
                </a:solidFill>
              </a:rPr>
              <a:t>x=1</a:t>
            </a:r>
            <a:r>
              <a:rPr lang="vi-VN" sz="2400" dirty="0">
                <a:solidFill>
                  <a:srgbClr val="FFFFCC"/>
                </a:solidFill>
              </a:rPr>
              <a:t>, </a:t>
            </a:r>
            <a:r>
              <a:rPr lang="vi-VN" sz="2400" b="1" dirty="0">
                <a:solidFill>
                  <a:srgbClr val="FFFFCC"/>
                </a:solidFill>
              </a:rPr>
              <a:t>y=2 </a:t>
            </a:r>
            <a:r>
              <a:rPr lang="hu-HU" sz="2400" dirty="0" smtClean="0">
                <a:solidFill>
                  <a:srgbClr val="FFFFCC"/>
                </a:solidFill>
              </a:rPr>
              <a:t>és</a:t>
            </a:r>
            <a:r>
              <a:rPr lang="vi-VN" sz="2400" dirty="0" smtClean="0">
                <a:solidFill>
                  <a:srgbClr val="FFFFCC"/>
                </a:solidFill>
              </a:rPr>
              <a:t> </a:t>
            </a:r>
            <a:r>
              <a:rPr lang="vi-VN" sz="2400" b="1" dirty="0">
                <a:solidFill>
                  <a:srgbClr val="FFFFCC"/>
                </a:solidFill>
              </a:rPr>
              <a:t>z=4 </a:t>
            </a:r>
            <a:r>
              <a:rPr lang="hu-HU" sz="2400" dirty="0" smtClean="0">
                <a:solidFill>
                  <a:srgbClr val="FFFFCC"/>
                </a:solidFill>
              </a:rPr>
              <a:t>a sorozat</a:t>
            </a:r>
            <a:r>
              <a:rPr lang="vi-VN" sz="2400" dirty="0" smtClean="0">
                <a:solidFill>
                  <a:srgbClr val="FFFFCC"/>
                </a:solidFill>
              </a:rPr>
              <a:t>: </a:t>
            </a:r>
            <a:r>
              <a:rPr lang="vi-VN" sz="2400" b="1" dirty="0">
                <a:solidFill>
                  <a:srgbClr val="FFFFCC"/>
                </a:solidFill>
              </a:rPr>
              <a:t>1</a:t>
            </a:r>
            <a:r>
              <a:rPr lang="vi-VN" sz="2400" dirty="0">
                <a:solidFill>
                  <a:srgbClr val="FFFFCC"/>
                </a:solidFill>
              </a:rPr>
              <a:t>, </a:t>
            </a:r>
            <a:r>
              <a:rPr lang="vi-VN" sz="2400" b="1" dirty="0">
                <a:solidFill>
                  <a:srgbClr val="FFFFCC"/>
                </a:solidFill>
              </a:rPr>
              <a:t>2</a:t>
            </a:r>
            <a:r>
              <a:rPr lang="vi-VN" sz="2400" dirty="0">
                <a:solidFill>
                  <a:srgbClr val="FFFFCC"/>
                </a:solidFill>
              </a:rPr>
              <a:t>, </a:t>
            </a:r>
            <a:r>
              <a:rPr lang="vi-VN" sz="2400" b="1" dirty="0">
                <a:solidFill>
                  <a:srgbClr val="FFFFCC"/>
                </a:solidFill>
              </a:rPr>
              <a:t>4</a:t>
            </a:r>
            <a:r>
              <a:rPr lang="vi-VN" sz="2400" dirty="0">
                <a:solidFill>
                  <a:srgbClr val="FFFFCC"/>
                </a:solidFill>
              </a:rPr>
              <a:t>, </a:t>
            </a:r>
            <a:r>
              <a:rPr lang="vi-VN" sz="2400" b="1" dirty="0">
                <a:solidFill>
                  <a:srgbClr val="FFFFCC"/>
                </a:solidFill>
              </a:rPr>
              <a:t>5</a:t>
            </a:r>
            <a:r>
              <a:rPr lang="vi-VN" sz="2400" dirty="0">
                <a:solidFill>
                  <a:srgbClr val="FFFFCC"/>
                </a:solidFill>
              </a:rPr>
              <a:t>, </a:t>
            </a:r>
            <a:r>
              <a:rPr lang="vi-VN" sz="2400" b="1" dirty="0">
                <a:solidFill>
                  <a:srgbClr val="FFFFCC"/>
                </a:solidFill>
              </a:rPr>
              <a:t>7</a:t>
            </a:r>
            <a:r>
              <a:rPr lang="vi-VN" sz="2400" dirty="0">
                <a:solidFill>
                  <a:srgbClr val="FFFFCC"/>
                </a:solidFill>
              </a:rPr>
              <a:t>, </a:t>
            </a:r>
            <a:r>
              <a:rPr lang="vi-VN" sz="2400" b="1" dirty="0">
                <a:solidFill>
                  <a:srgbClr val="FFFFCC"/>
                </a:solidFill>
              </a:rPr>
              <a:t>8</a:t>
            </a:r>
            <a:r>
              <a:rPr lang="vi-VN" sz="2400" dirty="0">
                <a:solidFill>
                  <a:srgbClr val="FFFFCC"/>
                </a:solidFill>
              </a:rPr>
              <a:t>, </a:t>
            </a:r>
            <a:r>
              <a:rPr lang="vi-VN" sz="2400" b="1" dirty="0">
                <a:solidFill>
                  <a:srgbClr val="FFFFCC"/>
                </a:solidFill>
              </a:rPr>
              <a:t>10</a:t>
            </a:r>
            <a:r>
              <a:rPr lang="vi-VN" sz="2400" dirty="0">
                <a:solidFill>
                  <a:srgbClr val="FFFFCC"/>
                </a:solidFill>
              </a:rPr>
              <a:t>, </a:t>
            </a:r>
            <a:r>
              <a:rPr lang="vi-VN" sz="2400" b="1" dirty="0">
                <a:solidFill>
                  <a:srgbClr val="FFFFCC"/>
                </a:solidFill>
              </a:rPr>
              <a:t>11</a:t>
            </a:r>
            <a:r>
              <a:rPr lang="vi-VN" sz="2400" dirty="0">
                <a:solidFill>
                  <a:srgbClr val="FFFFCC"/>
                </a:solidFill>
              </a:rPr>
              <a:t>, </a:t>
            </a:r>
            <a:r>
              <a:rPr lang="vi-VN" sz="2400" b="1" dirty="0">
                <a:solidFill>
                  <a:srgbClr val="FFFFCC"/>
                </a:solidFill>
              </a:rPr>
              <a:t>13</a:t>
            </a:r>
            <a:r>
              <a:rPr lang="vi-VN" sz="2400" dirty="0">
                <a:solidFill>
                  <a:srgbClr val="FFFFCC"/>
                </a:solidFill>
              </a:rPr>
              <a:t>, </a:t>
            </a:r>
            <a:r>
              <a:rPr lang="vi-VN" sz="2400" b="1" dirty="0">
                <a:solidFill>
                  <a:srgbClr val="FFFFCC"/>
                </a:solidFill>
              </a:rPr>
              <a:t>14</a:t>
            </a:r>
            <a:r>
              <a:rPr lang="vi-VN" sz="2400" dirty="0">
                <a:solidFill>
                  <a:srgbClr val="FFFFCC"/>
                </a:solidFill>
              </a:rPr>
              <a:t>, </a:t>
            </a:r>
            <a:r>
              <a:rPr lang="vi-VN" sz="2400" b="1" dirty="0">
                <a:solidFill>
                  <a:srgbClr val="FFFFCC"/>
                </a:solidFill>
              </a:rPr>
              <a:t>16</a:t>
            </a:r>
            <a:r>
              <a:rPr lang="vi-VN" sz="2400" dirty="0">
                <a:solidFill>
                  <a:srgbClr val="FFFFCC"/>
                </a:solidFill>
              </a:rPr>
              <a:t>, </a:t>
            </a:r>
            <a:r>
              <a:rPr lang="vi-VN" sz="2400" b="1" dirty="0">
                <a:solidFill>
                  <a:srgbClr val="FFFFCC"/>
                </a:solidFill>
              </a:rPr>
              <a:t>...</a:t>
            </a:r>
          </a:p>
          <a:p>
            <a:pPr marL="0" indent="0" algn="just">
              <a:buNone/>
            </a:pPr>
            <a:r>
              <a:rPr lang="hu-HU" sz="2400" dirty="0" smtClean="0">
                <a:solidFill>
                  <a:srgbClr val="FFFFCC"/>
                </a:solidFill>
              </a:rPr>
              <a:t>Beolvasunk a billentyűzetről egy </a:t>
            </a:r>
            <a:r>
              <a:rPr lang="hu-HU" sz="2400" b="1" dirty="0" smtClean="0">
                <a:solidFill>
                  <a:srgbClr val="FFFFCC"/>
                </a:solidFill>
              </a:rPr>
              <a:t>n</a:t>
            </a:r>
            <a:r>
              <a:rPr lang="hu-HU" sz="2400" dirty="0" smtClean="0">
                <a:solidFill>
                  <a:srgbClr val="FFFFCC"/>
                </a:solidFill>
              </a:rPr>
              <a:t> természetes számot</a:t>
            </a:r>
            <a:r>
              <a:rPr lang="it-IT" sz="2400" b="1" dirty="0" smtClean="0">
                <a:solidFill>
                  <a:srgbClr val="FFFFCC"/>
                </a:solidFill>
              </a:rPr>
              <a:t> </a:t>
            </a:r>
            <a:r>
              <a:rPr lang="it-IT" sz="2400" dirty="0">
                <a:solidFill>
                  <a:srgbClr val="FFFFCC"/>
                </a:solidFill>
              </a:rPr>
              <a:t>(</a:t>
            </a:r>
            <a:r>
              <a:rPr lang="it-IT" sz="2400" b="1" dirty="0" smtClean="0">
                <a:solidFill>
                  <a:srgbClr val="FFFFCC"/>
                </a:solidFill>
              </a:rPr>
              <a:t>n</a:t>
            </a:r>
            <a:r>
              <a:rPr lang="it-IT" sz="2400" dirty="0">
                <a:solidFill>
                  <a:srgbClr val="FFFFCC"/>
                </a:solidFill>
              </a:rPr>
              <a:t>є</a:t>
            </a:r>
            <a:r>
              <a:rPr lang="it-IT" sz="2400" b="1" dirty="0" smtClean="0">
                <a:solidFill>
                  <a:srgbClr val="FFFFCC"/>
                </a:solidFill>
              </a:rPr>
              <a:t>[1,10</a:t>
            </a:r>
            <a:r>
              <a:rPr lang="it-IT" sz="2400" b="1" baseline="30000" dirty="0" smtClean="0">
                <a:solidFill>
                  <a:srgbClr val="FFFFCC"/>
                </a:solidFill>
              </a:rPr>
              <a:t>4</a:t>
            </a:r>
            <a:r>
              <a:rPr lang="it-IT" sz="2400" b="1" dirty="0">
                <a:solidFill>
                  <a:srgbClr val="FFFFCC"/>
                </a:solidFill>
              </a:rPr>
              <a:t>]</a:t>
            </a:r>
            <a:r>
              <a:rPr lang="it-IT" sz="2400" dirty="0">
                <a:solidFill>
                  <a:srgbClr val="FFFFCC"/>
                </a:solidFill>
              </a:rPr>
              <a:t>), </a:t>
            </a:r>
            <a:r>
              <a:rPr lang="hu-HU" sz="2400" dirty="0" smtClean="0">
                <a:solidFill>
                  <a:srgbClr val="FFFFCC"/>
                </a:solidFill>
              </a:rPr>
              <a:t>majd az </a:t>
            </a:r>
            <a:r>
              <a:rPr lang="vi-VN" sz="2400" b="1" dirty="0">
                <a:solidFill>
                  <a:srgbClr val="FFFFCC"/>
                </a:solidFill>
              </a:rPr>
              <a:t>x</a:t>
            </a:r>
            <a:r>
              <a:rPr lang="vi-VN" sz="2400" dirty="0">
                <a:solidFill>
                  <a:srgbClr val="FFFFCC"/>
                </a:solidFill>
              </a:rPr>
              <a:t>, </a:t>
            </a:r>
            <a:r>
              <a:rPr lang="vi-VN" sz="2400" b="1" dirty="0">
                <a:solidFill>
                  <a:srgbClr val="FFFFCC"/>
                </a:solidFill>
              </a:rPr>
              <a:t>y </a:t>
            </a:r>
            <a:r>
              <a:rPr lang="hu-HU" sz="2400" dirty="0" smtClean="0">
                <a:solidFill>
                  <a:srgbClr val="FFFFCC"/>
                </a:solidFill>
              </a:rPr>
              <a:t>és</a:t>
            </a:r>
            <a:r>
              <a:rPr lang="vi-VN" sz="2400" dirty="0" smtClean="0">
                <a:solidFill>
                  <a:srgbClr val="FFFFCC"/>
                </a:solidFill>
              </a:rPr>
              <a:t> </a:t>
            </a:r>
            <a:r>
              <a:rPr lang="vi-VN" sz="2400" b="1" dirty="0">
                <a:solidFill>
                  <a:srgbClr val="FFFFCC"/>
                </a:solidFill>
              </a:rPr>
              <a:t>z </a:t>
            </a:r>
            <a:r>
              <a:rPr lang="hu-HU" sz="2400" dirty="0" smtClean="0">
                <a:solidFill>
                  <a:srgbClr val="FFFFCC"/>
                </a:solidFill>
              </a:rPr>
              <a:t>számokat a </a:t>
            </a:r>
            <a:r>
              <a:rPr lang="vi-VN" sz="2400" b="1" dirty="0">
                <a:solidFill>
                  <a:srgbClr val="FFFFCC"/>
                </a:solidFill>
              </a:rPr>
              <a:t>[1,10</a:t>
            </a:r>
            <a:r>
              <a:rPr lang="vi-VN" sz="2400" b="1" baseline="30000" dirty="0">
                <a:solidFill>
                  <a:srgbClr val="FFFFCC"/>
                </a:solidFill>
              </a:rPr>
              <a:t>2</a:t>
            </a:r>
            <a:r>
              <a:rPr lang="vi-VN" sz="2400" b="1" dirty="0" smtClean="0">
                <a:solidFill>
                  <a:srgbClr val="FFFFCC"/>
                </a:solidFill>
              </a:rPr>
              <a:t>)</a:t>
            </a:r>
            <a:r>
              <a:rPr lang="hu-HU" sz="2400" b="1" dirty="0" smtClean="0">
                <a:solidFill>
                  <a:srgbClr val="FFFFCC"/>
                </a:solidFill>
              </a:rPr>
              <a:t> </a:t>
            </a:r>
            <a:r>
              <a:rPr lang="hu-HU" sz="2400" dirty="0" smtClean="0">
                <a:solidFill>
                  <a:srgbClr val="FFFFCC"/>
                </a:solidFill>
              </a:rPr>
              <a:t>intervallumból. Ezek a fenti sorozat első három tagjai</a:t>
            </a:r>
            <a:r>
              <a:rPr lang="vi-VN" sz="2400" dirty="0" smtClean="0">
                <a:solidFill>
                  <a:srgbClr val="FFFFCC"/>
                </a:solidFill>
              </a:rPr>
              <a:t>. </a:t>
            </a:r>
            <a:endParaRPr lang="hu-HU" sz="2400" dirty="0" smtClean="0">
              <a:solidFill>
                <a:srgbClr val="FFFFCC"/>
              </a:solidFill>
            </a:endParaRPr>
          </a:p>
          <a:p>
            <a:pPr marL="0" indent="0" algn="just">
              <a:buNone/>
            </a:pPr>
            <a:r>
              <a:rPr lang="hu-HU" sz="2400" dirty="0">
                <a:solidFill>
                  <a:srgbClr val="FFFFCC"/>
                </a:solidFill>
              </a:rPr>
              <a:t>Í</a:t>
            </a:r>
            <a:r>
              <a:rPr lang="hu-HU" sz="2400" dirty="0" smtClean="0">
                <a:solidFill>
                  <a:srgbClr val="FFFFCC"/>
                </a:solidFill>
              </a:rPr>
              <a:t>rjuk ki szóközzel elválasztva a sorozat első </a:t>
            </a:r>
            <a:r>
              <a:rPr lang="hu-HU" sz="2400" b="1" dirty="0" smtClean="0">
                <a:solidFill>
                  <a:srgbClr val="FFFFCC"/>
                </a:solidFill>
              </a:rPr>
              <a:t>n</a:t>
            </a:r>
            <a:r>
              <a:rPr lang="hu-HU" sz="2400" dirty="0" smtClean="0">
                <a:solidFill>
                  <a:srgbClr val="FFFFCC"/>
                </a:solidFill>
              </a:rPr>
              <a:t> darab értékét fordított sorrendben. </a:t>
            </a:r>
            <a:r>
              <a:rPr lang="en-US" sz="2400" dirty="0" err="1" smtClean="0">
                <a:solidFill>
                  <a:srgbClr val="FFFFCC"/>
                </a:solidFill>
              </a:rPr>
              <a:t>Haszn</a:t>
            </a:r>
            <a:r>
              <a:rPr lang="hu-HU" sz="2400" dirty="0">
                <a:solidFill>
                  <a:srgbClr val="FFFFCC"/>
                </a:solidFill>
              </a:rPr>
              <a:t>á</a:t>
            </a:r>
            <a:r>
              <a:rPr lang="en-US" sz="2400" dirty="0" err="1" smtClean="0">
                <a:solidFill>
                  <a:srgbClr val="FFFFCC"/>
                </a:solidFill>
              </a:rPr>
              <a:t>ljunk</a:t>
            </a:r>
            <a:r>
              <a:rPr lang="hu-HU" sz="2400" dirty="0" smtClean="0">
                <a:solidFill>
                  <a:srgbClr val="FFFFCC"/>
                </a:solidFill>
              </a:rPr>
              <a:t> egy a futási idő és a felhasznált memória szempontjából hatékony algoritmust.</a:t>
            </a:r>
            <a:endParaRPr lang="vi-VN" sz="2400" dirty="0">
              <a:solidFill>
                <a:srgbClr val="FFFFCC"/>
              </a:solidFill>
            </a:endParaRPr>
          </a:p>
          <a:p>
            <a:pPr marL="0" indent="0" algn="just">
              <a:buNone/>
            </a:pPr>
            <a:r>
              <a:rPr lang="hu-HU" sz="2400" b="1" dirty="0" smtClean="0">
                <a:solidFill>
                  <a:srgbClr val="FFFFCC"/>
                </a:solidFill>
              </a:rPr>
              <a:t>Például</a:t>
            </a:r>
            <a:r>
              <a:rPr lang="vi-VN" sz="2400" b="1" dirty="0" smtClean="0">
                <a:solidFill>
                  <a:srgbClr val="FFFFCC"/>
                </a:solidFill>
              </a:rPr>
              <a:t>: </a:t>
            </a:r>
            <a:r>
              <a:rPr lang="hu-HU" sz="2400" dirty="0" smtClean="0">
                <a:solidFill>
                  <a:srgbClr val="FFFFCC"/>
                </a:solidFill>
              </a:rPr>
              <a:t>ha</a:t>
            </a:r>
            <a:r>
              <a:rPr lang="vi-VN" sz="2400" dirty="0" smtClean="0">
                <a:solidFill>
                  <a:srgbClr val="FFFFCC"/>
                </a:solidFill>
              </a:rPr>
              <a:t> </a:t>
            </a:r>
            <a:r>
              <a:rPr lang="vi-VN" sz="2400" b="1" dirty="0">
                <a:solidFill>
                  <a:srgbClr val="FFFFCC"/>
                </a:solidFill>
              </a:rPr>
              <a:t>n=10</a:t>
            </a:r>
            <a:r>
              <a:rPr lang="vi-VN" sz="2400" dirty="0">
                <a:solidFill>
                  <a:srgbClr val="FFFFCC"/>
                </a:solidFill>
              </a:rPr>
              <a:t>, </a:t>
            </a:r>
            <a:r>
              <a:rPr lang="vi-VN" sz="2400" b="1" dirty="0">
                <a:solidFill>
                  <a:srgbClr val="FFFFCC"/>
                </a:solidFill>
              </a:rPr>
              <a:t>x=1</a:t>
            </a:r>
            <a:r>
              <a:rPr lang="vi-VN" sz="2400" dirty="0">
                <a:solidFill>
                  <a:srgbClr val="FFFFCC"/>
                </a:solidFill>
              </a:rPr>
              <a:t>, </a:t>
            </a:r>
            <a:r>
              <a:rPr lang="vi-VN" sz="2400" b="1" dirty="0">
                <a:solidFill>
                  <a:srgbClr val="FFFFCC"/>
                </a:solidFill>
              </a:rPr>
              <a:t>y=2 </a:t>
            </a:r>
            <a:r>
              <a:rPr lang="hu-HU" sz="2400" dirty="0" smtClean="0">
                <a:solidFill>
                  <a:srgbClr val="FFFFCC"/>
                </a:solidFill>
              </a:rPr>
              <a:t>és</a:t>
            </a:r>
            <a:r>
              <a:rPr lang="vi-VN" sz="2400" dirty="0" smtClean="0">
                <a:solidFill>
                  <a:srgbClr val="FFFFCC"/>
                </a:solidFill>
              </a:rPr>
              <a:t> </a:t>
            </a:r>
            <a:r>
              <a:rPr lang="vi-VN" sz="2400" b="1" dirty="0" smtClean="0">
                <a:solidFill>
                  <a:srgbClr val="FFFFCC"/>
                </a:solidFill>
              </a:rPr>
              <a:t>z=4</a:t>
            </a:r>
            <a:r>
              <a:rPr lang="hu-HU" sz="2400" b="1" dirty="0" smtClean="0">
                <a:solidFill>
                  <a:srgbClr val="FFFFCC"/>
                </a:solidFill>
              </a:rPr>
              <a:t>,</a:t>
            </a:r>
            <a:r>
              <a:rPr lang="vi-VN" sz="2400" b="1" dirty="0" smtClean="0">
                <a:solidFill>
                  <a:srgbClr val="FFFFCC"/>
                </a:solidFill>
              </a:rPr>
              <a:t> </a:t>
            </a:r>
            <a:r>
              <a:rPr lang="hu-HU" sz="2400" dirty="0" smtClean="0">
                <a:solidFill>
                  <a:srgbClr val="FFFFCC"/>
                </a:solidFill>
              </a:rPr>
              <a:t>a következő értékek lesznek kiírva</a:t>
            </a:r>
            <a:r>
              <a:rPr lang="vi-VN" sz="2400" dirty="0" smtClean="0">
                <a:solidFill>
                  <a:srgbClr val="FFFFCC"/>
                </a:solidFill>
              </a:rPr>
              <a:t>: </a:t>
            </a:r>
            <a:r>
              <a:rPr lang="vi-VN" sz="2400" b="1" dirty="0">
                <a:solidFill>
                  <a:srgbClr val="FFFFCC"/>
                </a:solidFill>
              </a:rPr>
              <a:t>14 13 11 10 8 7 5 4 2 1</a:t>
            </a:r>
          </a:p>
          <a:p>
            <a:pPr marL="0" indent="0" algn="r">
              <a:buNone/>
            </a:pPr>
            <a:r>
              <a:rPr lang="en-US" sz="2400" dirty="0" smtClean="0">
                <a:solidFill>
                  <a:srgbClr val="FFFFCC"/>
                </a:solidFill>
              </a:rPr>
              <a:t>(</a:t>
            </a:r>
            <a:r>
              <a:rPr lang="hu-HU" sz="2400" dirty="0" smtClean="0">
                <a:solidFill>
                  <a:srgbClr val="FFFFCC"/>
                </a:solidFill>
              </a:rPr>
              <a:t>Érettségi, </a:t>
            </a:r>
            <a:r>
              <a:rPr lang="en-US" sz="2400" dirty="0" smtClean="0">
                <a:solidFill>
                  <a:srgbClr val="FFFFCC"/>
                </a:solidFill>
              </a:rPr>
              <a:t>20</a:t>
            </a:r>
            <a:r>
              <a:rPr lang="hu-HU" sz="2400" dirty="0" smtClean="0">
                <a:solidFill>
                  <a:srgbClr val="FFFFCC"/>
                </a:solidFill>
              </a:rPr>
              <a:t>19)</a:t>
            </a:r>
            <a:r>
              <a:rPr lang="hu-HU" sz="2400" dirty="0">
                <a:solidFill>
                  <a:srgbClr val="FFFFCC"/>
                </a:solidFill>
              </a:rPr>
              <a:t>	</a:t>
            </a:r>
          </a:p>
          <a:p>
            <a:pPr marL="0" indent="0" algn="just">
              <a:buNone/>
            </a:pPr>
            <a:endParaRPr lang="en-US" sz="2400" dirty="0">
              <a:solidFill>
                <a:srgbClr val="FFFFCC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765057" y="476672"/>
            <a:ext cx="4731543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u-HU" dirty="0" smtClean="0">
                <a:solidFill>
                  <a:schemeClr val="bg1"/>
                </a:solidFill>
              </a:rPr>
              <a:t>Vagy csak egy kis matematika?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832" y="490881"/>
            <a:ext cx="218122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110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4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8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408" y="819349"/>
            <a:ext cx="10585176" cy="809451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	</a:t>
            </a:r>
            <a:r>
              <a:rPr lang="en-US" sz="3200" dirty="0" smtClean="0">
                <a:solidFill>
                  <a:srgbClr val="FFFF99"/>
                </a:solidFill>
              </a:rPr>
              <a:t> </a:t>
            </a:r>
            <a:r>
              <a:rPr lang="hu-HU" sz="3200" dirty="0" smtClean="0">
                <a:solidFill>
                  <a:schemeClr val="bg1"/>
                </a:solidFill>
              </a:rPr>
              <a:t>Hogyan gondolkodunk</a:t>
            </a:r>
            <a:r>
              <a:rPr lang="hu-HU" sz="3200" dirty="0" smtClean="0">
                <a:solidFill>
                  <a:srgbClr val="FFFF99"/>
                </a:solidFill>
              </a:rPr>
              <a:t/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endParaRPr lang="en-US" sz="2000" dirty="0">
              <a:solidFill>
                <a:srgbClr val="FFFF9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682" y="819349"/>
            <a:ext cx="997374" cy="66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8146" y="819349"/>
            <a:ext cx="997374" cy="66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778146" y="1556792"/>
            <a:ext cx="6613998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hu-HU" dirty="0">
                <a:solidFill>
                  <a:srgbClr val="FFFFCC"/>
                </a:solidFill>
              </a:rPr>
              <a:t>f</a:t>
            </a:r>
            <a:r>
              <a:rPr lang="hu-HU" dirty="0" smtClean="0">
                <a:solidFill>
                  <a:srgbClr val="FFFFCC"/>
                </a:solidFill>
              </a:rPr>
              <a:t>1</a:t>
            </a:r>
            <a:r>
              <a:rPr lang="ro-RO" dirty="0" smtClean="0">
                <a:solidFill>
                  <a:srgbClr val="FFFFCC"/>
                </a:solidFill>
              </a:rPr>
              <a:t>=x 	f2=y</a:t>
            </a:r>
            <a:r>
              <a:rPr lang="ro-RO" dirty="0">
                <a:solidFill>
                  <a:srgbClr val="FFFFCC"/>
                </a:solidFill>
              </a:rPr>
              <a:t> </a:t>
            </a:r>
            <a:r>
              <a:rPr lang="ro-RO" dirty="0" smtClean="0">
                <a:solidFill>
                  <a:srgbClr val="FFFFCC"/>
                </a:solidFill>
              </a:rPr>
              <a:t>  f3=z</a:t>
            </a:r>
          </a:p>
          <a:p>
            <a:pPr marL="0" indent="0" algn="just">
              <a:buNone/>
            </a:pPr>
            <a:r>
              <a:rPr lang="ro-RO" dirty="0" smtClean="0">
                <a:solidFill>
                  <a:srgbClr val="FFFFCC"/>
                </a:solidFill>
              </a:rPr>
              <a:t>f4=z+y-x</a:t>
            </a:r>
          </a:p>
          <a:p>
            <a:pPr marL="0" indent="0" algn="just">
              <a:buNone/>
            </a:pPr>
            <a:r>
              <a:rPr lang="ro-RO" dirty="0" smtClean="0">
                <a:solidFill>
                  <a:srgbClr val="FFFFCC"/>
                </a:solidFill>
              </a:rPr>
              <a:t>f5=(z+y-x)+z-y=2z-x</a:t>
            </a:r>
          </a:p>
          <a:p>
            <a:pPr marL="0" indent="0" algn="just">
              <a:buNone/>
            </a:pPr>
            <a:r>
              <a:rPr lang="ro-RO" dirty="0" smtClean="0">
                <a:solidFill>
                  <a:srgbClr val="FFFFCC"/>
                </a:solidFill>
              </a:rPr>
              <a:t>f6=(2z-x)+(z+y-x)-z=2z-2x+y</a:t>
            </a:r>
          </a:p>
          <a:p>
            <a:pPr marL="0" indent="0" algn="just">
              <a:buNone/>
            </a:pPr>
            <a:r>
              <a:rPr lang="ro-RO" dirty="0">
                <a:solidFill>
                  <a:srgbClr val="FFFFCC"/>
                </a:solidFill>
              </a:rPr>
              <a:t>f</a:t>
            </a:r>
            <a:r>
              <a:rPr lang="ro-RO" dirty="0" smtClean="0">
                <a:solidFill>
                  <a:srgbClr val="FFFFCC"/>
                </a:solidFill>
              </a:rPr>
              <a:t>7=(</a:t>
            </a:r>
            <a:r>
              <a:rPr lang="ro-RO" dirty="0">
                <a:solidFill>
                  <a:srgbClr val="FFFFCC"/>
                </a:solidFill>
              </a:rPr>
              <a:t>2z-2x+y</a:t>
            </a:r>
            <a:r>
              <a:rPr lang="ro-RO" dirty="0" smtClean="0">
                <a:solidFill>
                  <a:srgbClr val="FFFFCC"/>
                </a:solidFill>
              </a:rPr>
              <a:t>)+(</a:t>
            </a:r>
            <a:r>
              <a:rPr lang="ro-RO" dirty="0">
                <a:solidFill>
                  <a:srgbClr val="FFFFCC"/>
                </a:solidFill>
              </a:rPr>
              <a:t>2z-x</a:t>
            </a:r>
            <a:r>
              <a:rPr lang="ro-RO" dirty="0" smtClean="0">
                <a:solidFill>
                  <a:srgbClr val="FFFFCC"/>
                </a:solidFill>
              </a:rPr>
              <a:t>)-(</a:t>
            </a:r>
            <a:r>
              <a:rPr lang="ro-RO" dirty="0">
                <a:solidFill>
                  <a:srgbClr val="FFFFCC"/>
                </a:solidFill>
              </a:rPr>
              <a:t>z+y-x</a:t>
            </a:r>
            <a:r>
              <a:rPr lang="ro-RO" dirty="0" smtClean="0">
                <a:solidFill>
                  <a:srgbClr val="FFFFCC"/>
                </a:solidFill>
              </a:rPr>
              <a:t>)=3z-2x</a:t>
            </a:r>
          </a:p>
          <a:p>
            <a:pPr marL="0" indent="0" algn="just">
              <a:buNone/>
            </a:pPr>
            <a:r>
              <a:rPr lang="ro-RO" dirty="0">
                <a:solidFill>
                  <a:srgbClr val="FFFFCC"/>
                </a:solidFill>
              </a:rPr>
              <a:t>f</a:t>
            </a:r>
            <a:r>
              <a:rPr lang="ro-RO" dirty="0" smtClean="0">
                <a:solidFill>
                  <a:srgbClr val="FFFFCC"/>
                </a:solidFill>
              </a:rPr>
              <a:t>8=(3z-2x)+(</a:t>
            </a:r>
            <a:r>
              <a:rPr lang="ro-RO" dirty="0">
                <a:solidFill>
                  <a:srgbClr val="FFFFCC"/>
                </a:solidFill>
              </a:rPr>
              <a:t>2z-2x+y</a:t>
            </a:r>
            <a:r>
              <a:rPr lang="ro-RO" dirty="0" smtClean="0">
                <a:solidFill>
                  <a:srgbClr val="FFFFCC"/>
                </a:solidFill>
              </a:rPr>
              <a:t>)-(</a:t>
            </a:r>
            <a:r>
              <a:rPr lang="ro-RO" dirty="0">
                <a:solidFill>
                  <a:srgbClr val="FFFFCC"/>
                </a:solidFill>
              </a:rPr>
              <a:t>2z-x</a:t>
            </a:r>
            <a:r>
              <a:rPr lang="ro-RO" dirty="0" smtClean="0">
                <a:solidFill>
                  <a:srgbClr val="FFFFCC"/>
                </a:solidFill>
              </a:rPr>
              <a:t>)=3z-3x+y</a:t>
            </a:r>
          </a:p>
          <a:p>
            <a:pPr marL="0" indent="0" algn="just">
              <a:buNone/>
            </a:pPr>
            <a:r>
              <a:rPr lang="ro-RO" dirty="0">
                <a:solidFill>
                  <a:srgbClr val="FFFFCC"/>
                </a:solidFill>
              </a:rPr>
              <a:t>f</a:t>
            </a:r>
            <a:r>
              <a:rPr lang="ro-RO" dirty="0" smtClean="0">
                <a:solidFill>
                  <a:srgbClr val="FFFFCC"/>
                </a:solidFill>
              </a:rPr>
              <a:t>9=(</a:t>
            </a:r>
            <a:r>
              <a:rPr lang="ro-RO" dirty="0">
                <a:solidFill>
                  <a:srgbClr val="FFFFCC"/>
                </a:solidFill>
              </a:rPr>
              <a:t>3z-3x+y</a:t>
            </a:r>
            <a:r>
              <a:rPr lang="ro-RO" dirty="0" smtClean="0">
                <a:solidFill>
                  <a:srgbClr val="FFFFCC"/>
                </a:solidFill>
              </a:rPr>
              <a:t>)+(</a:t>
            </a:r>
            <a:r>
              <a:rPr lang="ro-RO" dirty="0">
                <a:solidFill>
                  <a:srgbClr val="FFFFCC"/>
                </a:solidFill>
              </a:rPr>
              <a:t>3z-2x</a:t>
            </a:r>
            <a:r>
              <a:rPr lang="ro-RO" dirty="0" smtClean="0">
                <a:solidFill>
                  <a:srgbClr val="FFFFCC"/>
                </a:solidFill>
              </a:rPr>
              <a:t>)-(</a:t>
            </a:r>
            <a:r>
              <a:rPr lang="ro-RO" dirty="0">
                <a:solidFill>
                  <a:srgbClr val="FFFFCC"/>
                </a:solidFill>
              </a:rPr>
              <a:t>2z-2x+y</a:t>
            </a:r>
            <a:r>
              <a:rPr lang="ro-RO" dirty="0" smtClean="0">
                <a:solidFill>
                  <a:srgbClr val="FFFFCC"/>
                </a:solidFill>
              </a:rPr>
              <a:t>)=4z-3x</a:t>
            </a:r>
          </a:p>
          <a:p>
            <a:pPr marL="0" indent="0" algn="just">
              <a:buNone/>
            </a:pPr>
            <a:r>
              <a:rPr lang="ro-RO" dirty="0">
                <a:solidFill>
                  <a:srgbClr val="FFFFCC"/>
                </a:solidFill>
              </a:rPr>
              <a:t>f</a:t>
            </a:r>
            <a:r>
              <a:rPr lang="ro-RO" dirty="0" smtClean="0">
                <a:solidFill>
                  <a:srgbClr val="FFFFCC"/>
                </a:solidFill>
              </a:rPr>
              <a:t>10=(4z-3x)+(</a:t>
            </a:r>
            <a:r>
              <a:rPr lang="ro-RO" dirty="0">
                <a:solidFill>
                  <a:srgbClr val="FFFFCC"/>
                </a:solidFill>
              </a:rPr>
              <a:t>3z-3x+y</a:t>
            </a:r>
            <a:r>
              <a:rPr lang="ro-RO" dirty="0" smtClean="0">
                <a:solidFill>
                  <a:srgbClr val="FFFFCC"/>
                </a:solidFill>
              </a:rPr>
              <a:t>)-(</a:t>
            </a:r>
            <a:r>
              <a:rPr lang="ro-RO" dirty="0">
                <a:solidFill>
                  <a:srgbClr val="FFFFCC"/>
                </a:solidFill>
              </a:rPr>
              <a:t>3z-2x</a:t>
            </a:r>
            <a:r>
              <a:rPr lang="ro-RO" dirty="0" smtClean="0">
                <a:solidFill>
                  <a:srgbClr val="FFFFCC"/>
                </a:solidFill>
              </a:rPr>
              <a:t>)=4z-4x+y</a:t>
            </a:r>
            <a:endParaRPr lang="en-US" dirty="0">
              <a:solidFill>
                <a:srgbClr val="FFFFCC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968208" y="1628800"/>
            <a:ext cx="2376264" cy="7920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sv-SE" b="1" dirty="0">
                <a:solidFill>
                  <a:srgbClr val="FF9966"/>
                </a:solidFill>
              </a:rPr>
              <a:t>f</a:t>
            </a:r>
            <a:r>
              <a:rPr lang="sv-SE" b="1" baseline="-25000" dirty="0">
                <a:solidFill>
                  <a:srgbClr val="FF9966"/>
                </a:solidFill>
              </a:rPr>
              <a:t>i</a:t>
            </a:r>
            <a:r>
              <a:rPr lang="sv-SE" b="1" dirty="0">
                <a:solidFill>
                  <a:srgbClr val="FF9966"/>
                </a:solidFill>
              </a:rPr>
              <a:t>=f</a:t>
            </a:r>
            <a:r>
              <a:rPr lang="sv-SE" b="1" baseline="-25000" dirty="0">
                <a:solidFill>
                  <a:srgbClr val="FF9966"/>
                </a:solidFill>
              </a:rPr>
              <a:t>i-1</a:t>
            </a:r>
            <a:r>
              <a:rPr lang="sv-SE" b="1" dirty="0">
                <a:solidFill>
                  <a:srgbClr val="FF9966"/>
                </a:solidFill>
              </a:rPr>
              <a:t>+f</a:t>
            </a:r>
            <a:r>
              <a:rPr lang="sv-SE" b="1" baseline="-25000" dirty="0">
                <a:solidFill>
                  <a:srgbClr val="FF9966"/>
                </a:solidFill>
              </a:rPr>
              <a:t>i-2</a:t>
            </a:r>
            <a:r>
              <a:rPr lang="sv-SE" b="1" dirty="0">
                <a:solidFill>
                  <a:srgbClr val="FF9966"/>
                </a:solidFill>
              </a:rPr>
              <a:t>-f</a:t>
            </a:r>
            <a:r>
              <a:rPr lang="sv-SE" b="1" baseline="-25000" dirty="0">
                <a:solidFill>
                  <a:srgbClr val="FF9966"/>
                </a:solidFill>
              </a:rPr>
              <a:t>i-3</a:t>
            </a:r>
            <a:endParaRPr lang="en-US" dirty="0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12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408" y="819349"/>
            <a:ext cx="10585176" cy="809451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	</a:t>
            </a:r>
            <a:r>
              <a:rPr lang="en-US" sz="3200" dirty="0" smtClean="0">
                <a:solidFill>
                  <a:srgbClr val="FFFF99"/>
                </a:solidFill>
              </a:rPr>
              <a:t> </a:t>
            </a:r>
            <a:r>
              <a:rPr lang="hu-HU" sz="3200" dirty="0" smtClean="0">
                <a:solidFill>
                  <a:schemeClr val="bg1"/>
                </a:solidFill>
              </a:rPr>
              <a:t>Hogyan gondolkodunk</a:t>
            </a:r>
            <a:r>
              <a:rPr lang="hu-HU" sz="3200" dirty="0" smtClean="0">
                <a:solidFill>
                  <a:srgbClr val="FFFF99"/>
                </a:solidFill>
              </a:rPr>
              <a:t/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endParaRPr lang="en-US" sz="2000" dirty="0">
              <a:solidFill>
                <a:srgbClr val="FFFF9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682" y="819349"/>
            <a:ext cx="997374" cy="66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8146" y="819349"/>
            <a:ext cx="997374" cy="66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778146" y="1556792"/>
            <a:ext cx="6397974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hu-HU" dirty="0">
                <a:solidFill>
                  <a:srgbClr val="FFFFCC"/>
                </a:solidFill>
              </a:rPr>
              <a:t>f</a:t>
            </a:r>
            <a:r>
              <a:rPr lang="hu-HU" baseline="-25000" dirty="0" smtClean="0">
                <a:solidFill>
                  <a:srgbClr val="FFFFCC"/>
                </a:solidFill>
              </a:rPr>
              <a:t>1</a:t>
            </a:r>
            <a:r>
              <a:rPr lang="ro-RO" dirty="0" smtClean="0">
                <a:solidFill>
                  <a:srgbClr val="FFFFCC"/>
                </a:solidFill>
              </a:rPr>
              <a:t>=x 	</a:t>
            </a:r>
            <a:r>
              <a:rPr lang="ro-RO" dirty="0" smtClean="0">
                <a:solidFill>
                  <a:srgbClr val="FF9966"/>
                </a:solidFill>
              </a:rPr>
              <a:t>f</a:t>
            </a:r>
            <a:r>
              <a:rPr lang="ro-RO" baseline="-25000" dirty="0" smtClean="0">
                <a:solidFill>
                  <a:srgbClr val="FF9966"/>
                </a:solidFill>
              </a:rPr>
              <a:t>2</a:t>
            </a:r>
            <a:r>
              <a:rPr lang="ro-RO" dirty="0" smtClean="0">
                <a:solidFill>
                  <a:srgbClr val="FF9966"/>
                </a:solidFill>
              </a:rPr>
              <a:t>=y</a:t>
            </a:r>
            <a:r>
              <a:rPr lang="ro-RO" dirty="0">
                <a:solidFill>
                  <a:srgbClr val="FFFFCC"/>
                </a:solidFill>
              </a:rPr>
              <a:t> </a:t>
            </a:r>
            <a:r>
              <a:rPr lang="ro-RO" dirty="0" smtClean="0">
                <a:solidFill>
                  <a:srgbClr val="FFFFCC"/>
                </a:solidFill>
              </a:rPr>
              <a:t>  f</a:t>
            </a:r>
            <a:r>
              <a:rPr lang="ro-RO" baseline="-25000" dirty="0" smtClean="0">
                <a:solidFill>
                  <a:srgbClr val="FFFFCC"/>
                </a:solidFill>
              </a:rPr>
              <a:t>3</a:t>
            </a:r>
            <a:r>
              <a:rPr lang="ro-RO" dirty="0" smtClean="0">
                <a:solidFill>
                  <a:srgbClr val="FFFFCC"/>
                </a:solidFill>
              </a:rPr>
              <a:t>=z</a:t>
            </a:r>
          </a:p>
          <a:p>
            <a:pPr marL="0" indent="0" algn="just">
              <a:buNone/>
            </a:pPr>
            <a:r>
              <a:rPr lang="ro-RO" dirty="0" smtClean="0">
                <a:solidFill>
                  <a:srgbClr val="FF9966"/>
                </a:solidFill>
              </a:rPr>
              <a:t>f</a:t>
            </a:r>
            <a:r>
              <a:rPr lang="ro-RO" baseline="-25000" dirty="0" smtClean="0">
                <a:solidFill>
                  <a:srgbClr val="FF9966"/>
                </a:solidFill>
              </a:rPr>
              <a:t>4</a:t>
            </a:r>
            <a:r>
              <a:rPr lang="ro-RO" dirty="0" smtClean="0">
                <a:solidFill>
                  <a:srgbClr val="FF9966"/>
                </a:solidFill>
              </a:rPr>
              <a:t>=z+y-x</a:t>
            </a:r>
          </a:p>
          <a:p>
            <a:pPr marL="0" indent="0" algn="just">
              <a:buNone/>
            </a:pPr>
            <a:r>
              <a:rPr lang="ro-RO" dirty="0" smtClean="0">
                <a:solidFill>
                  <a:srgbClr val="FFFFCC"/>
                </a:solidFill>
              </a:rPr>
              <a:t>f</a:t>
            </a:r>
            <a:r>
              <a:rPr lang="ro-RO" baseline="-25000" dirty="0" smtClean="0">
                <a:solidFill>
                  <a:srgbClr val="FFFFCC"/>
                </a:solidFill>
              </a:rPr>
              <a:t>5</a:t>
            </a:r>
            <a:r>
              <a:rPr lang="ro-RO" dirty="0" smtClean="0">
                <a:solidFill>
                  <a:srgbClr val="FFFFCC"/>
                </a:solidFill>
              </a:rPr>
              <a:t>=(z+y-x)+z-y=2z-x</a:t>
            </a:r>
          </a:p>
          <a:p>
            <a:pPr marL="0" indent="0" algn="just">
              <a:buNone/>
            </a:pPr>
            <a:r>
              <a:rPr lang="ro-RO" dirty="0" smtClean="0">
                <a:solidFill>
                  <a:srgbClr val="FF9966"/>
                </a:solidFill>
              </a:rPr>
              <a:t>f</a:t>
            </a:r>
            <a:r>
              <a:rPr lang="ro-RO" baseline="-25000" dirty="0" smtClean="0">
                <a:solidFill>
                  <a:srgbClr val="FF9966"/>
                </a:solidFill>
              </a:rPr>
              <a:t>6</a:t>
            </a:r>
            <a:r>
              <a:rPr lang="ro-RO" dirty="0" smtClean="0">
                <a:solidFill>
                  <a:srgbClr val="FF9966"/>
                </a:solidFill>
              </a:rPr>
              <a:t>=(2z-x)+(z+y-x)-z=2z-2x+y</a:t>
            </a:r>
          </a:p>
          <a:p>
            <a:pPr marL="0" indent="0" algn="just">
              <a:buNone/>
            </a:pPr>
            <a:r>
              <a:rPr lang="ro-RO" dirty="0">
                <a:solidFill>
                  <a:srgbClr val="FFFFCC"/>
                </a:solidFill>
              </a:rPr>
              <a:t>f</a:t>
            </a:r>
            <a:r>
              <a:rPr lang="ro-RO" baseline="-25000" dirty="0" smtClean="0">
                <a:solidFill>
                  <a:srgbClr val="FFFFCC"/>
                </a:solidFill>
              </a:rPr>
              <a:t>7</a:t>
            </a:r>
            <a:r>
              <a:rPr lang="ro-RO" dirty="0" smtClean="0">
                <a:solidFill>
                  <a:srgbClr val="FFFFCC"/>
                </a:solidFill>
              </a:rPr>
              <a:t>=(</a:t>
            </a:r>
            <a:r>
              <a:rPr lang="ro-RO" dirty="0">
                <a:solidFill>
                  <a:srgbClr val="FFFFCC"/>
                </a:solidFill>
              </a:rPr>
              <a:t>2z-2x+y</a:t>
            </a:r>
            <a:r>
              <a:rPr lang="ro-RO" dirty="0" smtClean="0">
                <a:solidFill>
                  <a:srgbClr val="FFFFCC"/>
                </a:solidFill>
              </a:rPr>
              <a:t>)+(</a:t>
            </a:r>
            <a:r>
              <a:rPr lang="ro-RO" dirty="0">
                <a:solidFill>
                  <a:srgbClr val="FFFFCC"/>
                </a:solidFill>
              </a:rPr>
              <a:t>2z-x</a:t>
            </a:r>
            <a:r>
              <a:rPr lang="ro-RO" dirty="0" smtClean="0">
                <a:solidFill>
                  <a:srgbClr val="FFFFCC"/>
                </a:solidFill>
              </a:rPr>
              <a:t>)-(</a:t>
            </a:r>
            <a:r>
              <a:rPr lang="ro-RO" dirty="0">
                <a:solidFill>
                  <a:srgbClr val="FFFFCC"/>
                </a:solidFill>
              </a:rPr>
              <a:t>z+y-x</a:t>
            </a:r>
            <a:r>
              <a:rPr lang="ro-RO" dirty="0" smtClean="0">
                <a:solidFill>
                  <a:srgbClr val="FFFFCC"/>
                </a:solidFill>
              </a:rPr>
              <a:t>)=3z-2x</a:t>
            </a:r>
          </a:p>
          <a:p>
            <a:pPr marL="0" indent="0" algn="just">
              <a:buNone/>
            </a:pPr>
            <a:r>
              <a:rPr lang="ro-RO" dirty="0">
                <a:solidFill>
                  <a:srgbClr val="FF9966"/>
                </a:solidFill>
              </a:rPr>
              <a:t>f</a:t>
            </a:r>
            <a:r>
              <a:rPr lang="ro-RO" baseline="-25000" dirty="0" smtClean="0">
                <a:solidFill>
                  <a:srgbClr val="FF9966"/>
                </a:solidFill>
              </a:rPr>
              <a:t>8</a:t>
            </a:r>
            <a:r>
              <a:rPr lang="ro-RO" dirty="0" smtClean="0">
                <a:solidFill>
                  <a:srgbClr val="FF9966"/>
                </a:solidFill>
              </a:rPr>
              <a:t>=(3z-2x)+(</a:t>
            </a:r>
            <a:r>
              <a:rPr lang="ro-RO" dirty="0">
                <a:solidFill>
                  <a:srgbClr val="FF9966"/>
                </a:solidFill>
              </a:rPr>
              <a:t>2z-2x+y</a:t>
            </a:r>
            <a:r>
              <a:rPr lang="ro-RO" dirty="0" smtClean="0">
                <a:solidFill>
                  <a:srgbClr val="FF9966"/>
                </a:solidFill>
              </a:rPr>
              <a:t>)-(</a:t>
            </a:r>
            <a:r>
              <a:rPr lang="ro-RO" dirty="0">
                <a:solidFill>
                  <a:srgbClr val="FF9966"/>
                </a:solidFill>
              </a:rPr>
              <a:t>2z-x</a:t>
            </a:r>
            <a:r>
              <a:rPr lang="ro-RO" dirty="0" smtClean="0">
                <a:solidFill>
                  <a:srgbClr val="FF9966"/>
                </a:solidFill>
              </a:rPr>
              <a:t>)=3z-3x+y</a:t>
            </a:r>
          </a:p>
          <a:p>
            <a:pPr marL="0" indent="0" algn="just">
              <a:buNone/>
            </a:pPr>
            <a:r>
              <a:rPr lang="ro-RO" dirty="0">
                <a:solidFill>
                  <a:srgbClr val="FFFFCC"/>
                </a:solidFill>
              </a:rPr>
              <a:t>f</a:t>
            </a:r>
            <a:r>
              <a:rPr lang="ro-RO" baseline="-25000" dirty="0" smtClean="0">
                <a:solidFill>
                  <a:srgbClr val="FFFFCC"/>
                </a:solidFill>
              </a:rPr>
              <a:t>9</a:t>
            </a:r>
            <a:r>
              <a:rPr lang="ro-RO" dirty="0" smtClean="0">
                <a:solidFill>
                  <a:srgbClr val="FFFFCC"/>
                </a:solidFill>
              </a:rPr>
              <a:t>=(</a:t>
            </a:r>
            <a:r>
              <a:rPr lang="ro-RO" dirty="0">
                <a:solidFill>
                  <a:srgbClr val="FFFFCC"/>
                </a:solidFill>
              </a:rPr>
              <a:t>3z-3x+y</a:t>
            </a:r>
            <a:r>
              <a:rPr lang="ro-RO" dirty="0" smtClean="0">
                <a:solidFill>
                  <a:srgbClr val="FFFFCC"/>
                </a:solidFill>
              </a:rPr>
              <a:t>)+(</a:t>
            </a:r>
            <a:r>
              <a:rPr lang="ro-RO" dirty="0">
                <a:solidFill>
                  <a:srgbClr val="FFFFCC"/>
                </a:solidFill>
              </a:rPr>
              <a:t>3z-2x</a:t>
            </a:r>
            <a:r>
              <a:rPr lang="ro-RO" dirty="0" smtClean="0">
                <a:solidFill>
                  <a:srgbClr val="FFFFCC"/>
                </a:solidFill>
              </a:rPr>
              <a:t>)-(</a:t>
            </a:r>
            <a:r>
              <a:rPr lang="ro-RO" dirty="0">
                <a:solidFill>
                  <a:srgbClr val="FFFFCC"/>
                </a:solidFill>
              </a:rPr>
              <a:t>2z-2x+y</a:t>
            </a:r>
            <a:r>
              <a:rPr lang="ro-RO" dirty="0" smtClean="0">
                <a:solidFill>
                  <a:srgbClr val="FFFFCC"/>
                </a:solidFill>
              </a:rPr>
              <a:t>)=4z-3x</a:t>
            </a:r>
          </a:p>
          <a:p>
            <a:pPr marL="0" indent="0" algn="just">
              <a:buNone/>
            </a:pPr>
            <a:r>
              <a:rPr lang="ro-RO" dirty="0">
                <a:solidFill>
                  <a:srgbClr val="FF9966"/>
                </a:solidFill>
              </a:rPr>
              <a:t>f</a:t>
            </a:r>
            <a:r>
              <a:rPr lang="ro-RO" baseline="-25000" dirty="0" smtClean="0">
                <a:solidFill>
                  <a:srgbClr val="FF9966"/>
                </a:solidFill>
              </a:rPr>
              <a:t>10</a:t>
            </a:r>
            <a:r>
              <a:rPr lang="ro-RO" dirty="0" smtClean="0">
                <a:solidFill>
                  <a:srgbClr val="FF9966"/>
                </a:solidFill>
              </a:rPr>
              <a:t>=(4z-3x)+(</a:t>
            </a:r>
            <a:r>
              <a:rPr lang="ro-RO" dirty="0">
                <a:solidFill>
                  <a:srgbClr val="FF9966"/>
                </a:solidFill>
              </a:rPr>
              <a:t>3z-3x+y</a:t>
            </a:r>
            <a:r>
              <a:rPr lang="ro-RO" dirty="0" smtClean="0">
                <a:solidFill>
                  <a:srgbClr val="FF9966"/>
                </a:solidFill>
              </a:rPr>
              <a:t>)-(</a:t>
            </a:r>
            <a:r>
              <a:rPr lang="ro-RO" dirty="0">
                <a:solidFill>
                  <a:srgbClr val="FF9966"/>
                </a:solidFill>
              </a:rPr>
              <a:t>3z-2x</a:t>
            </a:r>
            <a:r>
              <a:rPr lang="ro-RO" dirty="0" smtClean="0">
                <a:solidFill>
                  <a:srgbClr val="FF9966"/>
                </a:solidFill>
              </a:rPr>
              <a:t>)=4z-4x+y</a:t>
            </a:r>
            <a:endParaRPr lang="en-US" dirty="0">
              <a:solidFill>
                <a:srgbClr val="FF9966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320136" y="1484784"/>
            <a:ext cx="4464496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o-RO" dirty="0" smtClean="0">
                <a:solidFill>
                  <a:srgbClr val="FF9966"/>
                </a:solidFill>
              </a:rPr>
              <a:t>Ha i p</a:t>
            </a:r>
            <a:r>
              <a:rPr lang="hu-HU" dirty="0">
                <a:solidFill>
                  <a:srgbClr val="FF9966"/>
                </a:solidFill>
              </a:rPr>
              <a:t>á</a:t>
            </a:r>
            <a:r>
              <a:rPr lang="ro-RO" dirty="0" smtClean="0">
                <a:solidFill>
                  <a:srgbClr val="FF9966"/>
                </a:solidFill>
              </a:rPr>
              <a:t>ros, akkor </a:t>
            </a:r>
            <a:r>
              <a:rPr lang="en-US" dirty="0" smtClean="0">
                <a:solidFill>
                  <a:srgbClr val="FF9966"/>
                </a:solidFill>
              </a:rPr>
              <a:t/>
            </a:r>
            <a:br>
              <a:rPr lang="en-US" dirty="0" smtClean="0">
                <a:solidFill>
                  <a:srgbClr val="FF9966"/>
                </a:solidFill>
              </a:rPr>
            </a:br>
            <a:r>
              <a:rPr lang="ro-RO" b="1" dirty="0" smtClean="0">
                <a:solidFill>
                  <a:srgbClr val="FF9966"/>
                </a:solidFill>
              </a:rPr>
              <a:t>f</a:t>
            </a:r>
            <a:r>
              <a:rPr lang="ro-RO" b="1" baseline="-25000" dirty="0" smtClean="0">
                <a:solidFill>
                  <a:srgbClr val="FF9966"/>
                </a:solidFill>
              </a:rPr>
              <a:t>i</a:t>
            </a:r>
            <a:r>
              <a:rPr lang="en-US" b="1" dirty="0" smtClean="0">
                <a:solidFill>
                  <a:srgbClr val="FF9966"/>
                </a:solidFill>
              </a:rPr>
              <a:t>=(i/2-1)(z-x)+y</a:t>
            </a:r>
          </a:p>
          <a:p>
            <a:pPr marL="0" indent="0">
              <a:buFont typeface="Arial" charset="0"/>
              <a:buNone/>
            </a:pPr>
            <a:r>
              <a:rPr lang="en-US" dirty="0" smtClean="0">
                <a:solidFill>
                  <a:srgbClr val="FFFFCC"/>
                </a:solidFill>
              </a:rPr>
              <a:t>Ha i p</a:t>
            </a:r>
            <a:r>
              <a:rPr lang="hu-HU" dirty="0" smtClean="0">
                <a:solidFill>
                  <a:srgbClr val="FFFFCC"/>
                </a:solidFill>
              </a:rPr>
              <a:t>áratlan, akkor </a:t>
            </a:r>
            <a:r>
              <a:rPr lang="hu-HU" b="1" dirty="0" smtClean="0">
                <a:solidFill>
                  <a:srgbClr val="FFFFCC"/>
                </a:solidFill>
              </a:rPr>
              <a:t>f</a:t>
            </a:r>
            <a:r>
              <a:rPr lang="hu-HU" b="1" baseline="-25000" dirty="0" smtClean="0">
                <a:solidFill>
                  <a:srgbClr val="FFFFCC"/>
                </a:solidFill>
              </a:rPr>
              <a:t>i</a:t>
            </a:r>
            <a:r>
              <a:rPr lang="en-US" b="1" dirty="0" smtClean="0">
                <a:solidFill>
                  <a:srgbClr val="FFFFCC"/>
                </a:solidFill>
              </a:rPr>
              <a:t>=[i/2]z-([i/2]-1)x</a:t>
            </a:r>
          </a:p>
          <a:p>
            <a:pPr marL="0" indent="0">
              <a:buFont typeface="Arial" charset="0"/>
              <a:buNone/>
            </a:pPr>
            <a:r>
              <a:rPr lang="en-US" dirty="0" err="1" smtClean="0">
                <a:solidFill>
                  <a:srgbClr val="FFFFCC"/>
                </a:solidFill>
              </a:rPr>
              <a:t>Vizsg</a:t>
            </a:r>
            <a:r>
              <a:rPr lang="hu-HU" dirty="0" smtClean="0">
                <a:solidFill>
                  <a:srgbClr val="FFFFCC"/>
                </a:solidFill>
              </a:rPr>
              <a:t>á</a:t>
            </a:r>
            <a:r>
              <a:rPr lang="en-US" dirty="0" err="1" smtClean="0">
                <a:solidFill>
                  <a:srgbClr val="FFFFCC"/>
                </a:solidFill>
              </a:rPr>
              <a:t>ljuk</a:t>
            </a:r>
            <a:r>
              <a:rPr lang="en-US" dirty="0" smtClean="0">
                <a:solidFill>
                  <a:srgbClr val="FFFFCC"/>
                </a:solidFill>
              </a:rPr>
              <a:t> </a:t>
            </a:r>
            <a:r>
              <a:rPr lang="hu-HU" dirty="0" smtClean="0">
                <a:solidFill>
                  <a:srgbClr val="FFFFCC"/>
                </a:solidFill>
              </a:rPr>
              <a:t>meg </a:t>
            </a:r>
            <a:r>
              <a:rPr lang="en-US" dirty="0" err="1" smtClean="0">
                <a:solidFill>
                  <a:srgbClr val="FFFFCC"/>
                </a:solidFill>
              </a:rPr>
              <a:t>az</a:t>
            </a:r>
            <a:r>
              <a:rPr lang="en-US" dirty="0" smtClean="0">
                <a:solidFill>
                  <a:srgbClr val="FFFFCC"/>
                </a:solidFill>
              </a:rPr>
              <a:t> </a:t>
            </a:r>
            <a:r>
              <a:rPr lang="hu-HU" dirty="0" smtClean="0">
                <a:solidFill>
                  <a:srgbClr val="FFFFCC"/>
                </a:solidFill>
              </a:rPr>
              <a:t>első 3 értékre:</a:t>
            </a:r>
          </a:p>
          <a:p>
            <a:pPr marL="0" indent="0" algn="just">
              <a:spcBef>
                <a:spcPts val="0"/>
              </a:spcBef>
              <a:buFont typeface="Arial" charset="0"/>
              <a:buNone/>
            </a:pPr>
            <a:r>
              <a:rPr lang="en-US" sz="2700" dirty="0" smtClean="0">
                <a:solidFill>
                  <a:srgbClr val="FFFFCC"/>
                </a:solidFill>
              </a:rPr>
              <a:t>f</a:t>
            </a:r>
            <a:r>
              <a:rPr lang="hu-HU" sz="2700" baseline="-25000" dirty="0" smtClean="0">
                <a:solidFill>
                  <a:srgbClr val="FFFFCC"/>
                </a:solidFill>
              </a:rPr>
              <a:t>3</a:t>
            </a:r>
            <a:r>
              <a:rPr lang="en-US" sz="2700" dirty="0" smtClean="0">
                <a:solidFill>
                  <a:srgbClr val="FFFFCC"/>
                </a:solidFill>
              </a:rPr>
              <a:t>=[3/2]z-([3/2]-1)x=z-0x=z</a:t>
            </a:r>
          </a:p>
          <a:p>
            <a:pPr marL="0" indent="0" algn="just">
              <a:spcBef>
                <a:spcPts val="0"/>
              </a:spcBef>
              <a:buFont typeface="Arial" charset="0"/>
              <a:buNone/>
            </a:pPr>
            <a:r>
              <a:rPr lang="en-US" sz="2700" dirty="0">
                <a:solidFill>
                  <a:srgbClr val="FFFFCC"/>
                </a:solidFill>
              </a:rPr>
              <a:t>f</a:t>
            </a:r>
            <a:r>
              <a:rPr lang="en-US" sz="2700" baseline="-25000" dirty="0" smtClean="0">
                <a:solidFill>
                  <a:srgbClr val="FFFFCC"/>
                </a:solidFill>
              </a:rPr>
              <a:t>2</a:t>
            </a:r>
            <a:r>
              <a:rPr lang="en-US" sz="2700" dirty="0" smtClean="0">
                <a:solidFill>
                  <a:srgbClr val="FFFFCC"/>
                </a:solidFill>
              </a:rPr>
              <a:t>=(2/2-1)(z-x)+y=0(z-x)+y=y</a:t>
            </a:r>
          </a:p>
          <a:p>
            <a:pPr marL="0" indent="0" algn="just">
              <a:spcBef>
                <a:spcPts val="0"/>
              </a:spcBef>
              <a:buFont typeface="Arial" charset="0"/>
              <a:buNone/>
            </a:pPr>
            <a:r>
              <a:rPr lang="en-US" sz="2700" dirty="0">
                <a:solidFill>
                  <a:srgbClr val="FFFFCC"/>
                </a:solidFill>
              </a:rPr>
              <a:t>f</a:t>
            </a:r>
            <a:r>
              <a:rPr lang="en-US" sz="2700" baseline="-25000" dirty="0" smtClean="0">
                <a:solidFill>
                  <a:srgbClr val="FFFFCC"/>
                </a:solidFill>
              </a:rPr>
              <a:t>1</a:t>
            </a:r>
            <a:r>
              <a:rPr lang="en-US" sz="2700" dirty="0" smtClean="0">
                <a:solidFill>
                  <a:srgbClr val="FFFFCC"/>
                </a:solidFill>
              </a:rPr>
              <a:t>=[1/2]z-([1/2]-1)x=0z-(-1)x =x</a:t>
            </a:r>
            <a:endParaRPr lang="en-US" sz="27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7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5616624" cy="331012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 n, x, y, z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Minden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n,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1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,-1 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végezd el</a:t>
            </a:r>
            <a:endParaRPr lang="en-US" sz="2400" b="1" dirty="0" smtClean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Ha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i%2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=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0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sz="2400" b="1" dirty="0" err="1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akkor</a:t>
            </a:r>
            <a:endParaRPr lang="en-US" sz="2400" b="1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Ki (i/2-1)*(z-x)+y</a:t>
            </a:r>
            <a:endParaRPr lang="en-US" sz="2400" dirty="0" smtClean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Ki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i/2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]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*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z-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[i/2]-1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*x</a:t>
            </a:r>
            <a:endParaRPr lang="en-US" sz="24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Ha v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ége</a:t>
            </a:r>
            <a:endParaRPr lang="en-US" sz="2400" b="1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Minden </a:t>
            </a:r>
            <a:r>
              <a:rPr lang="en-US" sz="2400" b="1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hu-HU" sz="2400" b="1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ége</a:t>
            </a:r>
            <a:endParaRPr lang="en-US" sz="2400" b="1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 smtClean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44072" y="1404059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FFFFCC"/>
                </a:solidFill>
              </a:rPr>
              <a:t>Beolvassuk az </a:t>
            </a:r>
            <a:r>
              <a:rPr lang="hu-HU" sz="2800" b="1" i="1" dirty="0" smtClean="0">
                <a:solidFill>
                  <a:srgbClr val="FFFFCC"/>
                </a:solidFill>
              </a:rPr>
              <a:t>n, x, y, z</a:t>
            </a:r>
            <a:r>
              <a:rPr lang="hu-HU" sz="2800" dirty="0" smtClean="0">
                <a:solidFill>
                  <a:srgbClr val="FFFFCC"/>
                </a:solidFill>
              </a:rPr>
              <a:t> értékeket.</a:t>
            </a:r>
          </a:p>
        </p:txBody>
      </p:sp>
    </p:spTree>
    <p:extLst>
      <p:ext uri="{BB962C8B-B14F-4D97-AF65-F5344CB8AC3E}">
        <p14:creationId xmlns:p14="http://schemas.microsoft.com/office/powerpoint/2010/main" val="347250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5616624" cy="331012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 n, x, y, z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Minden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n,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1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,-1 </a:t>
            </a: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végezd el</a:t>
            </a:r>
            <a:endParaRPr lang="en-US" sz="2400" b="1" dirty="0" smtClean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Ha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i%2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=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0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sz="2400" b="1" dirty="0" err="1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akkor</a:t>
            </a:r>
            <a:endParaRPr lang="en-US" sz="2400" b="1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Ki (i/2-1)*(z-x)+y</a:t>
            </a:r>
            <a:endParaRPr lang="en-US" sz="2400" dirty="0" smtClean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Ki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i/2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]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*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z-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[i/2]-1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*x</a:t>
            </a:r>
            <a:endParaRPr lang="en-US" sz="24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Ha v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ége</a:t>
            </a:r>
            <a:endParaRPr lang="en-US" sz="2400" b="1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Minden </a:t>
            </a:r>
            <a:r>
              <a:rPr lang="en-US" sz="2400" b="1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hu-HU" sz="2400" b="1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ége</a:t>
            </a:r>
            <a:endParaRPr lang="en-US" sz="24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 smtClean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44072" y="1700808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FFCC"/>
                </a:solidFill>
              </a:rPr>
              <a:t>n</a:t>
            </a:r>
            <a:r>
              <a:rPr lang="en-US" sz="2800" dirty="0" smtClean="0">
                <a:solidFill>
                  <a:srgbClr val="FFFFCC"/>
                </a:solidFill>
              </a:rPr>
              <a:t>-</a:t>
            </a:r>
            <a:r>
              <a:rPr lang="hu-HU" sz="2800" dirty="0" smtClean="0">
                <a:solidFill>
                  <a:srgbClr val="FFFFCC"/>
                </a:solidFill>
              </a:rPr>
              <a:t>től visszafele </a:t>
            </a:r>
            <a:r>
              <a:rPr lang="hu-HU" sz="2800" b="1" i="1" dirty="0" smtClean="0">
                <a:solidFill>
                  <a:srgbClr val="FFFFCC"/>
                </a:solidFill>
              </a:rPr>
              <a:t>1</a:t>
            </a:r>
            <a:r>
              <a:rPr lang="hu-HU" sz="2800" dirty="0" smtClean="0">
                <a:solidFill>
                  <a:srgbClr val="FFFFCC"/>
                </a:solidFill>
              </a:rPr>
              <a:t>-ig megyünk...</a:t>
            </a:r>
          </a:p>
        </p:txBody>
      </p:sp>
    </p:spTree>
    <p:extLst>
      <p:ext uri="{BB962C8B-B14F-4D97-AF65-F5344CB8AC3E}">
        <p14:creationId xmlns:p14="http://schemas.microsoft.com/office/powerpoint/2010/main" val="235483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5616624" cy="331012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 n, x, y, z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Minden</a:t>
            </a:r>
            <a:r>
              <a:rPr lang="hu-HU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hu-HU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hu-HU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n,</a:t>
            </a:r>
            <a:r>
              <a:rPr lang="en-US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1</a:t>
            </a:r>
            <a:r>
              <a:rPr lang="hu-HU" sz="2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,-1 </a:t>
            </a:r>
            <a:r>
              <a:rPr lang="hu-HU" sz="2400" b="1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végezd el</a:t>
            </a:r>
            <a:endParaRPr lang="en-US" sz="2400" b="1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Ha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i%2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=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0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sz="2400" b="1" dirty="0" err="1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akkor</a:t>
            </a:r>
            <a:endParaRPr lang="en-US" sz="24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Ki (i/2-1)*(z-x)+y</a:t>
            </a:r>
            <a:endParaRPr lang="en-US" sz="2400" dirty="0" smtClean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hu-HU" sz="2400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Ki 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i/2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]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*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z-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[i/2]-1</a:t>
            </a:r>
            <a:r>
              <a:rPr lang="hu-HU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r>
              <a:rPr lang="en-US" sz="2400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*x</a:t>
            </a:r>
            <a:endParaRPr lang="en-US" sz="2400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Ha v</a:t>
            </a:r>
            <a:r>
              <a:rPr lang="hu-HU" sz="24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ége</a:t>
            </a:r>
            <a:endParaRPr lang="en-US" sz="24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Minden </a:t>
            </a:r>
            <a:r>
              <a:rPr lang="en-US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hu-HU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ége</a:t>
            </a:r>
            <a:endParaRPr lang="en-US" sz="2400" b="1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 smtClean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62262" y="2015337"/>
            <a:ext cx="487835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FFFFCC"/>
                </a:solidFill>
              </a:rPr>
              <a:t>Ellenőrizzük, hogy párosadik vagy páratlanadik értéknél tartunk és minden esetben kiírjuk a megfelelő sorozatértéket.</a:t>
            </a:r>
          </a:p>
        </p:txBody>
      </p:sp>
    </p:spTree>
    <p:extLst>
      <p:ext uri="{BB962C8B-B14F-4D97-AF65-F5344CB8AC3E}">
        <p14:creationId xmlns:p14="http://schemas.microsoft.com/office/powerpoint/2010/main" val="204020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5616624" cy="331236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 n, x, y, z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Minden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n,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1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,-1 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végezd el</a:t>
            </a:r>
            <a:endParaRPr lang="en-US" sz="2400" b="1" dirty="0" smtClean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Ha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i%2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=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0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sz="2400" b="1" dirty="0" err="1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akkor</a:t>
            </a:r>
            <a:endParaRPr lang="en-US" sz="2400" b="1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Ki (i/2-1)*(z-x)+y</a:t>
            </a:r>
            <a:endParaRPr lang="en-US" sz="2400" dirty="0" smtClean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hu-HU" sz="24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Ki 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i/2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]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*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z-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[i/2]-1</a:t>
            </a:r>
            <a:r>
              <a:rPr lang="hu-HU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r>
              <a:rPr lang="en-US" sz="24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*x</a:t>
            </a:r>
            <a:endParaRPr lang="en-US" sz="24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Ha v</a:t>
            </a:r>
            <a:r>
              <a:rPr lang="hu-HU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ége</a:t>
            </a:r>
            <a:endParaRPr lang="en-US" sz="2400" b="1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Minden </a:t>
            </a:r>
            <a:r>
              <a:rPr lang="en-US" sz="2400" b="1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v</a:t>
            </a:r>
            <a:r>
              <a:rPr lang="hu-HU" sz="2400" b="1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ége</a:t>
            </a:r>
            <a:endParaRPr lang="en-US" sz="2400" b="1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 smtClean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95238" y="1281926"/>
            <a:ext cx="48783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>
                <a:solidFill>
                  <a:srgbClr val="FFFFCC"/>
                </a:solidFill>
              </a:rPr>
              <a:t>Hatékonyság: </a:t>
            </a:r>
          </a:p>
          <a:p>
            <a:pPr marL="514350" indent="-514350">
              <a:buAutoNum type="arabicPeriod"/>
            </a:pPr>
            <a:r>
              <a:rPr lang="hu-HU" sz="2800" dirty="0">
                <a:solidFill>
                  <a:srgbClr val="FFFFCC"/>
                </a:solidFill>
              </a:rPr>
              <a:t>Futási idő szempontjából hatékony, mivel </a:t>
            </a:r>
            <a:r>
              <a:rPr lang="hu-HU" sz="2800" dirty="0" smtClean="0">
                <a:solidFill>
                  <a:srgbClr val="FFFFCC"/>
                </a:solidFill>
              </a:rPr>
              <a:t>egyszeri végigfutással ki is írtuk a kért értékeket.</a:t>
            </a:r>
            <a:endParaRPr lang="hu-HU" sz="2800" dirty="0">
              <a:solidFill>
                <a:srgbClr val="FFFFCC"/>
              </a:solidFill>
            </a:endParaRPr>
          </a:p>
          <a:p>
            <a:pPr marL="514350" indent="-514350">
              <a:buAutoNum type="arabicPeriod"/>
            </a:pPr>
            <a:r>
              <a:rPr lang="hu-HU" sz="2800" dirty="0">
                <a:solidFill>
                  <a:srgbClr val="FFFFCC"/>
                </a:solidFill>
              </a:rPr>
              <a:t>Memóriahelyfoglalás szempontjából pedig azért hatékony, mert nem mentettük el a sorozat </a:t>
            </a:r>
            <a:r>
              <a:rPr lang="hu-HU" sz="2800" dirty="0" smtClean="0">
                <a:solidFill>
                  <a:srgbClr val="FFFFCC"/>
                </a:solidFill>
              </a:rPr>
              <a:t>elemeit.</a:t>
            </a:r>
            <a:endParaRPr lang="hu-HU" sz="28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88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16" y="476672"/>
            <a:ext cx="10441160" cy="1152128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Javasolt feladatok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416" y="1780948"/>
            <a:ext cx="10513168" cy="4456364"/>
          </a:xfrm>
        </p:spPr>
        <p:txBody>
          <a:bodyPr/>
          <a:lstStyle/>
          <a:p>
            <a:pPr marL="0" indent="0" algn="just">
              <a:buNone/>
            </a:pPr>
            <a:r>
              <a:rPr lang="hu-HU" sz="3000" b="1" dirty="0">
                <a:solidFill>
                  <a:schemeClr val="bg1"/>
                </a:solidFill>
              </a:rPr>
              <a:t>5</a:t>
            </a:r>
            <a:r>
              <a:rPr lang="hu-HU" sz="3000" b="1" dirty="0" smtClean="0">
                <a:solidFill>
                  <a:schemeClr val="bg1"/>
                </a:solidFill>
              </a:rPr>
              <a:t>. Feladat: </a:t>
            </a:r>
            <a:r>
              <a:rPr lang="en-US" sz="2800" dirty="0" err="1">
                <a:solidFill>
                  <a:srgbClr val="FFFFCC"/>
                </a:solidFill>
              </a:rPr>
              <a:t>Adott</a:t>
            </a:r>
            <a:r>
              <a:rPr lang="en-US" sz="2800" dirty="0">
                <a:solidFill>
                  <a:srgbClr val="FFFFCC"/>
                </a:solidFill>
              </a:rPr>
              <a:t> a </a:t>
            </a:r>
            <a:r>
              <a:rPr lang="en-US" sz="2800" dirty="0" err="1">
                <a:solidFill>
                  <a:srgbClr val="FFFFCC"/>
                </a:solidFill>
              </a:rPr>
              <a:t>következő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b="1" dirty="0">
                <a:solidFill>
                  <a:srgbClr val="FFFFCC"/>
                </a:solidFill>
              </a:rPr>
              <a:t>s </a:t>
            </a:r>
            <a:r>
              <a:rPr lang="en-US" sz="2800" dirty="0" err="1">
                <a:solidFill>
                  <a:srgbClr val="FFFFCC"/>
                </a:solidFill>
              </a:rPr>
              <a:t>sorozat</a:t>
            </a:r>
            <a:r>
              <a:rPr lang="en-US" sz="2800" b="1" dirty="0">
                <a:solidFill>
                  <a:srgbClr val="FFFFCC"/>
                </a:solidFill>
              </a:rPr>
              <a:t>: 1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1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2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1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2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3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1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2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3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4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1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2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3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4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5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1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2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3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4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5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6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1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2</a:t>
            </a:r>
            <a:r>
              <a:rPr lang="en-US" sz="2800" dirty="0" smtClean="0">
                <a:solidFill>
                  <a:srgbClr val="FFFFCC"/>
                </a:solidFill>
              </a:rPr>
              <a:t>,...</a:t>
            </a:r>
            <a:r>
              <a:rPr lang="hu-HU" sz="2800" dirty="0" smtClean="0">
                <a:solidFill>
                  <a:srgbClr val="FFFFCC"/>
                </a:solidFill>
              </a:rPr>
              <a:t> </a:t>
            </a:r>
            <a:r>
              <a:rPr lang="en-US" sz="2800" dirty="0" err="1" smtClean="0">
                <a:solidFill>
                  <a:srgbClr val="FFFFCC"/>
                </a:solidFill>
              </a:rPr>
              <a:t>Egy</a:t>
            </a:r>
            <a:r>
              <a:rPr lang="en-US" sz="2800" dirty="0" smtClean="0">
                <a:solidFill>
                  <a:srgbClr val="FFFFCC"/>
                </a:solidFill>
              </a:rPr>
              <a:t> </a:t>
            </a:r>
            <a:r>
              <a:rPr lang="en-US" sz="2800" b="1" dirty="0">
                <a:solidFill>
                  <a:srgbClr val="FFFFCC"/>
                </a:solidFill>
              </a:rPr>
              <a:t>k </a:t>
            </a:r>
            <a:r>
              <a:rPr lang="en-US" sz="2800" dirty="0" err="1">
                <a:solidFill>
                  <a:srgbClr val="FFFFCC"/>
                </a:solidFill>
              </a:rPr>
              <a:t>természetes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számra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b="1" dirty="0">
                <a:solidFill>
                  <a:srgbClr val="FFFFCC"/>
                </a:solidFill>
              </a:rPr>
              <a:t>0&lt;k≤10000, </a:t>
            </a:r>
            <a:r>
              <a:rPr lang="en-US" sz="2800" dirty="0" err="1">
                <a:solidFill>
                  <a:srgbClr val="FFFFCC"/>
                </a:solidFill>
              </a:rPr>
              <a:t>határozzátok</a:t>
            </a:r>
            <a:r>
              <a:rPr lang="en-US" sz="2800" dirty="0">
                <a:solidFill>
                  <a:srgbClr val="FFFFCC"/>
                </a:solidFill>
              </a:rPr>
              <a:t> meg </a:t>
            </a:r>
            <a:r>
              <a:rPr lang="en-US" sz="2800" dirty="0" err="1">
                <a:solidFill>
                  <a:srgbClr val="FFFFCC"/>
                </a:solidFill>
              </a:rPr>
              <a:t>az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b="1" dirty="0">
                <a:solidFill>
                  <a:srgbClr val="FFFFCC"/>
                </a:solidFill>
              </a:rPr>
              <a:t>s </a:t>
            </a:r>
            <a:r>
              <a:rPr lang="en-US" sz="2800" dirty="0" err="1">
                <a:solidFill>
                  <a:srgbClr val="FFFFCC"/>
                </a:solidFill>
              </a:rPr>
              <a:t>sorozatból</a:t>
            </a:r>
            <a:r>
              <a:rPr lang="en-US" sz="2800" dirty="0">
                <a:solidFill>
                  <a:srgbClr val="FFFFCC"/>
                </a:solidFill>
              </a:rPr>
              <a:t> a </a:t>
            </a:r>
            <a:r>
              <a:rPr lang="en-US" sz="2800" b="1" dirty="0">
                <a:solidFill>
                  <a:srgbClr val="FFFFCC"/>
                </a:solidFill>
              </a:rPr>
              <a:t>k. </a:t>
            </a:r>
            <a:r>
              <a:rPr lang="hu-HU" sz="2800" b="1" dirty="0" smtClean="0">
                <a:solidFill>
                  <a:srgbClr val="FFFFCC"/>
                </a:solidFill>
              </a:rPr>
              <a:t>p</a:t>
            </a:r>
            <a:r>
              <a:rPr lang="en-US" sz="2800" dirty="0" err="1" smtClean="0">
                <a:solidFill>
                  <a:srgbClr val="FFFFCC"/>
                </a:solidFill>
              </a:rPr>
              <a:t>ozíción</a:t>
            </a:r>
            <a:r>
              <a:rPr lang="hu-HU" sz="2800" dirty="0" smtClean="0">
                <a:solidFill>
                  <a:srgbClr val="FFFFCC"/>
                </a:solidFill>
              </a:rPr>
              <a:t> levő </a:t>
            </a:r>
            <a:r>
              <a:rPr lang="hu-HU" sz="2800" dirty="0">
                <a:solidFill>
                  <a:srgbClr val="FFFFCC"/>
                </a:solidFill>
              </a:rPr>
              <a:t>elem értékét.</a:t>
            </a:r>
          </a:p>
          <a:p>
            <a:pPr marL="0" indent="0" algn="just">
              <a:buNone/>
            </a:pPr>
            <a:r>
              <a:rPr lang="es-ES" sz="2800" b="1" dirty="0" err="1">
                <a:solidFill>
                  <a:srgbClr val="FFFFCC"/>
                </a:solidFill>
              </a:rPr>
              <a:t>Például</a:t>
            </a:r>
            <a:r>
              <a:rPr lang="es-ES" sz="2800" b="1" dirty="0">
                <a:solidFill>
                  <a:srgbClr val="FFFFCC"/>
                </a:solidFill>
              </a:rPr>
              <a:t>: </a:t>
            </a:r>
            <a:r>
              <a:rPr lang="es-ES" sz="2800" dirty="0">
                <a:solidFill>
                  <a:srgbClr val="FFFFCC"/>
                </a:solidFill>
              </a:rPr>
              <a:t>ha </a:t>
            </a:r>
            <a:r>
              <a:rPr lang="es-ES" sz="2800" b="1" dirty="0">
                <a:solidFill>
                  <a:srgbClr val="FFFFCC"/>
                </a:solidFill>
              </a:rPr>
              <a:t>k=5 </a:t>
            </a:r>
            <a:r>
              <a:rPr lang="es-ES" sz="2800" dirty="0">
                <a:solidFill>
                  <a:srgbClr val="FFFFCC"/>
                </a:solidFill>
              </a:rPr>
              <a:t>a </a:t>
            </a:r>
            <a:r>
              <a:rPr lang="es-ES" sz="2800" dirty="0" err="1">
                <a:solidFill>
                  <a:srgbClr val="FFFFCC"/>
                </a:solidFill>
              </a:rPr>
              <a:t>kért</a:t>
            </a:r>
            <a:r>
              <a:rPr lang="es-ES" sz="2800" dirty="0">
                <a:solidFill>
                  <a:srgbClr val="FFFFCC"/>
                </a:solidFill>
              </a:rPr>
              <a:t> </a:t>
            </a:r>
            <a:r>
              <a:rPr lang="es-ES" sz="2800" dirty="0" err="1">
                <a:solidFill>
                  <a:srgbClr val="FFFFCC"/>
                </a:solidFill>
              </a:rPr>
              <a:t>szám</a:t>
            </a:r>
            <a:r>
              <a:rPr lang="es-ES" sz="2800" dirty="0">
                <a:solidFill>
                  <a:srgbClr val="FFFFCC"/>
                </a:solidFill>
              </a:rPr>
              <a:t> </a:t>
            </a:r>
            <a:r>
              <a:rPr lang="es-ES" sz="2800" b="1" dirty="0">
                <a:solidFill>
                  <a:srgbClr val="FFFFCC"/>
                </a:solidFill>
              </a:rPr>
              <a:t>2</a:t>
            </a:r>
            <a:r>
              <a:rPr lang="es-ES" sz="2800" dirty="0">
                <a:solidFill>
                  <a:srgbClr val="FFFFCC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n-US" sz="2800" dirty="0" err="1" smtClean="0">
                <a:solidFill>
                  <a:srgbClr val="FFFFCC"/>
                </a:solidFill>
              </a:rPr>
              <a:t>Írjatok</a:t>
            </a:r>
            <a:r>
              <a:rPr lang="en-US" sz="2800" dirty="0" smtClean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egy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 smtClean="0">
                <a:solidFill>
                  <a:srgbClr val="FFFFCC"/>
                </a:solidFill>
              </a:rPr>
              <a:t>programot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dirty="0" err="1">
                <a:solidFill>
                  <a:srgbClr val="FFFFCC"/>
                </a:solidFill>
              </a:rPr>
              <a:t>amely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beolvassa</a:t>
            </a:r>
            <a:r>
              <a:rPr lang="en-US" sz="2800" dirty="0">
                <a:solidFill>
                  <a:srgbClr val="FFFFCC"/>
                </a:solidFill>
              </a:rPr>
              <a:t> a </a:t>
            </a:r>
            <a:r>
              <a:rPr lang="en-US" sz="2800" dirty="0" err="1">
                <a:solidFill>
                  <a:srgbClr val="FFFFCC"/>
                </a:solidFill>
              </a:rPr>
              <a:t>billentyűzetről</a:t>
            </a:r>
            <a:r>
              <a:rPr lang="en-US" sz="2800" dirty="0">
                <a:solidFill>
                  <a:srgbClr val="FFFFCC"/>
                </a:solidFill>
              </a:rPr>
              <a:t> a </a:t>
            </a:r>
            <a:r>
              <a:rPr lang="en-US" sz="2800" b="1" dirty="0">
                <a:solidFill>
                  <a:srgbClr val="FFFFCC"/>
                </a:solidFill>
              </a:rPr>
              <a:t>k </a:t>
            </a:r>
            <a:r>
              <a:rPr lang="en-US" sz="2800" dirty="0" err="1">
                <a:solidFill>
                  <a:srgbClr val="FFFFCC"/>
                </a:solidFill>
              </a:rPr>
              <a:t>természetes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 smtClean="0">
                <a:solidFill>
                  <a:srgbClr val="FFFFCC"/>
                </a:solidFill>
              </a:rPr>
              <a:t>szám</a:t>
            </a:r>
            <a:r>
              <a:rPr lang="hu-HU" sz="2800" dirty="0" smtClean="0">
                <a:solidFill>
                  <a:srgbClr val="FFFFCC"/>
                </a:solidFill>
              </a:rPr>
              <a:t> </a:t>
            </a:r>
            <a:r>
              <a:rPr lang="en-US" sz="2800" dirty="0" err="1" smtClean="0">
                <a:solidFill>
                  <a:srgbClr val="FFFFCC"/>
                </a:solidFill>
              </a:rPr>
              <a:t>értékét</a:t>
            </a:r>
            <a:r>
              <a:rPr lang="en-US" sz="2800" dirty="0">
                <a:solidFill>
                  <a:srgbClr val="FFFFCC"/>
                </a:solidFill>
              </a:rPr>
              <a:t>, </a:t>
            </a:r>
            <a:r>
              <a:rPr lang="en-US" sz="2800" dirty="0" err="1">
                <a:solidFill>
                  <a:srgbClr val="FFFFCC"/>
                </a:solidFill>
              </a:rPr>
              <a:t>és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 smtClean="0">
                <a:solidFill>
                  <a:srgbClr val="FFFFCC"/>
                </a:solidFill>
              </a:rPr>
              <a:t>megállapítja</a:t>
            </a:r>
            <a:r>
              <a:rPr lang="en-US" sz="2800" dirty="0" smtClean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az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b="1" dirty="0" smtClean="0">
                <a:solidFill>
                  <a:srgbClr val="FFFFCC"/>
                </a:solidFill>
              </a:rPr>
              <a:t>s</a:t>
            </a:r>
            <a:r>
              <a:rPr lang="hu-HU" sz="2800" b="1" dirty="0" smtClean="0">
                <a:solidFill>
                  <a:srgbClr val="FFFFCC"/>
                </a:solidFill>
              </a:rPr>
              <a:t> </a:t>
            </a:r>
            <a:r>
              <a:rPr lang="hu-HU" sz="2800" dirty="0" smtClean="0">
                <a:solidFill>
                  <a:srgbClr val="FFFFCC"/>
                </a:solidFill>
              </a:rPr>
              <a:t>sorozatból </a:t>
            </a:r>
            <a:r>
              <a:rPr lang="hu-HU" sz="2800" dirty="0">
                <a:solidFill>
                  <a:srgbClr val="FFFFCC"/>
                </a:solidFill>
              </a:rPr>
              <a:t>a </a:t>
            </a:r>
            <a:r>
              <a:rPr lang="hu-HU" sz="2800" b="1" dirty="0" smtClean="0">
                <a:solidFill>
                  <a:srgbClr val="FFFFCC"/>
                </a:solidFill>
              </a:rPr>
              <a:t>k.</a:t>
            </a:r>
            <a:r>
              <a:rPr lang="hu-HU" sz="2800" dirty="0" smtClean="0">
                <a:solidFill>
                  <a:srgbClr val="FFFFCC"/>
                </a:solidFill>
              </a:rPr>
              <a:t> </a:t>
            </a:r>
            <a:r>
              <a:rPr lang="hu-HU" sz="2800" dirty="0">
                <a:solidFill>
                  <a:srgbClr val="FFFFCC"/>
                </a:solidFill>
              </a:rPr>
              <a:t>pozíción levő elem értékét, egy, a memóriahasználat és a futási </a:t>
            </a:r>
            <a:r>
              <a:rPr lang="hu-HU" sz="2800" dirty="0" smtClean="0">
                <a:solidFill>
                  <a:srgbClr val="FFFFCC"/>
                </a:solidFill>
              </a:rPr>
              <a:t>idő </a:t>
            </a:r>
            <a:r>
              <a:rPr lang="en-US" sz="2800" dirty="0" err="1" smtClean="0">
                <a:solidFill>
                  <a:srgbClr val="FFFFCC"/>
                </a:solidFill>
              </a:rPr>
              <a:t>szempontjából</a:t>
            </a:r>
            <a:r>
              <a:rPr lang="en-US" sz="2800" dirty="0" smtClean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hatékony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algoritmust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használva</a:t>
            </a:r>
            <a:r>
              <a:rPr lang="en-US" sz="2800" dirty="0">
                <a:solidFill>
                  <a:srgbClr val="FFFFCC"/>
                </a:solidFill>
              </a:rPr>
              <a:t>. </a:t>
            </a:r>
            <a:endParaRPr lang="hu-HU" sz="2800" dirty="0" smtClean="0">
              <a:solidFill>
                <a:srgbClr val="FFFFCC"/>
              </a:solidFill>
            </a:endParaRPr>
          </a:p>
          <a:p>
            <a:pPr marL="0" indent="0" algn="r">
              <a:buNone/>
            </a:pPr>
            <a:r>
              <a:rPr lang="en-US" sz="2800" dirty="0" smtClean="0">
                <a:solidFill>
                  <a:srgbClr val="FFFFCC"/>
                </a:solidFill>
              </a:rPr>
              <a:t>(</a:t>
            </a:r>
            <a:r>
              <a:rPr lang="hu-HU" sz="2800" dirty="0" smtClean="0">
                <a:solidFill>
                  <a:srgbClr val="FFFFCC"/>
                </a:solidFill>
              </a:rPr>
              <a:t>Érettségi </a:t>
            </a:r>
            <a:r>
              <a:rPr lang="en-US" sz="2800" dirty="0" smtClean="0">
                <a:solidFill>
                  <a:srgbClr val="FFFFCC"/>
                </a:solidFill>
              </a:rPr>
              <a:t>20</a:t>
            </a:r>
            <a:r>
              <a:rPr lang="hu-HU" sz="2800" dirty="0" smtClean="0">
                <a:solidFill>
                  <a:srgbClr val="FFFFCC"/>
                </a:solidFill>
              </a:rPr>
              <a:t>09</a:t>
            </a:r>
            <a:r>
              <a:rPr lang="en-US" sz="2800" dirty="0" smtClean="0">
                <a:solidFill>
                  <a:srgbClr val="FFFFCC"/>
                </a:solidFill>
              </a:rPr>
              <a:t>)</a:t>
            </a:r>
            <a:r>
              <a:rPr lang="hu-HU" sz="2400" dirty="0">
                <a:solidFill>
                  <a:srgbClr val="FFFFCC"/>
                </a:solidFill>
              </a:rPr>
              <a:t>	</a:t>
            </a:r>
          </a:p>
          <a:p>
            <a:pPr marL="0" indent="0" algn="just">
              <a:buNone/>
            </a:pPr>
            <a:endParaRPr lang="en-US" sz="24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49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	</a:t>
            </a:r>
            <a:r>
              <a:rPr lang="hu-HU" sz="3200" dirty="0" smtClean="0">
                <a:solidFill>
                  <a:schemeClr val="bg1"/>
                </a:solidFill>
              </a:rPr>
              <a:t>Hogyan gondolkodunk</a:t>
            </a:r>
            <a:r>
              <a:rPr lang="hu-HU" sz="3200" dirty="0" smtClean="0">
                <a:solidFill>
                  <a:srgbClr val="FFFF99"/>
                </a:solidFill>
              </a:rPr>
              <a:t/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</a:t>
            </a:r>
            <a:endParaRPr lang="en-US" sz="2400" dirty="0">
              <a:solidFill>
                <a:srgbClr val="FFFF9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920" y="819349"/>
            <a:ext cx="997374" cy="66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1384" y="819349"/>
            <a:ext cx="997374" cy="66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705084" y="1844824"/>
            <a:ext cx="54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rgbClr val="006666"/>
                </a:solidFill>
              </a:rPr>
              <a:t>1</a:t>
            </a:r>
            <a:endParaRPr lang="hu-HU" sz="3200" b="1" dirty="0">
              <a:solidFill>
                <a:srgbClr val="006666"/>
              </a:solidFill>
            </a:endParaRPr>
          </a:p>
        </p:txBody>
      </p:sp>
      <p:grpSp>
        <p:nvGrpSpPr>
          <p:cNvPr id="1032" name="Group 1031"/>
          <p:cNvGrpSpPr/>
          <p:nvPr/>
        </p:nvGrpSpPr>
        <p:grpSpPr>
          <a:xfrm>
            <a:off x="1437700" y="1844824"/>
            <a:ext cx="1272616" cy="540000"/>
            <a:chOff x="1437700" y="1844824"/>
            <a:chExt cx="1272616" cy="540000"/>
          </a:xfrm>
        </p:grpSpPr>
        <p:sp>
          <p:nvSpPr>
            <p:cNvPr id="8" name="Rectangle 7"/>
            <p:cNvSpPr/>
            <p:nvPr/>
          </p:nvSpPr>
          <p:spPr>
            <a:xfrm>
              <a:off x="1437700" y="1844824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2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170316" y="1844824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1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</p:grpSp>
      <p:grpSp>
        <p:nvGrpSpPr>
          <p:cNvPr id="1033" name="Group 1032"/>
          <p:cNvGrpSpPr/>
          <p:nvPr/>
        </p:nvGrpSpPr>
        <p:grpSpPr>
          <a:xfrm>
            <a:off x="2902932" y="1844824"/>
            <a:ext cx="2027224" cy="540000"/>
            <a:chOff x="2902932" y="1844824"/>
            <a:chExt cx="2027224" cy="540000"/>
          </a:xfrm>
        </p:grpSpPr>
        <p:sp>
          <p:nvSpPr>
            <p:cNvPr id="10" name="Rectangle 9"/>
            <p:cNvSpPr/>
            <p:nvPr/>
          </p:nvSpPr>
          <p:spPr>
            <a:xfrm>
              <a:off x="2902932" y="1844824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3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635548" y="1844824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2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390156" y="1844824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1</a:t>
              </a:r>
            </a:p>
          </p:txBody>
        </p:sp>
      </p:grpSp>
      <p:grpSp>
        <p:nvGrpSpPr>
          <p:cNvPr id="1034" name="Group 1033"/>
          <p:cNvGrpSpPr/>
          <p:nvPr/>
        </p:nvGrpSpPr>
        <p:grpSpPr>
          <a:xfrm>
            <a:off x="5100780" y="1844824"/>
            <a:ext cx="2747920" cy="540000"/>
            <a:chOff x="5100780" y="1844824"/>
            <a:chExt cx="2747920" cy="540000"/>
          </a:xfrm>
        </p:grpSpPr>
        <p:sp>
          <p:nvSpPr>
            <p:cNvPr id="13" name="Rectangle 12"/>
            <p:cNvSpPr/>
            <p:nvPr/>
          </p:nvSpPr>
          <p:spPr>
            <a:xfrm>
              <a:off x="5100780" y="1844824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4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833396" y="1844824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3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576084" y="1844824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2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308700" y="1844824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1</a:t>
              </a:r>
            </a:p>
          </p:txBody>
        </p:sp>
      </p:grpSp>
      <p:sp>
        <p:nvSpPr>
          <p:cNvPr id="23" name="Rectangle 22"/>
          <p:cNvSpPr/>
          <p:nvPr/>
        </p:nvSpPr>
        <p:spPr>
          <a:xfrm>
            <a:off x="7968208" y="1844824"/>
            <a:ext cx="54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rgbClr val="006666"/>
                </a:solidFill>
              </a:rPr>
              <a:t>...</a:t>
            </a:r>
            <a:endParaRPr lang="hu-HU" sz="3200" b="1" dirty="0">
              <a:solidFill>
                <a:srgbClr val="006666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343472" y="1484784"/>
            <a:ext cx="0" cy="136815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783632" y="1484784"/>
            <a:ext cx="0" cy="136815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015880" y="1484784"/>
            <a:ext cx="0" cy="136815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896200" y="1430748"/>
            <a:ext cx="0" cy="136815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544272" y="1430748"/>
            <a:ext cx="0" cy="136815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95012" y="2816872"/>
            <a:ext cx="54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rgbClr val="006666"/>
                </a:solidFill>
              </a:rPr>
              <a:t>1</a:t>
            </a:r>
            <a:endParaRPr lang="hu-HU" sz="3200" b="1" dirty="0">
              <a:solidFill>
                <a:srgbClr val="006666"/>
              </a:solidFill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676941" y="3536952"/>
            <a:ext cx="1272616" cy="540000"/>
            <a:chOff x="3714362" y="1675065"/>
            <a:chExt cx="1272616" cy="540000"/>
          </a:xfrm>
        </p:grpSpPr>
        <p:sp>
          <p:nvSpPr>
            <p:cNvPr id="60" name="Rectangle 59"/>
            <p:cNvSpPr/>
            <p:nvPr/>
          </p:nvSpPr>
          <p:spPr>
            <a:xfrm>
              <a:off x="3714362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2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446978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1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71905" y="4329040"/>
            <a:ext cx="2005232" cy="540000"/>
            <a:chOff x="3714362" y="1675065"/>
            <a:chExt cx="2005232" cy="540000"/>
          </a:xfrm>
        </p:grpSpPr>
        <p:sp>
          <p:nvSpPr>
            <p:cNvPr id="77" name="Rectangle 76"/>
            <p:cNvSpPr/>
            <p:nvPr/>
          </p:nvSpPr>
          <p:spPr>
            <a:xfrm>
              <a:off x="3714362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3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446978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2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5179594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1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671905" y="5049120"/>
            <a:ext cx="2737848" cy="540000"/>
            <a:chOff x="3714362" y="1675065"/>
            <a:chExt cx="2737848" cy="540000"/>
          </a:xfrm>
        </p:grpSpPr>
        <p:sp>
          <p:nvSpPr>
            <p:cNvPr id="94" name="Rectangle 93"/>
            <p:cNvSpPr/>
            <p:nvPr/>
          </p:nvSpPr>
          <p:spPr>
            <a:xfrm>
              <a:off x="3714362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4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446978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3</a:t>
              </a: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179594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2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912210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1</a:t>
              </a:r>
            </a:p>
          </p:txBody>
        </p:sp>
      </p:grpSp>
      <p:grpSp>
        <p:nvGrpSpPr>
          <p:cNvPr id="1035" name="Group 1034"/>
          <p:cNvGrpSpPr/>
          <p:nvPr/>
        </p:nvGrpSpPr>
        <p:grpSpPr>
          <a:xfrm>
            <a:off x="8616280" y="1844824"/>
            <a:ext cx="3096344" cy="540000"/>
            <a:chOff x="8616280" y="1844824"/>
            <a:chExt cx="3096344" cy="540000"/>
          </a:xfrm>
        </p:grpSpPr>
        <p:sp>
          <p:nvSpPr>
            <p:cNvPr id="24" name="Rectangle 23"/>
            <p:cNvSpPr/>
            <p:nvPr/>
          </p:nvSpPr>
          <p:spPr>
            <a:xfrm>
              <a:off x="8616280" y="1844824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k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264352" y="1844824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2500" b="1" spc="-200" dirty="0" smtClean="0">
                  <a:solidFill>
                    <a:srgbClr val="006666"/>
                  </a:solidFill>
                </a:rPr>
                <a:t>k-1</a:t>
              </a:r>
              <a:endParaRPr lang="hu-HU" sz="2500" b="1" spc="-200" dirty="0">
                <a:solidFill>
                  <a:srgbClr val="006666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0524552" y="1844824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2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1172624" y="1844824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1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9876480" y="1844824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...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57208" y="5949280"/>
            <a:ext cx="3458512" cy="540000"/>
            <a:chOff x="657208" y="5949280"/>
            <a:chExt cx="3458512" cy="540000"/>
          </a:xfrm>
        </p:grpSpPr>
        <p:grpSp>
          <p:nvGrpSpPr>
            <p:cNvPr id="102" name="Group 101"/>
            <p:cNvGrpSpPr/>
            <p:nvPr/>
          </p:nvGrpSpPr>
          <p:grpSpPr>
            <a:xfrm>
              <a:off x="657208" y="5949280"/>
              <a:ext cx="2737848" cy="540000"/>
              <a:chOff x="9313932" y="3148941"/>
              <a:chExt cx="2737848" cy="540000"/>
            </a:xfrm>
          </p:grpSpPr>
          <p:sp>
            <p:nvSpPr>
              <p:cNvPr id="107" name="Rectangle 106"/>
              <p:cNvSpPr/>
              <p:nvPr/>
            </p:nvSpPr>
            <p:spPr>
              <a:xfrm>
                <a:off x="9313932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3200" b="1" dirty="0" smtClean="0">
                    <a:solidFill>
                      <a:srgbClr val="006666"/>
                    </a:solidFill>
                  </a:rPr>
                  <a:t>k</a:t>
                </a:r>
                <a:endParaRPr lang="hu-HU" sz="3200" b="1" dirty="0">
                  <a:solidFill>
                    <a:srgbClr val="006666"/>
                  </a:solidFill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10092384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2500" b="1" spc="-200" dirty="0" smtClean="0">
                    <a:solidFill>
                      <a:srgbClr val="006666"/>
                    </a:solidFill>
                  </a:rPr>
                  <a:t>k-1</a:t>
                </a:r>
                <a:endParaRPr lang="hu-HU" sz="2500" b="1" spc="-200" dirty="0">
                  <a:solidFill>
                    <a:srgbClr val="006666"/>
                  </a:solidFill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10801156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3200" b="1" dirty="0" smtClean="0">
                    <a:solidFill>
                      <a:srgbClr val="006666"/>
                    </a:solidFill>
                  </a:rPr>
                  <a:t>...</a:t>
                </a:r>
                <a:endParaRPr lang="hu-HU" sz="3200" b="1" dirty="0">
                  <a:solidFill>
                    <a:srgbClr val="006666"/>
                  </a:solidFill>
                </a:endParaRPr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11511780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3200" b="1" dirty="0">
                    <a:solidFill>
                      <a:srgbClr val="006666"/>
                    </a:solidFill>
                  </a:rPr>
                  <a:t>2</a:t>
                </a:r>
              </a:p>
            </p:txBody>
          </p:sp>
        </p:grpSp>
        <p:sp>
          <p:nvSpPr>
            <p:cNvPr id="121" name="Rectangle 120"/>
            <p:cNvSpPr/>
            <p:nvPr/>
          </p:nvSpPr>
          <p:spPr>
            <a:xfrm>
              <a:off x="3575720" y="5949280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1</a:t>
              </a:r>
            </a:p>
          </p:txBody>
        </p:sp>
      </p:grpSp>
      <p:cxnSp>
        <p:nvCxnSpPr>
          <p:cNvPr id="123" name="Straight Arrow Connector 122"/>
          <p:cNvCxnSpPr/>
          <p:nvPr/>
        </p:nvCxnSpPr>
        <p:spPr>
          <a:xfrm>
            <a:off x="1343472" y="3086872"/>
            <a:ext cx="30466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4511824" y="2772097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rgbClr val="FFFFCC"/>
                </a:solidFill>
              </a:rPr>
              <a:t>1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126" name="Straight Arrow Connector 125"/>
          <p:cNvCxnSpPr/>
          <p:nvPr/>
        </p:nvCxnSpPr>
        <p:spPr>
          <a:xfrm>
            <a:off x="2052378" y="3842832"/>
            <a:ext cx="233777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4552557" y="3536952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2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130" name="Straight Arrow Connector 129"/>
          <p:cNvCxnSpPr/>
          <p:nvPr/>
        </p:nvCxnSpPr>
        <p:spPr>
          <a:xfrm>
            <a:off x="2783632" y="4599040"/>
            <a:ext cx="1606524" cy="85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4589780" y="4336492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3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134" name="Straight Arrow Connector 133"/>
          <p:cNvCxnSpPr/>
          <p:nvPr/>
        </p:nvCxnSpPr>
        <p:spPr>
          <a:xfrm>
            <a:off x="3521744" y="5286250"/>
            <a:ext cx="8684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4590619" y="4993862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4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139" name="Straight Arrow Connector 138"/>
          <p:cNvCxnSpPr/>
          <p:nvPr/>
        </p:nvCxnSpPr>
        <p:spPr>
          <a:xfrm>
            <a:off x="4202071" y="6264055"/>
            <a:ext cx="3885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4647282" y="5971667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k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7308700" y="2852936"/>
            <a:ext cx="42599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rgbClr val="FFFFCC"/>
                </a:solidFill>
              </a:rPr>
              <a:t>Mennyi lesz az n. </a:t>
            </a:r>
            <a:r>
              <a:rPr lang="hu-HU" sz="3200" dirty="0">
                <a:solidFill>
                  <a:srgbClr val="FFFFCC"/>
                </a:solidFill>
              </a:rPr>
              <a:t>é</a:t>
            </a:r>
            <a:r>
              <a:rPr lang="hu-HU" sz="3200" dirty="0" smtClean="0">
                <a:solidFill>
                  <a:srgbClr val="FFFFCC"/>
                </a:solidFill>
              </a:rPr>
              <a:t>rték? És ezt hol találjuk meg?</a:t>
            </a:r>
            <a:endParaRPr lang="en-US" sz="3200" dirty="0">
              <a:solidFill>
                <a:srgbClr val="FFFFCC"/>
              </a:solidFill>
            </a:endParaRPr>
          </a:p>
        </p:txBody>
      </p:sp>
      <p:sp>
        <p:nvSpPr>
          <p:cNvPr id="1036" name="Down Arrow 1035"/>
          <p:cNvSpPr/>
          <p:nvPr/>
        </p:nvSpPr>
        <p:spPr>
          <a:xfrm>
            <a:off x="6510474" y="2961923"/>
            <a:ext cx="335610" cy="324036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Oval 1036"/>
          <p:cNvSpPr/>
          <p:nvPr/>
        </p:nvSpPr>
        <p:spPr>
          <a:xfrm>
            <a:off x="6884776" y="5157192"/>
            <a:ext cx="867408" cy="792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8800" dirty="0" smtClean="0">
                <a:solidFill>
                  <a:srgbClr val="054934"/>
                </a:solidFill>
              </a:rPr>
              <a:t>+</a:t>
            </a:r>
            <a:endParaRPr lang="en-US" sz="8800" dirty="0">
              <a:solidFill>
                <a:srgbClr val="054934"/>
              </a:solidFill>
            </a:endParaRPr>
          </a:p>
        </p:txBody>
      </p:sp>
      <p:sp>
        <p:nvSpPr>
          <p:cNvPr id="1038" name="AutoShape 2" descr="Carl Friedrich Gaus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941" y="3930154"/>
            <a:ext cx="2095500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557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3" grpId="0" animBg="1"/>
      <p:bldP spid="43" grpId="0" animBg="1"/>
      <p:bldP spid="124" grpId="0"/>
      <p:bldP spid="127" grpId="0"/>
      <p:bldP spid="131" grpId="0"/>
      <p:bldP spid="135" grpId="0"/>
      <p:bldP spid="140" grpId="0"/>
      <p:bldP spid="146" grpId="0"/>
      <p:bldP spid="1036" grpId="0" animBg="1"/>
      <p:bldP spid="103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16" y="476672"/>
            <a:ext cx="10441160" cy="1152128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Javasolt feladatok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416" y="1484784"/>
            <a:ext cx="10513168" cy="4752528"/>
          </a:xfrm>
        </p:spPr>
        <p:txBody>
          <a:bodyPr/>
          <a:lstStyle/>
          <a:p>
            <a:pPr marL="0" indent="0" algn="just">
              <a:buNone/>
            </a:pPr>
            <a:r>
              <a:rPr lang="hu-HU" sz="3000" b="1" dirty="0" smtClean="0">
                <a:solidFill>
                  <a:schemeClr val="bg1"/>
                </a:solidFill>
              </a:rPr>
              <a:t>6. Feladat: </a:t>
            </a:r>
            <a:r>
              <a:rPr lang="hu-HU" sz="2400" dirty="0">
                <a:solidFill>
                  <a:srgbClr val="FFFFCC"/>
                </a:solidFill>
              </a:rPr>
              <a:t>Adott a következő sorozat </a:t>
            </a:r>
            <a:r>
              <a:rPr lang="hu-HU" sz="2400" b="1" dirty="0">
                <a:solidFill>
                  <a:srgbClr val="FFFFCC"/>
                </a:solidFill>
              </a:rPr>
              <a:t>1</a:t>
            </a:r>
            <a:r>
              <a:rPr lang="hu-HU" sz="2400" dirty="0">
                <a:solidFill>
                  <a:srgbClr val="FFFFCC"/>
                </a:solidFill>
              </a:rPr>
              <a:t>, </a:t>
            </a:r>
            <a:r>
              <a:rPr lang="hu-HU" sz="2400" b="1" dirty="0">
                <a:solidFill>
                  <a:srgbClr val="FFFFCC"/>
                </a:solidFill>
              </a:rPr>
              <a:t>2</a:t>
            </a:r>
            <a:r>
              <a:rPr lang="hu-HU" sz="2400" dirty="0">
                <a:solidFill>
                  <a:srgbClr val="FFFFCC"/>
                </a:solidFill>
              </a:rPr>
              <a:t>, </a:t>
            </a:r>
            <a:r>
              <a:rPr lang="hu-HU" sz="2400" b="1" dirty="0">
                <a:solidFill>
                  <a:srgbClr val="FFFFCC"/>
                </a:solidFill>
              </a:rPr>
              <a:t>4</a:t>
            </a:r>
            <a:r>
              <a:rPr lang="hu-HU" sz="2400" dirty="0">
                <a:solidFill>
                  <a:srgbClr val="FFFFCC"/>
                </a:solidFill>
              </a:rPr>
              <a:t>, </a:t>
            </a:r>
            <a:r>
              <a:rPr lang="hu-HU" sz="2400" b="1" dirty="0">
                <a:solidFill>
                  <a:srgbClr val="FFFFCC"/>
                </a:solidFill>
              </a:rPr>
              <a:t>8</a:t>
            </a:r>
            <a:r>
              <a:rPr lang="hu-HU" sz="2400" dirty="0">
                <a:solidFill>
                  <a:srgbClr val="FFFFCC"/>
                </a:solidFill>
              </a:rPr>
              <a:t>, </a:t>
            </a:r>
            <a:r>
              <a:rPr lang="hu-HU" sz="2400" b="1" dirty="0">
                <a:solidFill>
                  <a:srgbClr val="FFFFCC"/>
                </a:solidFill>
              </a:rPr>
              <a:t>16</a:t>
            </a:r>
            <a:r>
              <a:rPr lang="hu-HU" sz="2400" dirty="0">
                <a:solidFill>
                  <a:srgbClr val="FFFFCC"/>
                </a:solidFill>
              </a:rPr>
              <a:t>, </a:t>
            </a:r>
            <a:r>
              <a:rPr lang="hu-HU" sz="2400" b="1" dirty="0">
                <a:solidFill>
                  <a:srgbClr val="FFFFCC"/>
                </a:solidFill>
              </a:rPr>
              <a:t>32.... </a:t>
            </a:r>
            <a:r>
              <a:rPr lang="hu-HU" sz="2400" dirty="0">
                <a:solidFill>
                  <a:srgbClr val="FFFFCC"/>
                </a:solidFill>
              </a:rPr>
              <a:t>a következő módon meghatározva: </a:t>
            </a:r>
            <a:r>
              <a:rPr lang="hu-HU" sz="2400" b="1" dirty="0">
                <a:solidFill>
                  <a:srgbClr val="FFFFCC"/>
                </a:solidFill>
              </a:rPr>
              <a:t>f</a:t>
            </a:r>
            <a:r>
              <a:rPr lang="hu-HU" sz="2400" b="1" baseline="-25000" dirty="0">
                <a:solidFill>
                  <a:srgbClr val="FFFFCC"/>
                </a:solidFill>
              </a:rPr>
              <a:t>1</a:t>
            </a:r>
            <a:r>
              <a:rPr lang="hu-HU" sz="2400" b="1" dirty="0">
                <a:solidFill>
                  <a:srgbClr val="FFFFCC"/>
                </a:solidFill>
              </a:rPr>
              <a:t>=1</a:t>
            </a:r>
            <a:r>
              <a:rPr lang="hu-HU" sz="2400" dirty="0">
                <a:solidFill>
                  <a:srgbClr val="FFFFCC"/>
                </a:solidFill>
              </a:rPr>
              <a:t>, </a:t>
            </a:r>
            <a:r>
              <a:rPr lang="hu-HU" sz="2400" b="1" dirty="0">
                <a:solidFill>
                  <a:srgbClr val="FFFFCC"/>
                </a:solidFill>
              </a:rPr>
              <a:t>f</a:t>
            </a:r>
            <a:r>
              <a:rPr lang="hu-HU" sz="2400" b="1" baseline="-25000" dirty="0">
                <a:solidFill>
                  <a:srgbClr val="FFFFCC"/>
                </a:solidFill>
              </a:rPr>
              <a:t>2</a:t>
            </a:r>
            <a:r>
              <a:rPr lang="hu-HU" sz="2400" b="1" dirty="0">
                <a:solidFill>
                  <a:srgbClr val="FFFFCC"/>
                </a:solidFill>
              </a:rPr>
              <a:t>=2</a:t>
            </a:r>
            <a:r>
              <a:rPr lang="hu-HU" sz="2400" dirty="0">
                <a:solidFill>
                  <a:srgbClr val="FFFFCC"/>
                </a:solidFill>
              </a:rPr>
              <a:t>, </a:t>
            </a:r>
            <a:r>
              <a:rPr lang="hu-HU" sz="2400" b="1" dirty="0">
                <a:solidFill>
                  <a:srgbClr val="FFFFCC"/>
                </a:solidFill>
              </a:rPr>
              <a:t>f</a:t>
            </a:r>
            <a:r>
              <a:rPr lang="hu-HU" sz="2400" b="1" baseline="-25000" dirty="0">
                <a:solidFill>
                  <a:srgbClr val="FFFFCC"/>
                </a:solidFill>
              </a:rPr>
              <a:t>n</a:t>
            </a:r>
            <a:r>
              <a:rPr lang="hu-HU" sz="2400" b="1" dirty="0">
                <a:solidFill>
                  <a:srgbClr val="FFFFCC"/>
                </a:solidFill>
              </a:rPr>
              <a:t>=3∙f</a:t>
            </a:r>
            <a:r>
              <a:rPr lang="hu-HU" sz="2400" b="1" baseline="-25000" dirty="0">
                <a:solidFill>
                  <a:srgbClr val="FFFFCC"/>
                </a:solidFill>
              </a:rPr>
              <a:t>n-1</a:t>
            </a:r>
            <a:r>
              <a:rPr lang="hu-HU" sz="2400" b="1" dirty="0">
                <a:solidFill>
                  <a:srgbClr val="FFFFCC"/>
                </a:solidFill>
              </a:rPr>
              <a:t>-2∙f</a:t>
            </a:r>
            <a:r>
              <a:rPr lang="hu-HU" sz="2400" b="1" baseline="-25000" dirty="0">
                <a:solidFill>
                  <a:srgbClr val="FFFFCC"/>
                </a:solidFill>
              </a:rPr>
              <a:t>n-2</a:t>
            </a:r>
            <a:r>
              <a:rPr lang="hu-HU" sz="2400" b="1" dirty="0">
                <a:solidFill>
                  <a:srgbClr val="FFFFCC"/>
                </a:solidFill>
              </a:rPr>
              <a:t> </a:t>
            </a:r>
            <a:r>
              <a:rPr lang="hu-HU" sz="2400" dirty="0">
                <a:solidFill>
                  <a:srgbClr val="FFFFCC"/>
                </a:solidFill>
              </a:rPr>
              <a:t>(ahol </a:t>
            </a:r>
            <a:r>
              <a:rPr lang="hu-HU" sz="2400" b="1" dirty="0">
                <a:solidFill>
                  <a:srgbClr val="FFFFCC"/>
                </a:solidFill>
              </a:rPr>
              <a:t>n </a:t>
            </a:r>
            <a:r>
              <a:rPr lang="hu-HU" sz="2400" dirty="0">
                <a:solidFill>
                  <a:srgbClr val="FFFFCC"/>
                </a:solidFill>
              </a:rPr>
              <a:t>egy természetes szám </a:t>
            </a:r>
            <a:r>
              <a:rPr lang="hu-HU" sz="2400" b="1" dirty="0">
                <a:solidFill>
                  <a:srgbClr val="FFFFCC"/>
                </a:solidFill>
              </a:rPr>
              <a:t>n≥3</a:t>
            </a:r>
            <a:r>
              <a:rPr lang="hu-HU" sz="2400" dirty="0" smtClean="0">
                <a:solidFill>
                  <a:srgbClr val="FFFFCC"/>
                </a:solidFill>
              </a:rPr>
              <a:t>)</a:t>
            </a:r>
            <a:r>
              <a:rPr lang="en-US" sz="2400" dirty="0" smtClean="0">
                <a:solidFill>
                  <a:srgbClr val="FFFFCC"/>
                </a:solidFill>
              </a:rPr>
              <a:t>.</a:t>
            </a:r>
            <a:r>
              <a:rPr lang="hu-HU" sz="2400" dirty="0" smtClean="0">
                <a:solidFill>
                  <a:srgbClr val="FFFFCC"/>
                </a:solidFill>
              </a:rPr>
              <a:t> </a:t>
            </a:r>
            <a:r>
              <a:rPr lang="hu-HU" sz="2400" dirty="0">
                <a:solidFill>
                  <a:srgbClr val="FFFFCC"/>
                </a:solidFill>
              </a:rPr>
              <a:t>A billentyűzetről beolvassuk az </a:t>
            </a:r>
            <a:r>
              <a:rPr lang="hu-HU" sz="2400" b="1" dirty="0">
                <a:solidFill>
                  <a:srgbClr val="FFFFCC"/>
                </a:solidFill>
              </a:rPr>
              <a:t>x </a:t>
            </a:r>
            <a:r>
              <a:rPr lang="hu-HU" sz="2400" dirty="0">
                <a:solidFill>
                  <a:srgbClr val="FFFFCC"/>
                </a:solidFill>
              </a:rPr>
              <a:t>(</a:t>
            </a:r>
            <a:r>
              <a:rPr lang="hu-HU" sz="2400" b="1" dirty="0" smtClean="0">
                <a:solidFill>
                  <a:srgbClr val="FFFFCC"/>
                </a:solidFill>
              </a:rPr>
              <a:t>x</a:t>
            </a:r>
            <a:r>
              <a:rPr lang="en-US" sz="2400" dirty="0" smtClean="0">
                <a:solidFill>
                  <a:srgbClr val="FFFFCC"/>
                </a:solidFill>
              </a:rPr>
              <a:t>&lt;=</a:t>
            </a:r>
            <a:r>
              <a:rPr lang="hu-HU" sz="2400" b="1" dirty="0" smtClean="0">
                <a:solidFill>
                  <a:srgbClr val="FFFFCC"/>
                </a:solidFill>
              </a:rPr>
              <a:t>10</a:t>
            </a:r>
            <a:r>
              <a:rPr lang="hu-HU" sz="2400" b="1" baseline="30000" dirty="0" smtClean="0">
                <a:solidFill>
                  <a:srgbClr val="FFFFCC"/>
                </a:solidFill>
              </a:rPr>
              <a:t>9</a:t>
            </a:r>
            <a:r>
              <a:rPr lang="hu-HU" sz="2400" dirty="0">
                <a:solidFill>
                  <a:srgbClr val="FFFFCC"/>
                </a:solidFill>
              </a:rPr>
              <a:t>) természetes számot, a sorozat egy tagjának az értékét. Írjátok be a </a:t>
            </a:r>
            <a:r>
              <a:rPr lang="hu-HU" sz="2400" b="1" dirty="0">
                <a:solidFill>
                  <a:srgbClr val="FFFFCC"/>
                </a:solidFill>
              </a:rPr>
              <a:t>bac.txt</a:t>
            </a:r>
            <a:r>
              <a:rPr lang="hu-HU" sz="2400" dirty="0">
                <a:solidFill>
                  <a:srgbClr val="FFFFCC"/>
                </a:solidFill>
              </a:rPr>
              <a:t>, állományba csökkenő sorrendben, egymástól egy szóközzel elválasztva a sorozat azon elemeit, amelyek kisebbek, vagy </a:t>
            </a:r>
            <a:r>
              <a:rPr lang="hu-HU" sz="2400" dirty="0" smtClean="0">
                <a:solidFill>
                  <a:srgbClr val="FFFFCC"/>
                </a:solidFill>
              </a:rPr>
              <a:t>egyenlőek</a:t>
            </a:r>
            <a:r>
              <a:rPr lang="hu-HU" sz="2400" dirty="0">
                <a:solidFill>
                  <a:srgbClr val="FFFFCC"/>
                </a:solidFill>
              </a:rPr>
              <a:t>, mint az </a:t>
            </a:r>
            <a:r>
              <a:rPr lang="hu-HU" sz="2400" b="1" dirty="0">
                <a:solidFill>
                  <a:srgbClr val="FFFFCC"/>
                </a:solidFill>
              </a:rPr>
              <a:t>x</a:t>
            </a:r>
            <a:r>
              <a:rPr lang="hu-HU" sz="2400" dirty="0">
                <a:solidFill>
                  <a:srgbClr val="FFFFCC"/>
                </a:solidFill>
              </a:rPr>
              <a:t>. Tervezzen memóriahasználat és végrehajtási idő szempontjából hatékony algoritmust. </a:t>
            </a:r>
            <a:endParaRPr lang="en-US" sz="2400" dirty="0" smtClean="0">
              <a:solidFill>
                <a:srgbClr val="FFFFCC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FFFFCC"/>
                </a:solidFill>
              </a:rPr>
              <a:t>Példa</a:t>
            </a:r>
            <a:r>
              <a:rPr lang="hu-HU" sz="2400" b="1" dirty="0">
                <a:solidFill>
                  <a:srgbClr val="FFFFCC"/>
                </a:solidFill>
              </a:rPr>
              <a:t>: </a:t>
            </a:r>
            <a:r>
              <a:rPr lang="hu-HU" sz="2400" dirty="0">
                <a:solidFill>
                  <a:srgbClr val="FFFFCC"/>
                </a:solidFill>
              </a:rPr>
              <a:t>ha a beolvasott szám </a:t>
            </a:r>
            <a:r>
              <a:rPr lang="hu-HU" sz="2400" b="1" dirty="0">
                <a:solidFill>
                  <a:srgbClr val="FFFFCC"/>
                </a:solidFill>
              </a:rPr>
              <a:t>16 </a:t>
            </a:r>
            <a:r>
              <a:rPr lang="hu-HU" sz="2400" dirty="0">
                <a:solidFill>
                  <a:srgbClr val="FFFFCC"/>
                </a:solidFill>
              </a:rPr>
              <a:t>akkor a </a:t>
            </a:r>
            <a:r>
              <a:rPr lang="hu-HU" sz="2400" b="1" dirty="0">
                <a:solidFill>
                  <a:srgbClr val="FFFFCC"/>
                </a:solidFill>
              </a:rPr>
              <a:t>bac.txt </a:t>
            </a:r>
            <a:r>
              <a:rPr lang="hu-HU" sz="2400" dirty="0">
                <a:solidFill>
                  <a:srgbClr val="FFFFCC"/>
                </a:solidFill>
              </a:rPr>
              <a:t>tartalma a következő </a:t>
            </a:r>
            <a:r>
              <a:rPr lang="hu-HU" sz="2400" b="1" dirty="0">
                <a:solidFill>
                  <a:srgbClr val="FFFFCC"/>
                </a:solidFill>
              </a:rPr>
              <a:t>16 8 4 2 1 </a:t>
            </a:r>
            <a:endParaRPr lang="en-US" sz="2400" b="1" dirty="0" smtClean="0">
              <a:solidFill>
                <a:srgbClr val="FFFFCC"/>
              </a:solidFill>
            </a:endParaRPr>
          </a:p>
          <a:p>
            <a:pPr marL="514350" indent="-514350" algn="just">
              <a:buAutoNum type="alphaLcPeriod"/>
            </a:pPr>
            <a:r>
              <a:rPr lang="hu-HU" sz="2400" dirty="0" smtClean="0">
                <a:solidFill>
                  <a:srgbClr val="FFFFCC"/>
                </a:solidFill>
              </a:rPr>
              <a:t>Írjátok </a:t>
            </a:r>
            <a:r>
              <a:rPr lang="hu-HU" sz="2400" dirty="0">
                <a:solidFill>
                  <a:srgbClr val="FFFFCC"/>
                </a:solidFill>
              </a:rPr>
              <a:t>le saját szavaitokkal a tervezett algoritmust, és indokoljátok annak </a:t>
            </a:r>
            <a:r>
              <a:rPr lang="hu-HU" sz="2400" dirty="0" smtClean="0">
                <a:solidFill>
                  <a:srgbClr val="FFFFCC"/>
                </a:solidFill>
              </a:rPr>
              <a:t>hatékonyságát.</a:t>
            </a:r>
            <a:endParaRPr lang="en-US" sz="2400" dirty="0" smtClean="0">
              <a:solidFill>
                <a:srgbClr val="FFFFCC"/>
              </a:solidFill>
            </a:endParaRPr>
          </a:p>
          <a:p>
            <a:pPr marL="514350" indent="-514350" algn="just">
              <a:spcBef>
                <a:spcPts val="0"/>
              </a:spcBef>
              <a:buAutoNum type="alphaLcPeriod"/>
            </a:pPr>
            <a:r>
              <a:rPr lang="hu-HU" sz="2400" dirty="0" smtClean="0">
                <a:solidFill>
                  <a:srgbClr val="FFFFCC"/>
                </a:solidFill>
              </a:rPr>
              <a:t>Írjatok </a:t>
            </a:r>
            <a:r>
              <a:rPr lang="hu-HU" sz="2400" dirty="0">
                <a:solidFill>
                  <a:srgbClr val="FFFFCC"/>
                </a:solidFill>
              </a:rPr>
              <a:t>a tervezett algoritmusnak megfelelő </a:t>
            </a:r>
            <a:r>
              <a:rPr lang="hu-HU" sz="2400" dirty="0" smtClean="0">
                <a:solidFill>
                  <a:srgbClr val="FFFFCC"/>
                </a:solidFill>
              </a:rPr>
              <a:t>programot</a:t>
            </a:r>
            <a:r>
              <a:rPr lang="hu-HU" sz="2400" dirty="0">
                <a:solidFill>
                  <a:srgbClr val="FFFFCC"/>
                </a:solidFill>
              </a:rPr>
              <a:t>. </a:t>
            </a:r>
            <a:endParaRPr lang="en-US" sz="2400" dirty="0" smtClean="0">
              <a:solidFill>
                <a:srgbClr val="FFFFCC"/>
              </a:solidFill>
            </a:endParaRPr>
          </a:p>
          <a:p>
            <a:pPr marL="0" indent="0" algn="r">
              <a:buNone/>
            </a:pPr>
            <a:r>
              <a:rPr lang="en-US" sz="2400" dirty="0" smtClean="0">
                <a:solidFill>
                  <a:srgbClr val="FFFFCC"/>
                </a:solidFill>
              </a:rPr>
              <a:t>(2020 </a:t>
            </a:r>
            <a:r>
              <a:rPr lang="en-US" sz="2400" dirty="0" err="1" smtClean="0">
                <a:solidFill>
                  <a:srgbClr val="FFFFCC"/>
                </a:solidFill>
              </a:rPr>
              <a:t>Teszt</a:t>
            </a:r>
            <a:r>
              <a:rPr lang="en-US" sz="2400" dirty="0" smtClean="0">
                <a:solidFill>
                  <a:srgbClr val="FFFFCC"/>
                </a:solidFill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</a:rPr>
              <a:t>feladatok</a:t>
            </a:r>
            <a:r>
              <a:rPr lang="en-US" sz="2400" dirty="0" smtClean="0">
                <a:solidFill>
                  <a:srgbClr val="FFFFCC"/>
                </a:solidFill>
              </a:rPr>
              <a:t>. 13-as </a:t>
            </a:r>
            <a:r>
              <a:rPr lang="en-US" sz="2400" dirty="0" err="1" smtClean="0">
                <a:solidFill>
                  <a:srgbClr val="FFFFCC"/>
                </a:solidFill>
              </a:rPr>
              <a:t>teszt</a:t>
            </a:r>
            <a:r>
              <a:rPr lang="en-US" sz="2400" dirty="0" smtClean="0">
                <a:solidFill>
                  <a:srgbClr val="FFFFCC"/>
                </a:solidFill>
              </a:rPr>
              <a:t> )</a:t>
            </a:r>
            <a:r>
              <a:rPr lang="hu-HU" sz="2400" dirty="0">
                <a:solidFill>
                  <a:srgbClr val="FFFFCC"/>
                </a:solidFill>
              </a:rPr>
              <a:t>	</a:t>
            </a:r>
          </a:p>
          <a:p>
            <a:pPr marL="0" indent="0" algn="just">
              <a:buNone/>
            </a:pPr>
            <a:endParaRPr lang="en-US" sz="24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23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24744"/>
            <a:ext cx="10598968" cy="4248472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Köszönöm a figyelmet!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dirty="0" smtClean="0">
                <a:solidFill>
                  <a:schemeClr val="bg1"/>
                </a:solidFill>
              </a:rPr>
              <a:t/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dirty="0" smtClean="0">
                <a:solidFill>
                  <a:schemeClr val="bg1"/>
                </a:solidFill>
              </a:rPr>
              <a:t>Sok sikert kívánok!</a:t>
            </a:r>
            <a:br>
              <a:rPr lang="hu-HU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84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	</a:t>
            </a:r>
            <a:r>
              <a:rPr lang="hu-HU" sz="3200" dirty="0" smtClean="0">
                <a:solidFill>
                  <a:schemeClr val="bg1"/>
                </a:solidFill>
              </a:rPr>
              <a:t>Hogyan gondolkodunk</a:t>
            </a:r>
            <a:r>
              <a:rPr lang="hu-HU" sz="3200" dirty="0" smtClean="0">
                <a:solidFill>
                  <a:srgbClr val="FFFF99"/>
                </a:solidFill>
              </a:rPr>
              <a:t/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920" y="819349"/>
            <a:ext cx="997374" cy="66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1384" y="819349"/>
            <a:ext cx="997374" cy="66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695012" y="2816872"/>
            <a:ext cx="54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rgbClr val="006666"/>
                </a:solidFill>
              </a:rPr>
              <a:t>1</a:t>
            </a:r>
            <a:endParaRPr lang="hu-HU" sz="3200" b="1" dirty="0">
              <a:solidFill>
                <a:srgbClr val="006666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76941" y="3536952"/>
            <a:ext cx="1272616" cy="540000"/>
            <a:chOff x="3714362" y="1675065"/>
            <a:chExt cx="1272616" cy="540000"/>
          </a:xfrm>
        </p:grpSpPr>
        <p:sp>
          <p:nvSpPr>
            <p:cNvPr id="21" name="Rectangle 20"/>
            <p:cNvSpPr/>
            <p:nvPr/>
          </p:nvSpPr>
          <p:spPr>
            <a:xfrm>
              <a:off x="3714362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2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446978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1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71905" y="4329040"/>
            <a:ext cx="2005232" cy="540000"/>
            <a:chOff x="3714362" y="1675065"/>
            <a:chExt cx="2005232" cy="540000"/>
          </a:xfrm>
        </p:grpSpPr>
        <p:sp>
          <p:nvSpPr>
            <p:cNvPr id="24" name="Rectangle 23"/>
            <p:cNvSpPr/>
            <p:nvPr/>
          </p:nvSpPr>
          <p:spPr>
            <a:xfrm>
              <a:off x="3714362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3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46978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2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179594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1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71905" y="5049120"/>
            <a:ext cx="2737848" cy="540000"/>
            <a:chOff x="3714362" y="1675065"/>
            <a:chExt cx="2737848" cy="540000"/>
          </a:xfrm>
        </p:grpSpPr>
        <p:sp>
          <p:nvSpPr>
            <p:cNvPr id="28" name="Rectangle 27"/>
            <p:cNvSpPr/>
            <p:nvPr/>
          </p:nvSpPr>
          <p:spPr>
            <a:xfrm>
              <a:off x="3714362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4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446978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3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179594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2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912210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1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57208" y="5949280"/>
            <a:ext cx="3458512" cy="540000"/>
            <a:chOff x="657208" y="5949280"/>
            <a:chExt cx="3458512" cy="540000"/>
          </a:xfrm>
        </p:grpSpPr>
        <p:grpSp>
          <p:nvGrpSpPr>
            <p:cNvPr id="33" name="Group 32"/>
            <p:cNvGrpSpPr/>
            <p:nvPr/>
          </p:nvGrpSpPr>
          <p:grpSpPr>
            <a:xfrm>
              <a:off x="657208" y="5949280"/>
              <a:ext cx="2737848" cy="540000"/>
              <a:chOff x="9313932" y="3148941"/>
              <a:chExt cx="2737848" cy="54000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9313932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3200" b="1" dirty="0" smtClean="0">
                    <a:solidFill>
                      <a:srgbClr val="006666"/>
                    </a:solidFill>
                  </a:rPr>
                  <a:t>k</a:t>
                </a:r>
                <a:endParaRPr lang="hu-HU" sz="3200" b="1" dirty="0">
                  <a:solidFill>
                    <a:srgbClr val="006666"/>
                  </a:solidFill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0092384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2500" b="1" spc="-200" dirty="0" smtClean="0">
                    <a:solidFill>
                      <a:srgbClr val="006666"/>
                    </a:solidFill>
                  </a:rPr>
                  <a:t>k-1</a:t>
                </a:r>
                <a:endParaRPr lang="hu-HU" sz="2500" b="1" spc="-200" dirty="0">
                  <a:solidFill>
                    <a:srgbClr val="006666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0801156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3200" b="1" dirty="0" smtClean="0">
                    <a:solidFill>
                      <a:srgbClr val="006666"/>
                    </a:solidFill>
                  </a:rPr>
                  <a:t>...</a:t>
                </a:r>
                <a:endParaRPr lang="hu-HU" sz="3200" b="1" dirty="0">
                  <a:solidFill>
                    <a:srgbClr val="006666"/>
                  </a:solidFill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1511780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3200" b="1" dirty="0">
                    <a:solidFill>
                      <a:srgbClr val="006666"/>
                    </a:solidFill>
                  </a:rPr>
                  <a:t>2</a:t>
                </a:r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3575720" y="5949280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1</a:t>
              </a:r>
            </a:p>
          </p:txBody>
        </p:sp>
      </p:grpSp>
      <p:cxnSp>
        <p:nvCxnSpPr>
          <p:cNvPr id="39" name="Straight Arrow Connector 38"/>
          <p:cNvCxnSpPr/>
          <p:nvPr/>
        </p:nvCxnSpPr>
        <p:spPr>
          <a:xfrm>
            <a:off x="1343472" y="3086872"/>
            <a:ext cx="30466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511824" y="2772097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rgbClr val="FFFFCC"/>
                </a:solidFill>
              </a:rPr>
              <a:t>1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2052378" y="3842832"/>
            <a:ext cx="233777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552557" y="3536952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2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783632" y="4599040"/>
            <a:ext cx="1606524" cy="85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589780" y="4336492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3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521744" y="5286250"/>
            <a:ext cx="8684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590619" y="4993862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4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2071" y="6264055"/>
            <a:ext cx="3885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647282" y="5971667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k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57208" y="1705968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rgbClr val="FFFFCC"/>
                </a:solidFill>
              </a:rPr>
              <a:t>1 + 2 + 3 + ... +</a:t>
            </a:r>
            <a:r>
              <a:rPr lang="en-US" sz="3200" dirty="0" smtClean="0">
                <a:solidFill>
                  <a:srgbClr val="FFFFCC"/>
                </a:solidFill>
              </a:rPr>
              <a:t> </a:t>
            </a:r>
            <a:r>
              <a:rPr lang="hu-HU" sz="3200" dirty="0" smtClean="0">
                <a:solidFill>
                  <a:srgbClr val="FFFFCC"/>
                </a:solidFill>
              </a:rPr>
              <a:t>x</a:t>
            </a:r>
            <a:r>
              <a:rPr lang="en-US" sz="3200" dirty="0" smtClean="0">
                <a:solidFill>
                  <a:srgbClr val="FFFFCC"/>
                </a:solidFill>
              </a:rPr>
              <a:t> = n</a:t>
            </a:r>
            <a:endParaRPr lang="en-US" sz="3200" dirty="0">
              <a:solidFill>
                <a:srgbClr val="FFFFCC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246961" y="1852161"/>
            <a:ext cx="624904" cy="29238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871865" y="1484784"/>
                <a:ext cx="2664295" cy="10271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rgbClr val="FFFF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32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32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32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3200" i="1">
                          <a:solidFill>
                            <a:srgbClr val="FFFFCC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3200" i="1">
                          <a:solidFill>
                            <a:srgbClr val="FFFFCC"/>
                          </a:solidFill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3200" dirty="0">
                  <a:solidFill>
                    <a:srgbClr val="FFFFCC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865" y="1484784"/>
                <a:ext cx="2664295" cy="10271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Right Arrow 80"/>
          <p:cNvSpPr/>
          <p:nvPr/>
        </p:nvSpPr>
        <p:spPr>
          <a:xfrm>
            <a:off x="7534200" y="1852160"/>
            <a:ext cx="624904" cy="29238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8159104" y="1636755"/>
                <a:ext cx="3049464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solidFill>
                                <a:srgbClr val="FFFF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32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200" i="1">
                          <a:solidFill>
                            <a:srgbClr val="FFFFCC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3200" i="1">
                          <a:solidFill>
                            <a:srgbClr val="FFFFCC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3200" i="1">
                          <a:solidFill>
                            <a:srgbClr val="FFFFCC"/>
                          </a:solidFill>
                          <a:latin typeface="Cambria Math"/>
                        </a:rPr>
                        <m:t>−2</m:t>
                      </m:r>
                      <m:r>
                        <a:rPr lang="en-US" sz="3200" i="1">
                          <a:solidFill>
                            <a:srgbClr val="FFFFCC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3200" i="1">
                          <a:solidFill>
                            <a:srgbClr val="FFFFCC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104" y="1636755"/>
                <a:ext cx="3049464" cy="5959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Right Arrow 82"/>
          <p:cNvSpPr/>
          <p:nvPr/>
        </p:nvSpPr>
        <p:spPr>
          <a:xfrm>
            <a:off x="6623224" y="2724477"/>
            <a:ext cx="624904" cy="29238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7248128" y="2163971"/>
                <a:ext cx="4032448" cy="1121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FFFF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1,2</m:t>
                          </m:r>
                        </m:sub>
                      </m:sSub>
                      <m:r>
                        <a:rPr lang="en-US" sz="3200" i="1">
                          <a:solidFill>
                            <a:srgbClr val="FFFFCC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solidFill>
                                <a:srgbClr val="FFFF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−1±</m:t>
                          </m:r>
                          <m:rad>
                            <m:radPr>
                              <m:degHide m:val="on"/>
                              <m:ctrlPr>
                                <a:rPr lang="en-US" sz="3200" i="1">
                                  <a:solidFill>
                                    <a:srgbClr val="FFFF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i="1">
                                  <a:solidFill>
                                    <a:srgbClr val="FFFFCC"/>
                                  </a:solidFill>
                                  <a:latin typeface="Cambria Math"/>
                                </a:rPr>
                                <m:t>1+8</m:t>
                              </m:r>
                              <m:r>
                                <a:rPr lang="en-US" sz="3200" i="1">
                                  <a:solidFill>
                                    <a:srgbClr val="FFFFCC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rad>
                        </m:num>
                        <m:den>
                          <m:r>
                            <a:rPr lang="en-US" sz="32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FFFFCC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128" y="2163971"/>
                <a:ext cx="4032448" cy="112101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ight Arrow 84"/>
          <p:cNvSpPr/>
          <p:nvPr/>
        </p:nvSpPr>
        <p:spPr>
          <a:xfrm>
            <a:off x="6620228" y="3917498"/>
            <a:ext cx="624904" cy="29238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7248128" y="3356992"/>
                <a:ext cx="4032448" cy="1121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FFFFCC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3200" i="1" smtClean="0">
                          <a:solidFill>
                            <a:srgbClr val="FFFFCC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solidFill>
                                <a:srgbClr val="FFFF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−1+</m:t>
                          </m:r>
                          <m:rad>
                            <m:radPr>
                              <m:degHide m:val="on"/>
                              <m:ctrlPr>
                                <a:rPr lang="en-US" sz="3200" i="1">
                                  <a:solidFill>
                                    <a:srgbClr val="FFFF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i="1">
                                  <a:solidFill>
                                    <a:srgbClr val="FFFFCC"/>
                                  </a:solidFill>
                                  <a:latin typeface="Cambria Math"/>
                                </a:rPr>
                                <m:t>1+8</m:t>
                              </m:r>
                              <m:r>
                                <a:rPr lang="en-US" sz="3200" i="1">
                                  <a:solidFill>
                                    <a:srgbClr val="FFFFCC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rad>
                        </m:num>
                        <m:den>
                          <m:r>
                            <a:rPr lang="en-US" sz="32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128" y="3356992"/>
                <a:ext cx="4032448" cy="112101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6623224" y="4509120"/>
                <a:ext cx="5017392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dirty="0" smtClean="0">
                    <a:solidFill>
                      <a:srgbClr val="FFFFCC"/>
                    </a:solidFill>
                  </a:rPr>
                  <a:t>T</a:t>
                </a:r>
                <a:r>
                  <a:rPr lang="hu-HU" sz="2600" dirty="0" smtClean="0">
                    <a:solidFill>
                      <a:srgbClr val="FFFFCC"/>
                    </a:solidFill>
                  </a:rPr>
                  <a:t>ehát </a:t>
                </a:r>
                <a:r>
                  <a:rPr lang="en-US" sz="2600" dirty="0" smtClean="0">
                    <a:solidFill>
                      <a:srgbClr val="FFFFCC"/>
                    </a:solidFill>
                  </a:rPr>
                  <a:t>[</a:t>
                </a:r>
                <a14:m>
                  <m:oMath xmlns:m="http://schemas.openxmlformats.org/officeDocument/2006/math">
                    <m:r>
                      <a:rPr lang="en-US" sz="2600" i="1">
                        <a:solidFill>
                          <a:srgbClr val="FFFFCC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600" dirty="0" smtClean="0">
                    <a:solidFill>
                      <a:srgbClr val="FFFFCC"/>
                    </a:solidFill>
                  </a:rPr>
                  <a:t>] </a:t>
                </a:r>
                <a:r>
                  <a:rPr lang="hu-HU" sz="2600" dirty="0" smtClean="0">
                    <a:solidFill>
                      <a:srgbClr val="FFFFCC"/>
                    </a:solidFill>
                  </a:rPr>
                  <a:t>megadja, hogy az n. érték előtt hány teljes csoport van.</a:t>
                </a:r>
              </a:p>
              <a:p>
                <a:r>
                  <a:rPr lang="hu-HU" sz="2600" dirty="0" smtClean="0">
                    <a:solidFill>
                      <a:srgbClr val="FFFFCC"/>
                    </a:solidFill>
                  </a:rPr>
                  <a:t>Ha </a:t>
                </a:r>
                <a14:m>
                  <m:oMath xmlns:m="http://schemas.openxmlformats.org/officeDocument/2006/math">
                    <m:r>
                      <a:rPr lang="hu-HU" sz="2600" b="0" i="1" smtClean="0">
                        <a:solidFill>
                          <a:srgbClr val="FFFFCC"/>
                        </a:solidFill>
                        <a:latin typeface="Cambria Math"/>
                      </a:rPr>
                      <m:t>𝑥</m:t>
                    </m:r>
                    <m:r>
                      <a:rPr lang="hu-HU" sz="2600" b="0" i="1" smtClean="0">
                        <a:solidFill>
                          <a:srgbClr val="FFFFCC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hu-HU" sz="2600" b="0" i="1" smtClean="0">
                        <a:solidFill>
                          <a:srgbClr val="FFFFCC"/>
                        </a:solidFill>
                        <a:latin typeface="Cambria Math"/>
                        <a:ea typeface="Cambria Math"/>
                      </a:rPr>
                      <m:t>ℕ</m:t>
                    </m:r>
                  </m:oMath>
                </a14:m>
                <a:r>
                  <a:rPr lang="hu-HU" sz="2600" dirty="0" smtClean="0">
                    <a:solidFill>
                      <a:srgbClr val="FFFFCC"/>
                    </a:solidFill>
                  </a:rPr>
                  <a:t>, akkor az n. elem az </a:t>
                </a:r>
                <a14:m>
                  <m:oMath xmlns:m="http://schemas.openxmlformats.org/officeDocument/2006/math">
                    <m:r>
                      <a:rPr lang="en-US" sz="2600" i="1">
                        <a:solidFill>
                          <a:srgbClr val="FFFFCC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hu-HU" sz="2600" dirty="0" smtClean="0">
                    <a:solidFill>
                      <a:srgbClr val="FFFFCC"/>
                    </a:solidFill>
                  </a:rPr>
                  <a:t>. csoport utolsó értéke.</a:t>
                </a:r>
                <a:endParaRPr lang="en-US" sz="2600" dirty="0">
                  <a:solidFill>
                    <a:srgbClr val="FFFFCC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3224" y="4509120"/>
                <a:ext cx="5017392" cy="1692771"/>
              </a:xfrm>
              <a:prstGeom prst="rect">
                <a:avLst/>
              </a:prstGeom>
              <a:blipFill rotWithShape="1">
                <a:blip r:embed="rId7"/>
                <a:stretch>
                  <a:fillRect l="-2063" t="-2888" r="-1092" b="-86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184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0" grpId="0"/>
      <p:bldP spid="81" grpId="0" animBg="1"/>
      <p:bldP spid="82" grpId="0"/>
      <p:bldP spid="83" grpId="0" animBg="1"/>
      <p:bldP spid="84" grpId="0"/>
      <p:bldP spid="85" grpId="0" animBg="1"/>
      <p:bldP spid="86" grpId="0"/>
      <p:bldP spid="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	</a:t>
            </a:r>
            <a:r>
              <a:rPr lang="hu-HU" sz="3200" dirty="0" smtClean="0">
                <a:solidFill>
                  <a:schemeClr val="bg1"/>
                </a:solidFill>
              </a:rPr>
              <a:t>Hogyan gondolkodunk</a:t>
            </a:r>
            <a:r>
              <a:rPr lang="hu-HU" sz="3200" dirty="0" smtClean="0">
                <a:solidFill>
                  <a:srgbClr val="FFFF99"/>
                </a:solidFill>
              </a:rPr>
              <a:t/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920" y="819349"/>
            <a:ext cx="997374" cy="66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1384" y="819349"/>
            <a:ext cx="997374" cy="66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695012" y="2816872"/>
            <a:ext cx="54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rgbClr val="006666"/>
                </a:solidFill>
              </a:rPr>
              <a:t>1</a:t>
            </a:r>
            <a:endParaRPr lang="hu-HU" sz="3200" b="1" dirty="0">
              <a:solidFill>
                <a:srgbClr val="006666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76941" y="3536952"/>
            <a:ext cx="1272616" cy="540000"/>
            <a:chOff x="3714362" y="1675065"/>
            <a:chExt cx="1272616" cy="540000"/>
          </a:xfrm>
        </p:grpSpPr>
        <p:sp>
          <p:nvSpPr>
            <p:cNvPr id="21" name="Rectangle 20"/>
            <p:cNvSpPr/>
            <p:nvPr/>
          </p:nvSpPr>
          <p:spPr>
            <a:xfrm>
              <a:off x="3714362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2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446978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1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71905" y="4329040"/>
            <a:ext cx="2005232" cy="540000"/>
            <a:chOff x="3714362" y="1675065"/>
            <a:chExt cx="2005232" cy="540000"/>
          </a:xfrm>
        </p:grpSpPr>
        <p:sp>
          <p:nvSpPr>
            <p:cNvPr id="24" name="Rectangle 23"/>
            <p:cNvSpPr/>
            <p:nvPr/>
          </p:nvSpPr>
          <p:spPr>
            <a:xfrm>
              <a:off x="3714362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3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46978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2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179594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1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71905" y="5049120"/>
            <a:ext cx="2737848" cy="540000"/>
            <a:chOff x="3714362" y="1675065"/>
            <a:chExt cx="2737848" cy="540000"/>
          </a:xfrm>
        </p:grpSpPr>
        <p:sp>
          <p:nvSpPr>
            <p:cNvPr id="28" name="Rectangle 27"/>
            <p:cNvSpPr/>
            <p:nvPr/>
          </p:nvSpPr>
          <p:spPr>
            <a:xfrm>
              <a:off x="3714362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4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446978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179594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2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912210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1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57208" y="5949280"/>
            <a:ext cx="3458512" cy="540000"/>
            <a:chOff x="657208" y="5949280"/>
            <a:chExt cx="3458512" cy="540000"/>
          </a:xfrm>
        </p:grpSpPr>
        <p:grpSp>
          <p:nvGrpSpPr>
            <p:cNvPr id="33" name="Group 32"/>
            <p:cNvGrpSpPr/>
            <p:nvPr/>
          </p:nvGrpSpPr>
          <p:grpSpPr>
            <a:xfrm>
              <a:off x="657208" y="5949280"/>
              <a:ext cx="2737848" cy="540000"/>
              <a:chOff x="9313932" y="3148941"/>
              <a:chExt cx="2737848" cy="54000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9313932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3200" b="1" dirty="0" smtClean="0">
                    <a:solidFill>
                      <a:srgbClr val="006666"/>
                    </a:solidFill>
                  </a:rPr>
                  <a:t>k</a:t>
                </a:r>
                <a:endParaRPr lang="hu-HU" sz="3200" b="1" dirty="0">
                  <a:solidFill>
                    <a:srgbClr val="006666"/>
                  </a:solidFill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0092384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2500" b="1" spc="-200" dirty="0" smtClean="0">
                    <a:solidFill>
                      <a:srgbClr val="006666"/>
                    </a:solidFill>
                  </a:rPr>
                  <a:t>k-1</a:t>
                </a:r>
                <a:endParaRPr lang="hu-HU" sz="2500" b="1" spc="-200" dirty="0">
                  <a:solidFill>
                    <a:srgbClr val="006666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0801156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3200" b="1" dirty="0" smtClean="0">
                    <a:solidFill>
                      <a:srgbClr val="006666"/>
                    </a:solidFill>
                  </a:rPr>
                  <a:t>...</a:t>
                </a:r>
                <a:endParaRPr lang="hu-HU" sz="3200" b="1" dirty="0">
                  <a:solidFill>
                    <a:srgbClr val="006666"/>
                  </a:solidFill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1511780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3200" b="1" dirty="0">
                    <a:solidFill>
                      <a:srgbClr val="006666"/>
                    </a:solidFill>
                  </a:rPr>
                  <a:t>2</a:t>
                </a:r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3575720" y="5949280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1</a:t>
              </a:r>
            </a:p>
          </p:txBody>
        </p:sp>
      </p:grpSp>
      <p:cxnSp>
        <p:nvCxnSpPr>
          <p:cNvPr id="39" name="Straight Arrow Connector 38"/>
          <p:cNvCxnSpPr/>
          <p:nvPr/>
        </p:nvCxnSpPr>
        <p:spPr>
          <a:xfrm>
            <a:off x="1343472" y="3086872"/>
            <a:ext cx="30466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511824" y="2772097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rgbClr val="FFFFCC"/>
                </a:solidFill>
              </a:rPr>
              <a:t>1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2052378" y="3842832"/>
            <a:ext cx="233777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552557" y="3536952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2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783632" y="4599040"/>
            <a:ext cx="1606524" cy="85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589780" y="4336492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3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521744" y="5286250"/>
            <a:ext cx="8684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590619" y="4993862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4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2071" y="6264055"/>
            <a:ext cx="3885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647282" y="5971667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k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57208" y="1836113"/>
            <a:ext cx="623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 smtClean="0">
                <a:solidFill>
                  <a:srgbClr val="FFFFCC"/>
                </a:solidFill>
              </a:rPr>
              <a:t>Például keressük az n</a:t>
            </a:r>
            <a:r>
              <a:rPr lang="en-US" sz="3000" dirty="0" smtClean="0">
                <a:solidFill>
                  <a:srgbClr val="FFFFCC"/>
                </a:solidFill>
              </a:rPr>
              <a:t>=8. </a:t>
            </a:r>
            <a:r>
              <a:rPr lang="en-US" sz="3000" dirty="0" err="1" smtClean="0">
                <a:solidFill>
                  <a:srgbClr val="FFFFCC"/>
                </a:solidFill>
              </a:rPr>
              <a:t>elemet</a:t>
            </a:r>
            <a:r>
              <a:rPr lang="en-US" sz="3000" dirty="0" smtClean="0">
                <a:solidFill>
                  <a:srgbClr val="FFFFCC"/>
                </a:solidFill>
              </a:rPr>
              <a:t>:</a:t>
            </a:r>
            <a:endParaRPr lang="en-US" sz="3000" dirty="0">
              <a:solidFill>
                <a:srgbClr val="FFFF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5807968" y="1557319"/>
                <a:ext cx="5688632" cy="935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 smtClean="0">
                          <a:solidFill>
                            <a:srgbClr val="FFFFCC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600" i="1" smtClean="0">
                          <a:solidFill>
                            <a:srgbClr val="FFFFCC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600" i="1">
                              <a:solidFill>
                                <a:srgbClr val="FFFF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−1+</m:t>
                          </m:r>
                          <m:rad>
                            <m:radPr>
                              <m:degHide m:val="on"/>
                              <m:ctrlPr>
                                <a:rPr lang="en-US" sz="2600" i="1">
                                  <a:solidFill>
                                    <a:srgbClr val="FFFF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600" i="1">
                                  <a:solidFill>
                                    <a:srgbClr val="FFFFCC"/>
                                  </a:solidFill>
                                  <a:latin typeface="Cambria Math"/>
                                </a:rPr>
                                <m:t>1+8</m:t>
                              </m:r>
                              <m:r>
                                <a:rPr lang="en-US" sz="2600" i="1">
                                  <a:solidFill>
                                    <a:srgbClr val="FFFFCC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rad>
                        </m:num>
                        <m:den>
                          <m:r>
                            <a:rPr lang="en-US" sz="26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600" b="0" i="0" smtClean="0">
                          <a:solidFill>
                            <a:srgbClr val="FFFFCC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600" i="1">
                              <a:solidFill>
                                <a:srgbClr val="FFFF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−1+</m:t>
                          </m:r>
                          <m:rad>
                            <m:radPr>
                              <m:degHide m:val="on"/>
                              <m:ctrlPr>
                                <a:rPr lang="en-US" sz="2600" i="1">
                                  <a:solidFill>
                                    <a:srgbClr val="FFFF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600" b="0" i="1" smtClean="0">
                                  <a:solidFill>
                                    <a:srgbClr val="FFFFCC"/>
                                  </a:solidFill>
                                  <a:latin typeface="Cambria Math"/>
                                </a:rPr>
                                <m:t>65</m:t>
                              </m:r>
                            </m:e>
                          </m:rad>
                        </m:num>
                        <m:den>
                          <m:r>
                            <a:rPr lang="en-US" sz="26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600" b="0" i="0" smtClean="0">
                          <a:solidFill>
                            <a:srgbClr val="FFFFCC"/>
                          </a:solidFill>
                          <a:latin typeface="Cambria Math"/>
                        </a:rPr>
                        <m:t>=3,53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7968" y="1557319"/>
                <a:ext cx="5688632" cy="9355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8228710" y="2552846"/>
                <a:ext cx="265959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FFFFCC"/>
                    </a:solidFill>
                  </a:rPr>
                  <a:t>[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FFFFCC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3200" dirty="0" smtClean="0">
                    <a:solidFill>
                      <a:srgbClr val="FFFFCC"/>
                    </a:solidFill>
                  </a:rPr>
                  <a:t>]=3</a:t>
                </a:r>
                <a:endParaRPr lang="en-US" sz="3200" dirty="0">
                  <a:solidFill>
                    <a:srgbClr val="FFFFCC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710" y="2552846"/>
                <a:ext cx="2659594" cy="584775"/>
              </a:xfrm>
              <a:prstGeom prst="rect">
                <a:avLst/>
              </a:prstGeom>
              <a:blipFill rotWithShape="1">
                <a:blip r:embed="rId4"/>
                <a:stretch>
                  <a:fillRect l="-5963"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V="1">
            <a:off x="1197208" y="5520751"/>
            <a:ext cx="241097" cy="2484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 flipV="1">
            <a:off x="1841496" y="5542848"/>
            <a:ext cx="210882" cy="2263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Right Brace 16"/>
          <p:cNvSpPr/>
          <p:nvPr/>
        </p:nvSpPr>
        <p:spPr>
          <a:xfrm>
            <a:off x="6373294" y="2772097"/>
            <a:ext cx="514794" cy="2149170"/>
          </a:xfrm>
          <a:prstGeom prst="righ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7032104" y="3554294"/>
            <a:ext cx="45365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CC"/>
                </a:solidFill>
              </a:rPr>
              <a:t>3 </a:t>
            </a:r>
            <a:r>
              <a:rPr lang="en-US" sz="3200" dirty="0" err="1" smtClean="0">
                <a:solidFill>
                  <a:srgbClr val="FFFFCC"/>
                </a:solidFill>
              </a:rPr>
              <a:t>csoport</a:t>
            </a:r>
            <a:r>
              <a:rPr lang="en-US" sz="3200" dirty="0" smtClean="0">
                <a:solidFill>
                  <a:srgbClr val="FFFFCC"/>
                </a:solidFill>
              </a:rPr>
              <a:t> van a 8. </a:t>
            </a:r>
            <a:r>
              <a:rPr lang="en-US" sz="3200" dirty="0" err="1" smtClean="0">
                <a:solidFill>
                  <a:srgbClr val="FFFFCC"/>
                </a:solidFill>
              </a:rPr>
              <a:t>elem</a:t>
            </a:r>
            <a:r>
              <a:rPr lang="en-US" sz="3200" dirty="0" smtClean="0">
                <a:solidFill>
                  <a:srgbClr val="FFFFCC"/>
                </a:solidFill>
              </a:rPr>
              <a:t> el</a:t>
            </a:r>
            <a:r>
              <a:rPr lang="hu-HU" sz="3200" dirty="0" smtClean="0">
                <a:solidFill>
                  <a:srgbClr val="FFFFCC"/>
                </a:solidFill>
              </a:rPr>
              <a:t>őtt.</a:t>
            </a:r>
            <a:endParaRPr lang="en-US" sz="3200" dirty="0">
              <a:solidFill>
                <a:srgbClr val="FFFF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888088" y="4756732"/>
                <a:ext cx="4608512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3200" dirty="0" smtClean="0">
                    <a:solidFill>
                      <a:srgbClr val="FFFFCC"/>
                    </a:solidFill>
                  </a:rPr>
                  <a:t>Mivel 3,53</a:t>
                </a:r>
                <a14:m>
                  <m:oMath xmlns:m="http://schemas.openxmlformats.org/officeDocument/2006/math">
                    <m:r>
                      <a:rPr lang="hu-HU" sz="3200" i="1" smtClean="0">
                        <a:solidFill>
                          <a:srgbClr val="FFFFCC"/>
                        </a:solidFill>
                        <a:latin typeface="Cambria Math"/>
                        <a:ea typeface="Cambria Math"/>
                      </a:rPr>
                      <m:t>∉</m:t>
                    </m:r>
                    <m:r>
                      <a:rPr lang="hu-HU" sz="3200" i="1" smtClean="0">
                        <a:solidFill>
                          <a:srgbClr val="FFFFCC"/>
                        </a:solidFill>
                        <a:latin typeface="Cambria Math"/>
                        <a:ea typeface="Cambria Math"/>
                      </a:rPr>
                      <m:t>ℕ</m:t>
                    </m:r>
                  </m:oMath>
                </a14:m>
                <a:r>
                  <a:rPr lang="hu-HU" sz="3200" dirty="0" smtClean="0">
                    <a:solidFill>
                      <a:srgbClr val="FFFFCC"/>
                    </a:solidFill>
                  </a:rPr>
                  <a:t>, a keresett szám </a:t>
                </a:r>
                <a:r>
                  <a:rPr lang="en-US" sz="3200" dirty="0">
                    <a:solidFill>
                      <a:srgbClr val="FFFFCC"/>
                    </a:solidFill>
                  </a:rPr>
                  <a:t>[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FFFFCC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3200" dirty="0" smtClean="0">
                    <a:solidFill>
                      <a:srgbClr val="FFFFCC"/>
                    </a:solidFill>
                  </a:rPr>
                  <a:t>]</a:t>
                </a:r>
                <a:r>
                  <a:rPr lang="hu-HU" sz="3200" dirty="0" smtClean="0">
                    <a:solidFill>
                      <a:srgbClr val="FFFFCC"/>
                    </a:solidFill>
                  </a:rPr>
                  <a:t>+1</a:t>
                </a:r>
                <a:r>
                  <a:rPr lang="en-US" sz="3200" dirty="0" smtClean="0">
                    <a:solidFill>
                      <a:srgbClr val="FFFFCC"/>
                    </a:solidFill>
                  </a:rPr>
                  <a:t>=</a:t>
                </a:r>
                <a:r>
                  <a:rPr lang="hu-HU" sz="3200" dirty="0" smtClean="0">
                    <a:solidFill>
                      <a:srgbClr val="FFFFCC"/>
                    </a:solidFill>
                  </a:rPr>
                  <a:t>4. csoportba van.</a:t>
                </a:r>
                <a:endParaRPr lang="en-US" sz="3200" dirty="0">
                  <a:solidFill>
                    <a:srgbClr val="FFFFCC"/>
                  </a:solidFill>
                </a:endParaRPr>
              </a:p>
              <a:p>
                <a:endParaRPr lang="en-US" sz="3200" dirty="0">
                  <a:solidFill>
                    <a:srgbClr val="FFFFCC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088" y="4756732"/>
                <a:ext cx="4608512" cy="2062103"/>
              </a:xfrm>
              <a:prstGeom prst="rect">
                <a:avLst/>
              </a:prstGeom>
              <a:blipFill rotWithShape="1">
                <a:blip r:embed="rId5"/>
                <a:stretch>
                  <a:fillRect l="-3439" t="-3540" r="-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615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1" grpId="0"/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95012" y="2816872"/>
            <a:ext cx="54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rgbClr val="006666"/>
                </a:solidFill>
              </a:rPr>
              <a:t>1</a:t>
            </a:r>
            <a:endParaRPr lang="hu-HU" sz="3200" b="1" dirty="0">
              <a:solidFill>
                <a:srgbClr val="006666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76941" y="3536952"/>
            <a:ext cx="1272616" cy="540000"/>
            <a:chOff x="3714362" y="1675065"/>
            <a:chExt cx="1272616" cy="540000"/>
          </a:xfrm>
        </p:grpSpPr>
        <p:sp>
          <p:nvSpPr>
            <p:cNvPr id="21" name="Rectangle 20"/>
            <p:cNvSpPr/>
            <p:nvPr/>
          </p:nvSpPr>
          <p:spPr>
            <a:xfrm>
              <a:off x="3714362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2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446978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1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71905" y="4329040"/>
            <a:ext cx="2005232" cy="540000"/>
            <a:chOff x="3714362" y="1675065"/>
            <a:chExt cx="2005232" cy="540000"/>
          </a:xfrm>
        </p:grpSpPr>
        <p:sp>
          <p:nvSpPr>
            <p:cNvPr id="24" name="Rectangle 23"/>
            <p:cNvSpPr/>
            <p:nvPr/>
          </p:nvSpPr>
          <p:spPr>
            <a:xfrm>
              <a:off x="3714362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3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46978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2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179594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1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</p:grpSp>
      <p:sp>
        <p:nvSpPr>
          <p:cNvPr id="28" name="Rectangle 27"/>
          <p:cNvSpPr/>
          <p:nvPr/>
        </p:nvSpPr>
        <p:spPr>
          <a:xfrm>
            <a:off x="671905" y="5049120"/>
            <a:ext cx="54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>
                <a:solidFill>
                  <a:srgbClr val="006666"/>
                </a:solidFill>
              </a:rPr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404521" y="5049120"/>
            <a:ext cx="54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37137" y="5049120"/>
            <a:ext cx="54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>
                <a:solidFill>
                  <a:srgbClr val="006666"/>
                </a:solidFill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69753" y="5049120"/>
            <a:ext cx="54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>
                <a:solidFill>
                  <a:srgbClr val="006666"/>
                </a:solidFill>
              </a:rPr>
              <a:t>1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657208" y="5949280"/>
            <a:ext cx="3458512" cy="540000"/>
            <a:chOff x="657208" y="5949280"/>
            <a:chExt cx="3458512" cy="540000"/>
          </a:xfrm>
        </p:grpSpPr>
        <p:grpSp>
          <p:nvGrpSpPr>
            <p:cNvPr id="33" name="Group 32"/>
            <p:cNvGrpSpPr/>
            <p:nvPr/>
          </p:nvGrpSpPr>
          <p:grpSpPr>
            <a:xfrm>
              <a:off x="657208" y="5949280"/>
              <a:ext cx="2737848" cy="540000"/>
              <a:chOff x="9313932" y="3148941"/>
              <a:chExt cx="2737848" cy="54000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9313932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3200" b="1" dirty="0" smtClean="0">
                    <a:solidFill>
                      <a:srgbClr val="006666"/>
                    </a:solidFill>
                  </a:rPr>
                  <a:t>k</a:t>
                </a:r>
                <a:endParaRPr lang="hu-HU" sz="3200" b="1" dirty="0">
                  <a:solidFill>
                    <a:srgbClr val="006666"/>
                  </a:solidFill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0092384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2500" b="1" spc="-200" dirty="0" smtClean="0">
                    <a:solidFill>
                      <a:srgbClr val="006666"/>
                    </a:solidFill>
                  </a:rPr>
                  <a:t>k-1</a:t>
                </a:r>
                <a:endParaRPr lang="hu-HU" sz="2500" b="1" spc="-200" dirty="0">
                  <a:solidFill>
                    <a:srgbClr val="006666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0801156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3200" b="1" dirty="0" smtClean="0">
                    <a:solidFill>
                      <a:srgbClr val="006666"/>
                    </a:solidFill>
                  </a:rPr>
                  <a:t>...</a:t>
                </a:r>
                <a:endParaRPr lang="hu-HU" sz="3200" b="1" dirty="0">
                  <a:solidFill>
                    <a:srgbClr val="006666"/>
                  </a:solidFill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1511780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3200" b="1" dirty="0">
                    <a:solidFill>
                      <a:srgbClr val="006666"/>
                    </a:solidFill>
                  </a:rPr>
                  <a:t>2</a:t>
                </a:r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3575720" y="5949280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1</a:t>
              </a:r>
            </a:p>
          </p:txBody>
        </p:sp>
      </p:grpSp>
      <p:cxnSp>
        <p:nvCxnSpPr>
          <p:cNvPr id="39" name="Straight Arrow Connector 38"/>
          <p:cNvCxnSpPr/>
          <p:nvPr/>
        </p:nvCxnSpPr>
        <p:spPr>
          <a:xfrm>
            <a:off x="1343472" y="3086872"/>
            <a:ext cx="30466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511824" y="2772097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rgbClr val="FFFFCC"/>
                </a:solidFill>
              </a:rPr>
              <a:t>1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2052378" y="3842832"/>
            <a:ext cx="233777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552557" y="3536952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2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783632" y="4599040"/>
            <a:ext cx="1606524" cy="85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589780" y="4336492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3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521744" y="5286250"/>
            <a:ext cx="8684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590619" y="4993862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4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2071" y="6264055"/>
            <a:ext cx="3885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647282" y="5971667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k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34884" y="692696"/>
            <a:ext cx="91335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 smtClean="0">
                <a:solidFill>
                  <a:srgbClr val="FFFFCC"/>
                </a:solidFill>
              </a:rPr>
              <a:t>Hogyan kapjuk meg, hogy ez pontosan melyik érték?</a:t>
            </a:r>
            <a:endParaRPr lang="en-US" sz="3000" dirty="0">
              <a:solidFill>
                <a:srgbClr val="FFFF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716818" y="1412776"/>
                <a:ext cx="9771669" cy="11294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dirty="0" smtClean="0">
                    <a:solidFill>
                      <a:srgbClr val="FFFFCC"/>
                    </a:solidFill>
                  </a:rPr>
                  <a:t>Jel</a:t>
                </a:r>
                <a:r>
                  <a:rPr lang="hu-HU" sz="2600" dirty="0" smtClean="0">
                    <a:solidFill>
                      <a:srgbClr val="FFFFCC"/>
                    </a:solidFill>
                  </a:rPr>
                  <a:t>öljük cs</a:t>
                </a:r>
                <a:r>
                  <a:rPr lang="en-US" sz="2600" dirty="0" smtClean="0">
                    <a:solidFill>
                      <a:srgbClr val="FFFFCC"/>
                    </a:solidFill>
                  </a:rPr>
                  <a:t>=</a:t>
                </a:r>
                <a:r>
                  <a:rPr lang="en-US" sz="2800" dirty="0">
                    <a:solidFill>
                      <a:srgbClr val="FFFFCC"/>
                    </a:solidFill>
                  </a:rPr>
                  <a:t> [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FFFFCC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800" dirty="0">
                    <a:solidFill>
                      <a:srgbClr val="FFFFCC"/>
                    </a:solidFill>
                  </a:rPr>
                  <a:t>]</a:t>
                </a:r>
                <a:endParaRPr lang="en-US" sz="2600" dirty="0" smtClean="0">
                  <a:solidFill>
                    <a:srgbClr val="FFFFCC"/>
                  </a:solidFill>
                </a:endParaRPr>
              </a:p>
              <a:p>
                <a:r>
                  <a:rPr lang="hu-HU" sz="2600" dirty="0" smtClean="0">
                    <a:solidFill>
                      <a:srgbClr val="FFFFCC"/>
                    </a:solidFill>
                  </a:rPr>
                  <a:t>A keresett érték a</a:t>
                </a:r>
                <a:r>
                  <a:rPr lang="en-US" sz="2600" dirty="0" smtClean="0">
                    <a:solidFill>
                      <a:srgbClr val="FFFFCC"/>
                    </a:solidFill>
                  </a:rPr>
                  <a:t> (cs+1)</a:t>
                </a:r>
                <a:r>
                  <a:rPr lang="hu-HU" sz="2600" dirty="0" smtClean="0">
                    <a:solidFill>
                      <a:srgbClr val="FFFFCC"/>
                    </a:solidFill>
                  </a:rPr>
                  <a:t>. </a:t>
                </a:r>
                <a:r>
                  <a:rPr lang="en-US" sz="2600" dirty="0" smtClean="0">
                    <a:solidFill>
                      <a:srgbClr val="FFFFCC"/>
                    </a:solidFill>
                  </a:rPr>
                  <a:t>c</a:t>
                </a:r>
                <a:r>
                  <a:rPr lang="hu-HU" sz="2600" dirty="0" smtClean="0">
                    <a:solidFill>
                      <a:srgbClr val="FFFFCC"/>
                    </a:solidFill>
                  </a:rPr>
                  <a:t>soport </a:t>
                </a:r>
                <a14:m>
                  <m:oMath xmlns:m="http://schemas.openxmlformats.org/officeDocument/2006/math">
                    <m:r>
                      <a:rPr lang="hu-HU" sz="2600" b="0" i="0" smtClean="0">
                        <a:solidFill>
                          <a:srgbClr val="FFFFCC"/>
                        </a:solidFill>
                        <a:latin typeface="Cambria Math"/>
                      </a:rPr>
                      <m:t>  </m:t>
                    </m:r>
                    <m:d>
                      <m:dPr>
                        <m:ctrlPr>
                          <a:rPr lang="en-US" sz="2600" b="0" i="1" smtClean="0">
                            <a:solidFill>
                              <a:srgbClr val="FFFFCC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600" b="0" i="0" smtClean="0">
                            <a:solidFill>
                              <a:srgbClr val="FFFFCC"/>
                            </a:solidFill>
                            <a:latin typeface="Cambria Math"/>
                          </a:rPr>
                          <m:t>n</m:t>
                        </m:r>
                        <m:r>
                          <a:rPr lang="hu-HU" sz="2600" b="0" i="1" smtClean="0">
                            <a:solidFill>
                              <a:srgbClr val="FFFFCC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600" i="1">
                                <a:solidFill>
                                  <a:srgbClr val="FFFF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600" b="0" i="1" smtClean="0">
                                <a:solidFill>
                                  <a:srgbClr val="FFFFCC"/>
                                </a:solidFill>
                                <a:latin typeface="Cambria Math"/>
                              </a:rPr>
                              <m:t>𝑐𝑠</m:t>
                            </m:r>
                            <m:d>
                              <m:dPr>
                                <m:ctrlPr>
                                  <a:rPr lang="en-US" sz="2600" b="0" i="1" smtClean="0">
                                    <a:solidFill>
                                      <a:srgbClr val="FFFF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600" b="0" i="1" smtClean="0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𝑐𝑠</m:t>
                                </m:r>
                                <m:r>
                                  <a:rPr lang="en-US" sz="2600" b="0" i="1" smtClean="0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+1</m:t>
                                </m:r>
                              </m:e>
                            </m:d>
                          </m:num>
                          <m:den>
                            <m:r>
                              <a:rPr lang="en-US" sz="2600" i="1">
                                <a:solidFill>
                                  <a:srgbClr val="FFFFCC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2600" b="0" i="1" smtClean="0">
                        <a:solidFill>
                          <a:srgbClr val="FFFFCC"/>
                        </a:solidFill>
                        <a:latin typeface="Cambria Math"/>
                      </a:rPr>
                      <m:t>. </m:t>
                    </m:r>
                  </m:oMath>
                </a14:m>
                <a:r>
                  <a:rPr lang="en-US" sz="2600" dirty="0" smtClean="0">
                    <a:solidFill>
                      <a:srgbClr val="FFFFCC"/>
                    </a:solidFill>
                  </a:rPr>
                  <a:t>tagja</a:t>
                </a:r>
                <a:endParaRPr lang="en-US" sz="2600" dirty="0">
                  <a:solidFill>
                    <a:srgbClr val="FFFFCC"/>
                  </a:solidFill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818" y="1412776"/>
                <a:ext cx="9771669" cy="1129412"/>
              </a:xfrm>
              <a:prstGeom prst="rect">
                <a:avLst/>
              </a:prstGeom>
              <a:blipFill rotWithShape="1">
                <a:blip r:embed="rId2"/>
                <a:stretch>
                  <a:fillRect l="-1123" t="-4865" b="-4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7248128" y="2552846"/>
                <a:ext cx="4320480" cy="26965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dirty="0" smtClean="0">
                    <a:solidFill>
                      <a:srgbClr val="FFFFCC"/>
                    </a:solidFill>
                  </a:rPr>
                  <a:t>T</a:t>
                </a:r>
                <a:r>
                  <a:rPr lang="hu-HU" sz="3000" dirty="0" smtClean="0">
                    <a:solidFill>
                      <a:srgbClr val="FFFFCC"/>
                    </a:solidFill>
                  </a:rPr>
                  <a:t>ehát a keresett érték</a:t>
                </a:r>
                <a:r>
                  <a:rPr lang="en-US" sz="3000" dirty="0" smtClean="0">
                    <a:solidFill>
                      <a:srgbClr val="FFFFCC"/>
                    </a:solidFill>
                  </a:rPr>
                  <a:t>, ha</a:t>
                </a:r>
                <a:r>
                  <a:rPr lang="hu-HU" sz="3000" dirty="0" smtClean="0">
                    <a:solidFill>
                      <a:srgbClr val="FFFFCC"/>
                    </a:solidFill>
                  </a:rPr>
                  <a:t> x nem természetes szám: </a:t>
                </a:r>
                <a:r>
                  <a:rPr lang="hu-HU" sz="3200" dirty="0" smtClean="0">
                    <a:solidFill>
                      <a:srgbClr val="FFFFCC"/>
                    </a:solidFill>
                  </a:rPr>
                  <a:t>cs+1-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i="1">
                            <a:solidFill>
                              <a:srgbClr val="FFFFCC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3200">
                            <a:solidFill>
                              <a:srgbClr val="FFFFCC"/>
                            </a:solidFill>
                            <a:latin typeface="Cambria Math"/>
                          </a:rPr>
                          <m:t>n</m:t>
                        </m:r>
                        <m:r>
                          <a:rPr lang="hu-HU" sz="3200" i="1">
                            <a:solidFill>
                              <a:srgbClr val="FFFFCC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3200" i="1">
                                <a:solidFill>
                                  <a:srgbClr val="FFFF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i="1">
                                <a:solidFill>
                                  <a:srgbClr val="FFFFCC"/>
                                </a:solidFill>
                                <a:latin typeface="Cambria Math"/>
                              </a:rPr>
                              <m:t>𝑐𝑠</m:t>
                            </m:r>
                            <m:d>
                              <m:dPr>
                                <m:ctrlPr>
                                  <a:rPr lang="en-US" sz="3200" i="1">
                                    <a:solidFill>
                                      <a:srgbClr val="FFFF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200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𝑐𝑠</m:t>
                                </m:r>
                                <m:r>
                                  <a:rPr lang="en-US" sz="3200" i="1">
                                    <a:solidFill>
                                      <a:srgbClr val="FFFFCC"/>
                                    </a:solidFill>
                                    <a:latin typeface="Cambria Math"/>
                                  </a:rPr>
                                  <m:t>+1</m:t>
                                </m:r>
                              </m:e>
                            </m:d>
                          </m:num>
                          <m:den>
                            <m:r>
                              <a:rPr lang="en-US" sz="3200" i="1">
                                <a:solidFill>
                                  <a:srgbClr val="FFFFCC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hu-HU" sz="3200" dirty="0" smtClean="0">
                    <a:solidFill>
                      <a:srgbClr val="FFFFCC"/>
                    </a:solidFill>
                  </a:rPr>
                  <a:t>+1</a:t>
                </a:r>
                <a:r>
                  <a:rPr lang="ro-RO" sz="3200" dirty="0" smtClean="0">
                    <a:solidFill>
                      <a:srgbClr val="FFFFCC"/>
                    </a:solidFill>
                  </a:rPr>
                  <a:t>=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𝑐𝑠</m:t>
                          </m:r>
                          <m:r>
                            <a:rPr lang="ro-RO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ro-RO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𝑐𝑠</m:t>
                          </m:r>
                          <m:r>
                            <a:rPr lang="ro-RO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+3)</m:t>
                          </m:r>
                        </m:num>
                        <m:den>
                          <m:r>
                            <a:rPr lang="ro-RO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ro-RO" sz="32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ro-RO" sz="32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𝑛</m:t>
                      </m:r>
                      <m:r>
                        <a:rPr lang="ro-RO" sz="32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US" sz="32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128" y="2552846"/>
                <a:ext cx="4320480" cy="2696572"/>
              </a:xfrm>
              <a:prstGeom prst="rect">
                <a:avLst/>
              </a:prstGeom>
              <a:blipFill rotWithShape="1">
                <a:blip r:embed="rId3"/>
                <a:stretch>
                  <a:fillRect l="-3667" t="-27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V="1">
            <a:off x="1197208" y="5520751"/>
            <a:ext cx="241097" cy="2484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 flipV="1">
            <a:off x="1841496" y="5542848"/>
            <a:ext cx="210882" cy="2263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Right Brace 16"/>
          <p:cNvSpPr/>
          <p:nvPr/>
        </p:nvSpPr>
        <p:spPr>
          <a:xfrm>
            <a:off x="6373294" y="2772097"/>
            <a:ext cx="514794" cy="2149170"/>
          </a:xfrm>
          <a:prstGeom prst="righ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032104" y="5301208"/>
                <a:ext cx="4752528" cy="1213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800" dirty="0" smtClean="0">
                    <a:solidFill>
                      <a:srgbClr val="FFFFCC"/>
                    </a:solidFill>
                  </a:rPr>
                  <a:t>A példában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ro-RO" sz="2800" i="1">
                            <a:solidFill>
                              <a:srgbClr val="FFFF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hu-HU" sz="2800" b="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ro-RO" sz="2800" i="1">
                            <a:solidFill>
                              <a:srgbClr val="FFFF00"/>
                            </a:solidFill>
                            <a:latin typeface="Cambria Math"/>
                          </a:rPr>
                          <m:t>+3)</m:t>
                        </m:r>
                      </m:num>
                      <m:den>
                        <m:r>
                          <a:rPr lang="ro-RO" sz="2800" i="1">
                            <a:solidFill>
                              <a:srgbClr val="FFFF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ro-RO" sz="2800" i="1">
                        <a:solidFill>
                          <a:srgbClr val="FFFF00"/>
                        </a:solidFill>
                        <a:latin typeface="Cambria Math"/>
                      </a:rPr>
                      <m:t>−</m:t>
                    </m:r>
                    <m:r>
                      <a:rPr lang="hu-HU" sz="2800" b="0" i="1" smtClean="0">
                        <a:solidFill>
                          <a:srgbClr val="FFFF00"/>
                        </a:solidFill>
                        <a:latin typeface="Cambria Math"/>
                      </a:rPr>
                      <m:t>8</m:t>
                    </m:r>
                    <m:r>
                      <a:rPr lang="ro-RO" sz="2800" i="1">
                        <a:solidFill>
                          <a:srgbClr val="FFFF00"/>
                        </a:solidFill>
                        <a:latin typeface="Cambria Math"/>
                      </a:rPr>
                      <m:t>+2</m:t>
                    </m:r>
                    <m:r>
                      <a:rPr lang="en-US" sz="2800" b="0" i="0" smtClean="0">
                        <a:solidFill>
                          <a:srgbClr val="FFFF00"/>
                        </a:solidFill>
                        <a:latin typeface="Cambria Math"/>
                      </a:rPr>
                      <m:t>=3</m:t>
                    </m:r>
                  </m:oMath>
                </a14:m>
                <a:endParaRPr lang="en-US" sz="2800" dirty="0">
                  <a:solidFill>
                    <a:srgbClr val="FFFF00"/>
                  </a:solidFill>
                </a:endParaRPr>
              </a:p>
              <a:p>
                <a:r>
                  <a:rPr lang="hu-HU" sz="3200" dirty="0" smtClean="0">
                    <a:solidFill>
                      <a:srgbClr val="FFFFCC"/>
                    </a:solidFill>
                  </a:rPr>
                  <a:t> </a:t>
                </a:r>
                <a:endParaRPr lang="en-US" sz="3200" dirty="0">
                  <a:solidFill>
                    <a:srgbClr val="FFFFCC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2104" y="5301208"/>
                <a:ext cx="4752528" cy="1213217"/>
              </a:xfrm>
              <a:prstGeom prst="rect">
                <a:avLst/>
              </a:prstGeom>
              <a:blipFill rotWithShape="1">
                <a:blip r:embed="rId4"/>
                <a:stretch>
                  <a:fillRect l="-2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573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87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95012" y="2816872"/>
            <a:ext cx="54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rgbClr val="006666"/>
                </a:solidFill>
              </a:rPr>
              <a:t>1</a:t>
            </a:r>
            <a:endParaRPr lang="hu-HU" sz="3200" b="1" dirty="0">
              <a:solidFill>
                <a:srgbClr val="006666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76941" y="3536952"/>
            <a:ext cx="1272616" cy="540000"/>
            <a:chOff x="3714362" y="1675065"/>
            <a:chExt cx="1272616" cy="540000"/>
          </a:xfrm>
        </p:grpSpPr>
        <p:sp>
          <p:nvSpPr>
            <p:cNvPr id="21" name="Rectangle 20"/>
            <p:cNvSpPr/>
            <p:nvPr/>
          </p:nvSpPr>
          <p:spPr>
            <a:xfrm>
              <a:off x="3714362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2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446978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1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71905" y="4329040"/>
            <a:ext cx="2005232" cy="540000"/>
            <a:chOff x="3714362" y="1675065"/>
            <a:chExt cx="2005232" cy="540000"/>
          </a:xfrm>
        </p:grpSpPr>
        <p:sp>
          <p:nvSpPr>
            <p:cNvPr id="24" name="Rectangle 23"/>
            <p:cNvSpPr/>
            <p:nvPr/>
          </p:nvSpPr>
          <p:spPr>
            <a:xfrm>
              <a:off x="3714362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3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46978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2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179594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1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71905" y="5049120"/>
            <a:ext cx="2737848" cy="540000"/>
            <a:chOff x="3714362" y="1675065"/>
            <a:chExt cx="2737848" cy="540000"/>
          </a:xfrm>
        </p:grpSpPr>
        <p:sp>
          <p:nvSpPr>
            <p:cNvPr id="28" name="Rectangle 27"/>
            <p:cNvSpPr/>
            <p:nvPr/>
          </p:nvSpPr>
          <p:spPr>
            <a:xfrm>
              <a:off x="3714362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4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446978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 smtClean="0">
                  <a:solidFill>
                    <a:srgbClr val="006666"/>
                  </a:solidFill>
                </a:rPr>
                <a:t>3</a:t>
              </a:r>
              <a:endParaRPr lang="hu-HU" sz="3200" b="1" dirty="0">
                <a:solidFill>
                  <a:srgbClr val="006666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179594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2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912210" y="1675065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57208" y="5949280"/>
            <a:ext cx="3458512" cy="540000"/>
            <a:chOff x="657208" y="5949280"/>
            <a:chExt cx="3458512" cy="540000"/>
          </a:xfrm>
        </p:grpSpPr>
        <p:grpSp>
          <p:nvGrpSpPr>
            <p:cNvPr id="33" name="Group 32"/>
            <p:cNvGrpSpPr/>
            <p:nvPr/>
          </p:nvGrpSpPr>
          <p:grpSpPr>
            <a:xfrm>
              <a:off x="657208" y="5949280"/>
              <a:ext cx="2737848" cy="540000"/>
              <a:chOff x="9313932" y="3148941"/>
              <a:chExt cx="2737848" cy="54000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9313932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3200" b="1" dirty="0" smtClean="0">
                    <a:solidFill>
                      <a:srgbClr val="006666"/>
                    </a:solidFill>
                  </a:rPr>
                  <a:t>k</a:t>
                </a:r>
                <a:endParaRPr lang="hu-HU" sz="3200" b="1" dirty="0">
                  <a:solidFill>
                    <a:srgbClr val="006666"/>
                  </a:solidFill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0092384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2500" b="1" spc="-200" dirty="0" smtClean="0">
                    <a:solidFill>
                      <a:srgbClr val="006666"/>
                    </a:solidFill>
                  </a:rPr>
                  <a:t>k-1</a:t>
                </a:r>
                <a:endParaRPr lang="hu-HU" sz="2500" b="1" spc="-200" dirty="0">
                  <a:solidFill>
                    <a:srgbClr val="006666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0801156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3200" b="1" dirty="0" smtClean="0">
                    <a:solidFill>
                      <a:srgbClr val="006666"/>
                    </a:solidFill>
                  </a:rPr>
                  <a:t>...</a:t>
                </a:r>
                <a:endParaRPr lang="hu-HU" sz="3200" b="1" dirty="0">
                  <a:solidFill>
                    <a:srgbClr val="006666"/>
                  </a:solidFill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1511780" y="3148941"/>
                <a:ext cx="540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3200" b="1" dirty="0">
                    <a:solidFill>
                      <a:srgbClr val="006666"/>
                    </a:solidFill>
                  </a:rPr>
                  <a:t>2</a:t>
                </a:r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3575720" y="5949280"/>
              <a:ext cx="540000" cy="5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3200" b="1" dirty="0">
                  <a:solidFill>
                    <a:srgbClr val="006666"/>
                  </a:solidFill>
                </a:rPr>
                <a:t>1</a:t>
              </a:r>
            </a:p>
          </p:txBody>
        </p:sp>
      </p:grpSp>
      <p:cxnSp>
        <p:nvCxnSpPr>
          <p:cNvPr id="39" name="Straight Arrow Connector 38"/>
          <p:cNvCxnSpPr/>
          <p:nvPr/>
        </p:nvCxnSpPr>
        <p:spPr>
          <a:xfrm>
            <a:off x="1343472" y="3086872"/>
            <a:ext cx="30466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511824" y="2772097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rgbClr val="FFFFCC"/>
                </a:solidFill>
              </a:rPr>
              <a:t>1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2052378" y="3842832"/>
            <a:ext cx="233777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552557" y="3536952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2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783632" y="4599040"/>
            <a:ext cx="1606524" cy="85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589780" y="4336492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3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521744" y="5286250"/>
            <a:ext cx="8684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590619" y="4993862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4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2071" y="6264055"/>
            <a:ext cx="3885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647282" y="5971667"/>
            <a:ext cx="372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FFFFCC"/>
                </a:solidFill>
              </a:rPr>
              <a:t>k</a:t>
            </a:r>
            <a:r>
              <a:rPr lang="hu-HU" sz="3200" dirty="0" smtClean="0">
                <a:solidFill>
                  <a:srgbClr val="FFFFCC"/>
                </a:solidFill>
              </a:rPr>
              <a:t> db érték</a:t>
            </a:r>
            <a:endParaRPr lang="en-US" sz="3200" dirty="0">
              <a:solidFill>
                <a:srgbClr val="FFFFCC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57208" y="620688"/>
            <a:ext cx="9687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FFCC"/>
                </a:solidFill>
              </a:rPr>
              <a:t>N</a:t>
            </a:r>
            <a:r>
              <a:rPr lang="hu-HU" sz="3000" dirty="0" smtClean="0">
                <a:solidFill>
                  <a:srgbClr val="FFFFCC"/>
                </a:solidFill>
              </a:rPr>
              <a:t>ézzük azt az esetet, amikor x természetes szám lesz.</a:t>
            </a:r>
          </a:p>
          <a:p>
            <a:r>
              <a:rPr lang="hu-HU" sz="3000" dirty="0" smtClean="0">
                <a:solidFill>
                  <a:srgbClr val="FFFFCC"/>
                </a:solidFill>
              </a:rPr>
              <a:t>Például keressük az n</a:t>
            </a:r>
            <a:r>
              <a:rPr lang="en-US" sz="3000" dirty="0" smtClean="0">
                <a:solidFill>
                  <a:srgbClr val="FFFFCC"/>
                </a:solidFill>
              </a:rPr>
              <a:t>=</a:t>
            </a:r>
            <a:r>
              <a:rPr lang="hu-HU" sz="3000" dirty="0" smtClean="0">
                <a:solidFill>
                  <a:srgbClr val="FFFFCC"/>
                </a:solidFill>
              </a:rPr>
              <a:t>10</a:t>
            </a:r>
            <a:r>
              <a:rPr lang="en-US" sz="3000" dirty="0" smtClean="0">
                <a:solidFill>
                  <a:srgbClr val="FFFFCC"/>
                </a:solidFill>
              </a:rPr>
              <a:t>. </a:t>
            </a:r>
            <a:r>
              <a:rPr lang="en-US" sz="3000" dirty="0" err="1" smtClean="0">
                <a:solidFill>
                  <a:srgbClr val="FFFFCC"/>
                </a:solidFill>
              </a:rPr>
              <a:t>elemet</a:t>
            </a:r>
            <a:r>
              <a:rPr lang="en-US" sz="3000" dirty="0" smtClean="0">
                <a:solidFill>
                  <a:srgbClr val="FFFFCC"/>
                </a:solidFill>
              </a:rPr>
              <a:t>:</a:t>
            </a:r>
            <a:endParaRPr lang="en-US" sz="3000" dirty="0">
              <a:solidFill>
                <a:srgbClr val="FFFF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657209" y="1650143"/>
                <a:ext cx="6590920" cy="9314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 smtClean="0">
                          <a:solidFill>
                            <a:srgbClr val="FFFFCC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600" i="1" smtClean="0">
                          <a:solidFill>
                            <a:srgbClr val="FFFFCC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600" i="1">
                              <a:solidFill>
                                <a:srgbClr val="FFFF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−1+</m:t>
                          </m:r>
                          <m:rad>
                            <m:radPr>
                              <m:degHide m:val="on"/>
                              <m:ctrlPr>
                                <a:rPr lang="en-US" sz="2600" i="1">
                                  <a:solidFill>
                                    <a:srgbClr val="FFFF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600" i="1">
                                  <a:solidFill>
                                    <a:srgbClr val="FFFFCC"/>
                                  </a:solidFill>
                                  <a:latin typeface="Cambria Math"/>
                                </a:rPr>
                                <m:t>1+8</m:t>
                              </m:r>
                              <m:r>
                                <a:rPr lang="en-US" sz="2600" i="1">
                                  <a:solidFill>
                                    <a:srgbClr val="FFFFCC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rad>
                        </m:num>
                        <m:den>
                          <m:r>
                            <a:rPr lang="en-US" sz="26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600" b="0" i="0" smtClean="0">
                          <a:solidFill>
                            <a:srgbClr val="FFFFCC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600" i="1">
                              <a:solidFill>
                                <a:srgbClr val="FFFF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−1+</m:t>
                          </m:r>
                          <m:rad>
                            <m:radPr>
                              <m:degHide m:val="on"/>
                              <m:ctrlPr>
                                <a:rPr lang="en-US" sz="2600" i="1">
                                  <a:solidFill>
                                    <a:srgbClr val="FFFF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hu-HU" sz="2600" b="0" i="1" smtClean="0">
                                  <a:solidFill>
                                    <a:srgbClr val="FFFFCC"/>
                                  </a:solidFill>
                                  <a:latin typeface="Cambria Math"/>
                                </a:rPr>
                                <m:t>81</m:t>
                              </m:r>
                            </m:e>
                          </m:rad>
                        </m:num>
                        <m:den>
                          <m:r>
                            <a:rPr lang="en-US" sz="2600" i="1">
                              <a:solidFill>
                                <a:srgbClr val="FFFFCC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600" b="0" i="0" smtClean="0">
                          <a:solidFill>
                            <a:srgbClr val="FFFFCC"/>
                          </a:solidFill>
                          <a:latin typeface="Cambria Math"/>
                        </a:rPr>
                        <m:t>=</m:t>
                      </m:r>
                      <m:r>
                        <a:rPr lang="hu-HU" sz="2600" b="0" i="0" smtClean="0">
                          <a:solidFill>
                            <a:srgbClr val="FFFFCC"/>
                          </a:solidFill>
                          <a:latin typeface="Cambria Math"/>
                        </a:rPr>
                        <m:t>4</m:t>
                      </m:r>
                      <m:r>
                        <a:rPr lang="hu-HU" sz="2600" b="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hu-HU" sz="2600" b="0" i="1" smtClean="0">
                          <a:solidFill>
                            <a:srgbClr val="FFFFCC"/>
                          </a:solidFill>
                          <a:latin typeface="Cambria Math"/>
                          <a:ea typeface="Cambria Math"/>
                        </a:rPr>
                        <m:t>ℕ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209" y="1650143"/>
                <a:ext cx="6590920" cy="93147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V="1">
            <a:off x="2684432" y="5589120"/>
            <a:ext cx="241097" cy="2484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 flipV="1">
            <a:off x="3328720" y="5611217"/>
            <a:ext cx="210882" cy="2263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Right Brace 16"/>
          <p:cNvSpPr/>
          <p:nvPr/>
        </p:nvSpPr>
        <p:spPr>
          <a:xfrm>
            <a:off x="6510474" y="2813375"/>
            <a:ext cx="379336" cy="2765261"/>
          </a:xfrm>
          <a:prstGeom prst="righ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7032104" y="3554294"/>
            <a:ext cx="45365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rgbClr val="FFFFCC"/>
                </a:solidFill>
              </a:rPr>
              <a:t>A 4.</a:t>
            </a:r>
            <a:r>
              <a:rPr lang="en-US" sz="3200" dirty="0" smtClean="0">
                <a:solidFill>
                  <a:srgbClr val="FFFFCC"/>
                </a:solidFill>
              </a:rPr>
              <a:t> </a:t>
            </a:r>
            <a:r>
              <a:rPr lang="en-US" sz="3200" dirty="0" err="1" smtClean="0">
                <a:solidFill>
                  <a:srgbClr val="FFFFCC"/>
                </a:solidFill>
              </a:rPr>
              <a:t>csoport</a:t>
            </a:r>
            <a:r>
              <a:rPr lang="en-US" sz="3200" dirty="0" smtClean="0">
                <a:solidFill>
                  <a:srgbClr val="FFFFCC"/>
                </a:solidFill>
              </a:rPr>
              <a:t> </a:t>
            </a:r>
            <a:r>
              <a:rPr lang="hu-HU" sz="3200" dirty="0" smtClean="0">
                <a:solidFill>
                  <a:srgbClr val="FFFFCC"/>
                </a:solidFill>
              </a:rPr>
              <a:t>utolsó </a:t>
            </a:r>
            <a:r>
              <a:rPr lang="en-US" sz="3200" dirty="0" err="1" smtClean="0">
                <a:solidFill>
                  <a:srgbClr val="FFFFCC"/>
                </a:solidFill>
              </a:rPr>
              <a:t>elem</a:t>
            </a:r>
            <a:r>
              <a:rPr lang="hu-HU" sz="3200" dirty="0" smtClean="0">
                <a:solidFill>
                  <a:srgbClr val="FFFFCC"/>
                </a:solidFill>
              </a:rPr>
              <a:t>e, tehát 1.</a:t>
            </a:r>
            <a:endParaRPr lang="en-US" sz="3200" dirty="0">
              <a:solidFill>
                <a:srgbClr val="FFFF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032104" y="4736748"/>
                <a:ext cx="460851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3200" dirty="0" smtClean="0">
                    <a:solidFill>
                      <a:srgbClr val="FFFFCC"/>
                    </a:solidFill>
                  </a:rPr>
                  <a:t>Ha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3200" b="0" i="0" smtClean="0">
                        <a:solidFill>
                          <a:srgbClr val="FFFFCC"/>
                        </a:solidFill>
                        <a:latin typeface="Cambria Math"/>
                        <a:ea typeface="Cambria Math"/>
                      </a:rPr>
                      <m:t>x</m:t>
                    </m:r>
                    <m:r>
                      <a:rPr lang="hu-HU" sz="3200" b="0" i="1" smtClean="0">
                        <a:solidFill>
                          <a:srgbClr val="FFFFCC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hu-HU" sz="3200" i="1" smtClean="0">
                        <a:solidFill>
                          <a:srgbClr val="FFFFCC"/>
                        </a:solidFill>
                        <a:latin typeface="Cambria Math"/>
                        <a:ea typeface="Cambria Math"/>
                      </a:rPr>
                      <m:t>ℕ</m:t>
                    </m:r>
                  </m:oMath>
                </a14:m>
                <a:r>
                  <a:rPr lang="hu-HU" sz="3200" dirty="0" smtClean="0">
                    <a:solidFill>
                      <a:srgbClr val="FFFFCC"/>
                    </a:solidFill>
                  </a:rPr>
                  <a:t>, akkor a keresett szám 1 lesz.</a:t>
                </a:r>
                <a:endParaRPr lang="en-US" sz="3200" dirty="0">
                  <a:solidFill>
                    <a:srgbClr val="FFFFCC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2104" y="4736748"/>
                <a:ext cx="4608512" cy="1077218"/>
              </a:xfrm>
              <a:prstGeom prst="rect">
                <a:avLst/>
              </a:prstGeom>
              <a:blipFill rotWithShape="1">
                <a:blip r:embed="rId3"/>
                <a:stretch>
                  <a:fillRect l="-3439" t="-6780" r="-3175" b="-17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256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1" grpId="0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819349"/>
            <a:ext cx="10972800" cy="5417963"/>
          </a:xfrm>
        </p:spPr>
        <p:txBody>
          <a:bodyPr anchor="t"/>
          <a:lstStyle/>
          <a:p>
            <a:pPr algn="l"/>
            <a:r>
              <a:rPr lang="hu-HU" sz="3200" dirty="0" smtClean="0">
                <a:solidFill>
                  <a:srgbClr val="FFFF99"/>
                </a:solidFill>
              </a:rPr>
              <a:t>Pszeudokód algoritmus</a:t>
            </a:r>
            <a:br>
              <a:rPr lang="hu-HU" sz="3200" dirty="0" smtClean="0">
                <a:solidFill>
                  <a:srgbClr val="FFFF99"/>
                </a:solidFill>
              </a:rPr>
            </a:br>
            <a:r>
              <a:rPr lang="hu-HU" sz="3200" dirty="0">
                <a:solidFill>
                  <a:srgbClr val="FFFF99"/>
                </a:solidFill>
              </a:rPr>
              <a:t/>
            </a:r>
            <a:br>
              <a:rPr lang="hu-HU" sz="3200" dirty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>
                <a:solidFill>
                  <a:srgbClr val="FFFF99"/>
                </a:solidFill>
              </a:rPr>
              <a:t/>
            </a:r>
            <a:br>
              <a:rPr lang="hu-HU" sz="2400" dirty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>		    	       		</a:t>
            </a:r>
            <a:r>
              <a:rPr lang="hu-HU" sz="2400" dirty="0">
                <a:solidFill>
                  <a:srgbClr val="C00000"/>
                </a:solidFill>
              </a:rPr>
              <a:t/>
            </a:r>
            <a:br>
              <a:rPr lang="hu-HU" sz="2400" dirty="0">
                <a:solidFill>
                  <a:srgbClr val="C00000"/>
                </a:solidFill>
              </a:rPr>
            </a:br>
            <a:r>
              <a:rPr lang="hu-HU" sz="2400" dirty="0" smtClean="0">
                <a:solidFill>
                  <a:srgbClr val="FFFF99"/>
                </a:solidFill>
              </a:rPr>
              <a:t/>
            </a:r>
            <a:br>
              <a:rPr lang="hu-HU" sz="2400" dirty="0" smtClean="0">
                <a:solidFill>
                  <a:srgbClr val="FFFF99"/>
                </a:solidFill>
              </a:rPr>
            </a:br>
            <a:endParaRPr lang="en-US" sz="2400" dirty="0">
              <a:solidFill>
                <a:srgbClr val="FFFF99"/>
              </a:solidFill>
            </a:endParaRPr>
          </a:p>
        </p:txBody>
      </p:sp>
      <p:sp>
        <p:nvSpPr>
          <p:cNvPr id="15" name="Tartalom helye 4"/>
          <p:cNvSpPr>
            <a:spLocks noGrp="1"/>
          </p:cNvSpPr>
          <p:nvPr>
            <p:ph sz="half" idx="4294967295"/>
          </p:nvPr>
        </p:nvSpPr>
        <p:spPr>
          <a:xfrm>
            <a:off x="695400" y="1340768"/>
            <a:ext cx="4896544" cy="504056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 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(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-1+sqrt(1+8*n)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/2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err="1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cs</a:t>
            </a: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[x]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lang="en-US" sz="2800" dirty="0" err="1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akkor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 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cs*(cs+3)/2</a:t>
            </a:r>
            <a:r>
              <a:rPr lang="en-US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-n</a:t>
            </a:r>
            <a:r>
              <a:rPr lang="hu-HU" sz="2800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+2</a:t>
            </a:r>
            <a:endParaRPr lang="en-US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800" b="1" dirty="0" smtClean="0">
                <a:solidFill>
                  <a:srgbClr val="FFFF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 vége</a:t>
            </a:r>
            <a:endParaRPr lang="hu-HU" sz="2800" dirty="0">
              <a:solidFill>
                <a:srgbClr val="FFFF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800" dirty="0">
              <a:solidFill>
                <a:srgbClr val="FFFF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84948" y="1340768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FFFFCC"/>
                </a:solidFill>
              </a:rPr>
              <a:t>Beolvassuk </a:t>
            </a:r>
            <a:r>
              <a:rPr lang="hu-HU" sz="2800" b="1" i="1" dirty="0" smtClean="0">
                <a:solidFill>
                  <a:srgbClr val="FFFFCC"/>
                </a:solidFill>
              </a:rPr>
              <a:t>n</a:t>
            </a:r>
            <a:r>
              <a:rPr lang="hu-HU" sz="2800" dirty="0" smtClean="0">
                <a:solidFill>
                  <a:srgbClr val="FFFFCC"/>
                </a:solidFill>
              </a:rPr>
              <a:t>-et.</a:t>
            </a:r>
          </a:p>
        </p:txBody>
      </p:sp>
    </p:spTree>
    <p:extLst>
      <p:ext uri="{BB962C8B-B14F-4D97-AF65-F5344CB8AC3E}">
        <p14:creationId xmlns:p14="http://schemas.microsoft.com/office/powerpoint/2010/main" val="19154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10613</TotalTime>
  <Words>2815</Words>
  <Application>Microsoft Office PowerPoint</Application>
  <PresentationFormat>Widescreen</PresentationFormat>
  <Paragraphs>519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Arial</vt:lpstr>
      <vt:lpstr>Calibri</vt:lpstr>
      <vt:lpstr>Cambria Math</vt:lpstr>
      <vt:lpstr>Courier New</vt:lpstr>
      <vt:lpstr>Symbol</vt:lpstr>
      <vt:lpstr>Wingdings</vt:lpstr>
      <vt:lpstr>Office Theme</vt:lpstr>
      <vt:lpstr>Hatékonyan megoldható feladatok  12. osztály – érettségi felkészítő – Informatika szerző: Geváld Júlia – informatika tanár Apáczai Csere János Elméleti Líceum, Kolozsvár  </vt:lpstr>
      <vt:lpstr>Mit fogunk tanulni a mai órán? Hatékonyan megoldható feladatok</vt:lpstr>
      <vt:lpstr>Matematika</vt:lpstr>
      <vt:lpstr> Hogyan gondolkodunk       </vt:lpstr>
      <vt:lpstr> Hogyan gondolkodunk  </vt:lpstr>
      <vt:lpstr> Hogyan gondolkodunk  </vt:lpstr>
      <vt:lpstr>PowerPoint Presentation</vt:lpstr>
      <vt:lpstr>PowerPoint Presentation</vt:lpstr>
      <vt:lpstr>Pszeudokód algoritmus                        </vt:lpstr>
      <vt:lpstr>Pszeudokód algoritmus                        </vt:lpstr>
      <vt:lpstr>Pszeudokód algoritmus                        </vt:lpstr>
      <vt:lpstr>Pszeudokód algoritmus                        </vt:lpstr>
      <vt:lpstr>Pszeudokód algoritmus                        </vt:lpstr>
      <vt:lpstr>Matematika</vt:lpstr>
      <vt:lpstr>  Hogyan gondolkodunk  </vt:lpstr>
      <vt:lpstr>  Hogyan gondolkodunk  </vt:lpstr>
      <vt:lpstr>Pszeudokód algoritmus                        </vt:lpstr>
      <vt:lpstr>Pszeudokód algoritmus                        </vt:lpstr>
      <vt:lpstr>Pszeudokód algoritmus                        </vt:lpstr>
      <vt:lpstr>Pszeudokód algoritmus                        </vt:lpstr>
      <vt:lpstr>Rekurzió?</vt:lpstr>
      <vt:lpstr>PowerPoint Presentation</vt:lpstr>
      <vt:lpstr>Hogy jobban megértsük a feladatot, nézzünk néhány példát:  </vt:lpstr>
      <vt:lpstr>PowerPoint Presentation</vt:lpstr>
      <vt:lpstr>PowerPoint Presentation</vt:lpstr>
      <vt:lpstr>PowerPoint Presentation</vt:lpstr>
      <vt:lpstr>Pszeudokód algoritmus                        </vt:lpstr>
      <vt:lpstr>Pszeudokód algoritmus                        </vt:lpstr>
      <vt:lpstr>Pszeudokód algoritmus                        </vt:lpstr>
      <vt:lpstr>Pszeudokód algoritmus                        </vt:lpstr>
      <vt:lpstr>Pszeudokód algoritmus                        </vt:lpstr>
      <vt:lpstr>Rekurzió?</vt:lpstr>
      <vt:lpstr>  Hogyan gondolkodunk  </vt:lpstr>
      <vt:lpstr>  Hogyan gondolkodunk  </vt:lpstr>
      <vt:lpstr>Pszeudokód algoritmus                        </vt:lpstr>
      <vt:lpstr>Pszeudokód algoritmus                        </vt:lpstr>
      <vt:lpstr>Pszeudokód algoritmus                        </vt:lpstr>
      <vt:lpstr>Pszeudokód algoritmus                        </vt:lpstr>
      <vt:lpstr>Javasolt feladatok</vt:lpstr>
      <vt:lpstr>Javasolt feladatok</vt:lpstr>
      <vt:lpstr>Köszönöm a figyelmet!  Sok sikert kívánok!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Chalkboard PowerPoint Presentation</dc:title>
  <dc:creator>Windows User</dc:creator>
  <cp:lastModifiedBy>Windows User</cp:lastModifiedBy>
  <cp:revision>343</cp:revision>
  <dcterms:created xsi:type="dcterms:W3CDTF">2011-05-07T15:33:03Z</dcterms:created>
  <dcterms:modified xsi:type="dcterms:W3CDTF">2020-05-20T19:10:25Z</dcterms:modified>
</cp:coreProperties>
</file>