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315" r:id="rId2"/>
    <p:sldId id="289" r:id="rId3"/>
    <p:sldId id="365" r:id="rId4"/>
    <p:sldId id="358" r:id="rId5"/>
    <p:sldId id="281" r:id="rId6"/>
    <p:sldId id="388" r:id="rId7"/>
    <p:sldId id="283" r:id="rId8"/>
    <p:sldId id="354" r:id="rId9"/>
    <p:sldId id="284" r:id="rId10"/>
    <p:sldId id="297" r:id="rId11"/>
    <p:sldId id="299" r:id="rId12"/>
    <p:sldId id="305" r:id="rId13"/>
    <p:sldId id="301" r:id="rId14"/>
    <p:sldId id="308" r:id="rId15"/>
    <p:sldId id="355" r:id="rId16"/>
    <p:sldId id="285" r:id="rId17"/>
    <p:sldId id="361" r:id="rId18"/>
    <p:sldId id="362" r:id="rId19"/>
    <p:sldId id="310" r:id="rId20"/>
    <p:sldId id="389" r:id="rId21"/>
    <p:sldId id="313" r:id="rId22"/>
    <p:sldId id="312" r:id="rId23"/>
    <p:sldId id="314" r:id="rId24"/>
    <p:sldId id="325" r:id="rId25"/>
    <p:sldId id="326" r:id="rId26"/>
    <p:sldId id="330" r:id="rId27"/>
    <p:sldId id="328" r:id="rId28"/>
    <p:sldId id="332" r:id="rId29"/>
    <p:sldId id="353" r:id="rId30"/>
    <p:sldId id="333" r:id="rId31"/>
    <p:sldId id="364" r:id="rId32"/>
    <p:sldId id="324" r:id="rId33"/>
    <p:sldId id="334" r:id="rId34"/>
    <p:sldId id="350" r:id="rId35"/>
    <p:sldId id="349" r:id="rId36"/>
    <p:sldId id="351" r:id="rId37"/>
    <p:sldId id="352" r:id="rId38"/>
    <p:sldId id="337" r:id="rId39"/>
    <p:sldId id="341" r:id="rId40"/>
    <p:sldId id="339" r:id="rId41"/>
    <p:sldId id="342" r:id="rId42"/>
    <p:sldId id="340" r:id="rId43"/>
    <p:sldId id="343" r:id="rId44"/>
    <p:sldId id="344" r:id="rId45"/>
    <p:sldId id="346" r:id="rId46"/>
    <p:sldId id="347" r:id="rId47"/>
    <p:sldId id="292" r:id="rId48"/>
    <p:sldId id="357" r:id="rId49"/>
    <p:sldId id="370" r:id="rId50"/>
    <p:sldId id="390" r:id="rId51"/>
    <p:sldId id="371" r:id="rId52"/>
    <p:sldId id="367" r:id="rId53"/>
    <p:sldId id="372" r:id="rId54"/>
    <p:sldId id="383" r:id="rId55"/>
    <p:sldId id="421" r:id="rId56"/>
    <p:sldId id="395" r:id="rId57"/>
    <p:sldId id="422" r:id="rId58"/>
    <p:sldId id="384" r:id="rId59"/>
    <p:sldId id="423" r:id="rId60"/>
    <p:sldId id="429" r:id="rId61"/>
    <p:sldId id="385" r:id="rId62"/>
    <p:sldId id="396" r:id="rId63"/>
    <p:sldId id="398" r:id="rId64"/>
    <p:sldId id="426" r:id="rId65"/>
    <p:sldId id="427" r:id="rId66"/>
    <p:sldId id="399" r:id="rId67"/>
    <p:sldId id="428" r:id="rId68"/>
    <p:sldId id="430" r:id="rId69"/>
    <p:sldId id="386" r:id="rId70"/>
    <p:sldId id="387" r:id="rId71"/>
    <p:sldId id="394" r:id="rId72"/>
    <p:sldId id="391" r:id="rId73"/>
    <p:sldId id="442" r:id="rId74"/>
    <p:sldId id="443" r:id="rId75"/>
    <p:sldId id="444" r:id="rId76"/>
    <p:sldId id="445" r:id="rId77"/>
    <p:sldId id="446" r:id="rId78"/>
    <p:sldId id="447" r:id="rId79"/>
    <p:sldId id="448" r:id="rId80"/>
    <p:sldId id="449" r:id="rId81"/>
    <p:sldId id="450" r:id="rId82"/>
    <p:sldId id="451" r:id="rId83"/>
    <p:sldId id="452" r:id="rId84"/>
    <p:sldId id="453" r:id="rId85"/>
    <p:sldId id="454" r:id="rId86"/>
    <p:sldId id="455" r:id="rId87"/>
    <p:sldId id="456" r:id="rId88"/>
    <p:sldId id="457" r:id="rId89"/>
    <p:sldId id="458" r:id="rId90"/>
    <p:sldId id="459" r:id="rId91"/>
    <p:sldId id="460" r:id="rId92"/>
    <p:sldId id="461" r:id="rId93"/>
    <p:sldId id="462" r:id="rId94"/>
    <p:sldId id="463" r:id="rId95"/>
    <p:sldId id="464" r:id="rId96"/>
    <p:sldId id="465" r:id="rId97"/>
    <p:sldId id="295" r:id="rId98"/>
    <p:sldId id="441" r:id="rId99"/>
    <p:sldId id="393" r:id="rId10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54934"/>
    <a:srgbClr val="006666"/>
    <a:srgbClr val="FF9966"/>
    <a:srgbClr val="287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>
      <p:cViewPr varScale="1">
        <p:scale>
          <a:sx n="77" d="100"/>
          <a:sy n="77" d="100"/>
        </p:scale>
        <p:origin x="2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43712C-955F-4D77-88EF-75326298E63A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0E7859-DCE6-4861-9AAA-995E8855BF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D2B8-CF3C-46F5-BF07-96353F5E49ED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197E-E5FA-4290-B3B1-63B7E4A0D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9E7B-BB6C-4942-B87F-29BB3CC9F416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E1F8-584B-41CC-B456-D840351A7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83B5-B906-4842-8756-1D3F6181C370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3B62-CE6C-47D7-8D6C-118B55C0F8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42E6-A6CA-44A0-ABDA-8A6EF270A679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5028-1F1D-4E60-AE3A-9CF909D48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23D2-BBBC-4CDF-80F8-876994372C56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EFEC-E2D5-4518-8A8A-42F4F616B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1D9A-4FE7-46A7-B5DE-D1E431316CAB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9A5E-A87C-450D-9182-2156BF7B28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7E82-AE71-44DE-9303-9A35A0B39F43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4F84-A8D5-48C8-9F40-BA06803401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68A8-40A3-4492-B25B-81F99E692AD6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62B2-2E2B-4647-AED4-7A263D6543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555-949D-4B4A-879B-3A31E6FBD4C2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C413-0137-4E22-B249-E34ADC3D0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08E3-E404-4055-BDEC-AAC8148C02EA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F821-814A-4B8A-94B2-FCD3A8BB1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A5A-2DD4-43C7-8613-B0F37EF07E5A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0D6B-05B2-4FAE-9D9B-5EEFA86BA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33985D-3BAF-4A71-A0C1-1362AD9BF60E}" type="datetimeFigureOut">
              <a:rPr lang="en-GB"/>
              <a:pPr>
                <a:defRPr/>
              </a:pPr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F84677-79B8-4259-B85F-BE5370FCB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908720"/>
            <a:ext cx="11283044" cy="1143000"/>
          </a:xfrm>
        </p:spPr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Egydimenziós </a:t>
            </a:r>
            <a:r>
              <a:rPr lang="hu-HU" b="1" dirty="0" smtClean="0">
                <a:solidFill>
                  <a:schemeClr val="bg1"/>
                </a:solidFill>
              </a:rPr>
              <a:t>tömbök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2051720"/>
            <a:ext cx="11211036" cy="1322414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Gyakoriság</a:t>
            </a:r>
            <a:r>
              <a:rPr lang="en-US" b="1" dirty="0" smtClean="0">
                <a:solidFill>
                  <a:schemeClr val="bg1"/>
                </a:solidFill>
              </a:rPr>
              <a:t>t</a:t>
            </a:r>
            <a:r>
              <a:rPr lang="hu-HU" b="1" dirty="0" smtClean="0">
                <a:solidFill>
                  <a:schemeClr val="bg1"/>
                </a:solidFill>
              </a:rPr>
              <a:t>ömb, előfordulástömb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bg1"/>
                </a:solidFill>
              </a:rPr>
              <a:t>Szekvenciák</a:t>
            </a:r>
          </a:p>
        </p:txBody>
      </p:sp>
      <p:sp>
        <p:nvSpPr>
          <p:cNvPr id="4" name="Rectangle 3"/>
          <p:cNvSpPr/>
          <p:nvPr/>
        </p:nvSpPr>
        <p:spPr>
          <a:xfrm>
            <a:off x="983432" y="5157192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chemeClr val="bg1"/>
                </a:solidFill>
              </a:rPr>
              <a:t>Szerző: </a:t>
            </a:r>
            <a:r>
              <a:rPr lang="hu-HU" sz="2400" b="1" dirty="0" err="1">
                <a:solidFill>
                  <a:schemeClr val="bg1"/>
                </a:solidFill>
              </a:rPr>
              <a:t>Kaupert</a:t>
            </a:r>
            <a:r>
              <a:rPr lang="hu-HU" sz="2400" b="1" dirty="0">
                <a:solidFill>
                  <a:schemeClr val="bg1"/>
                </a:solidFill>
              </a:rPr>
              <a:t> Melinda</a:t>
            </a:r>
          </a:p>
          <a:p>
            <a:pPr marL="0" indent="0">
              <a:buNone/>
            </a:pPr>
            <a:r>
              <a:rPr lang="hu-HU" sz="2400" b="1" dirty="0">
                <a:solidFill>
                  <a:schemeClr val="bg1"/>
                </a:solidFill>
              </a:rPr>
              <a:t>	János Zsigmond Unitárius Kollégium, Kolozsvár</a:t>
            </a:r>
          </a:p>
        </p:txBody>
      </p:sp>
    </p:spTree>
    <p:extLst>
      <p:ext uri="{BB962C8B-B14F-4D97-AF65-F5344CB8AC3E}">
        <p14:creationId xmlns:p14="http://schemas.microsoft.com/office/powerpoint/2010/main" val="19413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FF99"/>
                </a:solidFill>
              </a:rPr>
              <a:t>1</a:t>
            </a:r>
            <a:r>
              <a:rPr lang="en-US" sz="2000" b="1" dirty="0" smtClean="0">
                <a:solidFill>
                  <a:srgbClr val="FFFF99"/>
                </a:solidFill>
              </a:rPr>
              <a:t>,</a:t>
            </a:r>
            <a:r>
              <a:rPr lang="hu-HU" sz="2000" b="1" dirty="0" smtClean="0">
                <a:solidFill>
                  <a:srgbClr val="FFFF99"/>
                </a:solidFill>
              </a:rPr>
              <a:t> n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v</a:t>
            </a:r>
            <a:r>
              <a:rPr lang="hu-HU" sz="2000" b="1" dirty="0" err="1">
                <a:solidFill>
                  <a:srgbClr val="FFFF99"/>
                </a:solidFill>
              </a:rPr>
              <a:t>égezd</a:t>
            </a:r>
            <a:r>
              <a:rPr lang="hu-HU" sz="2000" b="1" dirty="0">
                <a:solidFill>
                  <a:srgbClr val="FFFF99"/>
                </a:solidFill>
              </a:rPr>
              <a:t>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 smtClean="0">
                <a:solidFill>
                  <a:srgbClr val="FFFF99"/>
                </a:solidFill>
              </a:rPr>
              <a:t>minden</a:t>
            </a:r>
            <a:r>
              <a:rPr lang="en-US" sz="2000" b="1" dirty="0" smtClean="0">
                <a:solidFill>
                  <a:srgbClr val="FFFF99"/>
                </a:solidFill>
              </a:rPr>
              <a:t> 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  <a:endParaRPr lang="en-US" sz="2000" b="1" dirty="0" smtClean="0">
              <a:solidFill>
                <a:srgbClr val="FFFF99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24989" y="476672"/>
            <a:ext cx="1111369" cy="584775"/>
            <a:chOff x="724989" y="476672"/>
            <a:chExt cx="1111369" cy="584775"/>
          </a:xfrm>
        </p:grpSpPr>
        <p:sp>
          <p:nvSpPr>
            <p:cNvPr id="45" name="Rectangle 44"/>
            <p:cNvSpPr/>
            <p:nvPr/>
          </p:nvSpPr>
          <p:spPr>
            <a:xfrm>
              <a:off x="724989" y="476672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296358" y="499059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722357" y="1188916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CC"/>
                </a:solidFill>
              </a:rPr>
              <a:t>i</a:t>
            </a:r>
            <a:endParaRPr lang="en-GB" sz="3200" dirty="0">
              <a:solidFill>
                <a:srgbClr val="FFFF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2212" y="1211304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2</a:t>
            </a:r>
            <a:endParaRPr lang="hu-HU" sz="32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8178" y="1937109"/>
            <a:ext cx="703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CC"/>
                </a:solidFill>
              </a:rPr>
              <a:t>szj</a:t>
            </a:r>
            <a:endParaRPr lang="en-GB" sz="3200" dirty="0">
              <a:solidFill>
                <a:srgbClr val="FFFFCC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23132" y="878598"/>
            <a:ext cx="8472783" cy="1382447"/>
            <a:chOff x="2623132" y="878598"/>
            <a:chExt cx="8472783" cy="1382447"/>
          </a:xfrm>
        </p:grpSpPr>
        <p:sp>
          <p:nvSpPr>
            <p:cNvPr id="93" name="Rectangle 92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355600" algn="l"/>
                </a:tabLst>
              </a:pPr>
              <a:r>
                <a:rPr lang="en-US" sz="3200" b="1" dirty="0" smtClean="0">
                  <a:solidFill>
                    <a:srgbClr val="C00000"/>
                  </a:solidFill>
                </a:rPr>
                <a:t>2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623132" y="1535015"/>
              <a:ext cx="8472783" cy="6775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79102" y="921685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2623132" y="1635643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 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714362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446978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79594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912210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44826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44826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37744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377442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11005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110058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84267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842674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57529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575290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307907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307907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>
            <a:off x="1712686" y="460393"/>
            <a:ext cx="4455885" cy="1876410"/>
          </a:xfrm>
          <a:custGeom>
            <a:avLst/>
            <a:gdLst>
              <a:gd name="connsiteX0" fmla="*/ 0 w 4441371"/>
              <a:gd name="connsiteY0" fmla="*/ 1863619 h 1863619"/>
              <a:gd name="connsiteX1" fmla="*/ 1262743 w 4441371"/>
              <a:gd name="connsiteY1" fmla="*/ 78362 h 1863619"/>
              <a:gd name="connsiteX2" fmla="*/ 4441371 w 4441371"/>
              <a:gd name="connsiteY2" fmla="*/ 484762 h 1863619"/>
              <a:gd name="connsiteX0" fmla="*/ 0 w 4441371"/>
              <a:gd name="connsiteY0" fmla="*/ 1814734 h 1814734"/>
              <a:gd name="connsiteX1" fmla="*/ 1930400 w 4441371"/>
              <a:gd name="connsiteY1" fmla="*/ 87534 h 1814734"/>
              <a:gd name="connsiteX2" fmla="*/ 4441371 w 4441371"/>
              <a:gd name="connsiteY2" fmla="*/ 435877 h 1814734"/>
              <a:gd name="connsiteX0" fmla="*/ 0 w 4441371"/>
              <a:gd name="connsiteY0" fmla="*/ 1759893 h 1759893"/>
              <a:gd name="connsiteX1" fmla="*/ 1930400 w 4441371"/>
              <a:gd name="connsiteY1" fmla="*/ 32693 h 1759893"/>
              <a:gd name="connsiteX2" fmla="*/ 4441371 w 4441371"/>
              <a:gd name="connsiteY2" fmla="*/ 381036 h 1759893"/>
              <a:gd name="connsiteX0" fmla="*/ 0 w 4455885"/>
              <a:gd name="connsiteY0" fmla="*/ 1970297 h 1970297"/>
              <a:gd name="connsiteX1" fmla="*/ 1944914 w 4455885"/>
              <a:gd name="connsiteY1" fmla="*/ 97954 h 1970297"/>
              <a:gd name="connsiteX2" fmla="*/ 4455885 w 4455885"/>
              <a:gd name="connsiteY2" fmla="*/ 446297 h 1970297"/>
              <a:gd name="connsiteX0" fmla="*/ 0 w 4455885"/>
              <a:gd name="connsiteY0" fmla="*/ 1819402 h 1819402"/>
              <a:gd name="connsiteX1" fmla="*/ 1770743 w 4455885"/>
              <a:gd name="connsiteY1" fmla="*/ 150259 h 1819402"/>
              <a:gd name="connsiteX2" fmla="*/ 4455885 w 4455885"/>
              <a:gd name="connsiteY2" fmla="*/ 295402 h 1819402"/>
              <a:gd name="connsiteX0" fmla="*/ 0 w 4455885"/>
              <a:gd name="connsiteY0" fmla="*/ 1792508 h 1792508"/>
              <a:gd name="connsiteX1" fmla="*/ 1553029 w 4455885"/>
              <a:gd name="connsiteY1" fmla="*/ 166908 h 1792508"/>
              <a:gd name="connsiteX2" fmla="*/ 4455885 w 4455885"/>
              <a:gd name="connsiteY2" fmla="*/ 268508 h 1792508"/>
              <a:gd name="connsiteX0" fmla="*/ 0 w 4455885"/>
              <a:gd name="connsiteY0" fmla="*/ 1901324 h 1901324"/>
              <a:gd name="connsiteX1" fmla="*/ 1683658 w 4455885"/>
              <a:gd name="connsiteY1" fmla="*/ 116067 h 1901324"/>
              <a:gd name="connsiteX2" fmla="*/ 4455885 w 4455885"/>
              <a:gd name="connsiteY2" fmla="*/ 377324 h 1901324"/>
              <a:gd name="connsiteX0" fmla="*/ 0 w 4455885"/>
              <a:gd name="connsiteY0" fmla="*/ 1856265 h 1856265"/>
              <a:gd name="connsiteX1" fmla="*/ 1683658 w 4455885"/>
              <a:gd name="connsiteY1" fmla="*/ 71008 h 1856265"/>
              <a:gd name="connsiteX2" fmla="*/ 4455885 w 4455885"/>
              <a:gd name="connsiteY2" fmla="*/ 332265 h 1856265"/>
              <a:gd name="connsiteX0" fmla="*/ 0 w 4455885"/>
              <a:gd name="connsiteY0" fmla="*/ 1884251 h 1884251"/>
              <a:gd name="connsiteX1" fmla="*/ 1683658 w 4455885"/>
              <a:gd name="connsiteY1" fmla="*/ 98994 h 1884251"/>
              <a:gd name="connsiteX2" fmla="*/ 4455885 w 4455885"/>
              <a:gd name="connsiteY2" fmla="*/ 360251 h 1884251"/>
              <a:gd name="connsiteX0" fmla="*/ 0 w 4455885"/>
              <a:gd name="connsiteY0" fmla="*/ 1876410 h 1876410"/>
              <a:gd name="connsiteX1" fmla="*/ 1683658 w 4455885"/>
              <a:gd name="connsiteY1" fmla="*/ 91153 h 1876410"/>
              <a:gd name="connsiteX2" fmla="*/ 4455885 w 4455885"/>
              <a:gd name="connsiteY2" fmla="*/ 352410 h 187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55885" h="1876410">
                <a:moveTo>
                  <a:pt x="0" y="1876410"/>
                </a:moveTo>
                <a:cubicBezTo>
                  <a:pt x="261257" y="1098686"/>
                  <a:pt x="911983" y="243553"/>
                  <a:pt x="1683658" y="91153"/>
                </a:cubicBezTo>
                <a:cubicBezTo>
                  <a:pt x="2455333" y="-61247"/>
                  <a:pt x="3889828" y="-52780"/>
                  <a:pt x="4455885" y="352410"/>
                </a:cubicBezTo>
              </a:path>
            </a:pathLst>
          </a:custGeom>
          <a:noFill/>
          <a:ln w="38100">
            <a:solidFill>
              <a:srgbClr val="FFFF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Rectangle 24"/>
          <p:cNvSpPr/>
          <p:nvPr/>
        </p:nvSpPr>
        <p:spPr>
          <a:xfrm>
            <a:off x="1281583" y="1959496"/>
            <a:ext cx="54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3</a:t>
            </a:r>
            <a:endParaRPr lang="hu-HU" sz="32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54961" y="3774619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>
                <a:solidFill>
                  <a:srgbClr val="FFFF99"/>
                </a:solidFill>
              </a:rPr>
              <a:t>1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>
                <a:solidFill>
                  <a:srgbClr val="FFFF99"/>
                </a:solidFill>
              </a:rPr>
              <a:t>minden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8178" y="476672"/>
            <a:ext cx="10487737" cy="2045212"/>
            <a:chOff x="608178" y="476672"/>
            <a:chExt cx="10487737" cy="2045212"/>
          </a:xfrm>
        </p:grpSpPr>
        <p:grpSp>
          <p:nvGrpSpPr>
            <p:cNvPr id="22" name="Group 21"/>
            <p:cNvGrpSpPr/>
            <p:nvPr/>
          </p:nvGrpSpPr>
          <p:grpSpPr>
            <a:xfrm>
              <a:off x="724989" y="476672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722357" y="1188916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72212" y="121130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3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178" y="1937109"/>
              <a:ext cx="7038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szj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tabLst>
                    <a:tab pos="355600" algn="l"/>
                  </a:tabLst>
                </a:pPr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 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1712686" y="486509"/>
              <a:ext cx="8847810" cy="1850293"/>
            </a:xfrm>
            <a:custGeom>
              <a:avLst/>
              <a:gdLst>
                <a:gd name="connsiteX0" fmla="*/ 0 w 4441371"/>
                <a:gd name="connsiteY0" fmla="*/ 1863619 h 1863619"/>
                <a:gd name="connsiteX1" fmla="*/ 1262743 w 4441371"/>
                <a:gd name="connsiteY1" fmla="*/ 78362 h 1863619"/>
                <a:gd name="connsiteX2" fmla="*/ 4441371 w 4441371"/>
                <a:gd name="connsiteY2" fmla="*/ 484762 h 1863619"/>
                <a:gd name="connsiteX0" fmla="*/ 0 w 4441371"/>
                <a:gd name="connsiteY0" fmla="*/ 1814734 h 1814734"/>
                <a:gd name="connsiteX1" fmla="*/ 1930400 w 4441371"/>
                <a:gd name="connsiteY1" fmla="*/ 87534 h 1814734"/>
                <a:gd name="connsiteX2" fmla="*/ 4441371 w 4441371"/>
                <a:gd name="connsiteY2" fmla="*/ 435877 h 1814734"/>
                <a:gd name="connsiteX0" fmla="*/ 0 w 4441371"/>
                <a:gd name="connsiteY0" fmla="*/ 1759893 h 1759893"/>
                <a:gd name="connsiteX1" fmla="*/ 1930400 w 4441371"/>
                <a:gd name="connsiteY1" fmla="*/ 32693 h 1759893"/>
                <a:gd name="connsiteX2" fmla="*/ 4441371 w 4441371"/>
                <a:gd name="connsiteY2" fmla="*/ 381036 h 1759893"/>
                <a:gd name="connsiteX0" fmla="*/ 0 w 4455885"/>
                <a:gd name="connsiteY0" fmla="*/ 1970297 h 1970297"/>
                <a:gd name="connsiteX1" fmla="*/ 1944914 w 4455885"/>
                <a:gd name="connsiteY1" fmla="*/ 97954 h 1970297"/>
                <a:gd name="connsiteX2" fmla="*/ 4455885 w 4455885"/>
                <a:gd name="connsiteY2" fmla="*/ 446297 h 1970297"/>
                <a:gd name="connsiteX0" fmla="*/ 0 w 4455885"/>
                <a:gd name="connsiteY0" fmla="*/ 1819402 h 1819402"/>
                <a:gd name="connsiteX1" fmla="*/ 1770743 w 4455885"/>
                <a:gd name="connsiteY1" fmla="*/ 150259 h 1819402"/>
                <a:gd name="connsiteX2" fmla="*/ 4455885 w 4455885"/>
                <a:gd name="connsiteY2" fmla="*/ 295402 h 1819402"/>
                <a:gd name="connsiteX0" fmla="*/ 0 w 4455885"/>
                <a:gd name="connsiteY0" fmla="*/ 1792508 h 1792508"/>
                <a:gd name="connsiteX1" fmla="*/ 1553029 w 4455885"/>
                <a:gd name="connsiteY1" fmla="*/ 166908 h 1792508"/>
                <a:gd name="connsiteX2" fmla="*/ 4455885 w 4455885"/>
                <a:gd name="connsiteY2" fmla="*/ 268508 h 1792508"/>
                <a:gd name="connsiteX0" fmla="*/ 0 w 4455885"/>
                <a:gd name="connsiteY0" fmla="*/ 1901324 h 1901324"/>
                <a:gd name="connsiteX1" fmla="*/ 1683658 w 4455885"/>
                <a:gd name="connsiteY1" fmla="*/ 116067 h 1901324"/>
                <a:gd name="connsiteX2" fmla="*/ 4455885 w 4455885"/>
                <a:gd name="connsiteY2" fmla="*/ 377324 h 1901324"/>
                <a:gd name="connsiteX0" fmla="*/ 0 w 4455885"/>
                <a:gd name="connsiteY0" fmla="*/ 1856265 h 1856265"/>
                <a:gd name="connsiteX1" fmla="*/ 1683658 w 4455885"/>
                <a:gd name="connsiteY1" fmla="*/ 71008 h 1856265"/>
                <a:gd name="connsiteX2" fmla="*/ 4455885 w 4455885"/>
                <a:gd name="connsiteY2" fmla="*/ 332265 h 1856265"/>
                <a:gd name="connsiteX0" fmla="*/ 0 w 4455885"/>
                <a:gd name="connsiteY0" fmla="*/ 1884251 h 1884251"/>
                <a:gd name="connsiteX1" fmla="*/ 1683658 w 4455885"/>
                <a:gd name="connsiteY1" fmla="*/ 98994 h 1884251"/>
                <a:gd name="connsiteX2" fmla="*/ 4455885 w 4455885"/>
                <a:gd name="connsiteY2" fmla="*/ 360251 h 1884251"/>
                <a:gd name="connsiteX0" fmla="*/ 0 w 4455885"/>
                <a:gd name="connsiteY0" fmla="*/ 1876410 h 1876410"/>
                <a:gd name="connsiteX1" fmla="*/ 1683658 w 4455885"/>
                <a:gd name="connsiteY1" fmla="*/ 91153 h 1876410"/>
                <a:gd name="connsiteX2" fmla="*/ 4455885 w 4455885"/>
                <a:gd name="connsiteY2" fmla="*/ 352410 h 1876410"/>
                <a:gd name="connsiteX0" fmla="*/ 0 w 4455885"/>
                <a:gd name="connsiteY0" fmla="*/ 1866486 h 1866486"/>
                <a:gd name="connsiteX1" fmla="*/ 1274320 w 4455885"/>
                <a:gd name="connsiteY1" fmla="*/ 95870 h 1866486"/>
                <a:gd name="connsiteX2" fmla="*/ 4455885 w 4455885"/>
                <a:gd name="connsiteY2" fmla="*/ 342486 h 186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5885" h="1866486">
                  <a:moveTo>
                    <a:pt x="0" y="1866486"/>
                  </a:moveTo>
                  <a:cubicBezTo>
                    <a:pt x="261257" y="1088762"/>
                    <a:pt x="502645" y="248270"/>
                    <a:pt x="1274320" y="95870"/>
                  </a:cubicBezTo>
                  <a:cubicBezTo>
                    <a:pt x="2045995" y="-56530"/>
                    <a:pt x="3889828" y="-62704"/>
                    <a:pt x="4455885" y="342486"/>
                  </a:cubicBezTo>
                </a:path>
              </a:pathLst>
            </a:custGeom>
            <a:noFill/>
            <a:ln w="38100">
              <a:solidFill>
                <a:srgbClr val="FFFF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81583" y="1959496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9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54961" y="3774619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>
                <a:solidFill>
                  <a:srgbClr val="FFFF99"/>
                </a:solidFill>
              </a:rPr>
              <a:t>1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>
                <a:solidFill>
                  <a:srgbClr val="FFFF99"/>
                </a:solidFill>
              </a:rPr>
              <a:t>minden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8178" y="476672"/>
            <a:ext cx="10487737" cy="2045212"/>
            <a:chOff x="608178" y="476672"/>
            <a:chExt cx="10487737" cy="2045212"/>
          </a:xfrm>
        </p:grpSpPr>
        <p:grpSp>
          <p:nvGrpSpPr>
            <p:cNvPr id="22" name="Group 21"/>
            <p:cNvGrpSpPr/>
            <p:nvPr/>
          </p:nvGrpSpPr>
          <p:grpSpPr>
            <a:xfrm>
              <a:off x="724989" y="476672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722357" y="1188916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72212" y="121130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4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178" y="1937109"/>
              <a:ext cx="7038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szj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tabLst>
                    <a:tab pos="355600" algn="l"/>
                  </a:tabLst>
                </a:pPr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 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1712686" y="486509"/>
              <a:ext cx="8847810" cy="1850293"/>
            </a:xfrm>
            <a:custGeom>
              <a:avLst/>
              <a:gdLst>
                <a:gd name="connsiteX0" fmla="*/ 0 w 4441371"/>
                <a:gd name="connsiteY0" fmla="*/ 1863619 h 1863619"/>
                <a:gd name="connsiteX1" fmla="*/ 1262743 w 4441371"/>
                <a:gd name="connsiteY1" fmla="*/ 78362 h 1863619"/>
                <a:gd name="connsiteX2" fmla="*/ 4441371 w 4441371"/>
                <a:gd name="connsiteY2" fmla="*/ 484762 h 1863619"/>
                <a:gd name="connsiteX0" fmla="*/ 0 w 4441371"/>
                <a:gd name="connsiteY0" fmla="*/ 1814734 h 1814734"/>
                <a:gd name="connsiteX1" fmla="*/ 1930400 w 4441371"/>
                <a:gd name="connsiteY1" fmla="*/ 87534 h 1814734"/>
                <a:gd name="connsiteX2" fmla="*/ 4441371 w 4441371"/>
                <a:gd name="connsiteY2" fmla="*/ 435877 h 1814734"/>
                <a:gd name="connsiteX0" fmla="*/ 0 w 4441371"/>
                <a:gd name="connsiteY0" fmla="*/ 1759893 h 1759893"/>
                <a:gd name="connsiteX1" fmla="*/ 1930400 w 4441371"/>
                <a:gd name="connsiteY1" fmla="*/ 32693 h 1759893"/>
                <a:gd name="connsiteX2" fmla="*/ 4441371 w 4441371"/>
                <a:gd name="connsiteY2" fmla="*/ 381036 h 1759893"/>
                <a:gd name="connsiteX0" fmla="*/ 0 w 4455885"/>
                <a:gd name="connsiteY0" fmla="*/ 1970297 h 1970297"/>
                <a:gd name="connsiteX1" fmla="*/ 1944914 w 4455885"/>
                <a:gd name="connsiteY1" fmla="*/ 97954 h 1970297"/>
                <a:gd name="connsiteX2" fmla="*/ 4455885 w 4455885"/>
                <a:gd name="connsiteY2" fmla="*/ 446297 h 1970297"/>
                <a:gd name="connsiteX0" fmla="*/ 0 w 4455885"/>
                <a:gd name="connsiteY0" fmla="*/ 1819402 h 1819402"/>
                <a:gd name="connsiteX1" fmla="*/ 1770743 w 4455885"/>
                <a:gd name="connsiteY1" fmla="*/ 150259 h 1819402"/>
                <a:gd name="connsiteX2" fmla="*/ 4455885 w 4455885"/>
                <a:gd name="connsiteY2" fmla="*/ 295402 h 1819402"/>
                <a:gd name="connsiteX0" fmla="*/ 0 w 4455885"/>
                <a:gd name="connsiteY0" fmla="*/ 1792508 h 1792508"/>
                <a:gd name="connsiteX1" fmla="*/ 1553029 w 4455885"/>
                <a:gd name="connsiteY1" fmla="*/ 166908 h 1792508"/>
                <a:gd name="connsiteX2" fmla="*/ 4455885 w 4455885"/>
                <a:gd name="connsiteY2" fmla="*/ 268508 h 1792508"/>
                <a:gd name="connsiteX0" fmla="*/ 0 w 4455885"/>
                <a:gd name="connsiteY0" fmla="*/ 1901324 h 1901324"/>
                <a:gd name="connsiteX1" fmla="*/ 1683658 w 4455885"/>
                <a:gd name="connsiteY1" fmla="*/ 116067 h 1901324"/>
                <a:gd name="connsiteX2" fmla="*/ 4455885 w 4455885"/>
                <a:gd name="connsiteY2" fmla="*/ 377324 h 1901324"/>
                <a:gd name="connsiteX0" fmla="*/ 0 w 4455885"/>
                <a:gd name="connsiteY0" fmla="*/ 1856265 h 1856265"/>
                <a:gd name="connsiteX1" fmla="*/ 1683658 w 4455885"/>
                <a:gd name="connsiteY1" fmla="*/ 71008 h 1856265"/>
                <a:gd name="connsiteX2" fmla="*/ 4455885 w 4455885"/>
                <a:gd name="connsiteY2" fmla="*/ 332265 h 1856265"/>
                <a:gd name="connsiteX0" fmla="*/ 0 w 4455885"/>
                <a:gd name="connsiteY0" fmla="*/ 1884251 h 1884251"/>
                <a:gd name="connsiteX1" fmla="*/ 1683658 w 4455885"/>
                <a:gd name="connsiteY1" fmla="*/ 98994 h 1884251"/>
                <a:gd name="connsiteX2" fmla="*/ 4455885 w 4455885"/>
                <a:gd name="connsiteY2" fmla="*/ 360251 h 1884251"/>
                <a:gd name="connsiteX0" fmla="*/ 0 w 4455885"/>
                <a:gd name="connsiteY0" fmla="*/ 1876410 h 1876410"/>
                <a:gd name="connsiteX1" fmla="*/ 1683658 w 4455885"/>
                <a:gd name="connsiteY1" fmla="*/ 91153 h 1876410"/>
                <a:gd name="connsiteX2" fmla="*/ 4455885 w 4455885"/>
                <a:gd name="connsiteY2" fmla="*/ 352410 h 1876410"/>
                <a:gd name="connsiteX0" fmla="*/ 0 w 4455885"/>
                <a:gd name="connsiteY0" fmla="*/ 1866486 h 1866486"/>
                <a:gd name="connsiteX1" fmla="*/ 1274320 w 4455885"/>
                <a:gd name="connsiteY1" fmla="*/ 95870 h 1866486"/>
                <a:gd name="connsiteX2" fmla="*/ 4455885 w 4455885"/>
                <a:gd name="connsiteY2" fmla="*/ 342486 h 186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5885" h="1866486">
                  <a:moveTo>
                    <a:pt x="0" y="1866486"/>
                  </a:moveTo>
                  <a:cubicBezTo>
                    <a:pt x="261257" y="1088762"/>
                    <a:pt x="502645" y="248270"/>
                    <a:pt x="1274320" y="95870"/>
                  </a:cubicBezTo>
                  <a:cubicBezTo>
                    <a:pt x="2045995" y="-56530"/>
                    <a:pt x="3889828" y="-62704"/>
                    <a:pt x="4455885" y="342486"/>
                  </a:cubicBezTo>
                </a:path>
              </a:pathLst>
            </a:custGeom>
            <a:noFill/>
            <a:ln w="38100">
              <a:solidFill>
                <a:srgbClr val="FFFF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81583" y="1959496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9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54961" y="3774619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>
                <a:solidFill>
                  <a:srgbClr val="FFFF99"/>
                </a:solidFill>
              </a:rPr>
              <a:t>1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>
                <a:solidFill>
                  <a:srgbClr val="FFFF99"/>
                </a:solidFill>
              </a:rPr>
              <a:t>minden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8178" y="460393"/>
            <a:ext cx="10487737" cy="2061491"/>
            <a:chOff x="608178" y="460393"/>
            <a:chExt cx="10487737" cy="2061491"/>
          </a:xfrm>
        </p:grpSpPr>
        <p:grpSp>
          <p:nvGrpSpPr>
            <p:cNvPr id="22" name="Group 21"/>
            <p:cNvGrpSpPr/>
            <p:nvPr/>
          </p:nvGrpSpPr>
          <p:grpSpPr>
            <a:xfrm>
              <a:off x="724989" y="476672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722357" y="1188916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72212" y="121130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5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178" y="1937109"/>
              <a:ext cx="7038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szj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tabLst>
                    <a:tab pos="355600" algn="l"/>
                  </a:tabLst>
                </a:pPr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 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1712687" y="460393"/>
              <a:ext cx="2295082" cy="1876410"/>
            </a:xfrm>
            <a:custGeom>
              <a:avLst/>
              <a:gdLst>
                <a:gd name="connsiteX0" fmla="*/ 0 w 4441371"/>
                <a:gd name="connsiteY0" fmla="*/ 1863619 h 1863619"/>
                <a:gd name="connsiteX1" fmla="*/ 1262743 w 4441371"/>
                <a:gd name="connsiteY1" fmla="*/ 78362 h 1863619"/>
                <a:gd name="connsiteX2" fmla="*/ 4441371 w 4441371"/>
                <a:gd name="connsiteY2" fmla="*/ 484762 h 1863619"/>
                <a:gd name="connsiteX0" fmla="*/ 0 w 4441371"/>
                <a:gd name="connsiteY0" fmla="*/ 1814734 h 1814734"/>
                <a:gd name="connsiteX1" fmla="*/ 1930400 w 4441371"/>
                <a:gd name="connsiteY1" fmla="*/ 87534 h 1814734"/>
                <a:gd name="connsiteX2" fmla="*/ 4441371 w 4441371"/>
                <a:gd name="connsiteY2" fmla="*/ 435877 h 1814734"/>
                <a:gd name="connsiteX0" fmla="*/ 0 w 4441371"/>
                <a:gd name="connsiteY0" fmla="*/ 1759893 h 1759893"/>
                <a:gd name="connsiteX1" fmla="*/ 1930400 w 4441371"/>
                <a:gd name="connsiteY1" fmla="*/ 32693 h 1759893"/>
                <a:gd name="connsiteX2" fmla="*/ 4441371 w 4441371"/>
                <a:gd name="connsiteY2" fmla="*/ 381036 h 1759893"/>
                <a:gd name="connsiteX0" fmla="*/ 0 w 4455885"/>
                <a:gd name="connsiteY0" fmla="*/ 1970297 h 1970297"/>
                <a:gd name="connsiteX1" fmla="*/ 1944914 w 4455885"/>
                <a:gd name="connsiteY1" fmla="*/ 97954 h 1970297"/>
                <a:gd name="connsiteX2" fmla="*/ 4455885 w 4455885"/>
                <a:gd name="connsiteY2" fmla="*/ 446297 h 1970297"/>
                <a:gd name="connsiteX0" fmla="*/ 0 w 4455885"/>
                <a:gd name="connsiteY0" fmla="*/ 1819402 h 1819402"/>
                <a:gd name="connsiteX1" fmla="*/ 1770743 w 4455885"/>
                <a:gd name="connsiteY1" fmla="*/ 150259 h 1819402"/>
                <a:gd name="connsiteX2" fmla="*/ 4455885 w 4455885"/>
                <a:gd name="connsiteY2" fmla="*/ 295402 h 1819402"/>
                <a:gd name="connsiteX0" fmla="*/ 0 w 4455885"/>
                <a:gd name="connsiteY0" fmla="*/ 1792508 h 1792508"/>
                <a:gd name="connsiteX1" fmla="*/ 1553029 w 4455885"/>
                <a:gd name="connsiteY1" fmla="*/ 166908 h 1792508"/>
                <a:gd name="connsiteX2" fmla="*/ 4455885 w 4455885"/>
                <a:gd name="connsiteY2" fmla="*/ 268508 h 1792508"/>
                <a:gd name="connsiteX0" fmla="*/ 0 w 4455885"/>
                <a:gd name="connsiteY0" fmla="*/ 1901324 h 1901324"/>
                <a:gd name="connsiteX1" fmla="*/ 1683658 w 4455885"/>
                <a:gd name="connsiteY1" fmla="*/ 116067 h 1901324"/>
                <a:gd name="connsiteX2" fmla="*/ 4455885 w 4455885"/>
                <a:gd name="connsiteY2" fmla="*/ 377324 h 1901324"/>
                <a:gd name="connsiteX0" fmla="*/ 0 w 4455885"/>
                <a:gd name="connsiteY0" fmla="*/ 1856265 h 1856265"/>
                <a:gd name="connsiteX1" fmla="*/ 1683658 w 4455885"/>
                <a:gd name="connsiteY1" fmla="*/ 71008 h 1856265"/>
                <a:gd name="connsiteX2" fmla="*/ 4455885 w 4455885"/>
                <a:gd name="connsiteY2" fmla="*/ 332265 h 1856265"/>
                <a:gd name="connsiteX0" fmla="*/ 0 w 4455885"/>
                <a:gd name="connsiteY0" fmla="*/ 1884251 h 1884251"/>
                <a:gd name="connsiteX1" fmla="*/ 1683658 w 4455885"/>
                <a:gd name="connsiteY1" fmla="*/ 98994 h 1884251"/>
                <a:gd name="connsiteX2" fmla="*/ 4455885 w 4455885"/>
                <a:gd name="connsiteY2" fmla="*/ 360251 h 1884251"/>
                <a:gd name="connsiteX0" fmla="*/ 0 w 4455885"/>
                <a:gd name="connsiteY0" fmla="*/ 1876410 h 1876410"/>
                <a:gd name="connsiteX1" fmla="*/ 1683658 w 4455885"/>
                <a:gd name="connsiteY1" fmla="*/ 91153 h 1876410"/>
                <a:gd name="connsiteX2" fmla="*/ 4455885 w 4455885"/>
                <a:gd name="connsiteY2" fmla="*/ 352410 h 187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5885" h="1876410">
                  <a:moveTo>
                    <a:pt x="0" y="1876410"/>
                  </a:moveTo>
                  <a:cubicBezTo>
                    <a:pt x="261257" y="1098686"/>
                    <a:pt x="911983" y="243553"/>
                    <a:pt x="1683658" y="91153"/>
                  </a:cubicBezTo>
                  <a:cubicBezTo>
                    <a:pt x="2455333" y="-61247"/>
                    <a:pt x="3889828" y="-52780"/>
                    <a:pt x="4455885" y="352410"/>
                  </a:cubicBezTo>
                </a:path>
              </a:pathLst>
            </a:custGeom>
            <a:noFill/>
            <a:ln w="38100">
              <a:solidFill>
                <a:srgbClr val="FFFF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81583" y="1959496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54961" y="3774619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3029067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>
                <a:solidFill>
                  <a:srgbClr val="FFFF99"/>
                </a:solidFill>
              </a:rPr>
              <a:t>1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>
                <a:solidFill>
                  <a:srgbClr val="FFFF99"/>
                </a:solidFill>
              </a:rPr>
              <a:t>minden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8178" y="476672"/>
            <a:ext cx="10487737" cy="2045212"/>
            <a:chOff x="608178" y="476672"/>
            <a:chExt cx="10487737" cy="2045212"/>
          </a:xfrm>
        </p:grpSpPr>
        <p:grpSp>
          <p:nvGrpSpPr>
            <p:cNvPr id="22" name="Group 21"/>
            <p:cNvGrpSpPr/>
            <p:nvPr/>
          </p:nvGrpSpPr>
          <p:grpSpPr>
            <a:xfrm>
              <a:off x="724989" y="476672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722357" y="1188916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72212" y="1211304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6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8178" y="1937109"/>
              <a:ext cx="7038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szj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tabLst>
                    <a:tab pos="355600" algn="l"/>
                  </a:tabLst>
                </a:pPr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 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3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1712686" y="486509"/>
              <a:ext cx="8847810" cy="1850293"/>
            </a:xfrm>
            <a:custGeom>
              <a:avLst/>
              <a:gdLst>
                <a:gd name="connsiteX0" fmla="*/ 0 w 4441371"/>
                <a:gd name="connsiteY0" fmla="*/ 1863619 h 1863619"/>
                <a:gd name="connsiteX1" fmla="*/ 1262743 w 4441371"/>
                <a:gd name="connsiteY1" fmla="*/ 78362 h 1863619"/>
                <a:gd name="connsiteX2" fmla="*/ 4441371 w 4441371"/>
                <a:gd name="connsiteY2" fmla="*/ 484762 h 1863619"/>
                <a:gd name="connsiteX0" fmla="*/ 0 w 4441371"/>
                <a:gd name="connsiteY0" fmla="*/ 1814734 h 1814734"/>
                <a:gd name="connsiteX1" fmla="*/ 1930400 w 4441371"/>
                <a:gd name="connsiteY1" fmla="*/ 87534 h 1814734"/>
                <a:gd name="connsiteX2" fmla="*/ 4441371 w 4441371"/>
                <a:gd name="connsiteY2" fmla="*/ 435877 h 1814734"/>
                <a:gd name="connsiteX0" fmla="*/ 0 w 4441371"/>
                <a:gd name="connsiteY0" fmla="*/ 1759893 h 1759893"/>
                <a:gd name="connsiteX1" fmla="*/ 1930400 w 4441371"/>
                <a:gd name="connsiteY1" fmla="*/ 32693 h 1759893"/>
                <a:gd name="connsiteX2" fmla="*/ 4441371 w 4441371"/>
                <a:gd name="connsiteY2" fmla="*/ 381036 h 1759893"/>
                <a:gd name="connsiteX0" fmla="*/ 0 w 4455885"/>
                <a:gd name="connsiteY0" fmla="*/ 1970297 h 1970297"/>
                <a:gd name="connsiteX1" fmla="*/ 1944914 w 4455885"/>
                <a:gd name="connsiteY1" fmla="*/ 97954 h 1970297"/>
                <a:gd name="connsiteX2" fmla="*/ 4455885 w 4455885"/>
                <a:gd name="connsiteY2" fmla="*/ 446297 h 1970297"/>
                <a:gd name="connsiteX0" fmla="*/ 0 w 4455885"/>
                <a:gd name="connsiteY0" fmla="*/ 1819402 h 1819402"/>
                <a:gd name="connsiteX1" fmla="*/ 1770743 w 4455885"/>
                <a:gd name="connsiteY1" fmla="*/ 150259 h 1819402"/>
                <a:gd name="connsiteX2" fmla="*/ 4455885 w 4455885"/>
                <a:gd name="connsiteY2" fmla="*/ 295402 h 1819402"/>
                <a:gd name="connsiteX0" fmla="*/ 0 w 4455885"/>
                <a:gd name="connsiteY0" fmla="*/ 1792508 h 1792508"/>
                <a:gd name="connsiteX1" fmla="*/ 1553029 w 4455885"/>
                <a:gd name="connsiteY1" fmla="*/ 166908 h 1792508"/>
                <a:gd name="connsiteX2" fmla="*/ 4455885 w 4455885"/>
                <a:gd name="connsiteY2" fmla="*/ 268508 h 1792508"/>
                <a:gd name="connsiteX0" fmla="*/ 0 w 4455885"/>
                <a:gd name="connsiteY0" fmla="*/ 1901324 h 1901324"/>
                <a:gd name="connsiteX1" fmla="*/ 1683658 w 4455885"/>
                <a:gd name="connsiteY1" fmla="*/ 116067 h 1901324"/>
                <a:gd name="connsiteX2" fmla="*/ 4455885 w 4455885"/>
                <a:gd name="connsiteY2" fmla="*/ 377324 h 1901324"/>
                <a:gd name="connsiteX0" fmla="*/ 0 w 4455885"/>
                <a:gd name="connsiteY0" fmla="*/ 1856265 h 1856265"/>
                <a:gd name="connsiteX1" fmla="*/ 1683658 w 4455885"/>
                <a:gd name="connsiteY1" fmla="*/ 71008 h 1856265"/>
                <a:gd name="connsiteX2" fmla="*/ 4455885 w 4455885"/>
                <a:gd name="connsiteY2" fmla="*/ 332265 h 1856265"/>
                <a:gd name="connsiteX0" fmla="*/ 0 w 4455885"/>
                <a:gd name="connsiteY0" fmla="*/ 1884251 h 1884251"/>
                <a:gd name="connsiteX1" fmla="*/ 1683658 w 4455885"/>
                <a:gd name="connsiteY1" fmla="*/ 98994 h 1884251"/>
                <a:gd name="connsiteX2" fmla="*/ 4455885 w 4455885"/>
                <a:gd name="connsiteY2" fmla="*/ 360251 h 1884251"/>
                <a:gd name="connsiteX0" fmla="*/ 0 w 4455885"/>
                <a:gd name="connsiteY0" fmla="*/ 1876410 h 1876410"/>
                <a:gd name="connsiteX1" fmla="*/ 1683658 w 4455885"/>
                <a:gd name="connsiteY1" fmla="*/ 91153 h 1876410"/>
                <a:gd name="connsiteX2" fmla="*/ 4455885 w 4455885"/>
                <a:gd name="connsiteY2" fmla="*/ 352410 h 1876410"/>
                <a:gd name="connsiteX0" fmla="*/ 0 w 4455885"/>
                <a:gd name="connsiteY0" fmla="*/ 1866486 h 1866486"/>
                <a:gd name="connsiteX1" fmla="*/ 1274320 w 4455885"/>
                <a:gd name="connsiteY1" fmla="*/ 95870 h 1866486"/>
                <a:gd name="connsiteX2" fmla="*/ 4455885 w 4455885"/>
                <a:gd name="connsiteY2" fmla="*/ 342486 h 186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5885" h="1866486">
                  <a:moveTo>
                    <a:pt x="0" y="1866486"/>
                  </a:moveTo>
                  <a:cubicBezTo>
                    <a:pt x="261257" y="1088762"/>
                    <a:pt x="502645" y="248270"/>
                    <a:pt x="1274320" y="95870"/>
                  </a:cubicBezTo>
                  <a:cubicBezTo>
                    <a:pt x="2045995" y="-56530"/>
                    <a:pt x="3889828" y="-62704"/>
                    <a:pt x="4455885" y="342486"/>
                  </a:cubicBezTo>
                </a:path>
              </a:pathLst>
            </a:custGeom>
            <a:noFill/>
            <a:ln w="38100">
              <a:solidFill>
                <a:srgbClr val="FFFFCC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81583" y="1959496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9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54961" y="3774619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2885051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</a:rPr>
              <a:t> 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v</a:t>
            </a:r>
            <a:r>
              <a:rPr lang="hu-HU" sz="2000" b="1" dirty="0" err="1">
                <a:solidFill>
                  <a:srgbClr val="FFC000"/>
                </a:solidFill>
              </a:rPr>
              <a:t>égezd</a:t>
            </a:r>
            <a:r>
              <a:rPr lang="hu-HU" sz="2000" b="1" dirty="0">
                <a:solidFill>
                  <a:srgbClr val="FFC000"/>
                </a:solidFill>
              </a:rPr>
              <a:t>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b</a:t>
            </a:r>
            <a:r>
              <a:rPr lang="hu-HU" sz="2000" b="1" dirty="0" smtClean="0">
                <a:solidFill>
                  <a:srgbClr val="FFFF99"/>
                </a:solidFill>
              </a:rPr>
              <a:t>e </a:t>
            </a:r>
            <a:r>
              <a:rPr lang="en-US" sz="2000" b="1" dirty="0" err="1" smtClean="0">
                <a:solidFill>
                  <a:srgbClr val="FFFF99"/>
                </a:solidFill>
              </a:rPr>
              <a:t>szj</a:t>
            </a:r>
            <a:endParaRPr lang="hu-HU" sz="2000" b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smtClean="0">
                <a:solidFill>
                  <a:srgbClr val="FFFF99"/>
                </a:solidFill>
              </a:rPr>
              <a:t>	t[</a:t>
            </a:r>
            <a:r>
              <a:rPr lang="en-US" sz="2000" b="1" dirty="0" err="1" smtClean="0">
                <a:solidFill>
                  <a:srgbClr val="FFFF99"/>
                </a:solidFill>
              </a:rPr>
              <a:t>szj</a:t>
            </a:r>
            <a:r>
              <a:rPr lang="en-US" sz="2000" b="1" dirty="0" smtClean="0">
                <a:solidFill>
                  <a:srgbClr val="FFFF99"/>
                </a:solidFill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t[</a:t>
            </a:r>
            <a:r>
              <a:rPr lang="en-US" sz="2000" b="1" dirty="0" err="1" smtClean="0">
                <a:solidFill>
                  <a:srgbClr val="FFFF99"/>
                </a:solidFill>
              </a:rPr>
              <a:t>szj</a:t>
            </a:r>
            <a:r>
              <a:rPr lang="en-US" sz="2000" b="1" dirty="0" smtClean="0">
                <a:solidFill>
                  <a:srgbClr val="FFFF99"/>
                </a:solidFill>
              </a:rPr>
              <a:t>] +1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 smtClean="0">
                <a:solidFill>
                  <a:srgbClr val="FFC000"/>
                </a:solidFill>
              </a:rPr>
              <a:t>minden</a:t>
            </a:r>
            <a:r>
              <a:rPr lang="en-US" sz="2000" b="1" dirty="0" smtClean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en-US" sz="2000" b="1" dirty="0" smtClean="0">
              <a:solidFill>
                <a:srgbClr val="FFC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677" y="878598"/>
            <a:ext cx="10333238" cy="1382447"/>
            <a:chOff x="762677" y="878598"/>
            <a:chExt cx="10333238" cy="1382447"/>
          </a:xfrm>
        </p:grpSpPr>
        <p:grpSp>
          <p:nvGrpSpPr>
            <p:cNvPr id="22" name="Group 21"/>
            <p:cNvGrpSpPr/>
            <p:nvPr/>
          </p:nvGrpSpPr>
          <p:grpSpPr>
            <a:xfrm>
              <a:off x="762677" y="950240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</a:t>
                </a:r>
                <a:r>
                  <a:rPr lang="en-US" sz="3200" dirty="0">
                    <a:solidFill>
                      <a:srgbClr val="FFFFCC"/>
                    </a:solidFill>
                  </a:rPr>
                  <a:t>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42" name="Rectangle 41"/>
          <p:cNvSpPr/>
          <p:nvPr/>
        </p:nvSpPr>
        <p:spPr>
          <a:xfrm>
            <a:off x="4407416" y="4078500"/>
            <a:ext cx="614907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B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ek</a:t>
            </a:r>
            <a:r>
              <a:rPr lang="hu-HU" sz="2000" b="1" i="1" dirty="0" smtClean="0">
                <a:solidFill>
                  <a:srgbClr val="FFFF99"/>
                </a:solidFill>
              </a:rPr>
              <a:t>érem a sorozat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elem</a:t>
            </a:r>
            <a:r>
              <a:rPr lang="hu-HU" sz="2000" b="1" i="1" dirty="0" smtClean="0">
                <a:solidFill>
                  <a:srgbClr val="FFFF99"/>
                </a:solidFill>
              </a:rPr>
              <a:t>ét az szj változóba.</a:t>
            </a:r>
            <a:endParaRPr lang="en-US" sz="2000" b="1" i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Növelem a tömb szj indexű elemének értékét 1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gyel</a:t>
            </a:r>
            <a:r>
              <a:rPr lang="hu-HU" sz="2000" b="1" i="1" dirty="0" smtClean="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54961" y="3712557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C000"/>
                </a:solidFill>
              </a:rPr>
              <a:t>n</a:t>
            </a:r>
            <a:r>
              <a:rPr lang="en-US" sz="2000" b="1" i="1" dirty="0" smtClean="0">
                <a:solidFill>
                  <a:srgbClr val="FFC000"/>
                </a:solidFill>
              </a:rPr>
              <a:t>-</a:t>
            </a:r>
            <a:r>
              <a:rPr lang="en-US" sz="2000" b="1" i="1" dirty="0" err="1" smtClean="0">
                <a:solidFill>
                  <a:srgbClr val="FFC000"/>
                </a:solidFill>
              </a:rPr>
              <a:t>szer</a:t>
            </a:r>
            <a:r>
              <a:rPr lang="en-US" sz="2000" b="1" i="1" dirty="0" smtClean="0">
                <a:solidFill>
                  <a:srgbClr val="FFC000"/>
                </a:solidFill>
              </a:rPr>
              <a:t> ism</a:t>
            </a:r>
            <a:r>
              <a:rPr lang="hu-HU" sz="2000" b="1" i="1" dirty="0" smtClean="0">
                <a:solidFill>
                  <a:srgbClr val="FFC000"/>
                </a:solidFill>
              </a:rPr>
              <a:t>étlem:</a:t>
            </a:r>
            <a:endParaRPr lang="hu-HU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27551"/>
            <a:ext cx="3101076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  <a:r>
              <a:rPr lang="hu-HU" sz="2000" b="1" dirty="0" smtClean="0">
                <a:solidFill>
                  <a:schemeClr val="bg1"/>
                </a:solidFill>
              </a:rPr>
              <a:t> 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hu-HU" sz="2000" b="1" dirty="0" err="1">
                <a:solidFill>
                  <a:schemeClr val="bg1"/>
                </a:solidFill>
              </a:rPr>
              <a:t>égezd</a:t>
            </a:r>
            <a:r>
              <a:rPr lang="hu-HU" sz="2000" b="1" dirty="0">
                <a:solidFill>
                  <a:schemeClr val="bg1"/>
                </a:solidFill>
              </a:rPr>
              <a:t>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b</a:t>
            </a:r>
            <a:r>
              <a:rPr lang="hu-HU" sz="2000" b="1" dirty="0" smtClean="0">
                <a:solidFill>
                  <a:schemeClr val="bg1"/>
                </a:solidFill>
              </a:rPr>
              <a:t>e </a:t>
            </a:r>
            <a:r>
              <a:rPr lang="en-US" sz="2000" b="1" dirty="0" err="1" smtClean="0">
                <a:solidFill>
                  <a:schemeClr val="bg1"/>
                </a:solidFill>
              </a:rPr>
              <a:t>szj</a:t>
            </a:r>
            <a:endParaRPr lang="hu-HU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szj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t[</a:t>
            </a:r>
            <a:r>
              <a:rPr lang="en-US" sz="2000" b="1" dirty="0" err="1" smtClean="0">
                <a:solidFill>
                  <a:schemeClr val="bg1"/>
                </a:solidFill>
              </a:rPr>
              <a:t>szj</a:t>
            </a:r>
            <a:r>
              <a:rPr lang="en-US" sz="2000" b="1" dirty="0" smtClean="0">
                <a:solidFill>
                  <a:schemeClr val="bg1"/>
                </a:solidFill>
              </a:rPr>
              <a:t>] +1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</a:rPr>
              <a:t>0,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</a:rPr>
              <a:t>9 </a:t>
            </a:r>
            <a:r>
              <a:rPr lang="en-US" sz="2000" b="1" dirty="0">
                <a:solidFill>
                  <a:srgbClr val="FFC000"/>
                </a:solidFill>
              </a:rPr>
              <a:t>v</a:t>
            </a:r>
            <a:r>
              <a:rPr lang="hu-HU" sz="2000" b="1" dirty="0" err="1">
                <a:solidFill>
                  <a:srgbClr val="FFC000"/>
                </a:solidFill>
              </a:rPr>
              <a:t>égezd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hu-HU" sz="2000" b="1" dirty="0" smtClean="0">
                <a:solidFill>
                  <a:srgbClr val="FFC000"/>
                </a:solidFill>
              </a:rPr>
              <a:t>el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ha t[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]≠0 </a:t>
            </a:r>
            <a:r>
              <a:rPr lang="en-US" sz="2000" b="1" dirty="0" err="1" smtClean="0">
                <a:solidFill>
                  <a:srgbClr val="FFFF99"/>
                </a:solidFill>
              </a:rPr>
              <a:t>akkor</a:t>
            </a:r>
            <a:endParaRPr lang="en-US" sz="2000" b="1" dirty="0" smtClean="0">
              <a:solidFill>
                <a:srgbClr val="FFFF99"/>
              </a:solidFill>
            </a:endParaRPr>
          </a:p>
          <a:p>
            <a:pPr defTabSz="717550">
              <a:lnSpc>
                <a:spcPts val="2200"/>
              </a:lnSpc>
              <a:tabLst>
                <a:tab pos="447675" algn="l"/>
                <a:tab pos="1079500" algn="l"/>
              </a:tabLst>
            </a:pPr>
            <a:r>
              <a:rPr lang="en-US" sz="2000" b="1" dirty="0" smtClean="0">
                <a:solidFill>
                  <a:srgbClr val="FFFF99"/>
                </a:solidFill>
              </a:rPr>
              <a:t>		</a:t>
            </a:r>
            <a:r>
              <a:rPr lang="hu-HU" sz="2000" b="1" dirty="0" smtClean="0">
                <a:solidFill>
                  <a:srgbClr val="FFFF99"/>
                </a:solidFill>
              </a:rPr>
              <a:t>	</a:t>
            </a:r>
            <a:r>
              <a:rPr lang="en-US" sz="2000" b="1" dirty="0" err="1" smtClean="0">
                <a:solidFill>
                  <a:srgbClr val="FFFF99"/>
                </a:solidFill>
              </a:rPr>
              <a:t>ki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, ’  ‘, t[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]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ha 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  <a:endParaRPr lang="en-US" sz="2000" b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 smtClean="0">
                <a:solidFill>
                  <a:srgbClr val="FFC000"/>
                </a:solidFill>
              </a:rPr>
              <a:t>minden</a:t>
            </a:r>
            <a:r>
              <a:rPr lang="en-US" sz="2000" b="1" dirty="0" smtClean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i="1" dirty="0" smtClean="0">
              <a:solidFill>
                <a:srgbClr val="FFC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10291" y="4869160"/>
            <a:ext cx="47323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C000"/>
                </a:solidFill>
              </a:rPr>
              <a:t>S</a:t>
            </a:r>
            <a:r>
              <a:rPr lang="en-US" sz="2000" b="1" i="1" dirty="0" err="1" smtClean="0">
                <a:solidFill>
                  <a:srgbClr val="FFC000"/>
                </a:solidFill>
              </a:rPr>
              <a:t>orba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veszem</a:t>
            </a:r>
            <a:r>
              <a:rPr lang="en-US" sz="2000" b="1" i="1" dirty="0" smtClean="0">
                <a:solidFill>
                  <a:srgbClr val="FFC000"/>
                </a:solidFill>
              </a:rPr>
              <a:t> a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gyakoris</a:t>
            </a:r>
            <a:r>
              <a:rPr lang="hu-HU" sz="2000" b="1" i="1" dirty="0" smtClean="0">
                <a:solidFill>
                  <a:srgbClr val="FFC000"/>
                </a:solidFill>
              </a:rPr>
              <a:t>ágtömb elemeit.</a:t>
            </a:r>
            <a:endParaRPr lang="en-US" sz="2000" b="1" i="1" dirty="0" smtClean="0">
              <a:solidFill>
                <a:srgbClr val="FFC000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Ha az elem különbözik nullától, </a:t>
            </a:r>
            <a:endParaRPr lang="en-US" sz="2000" b="1" i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kiíratom az indexét és az értékét.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677" y="878598"/>
            <a:ext cx="10333238" cy="1382447"/>
            <a:chOff x="762677" y="878598"/>
            <a:chExt cx="10333238" cy="1382447"/>
          </a:xfrm>
        </p:grpSpPr>
        <p:grpSp>
          <p:nvGrpSpPr>
            <p:cNvPr id="22" name="Group 21"/>
            <p:cNvGrpSpPr/>
            <p:nvPr/>
          </p:nvGrpSpPr>
          <p:grpSpPr>
            <a:xfrm>
              <a:off x="762677" y="950240"/>
              <a:ext cx="1111369" cy="584775"/>
              <a:chOff x="724989" y="476672"/>
              <a:chExt cx="1111369" cy="58477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24989" y="476672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n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296358" y="499059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623132" y="878598"/>
              <a:ext cx="8472783" cy="1382447"/>
              <a:chOff x="2623132" y="878598"/>
              <a:chExt cx="8472783" cy="138244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i</a:t>
                </a:r>
                <a:r>
                  <a:rPr lang="en-US" sz="3200" dirty="0" smtClean="0">
                    <a:solidFill>
                      <a:srgbClr val="FFFFCC"/>
                    </a:solidFill>
                  </a:rPr>
                  <a:t>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C00000"/>
                    </a:solidFill>
                  </a:rPr>
                  <a:t>1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0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C00000"/>
                    </a:solidFill>
                  </a:rPr>
                  <a:t>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3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C00000"/>
                    </a:solidFill>
                  </a:rPr>
                  <a:t>3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9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2639926" y="918916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64800" y="608400"/>
            <a:ext cx="96363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3200" b="1" dirty="0" smtClean="0">
                <a:solidFill>
                  <a:schemeClr val="bg1"/>
                </a:solidFill>
              </a:rPr>
              <a:t>Előfordulástömb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112138" y="3873600"/>
            <a:ext cx="105112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A sorozathoz hozzárendelhető </a:t>
            </a:r>
            <a:r>
              <a:rPr lang="hu-HU" sz="2600" b="1" dirty="0" smtClean="0">
                <a:solidFill>
                  <a:srgbClr val="FFFFCC"/>
                </a:solidFill>
              </a:rPr>
              <a:t>1</a:t>
            </a:r>
            <a:r>
              <a:rPr lang="en-US" sz="2600" b="1" dirty="0" smtClean="0">
                <a:solidFill>
                  <a:srgbClr val="FFFFCC"/>
                </a:solidFill>
              </a:rPr>
              <a:t>0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elemű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el</a:t>
            </a:r>
            <a:r>
              <a:rPr lang="hu-HU" sz="2600" b="1" dirty="0" smtClean="0">
                <a:solidFill>
                  <a:schemeClr val="bg1"/>
                </a:solidFill>
              </a:rPr>
              <a:t>őfordulástömb</a:t>
            </a:r>
            <a:r>
              <a:rPr lang="hu-HU" sz="2600" dirty="0" smtClean="0">
                <a:solidFill>
                  <a:srgbClr val="FFFFCC"/>
                </a:solidFill>
              </a:rPr>
              <a:t>: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1025678" y="2798410"/>
            <a:ext cx="10511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err="1" smtClean="0">
                <a:solidFill>
                  <a:srgbClr val="FFFFCC"/>
                </a:solidFill>
              </a:rPr>
              <a:t>élda</a:t>
            </a:r>
            <a:r>
              <a:rPr lang="hu-HU" sz="2600" b="1" dirty="0" smtClean="0">
                <a:solidFill>
                  <a:srgbClr val="FFFFCC"/>
                </a:solidFill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Tekints</a:t>
            </a:r>
            <a:r>
              <a:rPr lang="hu-HU" sz="2600" dirty="0" err="1" smtClean="0">
                <a:solidFill>
                  <a:srgbClr val="FFFFCC"/>
                </a:solidFill>
              </a:rPr>
              <a:t>ünk</a:t>
            </a:r>
            <a:r>
              <a:rPr lang="hu-HU" sz="2600" dirty="0" smtClean="0">
                <a:solidFill>
                  <a:srgbClr val="FFFFCC"/>
                </a:solidFill>
              </a:rPr>
              <a:t> egy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hu-HU" sz="2600" dirty="0" smtClean="0">
                <a:solidFill>
                  <a:srgbClr val="FFFFCC"/>
                </a:solidFill>
              </a:rPr>
              <a:t> elemű számjegyekből álló sorozatot: </a:t>
            </a:r>
            <a:r>
              <a:rPr lang="hu-HU" sz="2600" b="1" dirty="0" smtClean="0">
                <a:solidFill>
                  <a:srgbClr val="FFFFCC"/>
                </a:solidFill>
              </a:rPr>
              <a:t>2, 3</a:t>
            </a:r>
            <a:r>
              <a:rPr lang="en-US" sz="2600" b="1" dirty="0">
                <a:solidFill>
                  <a:srgbClr val="FFFFCC"/>
                </a:solidFill>
              </a:rPr>
              <a:t>, </a:t>
            </a:r>
            <a:r>
              <a:rPr lang="hu-HU" sz="2600" b="1" dirty="0">
                <a:solidFill>
                  <a:srgbClr val="FFFFCC"/>
                </a:solidFill>
              </a:rPr>
              <a:t>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0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1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1, 2</a:t>
            </a:r>
            <a:r>
              <a:rPr lang="en-US" sz="2600" b="1" dirty="0" smtClean="0">
                <a:solidFill>
                  <a:srgbClr val="FFFFCC"/>
                </a:solidFill>
              </a:rPr>
              <a:t>.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1341" y="4572000"/>
            <a:ext cx="10905259" cy="1378847"/>
            <a:chOff x="591341" y="4572000"/>
            <a:chExt cx="10905259" cy="1378847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</a:t>
              </a:r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9738" y="4581833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4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964800" y="608400"/>
            <a:ext cx="9636329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3200" b="1" dirty="0" smtClean="0">
                <a:solidFill>
                  <a:schemeClr val="bg1"/>
                </a:solidFill>
              </a:rPr>
              <a:t>Előfordulástömb</a:t>
            </a:r>
          </a:p>
          <a:p>
            <a:pPr algn="just">
              <a:spcAft>
                <a:spcPts val="0"/>
              </a:spcAft>
            </a:pPr>
            <a:r>
              <a:rPr lang="hu-HU" sz="2600" b="1" dirty="0">
                <a:solidFill>
                  <a:srgbClr val="FFFFCC"/>
                </a:solidFill>
              </a:rPr>
              <a:t>(elemei </a:t>
            </a:r>
            <a:r>
              <a:rPr lang="hu-HU" sz="2600" b="1" dirty="0" smtClean="0">
                <a:solidFill>
                  <a:srgbClr val="FFFFCC"/>
                </a:solidFill>
              </a:rPr>
              <a:t>logikai típusúak)</a:t>
            </a:r>
            <a:endParaRPr lang="hu-HU" sz="2600" b="1" dirty="0">
              <a:solidFill>
                <a:srgbClr val="FFFFCC"/>
              </a:solidFill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112138" y="3873600"/>
            <a:ext cx="105112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A sorozathoz hozzárendelhető </a:t>
            </a:r>
            <a:r>
              <a:rPr lang="hu-HU" sz="2600" b="1" dirty="0" smtClean="0">
                <a:solidFill>
                  <a:srgbClr val="FFFFCC"/>
                </a:solidFill>
              </a:rPr>
              <a:t>1</a:t>
            </a:r>
            <a:r>
              <a:rPr lang="en-US" sz="2600" b="1" dirty="0" smtClean="0">
                <a:solidFill>
                  <a:srgbClr val="FFFFCC"/>
                </a:solidFill>
              </a:rPr>
              <a:t>0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elemű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el</a:t>
            </a:r>
            <a:r>
              <a:rPr lang="hu-HU" sz="2600" b="1" dirty="0" smtClean="0">
                <a:solidFill>
                  <a:schemeClr val="bg1"/>
                </a:solidFill>
              </a:rPr>
              <a:t>őfordulástömb</a:t>
            </a:r>
            <a:r>
              <a:rPr lang="hu-HU" sz="2600" dirty="0" smtClean="0">
                <a:solidFill>
                  <a:srgbClr val="FFFFCC"/>
                </a:solidFill>
              </a:rPr>
              <a:t>: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1025678" y="2798410"/>
            <a:ext cx="10511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err="1" smtClean="0">
                <a:solidFill>
                  <a:srgbClr val="FFFFCC"/>
                </a:solidFill>
              </a:rPr>
              <a:t>élda</a:t>
            </a:r>
            <a:r>
              <a:rPr lang="hu-HU" sz="2600" b="1" dirty="0" smtClean="0">
                <a:solidFill>
                  <a:srgbClr val="FFFFCC"/>
                </a:solidFill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Tekints</a:t>
            </a:r>
            <a:r>
              <a:rPr lang="hu-HU" sz="2600" dirty="0" err="1" smtClean="0">
                <a:solidFill>
                  <a:srgbClr val="FFFFCC"/>
                </a:solidFill>
              </a:rPr>
              <a:t>ünk</a:t>
            </a:r>
            <a:r>
              <a:rPr lang="hu-HU" sz="2600" dirty="0" smtClean="0">
                <a:solidFill>
                  <a:srgbClr val="FFFFCC"/>
                </a:solidFill>
              </a:rPr>
              <a:t> egy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hu-HU" sz="2600" dirty="0" smtClean="0">
                <a:solidFill>
                  <a:srgbClr val="FFFFCC"/>
                </a:solidFill>
              </a:rPr>
              <a:t> elemű számjegyekből álló sorozatot: </a:t>
            </a:r>
            <a:r>
              <a:rPr lang="hu-HU" sz="2600" b="1" dirty="0" smtClean="0">
                <a:solidFill>
                  <a:srgbClr val="FFFFCC"/>
                </a:solidFill>
              </a:rPr>
              <a:t>2, 3</a:t>
            </a:r>
            <a:r>
              <a:rPr lang="en-US" sz="2600" b="1" dirty="0">
                <a:solidFill>
                  <a:srgbClr val="FFFFCC"/>
                </a:solidFill>
              </a:rPr>
              <a:t>, </a:t>
            </a:r>
            <a:r>
              <a:rPr lang="hu-HU" sz="2600" b="1" dirty="0">
                <a:solidFill>
                  <a:srgbClr val="FFFFCC"/>
                </a:solidFill>
              </a:rPr>
              <a:t>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0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1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1, 2</a:t>
            </a:r>
            <a:r>
              <a:rPr lang="en-US" sz="2600" b="1" dirty="0" smtClean="0">
                <a:solidFill>
                  <a:srgbClr val="FFFFCC"/>
                </a:solidFill>
              </a:rPr>
              <a:t>.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1341" y="4572000"/>
            <a:ext cx="10905259" cy="1378847"/>
            <a:chOff x="591341" y="4572000"/>
            <a:chExt cx="10905259" cy="1378847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</a:t>
              </a:r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9738" y="4581833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17281" y="1641906"/>
                <a:ext cx="9187964" cy="1190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FFFF99"/>
                    </a:solidFill>
                  </a:rPr>
                  <a:t>t[</a:t>
                </a:r>
                <a:r>
                  <a:rPr lang="hu-HU" sz="3200" b="1" dirty="0">
                    <a:solidFill>
                      <a:srgbClr val="FFFF99"/>
                    </a:solidFill>
                  </a:rPr>
                  <a:t>x</a:t>
                </a:r>
                <a:r>
                  <a:rPr lang="en-US" sz="3200" b="1" dirty="0">
                    <a:solidFill>
                      <a:srgbClr val="FFFF99"/>
                    </a:solidFill>
                  </a:rPr>
                  <a:t>]=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b="1" i="1">
                            <a:solidFill>
                              <a:srgbClr val="FFFF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>
                                <a:solidFill>
                                  <a:srgbClr val="FFFF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igaz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szerepel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az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adott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sorozatban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             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hamis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ha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nem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szerepel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az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adott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hu-HU" sz="3200" b="1" i="1">
                                <a:solidFill>
                                  <a:srgbClr val="FFFF99"/>
                                </a:solidFill>
                              </a:rPr>
                              <m:t>sorozatban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>
                  <a:solidFill>
                    <a:srgbClr val="FFFF99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81" y="1641906"/>
                <a:ext cx="9187964" cy="1190839"/>
              </a:xfrm>
              <a:prstGeom prst="rect">
                <a:avLst/>
              </a:prstGeom>
              <a:blipFill>
                <a:blip r:embed="rId2"/>
                <a:stretch>
                  <a:fillRect l="-1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4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70400" y="547200"/>
            <a:ext cx="1072919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>
                <a:solidFill>
                  <a:srgbClr val="FFFFCC"/>
                </a:solidFill>
              </a:rPr>
              <a:t>természetes </a:t>
            </a:r>
            <a:r>
              <a:rPr lang="hu-HU" sz="2600" dirty="0" smtClean="0">
                <a:solidFill>
                  <a:srgbClr val="FFFFCC"/>
                </a:solidFill>
              </a:rPr>
              <a:t>számot</a:t>
            </a:r>
            <a:r>
              <a:rPr lang="en-US" sz="2600" dirty="0">
                <a:solidFill>
                  <a:srgbClr val="FFFFCC"/>
                </a:solidFill>
              </a:rPr>
              <a:t>!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Írjunk 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hu-HU" sz="2600" dirty="0" smtClean="0">
                <a:solidFill>
                  <a:srgbClr val="FFFFCC"/>
                </a:solidFill>
              </a:rPr>
              <a:t>azokat a számjegyeket, amelyek nem szerepeltek a  beolvasott számban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</a:p>
          <a:p>
            <a:pPr algn="just"/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3391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r>
              <a:rPr lang="hu-HU" sz="2600" b="1" dirty="0" smtClean="0">
                <a:solidFill>
                  <a:srgbClr val="FFFFCC"/>
                </a:solidFill>
              </a:rPr>
              <a:t>0</a:t>
            </a:r>
            <a:r>
              <a:rPr lang="en-US" sz="2600" b="1" dirty="0" smtClean="0">
                <a:solidFill>
                  <a:srgbClr val="FFFFCC"/>
                </a:solidFill>
              </a:rPr>
              <a:t>, 2, 4, 5, 6, 7, 8.</a:t>
            </a:r>
            <a:endParaRPr lang="hu-H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38573" y="2495529"/>
            <a:ext cx="3573025" cy="1848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54934"/>
                </a:solidFill>
              </a:rPr>
              <a:t>Egydimenzi</a:t>
            </a:r>
            <a:r>
              <a:rPr lang="hu-HU" sz="3200" dirty="0" smtClean="0">
                <a:solidFill>
                  <a:srgbClr val="054934"/>
                </a:solidFill>
              </a:rPr>
              <a:t>ós tömb</a:t>
            </a:r>
            <a:endParaRPr lang="hu-HU" sz="3200" dirty="0">
              <a:solidFill>
                <a:srgbClr val="054934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4706626" y="1023931"/>
            <a:ext cx="2017381" cy="8254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Beolvasás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15165395">
            <a:off x="3700618" y="1187435"/>
            <a:ext cx="2074823" cy="9215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Deklarálás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7027557">
            <a:off x="5658090" y="1095468"/>
            <a:ext cx="2017381" cy="751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Kiíratás</a:t>
            </a:r>
          </a:p>
        </p:txBody>
      </p:sp>
      <p:sp>
        <p:nvSpPr>
          <p:cNvPr id="17" name="Oval 16"/>
          <p:cNvSpPr/>
          <p:nvPr/>
        </p:nvSpPr>
        <p:spPr>
          <a:xfrm rot="18992476">
            <a:off x="2487992" y="4572147"/>
            <a:ext cx="2532600" cy="8926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Rendezések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799529">
            <a:off x="7481663" y="1842665"/>
            <a:ext cx="2017381" cy="816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Összegzés</a:t>
            </a:r>
          </a:p>
        </p:txBody>
      </p:sp>
      <p:sp>
        <p:nvSpPr>
          <p:cNvPr id="19" name="Oval 18"/>
          <p:cNvSpPr/>
          <p:nvPr/>
        </p:nvSpPr>
        <p:spPr>
          <a:xfrm rot="576972">
            <a:off x="7801585" y="3654314"/>
            <a:ext cx="2766922" cy="8241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 dirty="0">
                <a:solidFill>
                  <a:srgbClr val="054934"/>
                </a:solidFill>
              </a:rPr>
              <a:t>Legnagyobb</a:t>
            </a:r>
            <a:r>
              <a:rPr lang="en-US" sz="2200" dirty="0">
                <a:solidFill>
                  <a:srgbClr val="054934"/>
                </a:solidFill>
              </a:rPr>
              <a:t>/</a:t>
            </a:r>
            <a:r>
              <a:rPr lang="hu-HU" sz="2200" dirty="0">
                <a:solidFill>
                  <a:srgbClr val="054934"/>
                </a:solidFill>
              </a:rPr>
              <a:t> legkisebb elem</a:t>
            </a:r>
          </a:p>
        </p:txBody>
      </p:sp>
      <p:sp>
        <p:nvSpPr>
          <p:cNvPr id="20" name="Oval 19"/>
          <p:cNvSpPr/>
          <p:nvPr/>
        </p:nvSpPr>
        <p:spPr>
          <a:xfrm rot="18136283">
            <a:off x="3615798" y="4915589"/>
            <a:ext cx="2434500" cy="9136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Keresések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18336551">
            <a:off x="6627284" y="1307577"/>
            <a:ext cx="2017381" cy="8270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Számlálás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4860133">
            <a:off x="6165487" y="4909972"/>
            <a:ext cx="2017381" cy="8509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Törlés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5782121">
            <a:off x="5063459" y="4980648"/>
            <a:ext cx="2017381" cy="974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Beszúrás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2275999">
            <a:off x="7140536" y="4634317"/>
            <a:ext cx="2643450" cy="8326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Szétválogatás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480577">
            <a:off x="1764587" y="3773995"/>
            <a:ext cx="2532600" cy="8599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rgbClr val="054934"/>
                </a:solidFill>
              </a:rPr>
              <a:t>Összefésülés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20745786">
            <a:off x="7924350" y="2556631"/>
            <a:ext cx="2468170" cy="8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Ellenőrzések</a:t>
            </a:r>
            <a:endParaRPr lang="hu-HU" sz="2400" dirty="0">
              <a:solidFill>
                <a:srgbClr val="054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70400" y="547200"/>
            <a:ext cx="1072919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>
                <a:solidFill>
                  <a:srgbClr val="FFFFCC"/>
                </a:solidFill>
              </a:rPr>
              <a:t>természetes </a:t>
            </a:r>
            <a:r>
              <a:rPr lang="hu-HU" sz="2600" dirty="0" smtClean="0">
                <a:solidFill>
                  <a:srgbClr val="FFFFCC"/>
                </a:solidFill>
              </a:rPr>
              <a:t>számot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Írjunk 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hu-HU" sz="2600" dirty="0" smtClean="0">
                <a:solidFill>
                  <a:srgbClr val="FFFFCC"/>
                </a:solidFill>
              </a:rPr>
              <a:t>azokat a számjegyeket, amelyek nem szerepeltek a  beolvasott számban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</a:p>
          <a:p>
            <a:pPr algn="just"/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3391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r>
              <a:rPr lang="hu-HU" sz="2600" b="1" dirty="0" smtClean="0">
                <a:solidFill>
                  <a:srgbClr val="FFFFCC"/>
                </a:solidFill>
              </a:rPr>
              <a:t>0</a:t>
            </a:r>
            <a:r>
              <a:rPr lang="en-US" sz="2600" b="1" dirty="0" smtClean="0">
                <a:solidFill>
                  <a:srgbClr val="FFFFCC"/>
                </a:solidFill>
              </a:rPr>
              <a:t>, 2, 4, 5, 6, 7, 8.</a:t>
            </a:r>
            <a:endParaRPr lang="hu-HU" sz="4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2782" y="5301208"/>
            <a:ext cx="10369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 smtClean="0">
                <a:solidFill>
                  <a:srgbClr val="FFFF99"/>
                </a:solidFill>
              </a:rPr>
              <a:t>A feladat </a:t>
            </a:r>
            <a:r>
              <a:rPr lang="hu-HU" sz="2800" dirty="0">
                <a:solidFill>
                  <a:srgbClr val="FFFF99"/>
                </a:solidFill>
              </a:rPr>
              <a:t>megoldására egy </a:t>
            </a:r>
            <a:r>
              <a:rPr lang="hu-HU" sz="2800" b="1" dirty="0">
                <a:solidFill>
                  <a:srgbClr val="FFFF99"/>
                </a:solidFill>
              </a:rPr>
              <a:t>1</a:t>
            </a:r>
            <a:r>
              <a:rPr lang="en-US" sz="2800" b="1" dirty="0">
                <a:solidFill>
                  <a:srgbClr val="FFFF99"/>
                </a:solidFill>
              </a:rPr>
              <a:t>0</a:t>
            </a:r>
            <a:r>
              <a:rPr lang="hu-HU" sz="2800" b="1" dirty="0">
                <a:solidFill>
                  <a:srgbClr val="FFFF99"/>
                </a:solidFill>
              </a:rPr>
              <a:t> </a:t>
            </a:r>
            <a:r>
              <a:rPr lang="hu-HU" sz="2800" dirty="0">
                <a:solidFill>
                  <a:srgbClr val="FFFF99"/>
                </a:solidFill>
              </a:rPr>
              <a:t>elemű </a:t>
            </a:r>
            <a:r>
              <a:rPr lang="en-US" sz="2800" b="1" i="1" dirty="0">
                <a:solidFill>
                  <a:schemeClr val="bg1"/>
                </a:solidFill>
              </a:rPr>
              <a:t>el</a:t>
            </a:r>
            <a:r>
              <a:rPr lang="hu-HU" sz="2800" b="1" i="1" dirty="0" smtClean="0">
                <a:solidFill>
                  <a:schemeClr val="bg1"/>
                </a:solidFill>
              </a:rPr>
              <a:t>őfordulástömböt </a:t>
            </a:r>
            <a:r>
              <a:rPr lang="hu-HU" sz="2800" dirty="0" smtClean="0">
                <a:solidFill>
                  <a:srgbClr val="FFFF99"/>
                </a:solidFill>
              </a:rPr>
              <a:t>használok, </a:t>
            </a:r>
            <a:r>
              <a:rPr lang="hu-HU" sz="2800" dirty="0">
                <a:solidFill>
                  <a:srgbClr val="FFFF99"/>
                </a:solidFill>
              </a:rPr>
              <a:t>mivel </a:t>
            </a:r>
            <a:r>
              <a:rPr lang="en-US" sz="2800" dirty="0" err="1" smtClean="0">
                <a:solidFill>
                  <a:srgbClr val="FFFF99"/>
                </a:solidFill>
              </a:rPr>
              <a:t>nincs</a:t>
            </a:r>
            <a:r>
              <a:rPr lang="en-US" sz="2800" dirty="0" smtClean="0">
                <a:solidFill>
                  <a:srgbClr val="FFFF99"/>
                </a:solidFill>
              </a:rPr>
              <a:t> </a:t>
            </a:r>
            <a:r>
              <a:rPr lang="hu-HU" sz="2800" dirty="0" smtClean="0">
                <a:solidFill>
                  <a:srgbClr val="FFFF99"/>
                </a:solidFill>
              </a:rPr>
              <a:t>szükségem a </a:t>
            </a:r>
            <a:r>
              <a:rPr lang="hu-HU" sz="2800" dirty="0">
                <a:solidFill>
                  <a:srgbClr val="FFFF99"/>
                </a:solidFill>
              </a:rPr>
              <a:t>számjegyek előfordulási </a:t>
            </a:r>
            <a:r>
              <a:rPr lang="hu-HU" sz="2800" dirty="0" smtClean="0">
                <a:solidFill>
                  <a:srgbClr val="FFFF99"/>
                </a:solidFill>
              </a:rPr>
              <a:t>számára</a:t>
            </a:r>
            <a:r>
              <a:rPr lang="en-US" sz="2800" dirty="0" smtClean="0">
                <a:solidFill>
                  <a:srgbClr val="FFFF99"/>
                </a:solidFill>
              </a:rPr>
              <a:t>.</a:t>
            </a:r>
            <a:endParaRPr lang="hu-HU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3029067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rgbClr val="FFFF99"/>
                </a:solidFill>
              </a:rPr>
              <a:t>b</a:t>
            </a:r>
            <a:r>
              <a:rPr lang="hu-HU" sz="2000" b="1" dirty="0">
                <a:solidFill>
                  <a:srgbClr val="FFFF99"/>
                </a:solidFill>
              </a:rPr>
              <a:t>e </a:t>
            </a:r>
            <a:r>
              <a:rPr lang="hu-HU" sz="2000" b="1" dirty="0" smtClean="0">
                <a:solidFill>
                  <a:srgbClr val="FFFF99"/>
                </a:solidFill>
              </a:rPr>
              <a:t>n</a:t>
            </a:r>
            <a:endParaRPr lang="hu-HU" sz="2000" b="1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45" name="Rectangle 44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C00000"/>
                  </a:solidFill>
                </a:rPr>
                <a:t>3391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158835" y="2636912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i="1" dirty="0" err="1" smtClean="0">
                <a:solidFill>
                  <a:srgbClr val="FFFF99"/>
                </a:solidFill>
              </a:rPr>
              <a:t>Beolvasom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az</a:t>
            </a:r>
            <a:r>
              <a:rPr lang="en-US" sz="2000" b="1" i="1" dirty="0" smtClean="0">
                <a:solidFill>
                  <a:srgbClr val="FFFF99"/>
                </a:solidFill>
              </a:rPr>
              <a:t> n v</a:t>
            </a:r>
            <a:r>
              <a:rPr lang="hu-HU" sz="2000" b="1" i="1" dirty="0" smtClean="0">
                <a:solidFill>
                  <a:srgbClr val="FFFF99"/>
                </a:solidFill>
              </a:rPr>
              <a:t>áltozó értékét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  <a:endParaRPr lang="hu-HU" sz="2000" b="1" i="1" dirty="0" smtClean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</a:rPr>
              <a:t>e n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 smtClean="0">
                <a:solidFill>
                  <a:srgbClr val="FFFF99"/>
                </a:solidFill>
              </a:rPr>
              <a:t>inden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</a:rPr>
              <a:t>0, 9 v</a:t>
            </a:r>
            <a:r>
              <a:rPr lang="hu-HU" sz="2000" b="1" dirty="0" err="1" smtClean="0">
                <a:solidFill>
                  <a:srgbClr val="FFFF99"/>
                </a:solidFill>
              </a:rPr>
              <a:t>égezd</a:t>
            </a:r>
            <a:r>
              <a:rPr lang="hu-HU" sz="2000" b="1" dirty="0" smtClean="0">
                <a:solidFill>
                  <a:srgbClr val="FFFF99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t[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FF99"/>
                </a:solidFill>
              </a:rPr>
              <a:t>hamis</a:t>
            </a:r>
            <a:endParaRPr lang="en-US" sz="2000" b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rgbClr val="FFFF99"/>
                </a:solidFill>
              </a:rPr>
              <a:t>minden</a:t>
            </a:r>
            <a:r>
              <a:rPr lang="en-US" sz="2000" b="1" dirty="0" smtClean="0">
                <a:solidFill>
                  <a:srgbClr val="FFFF99"/>
                </a:solidFill>
              </a:rPr>
              <a:t> 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  <a:endParaRPr lang="en-US" sz="2000" b="1" dirty="0" smtClean="0">
              <a:solidFill>
                <a:srgbClr val="FFFF99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</a:t>
              </a:r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62473" y="3270563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i="1" dirty="0" smtClean="0">
                <a:solidFill>
                  <a:srgbClr val="FFFF99"/>
                </a:solidFill>
              </a:rPr>
              <a:t>A</a:t>
            </a:r>
            <a:r>
              <a:rPr lang="hu-HU" sz="2000" b="1" i="1" dirty="0" smtClean="0">
                <a:solidFill>
                  <a:srgbClr val="FFFF99"/>
                </a:solidFill>
              </a:rPr>
              <a:t>z előfordulástömb elemeit hamisra állítom.</a:t>
            </a:r>
            <a:endParaRPr lang="en-US" sz="2000" b="1" i="1" dirty="0" smtClean="0">
              <a:solidFill>
                <a:srgbClr val="FFFF99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31" name="Rectangle 30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54934"/>
                  </a:solidFill>
                </a:rPr>
                <a:t>3391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766394" y="1237354"/>
            <a:ext cx="851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CC"/>
                </a:solidFill>
              </a:rPr>
              <a:t>i</a:t>
            </a:r>
            <a:endParaRPr lang="en-GB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</a:rPr>
              <a:t>e n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 smtClean="0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</a:rPr>
              <a:t>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54934"/>
                  </a:solidFill>
                </a:rPr>
                <a:t>339</a:t>
              </a:r>
              <a:r>
                <a:rPr lang="hu-HU" sz="3200" b="1" dirty="0" smtClean="0">
                  <a:solidFill>
                    <a:srgbClr val="C00000"/>
                  </a:solidFill>
                </a:rPr>
                <a:t>1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igaz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2565779" y="764703"/>
            <a:ext cx="649780" cy="409003"/>
          </a:xfrm>
          <a:custGeom>
            <a:avLst/>
            <a:gdLst>
              <a:gd name="connsiteX0" fmla="*/ 0 w 649780"/>
              <a:gd name="connsiteY0" fmla="*/ 37007 h 528326"/>
              <a:gd name="connsiteX1" fmla="*/ 573206 w 649780"/>
              <a:gd name="connsiteY1" fmla="*/ 50655 h 528326"/>
              <a:gd name="connsiteX2" fmla="*/ 627797 w 649780"/>
              <a:gd name="connsiteY2" fmla="*/ 528326 h 52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9780" h="528326">
                <a:moveTo>
                  <a:pt x="0" y="37007"/>
                </a:moveTo>
                <a:cubicBezTo>
                  <a:pt x="234286" y="2888"/>
                  <a:pt x="468573" y="-31231"/>
                  <a:pt x="573206" y="50655"/>
                </a:cubicBezTo>
                <a:cubicBezTo>
                  <a:pt x="677839" y="132541"/>
                  <a:pt x="652818" y="330433"/>
                  <a:pt x="627797" y="528326"/>
                </a:cubicBezTo>
              </a:path>
            </a:pathLst>
          </a:custGeom>
          <a:noFill/>
          <a:ln w="38100">
            <a:solidFill>
              <a:srgbClr val="FFFF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C00000"/>
                  </a:solidFill>
                </a:rPr>
                <a:t>339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41277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54934"/>
                  </a:solidFill>
                </a:rPr>
                <a:t>33</a:t>
              </a:r>
              <a:r>
                <a:rPr lang="hu-HU" sz="3200" b="1" dirty="0" smtClean="0">
                  <a:solidFill>
                    <a:srgbClr val="C00000"/>
                  </a:solidFill>
                </a:rPr>
                <a:t>9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C00000"/>
                  </a:solidFill>
                </a:rPr>
                <a:t>igaz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2565778" y="577561"/>
            <a:ext cx="8419963" cy="596145"/>
          </a:xfrm>
          <a:custGeom>
            <a:avLst/>
            <a:gdLst>
              <a:gd name="connsiteX0" fmla="*/ 0 w 649780"/>
              <a:gd name="connsiteY0" fmla="*/ 37007 h 528326"/>
              <a:gd name="connsiteX1" fmla="*/ 573206 w 649780"/>
              <a:gd name="connsiteY1" fmla="*/ 50655 h 528326"/>
              <a:gd name="connsiteX2" fmla="*/ 627797 w 649780"/>
              <a:gd name="connsiteY2" fmla="*/ 528326 h 528326"/>
              <a:gd name="connsiteX0" fmla="*/ 0 w 631294"/>
              <a:gd name="connsiteY0" fmla="*/ 379769 h 871088"/>
              <a:gd name="connsiteX1" fmla="*/ 434325 w 631294"/>
              <a:gd name="connsiteY1" fmla="*/ 10632 h 871088"/>
              <a:gd name="connsiteX2" fmla="*/ 627797 w 631294"/>
              <a:gd name="connsiteY2" fmla="*/ 871088 h 871088"/>
              <a:gd name="connsiteX0" fmla="*/ 0 w 631762"/>
              <a:gd name="connsiteY0" fmla="*/ 437523 h 928842"/>
              <a:gd name="connsiteX1" fmla="*/ 434325 w 631762"/>
              <a:gd name="connsiteY1" fmla="*/ 68386 h 928842"/>
              <a:gd name="connsiteX2" fmla="*/ 627797 w 631762"/>
              <a:gd name="connsiteY2" fmla="*/ 928842 h 928842"/>
              <a:gd name="connsiteX0" fmla="*/ 0 w 631762"/>
              <a:gd name="connsiteY0" fmla="*/ 466184 h 957503"/>
              <a:gd name="connsiteX1" fmla="*/ 434325 w 631762"/>
              <a:gd name="connsiteY1" fmla="*/ 97047 h 957503"/>
              <a:gd name="connsiteX2" fmla="*/ 627797 w 631762"/>
              <a:gd name="connsiteY2" fmla="*/ 957503 h 957503"/>
              <a:gd name="connsiteX0" fmla="*/ 0 w 632858"/>
              <a:gd name="connsiteY0" fmla="*/ 361258 h 852577"/>
              <a:gd name="connsiteX1" fmla="*/ 461470 w 632858"/>
              <a:gd name="connsiteY1" fmla="*/ 123362 h 852577"/>
              <a:gd name="connsiteX2" fmla="*/ 627797 w 632858"/>
              <a:gd name="connsiteY2" fmla="*/ 852577 h 852577"/>
              <a:gd name="connsiteX0" fmla="*/ 0 w 632141"/>
              <a:gd name="connsiteY0" fmla="*/ 278746 h 770065"/>
              <a:gd name="connsiteX1" fmla="*/ 461470 w 632141"/>
              <a:gd name="connsiteY1" fmla="*/ 40850 h 770065"/>
              <a:gd name="connsiteX2" fmla="*/ 627797 w 632141"/>
              <a:gd name="connsiteY2" fmla="*/ 770065 h 770065"/>
              <a:gd name="connsiteX0" fmla="*/ 0 w 627797"/>
              <a:gd name="connsiteY0" fmla="*/ 278746 h 770065"/>
              <a:gd name="connsiteX1" fmla="*/ 461470 w 627797"/>
              <a:gd name="connsiteY1" fmla="*/ 40850 h 770065"/>
              <a:gd name="connsiteX2" fmla="*/ 627797 w 627797"/>
              <a:gd name="connsiteY2" fmla="*/ 770065 h 77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797" h="770065">
                <a:moveTo>
                  <a:pt x="0" y="278746"/>
                </a:moveTo>
                <a:cubicBezTo>
                  <a:pt x="211560" y="-17854"/>
                  <a:pt x="356837" y="-41036"/>
                  <a:pt x="461470" y="40850"/>
                </a:cubicBezTo>
                <a:cubicBezTo>
                  <a:pt x="566103" y="122736"/>
                  <a:pt x="618729" y="419058"/>
                  <a:pt x="627797" y="770065"/>
                </a:cubicBezTo>
              </a:path>
            </a:pathLst>
          </a:custGeom>
          <a:noFill/>
          <a:ln w="38100">
            <a:solidFill>
              <a:srgbClr val="FFFF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</a:t>
            </a:r>
            <a:r>
              <a:rPr lang="en-US" sz="2000" b="1" i="1" dirty="0" smtClean="0">
                <a:solidFill>
                  <a:srgbClr val="FFFF99"/>
                </a:solidFill>
              </a:rPr>
              <a:t>le</a:t>
            </a:r>
            <a:r>
              <a:rPr lang="hu-HU" sz="2000" b="1" i="1" dirty="0" smtClean="0">
                <a:solidFill>
                  <a:srgbClr val="FFFF99"/>
                </a:solidFill>
              </a:rPr>
              <a:t>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34246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C00000"/>
                  </a:solidFill>
                </a:rPr>
                <a:t>33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21349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054934"/>
                  </a:solidFill>
                </a:rPr>
                <a:t>3</a:t>
              </a:r>
              <a:r>
                <a:rPr lang="hu-HU" sz="32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C00000"/>
                  </a:solidFill>
                </a:rPr>
                <a:t>igaz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2565777" y="764703"/>
            <a:ext cx="2516396" cy="409003"/>
          </a:xfrm>
          <a:custGeom>
            <a:avLst/>
            <a:gdLst>
              <a:gd name="connsiteX0" fmla="*/ 0 w 649780"/>
              <a:gd name="connsiteY0" fmla="*/ 37007 h 528326"/>
              <a:gd name="connsiteX1" fmla="*/ 573206 w 649780"/>
              <a:gd name="connsiteY1" fmla="*/ 50655 h 528326"/>
              <a:gd name="connsiteX2" fmla="*/ 627797 w 649780"/>
              <a:gd name="connsiteY2" fmla="*/ 528326 h 528326"/>
              <a:gd name="connsiteX0" fmla="*/ 0 w 632757"/>
              <a:gd name="connsiteY0" fmla="*/ 41980 h 533299"/>
              <a:gd name="connsiteX1" fmla="*/ 475652 w 632757"/>
              <a:gd name="connsiteY1" fmla="*/ 47162 h 533299"/>
              <a:gd name="connsiteX2" fmla="*/ 627797 w 632757"/>
              <a:gd name="connsiteY2" fmla="*/ 533299 h 533299"/>
              <a:gd name="connsiteX0" fmla="*/ 0 w 631648"/>
              <a:gd name="connsiteY0" fmla="*/ 38436 h 529755"/>
              <a:gd name="connsiteX1" fmla="*/ 475652 w 631648"/>
              <a:gd name="connsiteY1" fmla="*/ 43618 h 529755"/>
              <a:gd name="connsiteX2" fmla="*/ 627797 w 631648"/>
              <a:gd name="connsiteY2" fmla="*/ 529755 h 529755"/>
              <a:gd name="connsiteX0" fmla="*/ 0 w 630372"/>
              <a:gd name="connsiteY0" fmla="*/ 60410 h 551729"/>
              <a:gd name="connsiteX1" fmla="*/ 414150 w 630372"/>
              <a:gd name="connsiteY1" fmla="*/ 33150 h 551729"/>
              <a:gd name="connsiteX2" fmla="*/ 627797 w 630372"/>
              <a:gd name="connsiteY2" fmla="*/ 551729 h 551729"/>
              <a:gd name="connsiteX0" fmla="*/ 0 w 630372"/>
              <a:gd name="connsiteY0" fmla="*/ 31592 h 522911"/>
              <a:gd name="connsiteX1" fmla="*/ 414150 w 630372"/>
              <a:gd name="connsiteY1" fmla="*/ 4332 h 522911"/>
              <a:gd name="connsiteX2" fmla="*/ 627797 w 630372"/>
              <a:gd name="connsiteY2" fmla="*/ 522911 h 522911"/>
              <a:gd name="connsiteX0" fmla="*/ 0 w 630431"/>
              <a:gd name="connsiteY0" fmla="*/ 49598 h 540917"/>
              <a:gd name="connsiteX1" fmla="*/ 414150 w 630431"/>
              <a:gd name="connsiteY1" fmla="*/ 22338 h 540917"/>
              <a:gd name="connsiteX2" fmla="*/ 627797 w 630431"/>
              <a:gd name="connsiteY2" fmla="*/ 540917 h 540917"/>
              <a:gd name="connsiteX0" fmla="*/ 0 w 630312"/>
              <a:gd name="connsiteY0" fmla="*/ 28636 h 519955"/>
              <a:gd name="connsiteX1" fmla="*/ 405667 w 630312"/>
              <a:gd name="connsiteY1" fmla="*/ 33818 h 519955"/>
              <a:gd name="connsiteX2" fmla="*/ 627797 w 630312"/>
              <a:gd name="connsiteY2" fmla="*/ 519955 h 51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312" h="519955">
                <a:moveTo>
                  <a:pt x="0" y="28636"/>
                </a:moveTo>
                <a:cubicBezTo>
                  <a:pt x="234286" y="-5483"/>
                  <a:pt x="326483" y="-15270"/>
                  <a:pt x="405667" y="33818"/>
                </a:cubicBezTo>
                <a:cubicBezTo>
                  <a:pt x="484851" y="82906"/>
                  <a:pt x="652818" y="322062"/>
                  <a:pt x="627797" y="519955"/>
                </a:cubicBezTo>
              </a:path>
            </a:pathLst>
          </a:custGeom>
          <a:noFill/>
          <a:ln w="38100">
            <a:solidFill>
              <a:srgbClr val="FFFF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40023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C00000"/>
                  </a:solidFill>
                </a:rPr>
                <a:t>3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3390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200" b="1" dirty="0" smtClean="0">
                  <a:solidFill>
                    <a:srgbClr val="C00000"/>
                  </a:solidFill>
                </a:rPr>
                <a:t>3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C00000"/>
                  </a:solidFill>
                </a:rPr>
                <a:t>igaz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3" name="Freeform 32"/>
          <p:cNvSpPr/>
          <p:nvPr/>
        </p:nvSpPr>
        <p:spPr>
          <a:xfrm>
            <a:off x="2565777" y="764703"/>
            <a:ext cx="2516396" cy="409003"/>
          </a:xfrm>
          <a:custGeom>
            <a:avLst/>
            <a:gdLst>
              <a:gd name="connsiteX0" fmla="*/ 0 w 649780"/>
              <a:gd name="connsiteY0" fmla="*/ 37007 h 528326"/>
              <a:gd name="connsiteX1" fmla="*/ 573206 w 649780"/>
              <a:gd name="connsiteY1" fmla="*/ 50655 h 528326"/>
              <a:gd name="connsiteX2" fmla="*/ 627797 w 649780"/>
              <a:gd name="connsiteY2" fmla="*/ 528326 h 528326"/>
              <a:gd name="connsiteX0" fmla="*/ 0 w 632757"/>
              <a:gd name="connsiteY0" fmla="*/ 41980 h 533299"/>
              <a:gd name="connsiteX1" fmla="*/ 475652 w 632757"/>
              <a:gd name="connsiteY1" fmla="*/ 47162 h 533299"/>
              <a:gd name="connsiteX2" fmla="*/ 627797 w 632757"/>
              <a:gd name="connsiteY2" fmla="*/ 533299 h 533299"/>
              <a:gd name="connsiteX0" fmla="*/ 0 w 631648"/>
              <a:gd name="connsiteY0" fmla="*/ 38436 h 529755"/>
              <a:gd name="connsiteX1" fmla="*/ 475652 w 631648"/>
              <a:gd name="connsiteY1" fmla="*/ 43618 h 529755"/>
              <a:gd name="connsiteX2" fmla="*/ 627797 w 631648"/>
              <a:gd name="connsiteY2" fmla="*/ 529755 h 529755"/>
              <a:gd name="connsiteX0" fmla="*/ 0 w 630372"/>
              <a:gd name="connsiteY0" fmla="*/ 60410 h 551729"/>
              <a:gd name="connsiteX1" fmla="*/ 414150 w 630372"/>
              <a:gd name="connsiteY1" fmla="*/ 33150 h 551729"/>
              <a:gd name="connsiteX2" fmla="*/ 627797 w 630372"/>
              <a:gd name="connsiteY2" fmla="*/ 551729 h 551729"/>
              <a:gd name="connsiteX0" fmla="*/ 0 w 630372"/>
              <a:gd name="connsiteY0" fmla="*/ 31592 h 522911"/>
              <a:gd name="connsiteX1" fmla="*/ 414150 w 630372"/>
              <a:gd name="connsiteY1" fmla="*/ 4332 h 522911"/>
              <a:gd name="connsiteX2" fmla="*/ 627797 w 630372"/>
              <a:gd name="connsiteY2" fmla="*/ 522911 h 522911"/>
              <a:gd name="connsiteX0" fmla="*/ 0 w 630431"/>
              <a:gd name="connsiteY0" fmla="*/ 49598 h 540917"/>
              <a:gd name="connsiteX1" fmla="*/ 414150 w 630431"/>
              <a:gd name="connsiteY1" fmla="*/ 22338 h 540917"/>
              <a:gd name="connsiteX2" fmla="*/ 627797 w 630431"/>
              <a:gd name="connsiteY2" fmla="*/ 540917 h 540917"/>
              <a:gd name="connsiteX0" fmla="*/ 0 w 630312"/>
              <a:gd name="connsiteY0" fmla="*/ 28636 h 519955"/>
              <a:gd name="connsiteX1" fmla="*/ 405667 w 630312"/>
              <a:gd name="connsiteY1" fmla="*/ 33818 h 519955"/>
              <a:gd name="connsiteX2" fmla="*/ 627797 w 630312"/>
              <a:gd name="connsiteY2" fmla="*/ 519955 h 51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312" h="519955">
                <a:moveTo>
                  <a:pt x="0" y="28636"/>
                </a:moveTo>
                <a:cubicBezTo>
                  <a:pt x="234286" y="-5483"/>
                  <a:pt x="326483" y="-15270"/>
                  <a:pt x="405667" y="33818"/>
                </a:cubicBezTo>
                <a:cubicBezTo>
                  <a:pt x="484851" y="82906"/>
                  <a:pt x="652818" y="322062"/>
                  <a:pt x="627797" y="519955"/>
                </a:cubicBezTo>
              </a:path>
            </a:pathLst>
          </a:custGeom>
          <a:noFill/>
          <a:ln w="38100">
            <a:solidFill>
              <a:srgbClr val="FFFF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Ismét</a:t>
            </a:r>
            <a:r>
              <a:rPr lang="en-US" sz="2000" b="1" i="1" dirty="0" smtClean="0">
                <a:solidFill>
                  <a:srgbClr val="FFFF99"/>
                </a:solidFill>
              </a:rPr>
              <a:t>le</a:t>
            </a:r>
            <a:r>
              <a:rPr lang="hu-HU" sz="2000" b="1" i="1" dirty="0" smtClean="0">
                <a:solidFill>
                  <a:srgbClr val="FFFF99"/>
                </a:solidFill>
              </a:rPr>
              <a:t>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4921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964357" y="572400"/>
            <a:ext cx="1026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Gyakoriságtömb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43472" y="4566833"/>
            <a:ext cx="8472783" cy="1382447"/>
            <a:chOff x="1343472" y="3440347"/>
            <a:chExt cx="8472783" cy="1382447"/>
          </a:xfrm>
        </p:grpSpPr>
        <p:grpSp>
          <p:nvGrpSpPr>
            <p:cNvPr id="4" name="Group 3"/>
            <p:cNvGrpSpPr/>
            <p:nvPr/>
          </p:nvGrpSpPr>
          <p:grpSpPr>
            <a:xfrm>
              <a:off x="1343472" y="3440347"/>
              <a:ext cx="8472783" cy="1382447"/>
              <a:chOff x="2623132" y="878598"/>
              <a:chExt cx="8472783" cy="1382447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x</a:t>
                </a:r>
                <a:r>
                  <a:rPr lang="en-US" sz="3200" dirty="0" smtClean="0">
                    <a:solidFill>
                      <a:srgbClr val="FFFFCC"/>
                    </a:solidFill>
                  </a:rPr>
                  <a:t>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351869" y="345378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</p:grp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112138" y="3872661"/>
            <a:ext cx="105112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A sorozathoz hozzárendelhető </a:t>
            </a:r>
            <a:r>
              <a:rPr lang="hu-HU" sz="2600" b="1" dirty="0" smtClean="0">
                <a:solidFill>
                  <a:srgbClr val="FFFFCC"/>
                </a:solidFill>
              </a:rPr>
              <a:t>1</a:t>
            </a:r>
            <a:r>
              <a:rPr lang="en-US" sz="2600" b="1" dirty="0" smtClean="0">
                <a:solidFill>
                  <a:srgbClr val="FFFFCC"/>
                </a:solidFill>
              </a:rPr>
              <a:t>0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elemű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gyakoris</a:t>
            </a:r>
            <a:r>
              <a:rPr lang="hu-HU" sz="2600" b="1" dirty="0" smtClean="0">
                <a:solidFill>
                  <a:schemeClr val="bg1"/>
                </a:solidFill>
              </a:rPr>
              <a:t>ágtömb</a:t>
            </a:r>
            <a:r>
              <a:rPr lang="hu-HU" sz="2600" dirty="0" smtClean="0">
                <a:solidFill>
                  <a:srgbClr val="FFFFCC"/>
                </a:solidFill>
              </a:rPr>
              <a:t>: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1057319" y="2680464"/>
            <a:ext cx="10511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err="1" smtClean="0">
                <a:solidFill>
                  <a:srgbClr val="FFFFCC"/>
                </a:solidFill>
              </a:rPr>
              <a:t>élda</a:t>
            </a:r>
            <a:r>
              <a:rPr lang="hu-HU" sz="2600" b="1" dirty="0" smtClean="0">
                <a:solidFill>
                  <a:srgbClr val="FFFFCC"/>
                </a:solidFill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Tekints</a:t>
            </a:r>
            <a:r>
              <a:rPr lang="hu-HU" sz="2600" dirty="0" err="1" smtClean="0">
                <a:solidFill>
                  <a:srgbClr val="FFFFCC"/>
                </a:solidFill>
              </a:rPr>
              <a:t>ünk</a:t>
            </a:r>
            <a:r>
              <a:rPr lang="hu-HU" sz="2600" dirty="0" smtClean="0">
                <a:solidFill>
                  <a:srgbClr val="FFFFCC"/>
                </a:solidFill>
              </a:rPr>
              <a:t> egy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hu-HU" sz="2600" dirty="0" smtClean="0">
                <a:solidFill>
                  <a:srgbClr val="FFFFCC"/>
                </a:solidFill>
              </a:rPr>
              <a:t> elemű számjegyekből álló sorozatot: </a:t>
            </a:r>
            <a:r>
              <a:rPr lang="hu-HU" sz="2600" b="1" dirty="0" smtClean="0">
                <a:solidFill>
                  <a:srgbClr val="FFFFCC"/>
                </a:solidFill>
              </a:rPr>
              <a:t>2, 3</a:t>
            </a:r>
            <a:r>
              <a:rPr lang="en-US" sz="2600" b="1" dirty="0">
                <a:solidFill>
                  <a:srgbClr val="FFFFCC"/>
                </a:solidFill>
              </a:rPr>
              <a:t>, </a:t>
            </a:r>
            <a:r>
              <a:rPr lang="hu-HU" sz="2600" b="1" dirty="0">
                <a:solidFill>
                  <a:srgbClr val="FFFFCC"/>
                </a:solidFill>
              </a:rPr>
              <a:t>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0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1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1, 2</a:t>
            </a:r>
            <a:r>
              <a:rPr lang="en-US" sz="2600" b="1" dirty="0" smtClean="0">
                <a:solidFill>
                  <a:srgbClr val="FFFFCC"/>
                </a:solidFill>
              </a:rPr>
              <a:t>.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ismételd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>
                <a:solidFill>
                  <a:srgbClr val="FFFF99"/>
                </a:solidFill>
              </a:rPr>
              <a:t>......................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ameddig n</a:t>
            </a:r>
            <a:r>
              <a:rPr lang="en-US" sz="2000" b="1" dirty="0" smtClean="0">
                <a:solidFill>
                  <a:srgbClr val="FFFF99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003037" y="3733175"/>
            <a:ext cx="53941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Ismé</a:t>
            </a:r>
            <a:r>
              <a:rPr lang="en-US" sz="2000" b="1" i="1" dirty="0" smtClean="0">
                <a:solidFill>
                  <a:srgbClr val="FFFF99"/>
                </a:solidFill>
              </a:rPr>
              <a:t>t</a:t>
            </a:r>
            <a:r>
              <a:rPr lang="hu-HU" sz="2000" b="1" i="1" dirty="0" smtClean="0">
                <a:solidFill>
                  <a:srgbClr val="FFFF99"/>
                </a:solidFill>
              </a:rPr>
              <a:t>lem</a:t>
            </a: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 ..................</a:t>
            </a:r>
            <a:endParaRPr lang="hu-HU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ameddig az n nullává nem válik.</a:t>
            </a:r>
          </a:p>
        </p:txBody>
      </p:sp>
    </p:spTree>
    <p:extLst>
      <p:ext uri="{BB962C8B-B14F-4D97-AF65-F5344CB8AC3E}">
        <p14:creationId xmlns:p14="http://schemas.microsoft.com/office/powerpoint/2010/main" val="22801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ismételd</a:t>
            </a:r>
            <a:endParaRPr lang="hu-HU" sz="2000" b="1" dirty="0">
              <a:solidFill>
                <a:srgbClr val="FFC000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	t[n%10]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igaz</a:t>
            </a:r>
            <a:endParaRPr lang="en-US" sz="2000" b="1" dirty="0" smtClean="0">
              <a:solidFill>
                <a:srgbClr val="FFFF99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	n</a:t>
            </a:r>
            <a:r>
              <a:rPr lang="hu-HU" sz="2000" b="1" dirty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 [</a:t>
            </a:r>
            <a:r>
              <a:rPr lang="en-US" sz="2000" b="1" dirty="0">
                <a:solidFill>
                  <a:srgbClr val="FFFF99"/>
                </a:solidFill>
                <a:sym typeface="Symbol" panose="05050102010706020507" pitchFamily="18" charset="2"/>
              </a:rPr>
              <a:t>n/10]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C000"/>
                </a:solidFill>
              </a:rPr>
              <a:t>a</a:t>
            </a:r>
            <a:r>
              <a:rPr lang="hu-HU" sz="2000" b="1" dirty="0" smtClean="0">
                <a:solidFill>
                  <a:srgbClr val="FFC000"/>
                </a:solidFill>
              </a:rPr>
              <a:t>meddig n</a:t>
            </a:r>
            <a:r>
              <a:rPr lang="en-US" sz="2000" b="1" dirty="0" smtClean="0">
                <a:solidFill>
                  <a:srgbClr val="FFC000"/>
                </a:solidFill>
              </a:rPr>
              <a:t>=0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70" name="Rectangle 69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hamis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89192" y="4090090"/>
            <a:ext cx="7425441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Átállítom </a:t>
            </a:r>
            <a:r>
              <a:rPr lang="hu-HU" sz="2000" b="1" i="1" dirty="0">
                <a:solidFill>
                  <a:srgbClr val="FFFF99"/>
                </a:solidFill>
              </a:rPr>
              <a:t>az </a:t>
            </a:r>
            <a:r>
              <a:rPr lang="hu-HU" sz="2000" b="1" i="1" dirty="0" smtClean="0">
                <a:solidFill>
                  <a:srgbClr val="FFFF99"/>
                </a:solidFill>
              </a:rPr>
              <a:t>előfordulástömb </a:t>
            </a:r>
            <a:r>
              <a:rPr lang="en-US" sz="2000" b="1" i="1" dirty="0">
                <a:solidFill>
                  <a:srgbClr val="FFFF99"/>
                </a:solidFill>
              </a:rPr>
              <a:t>n</a:t>
            </a:r>
            <a:r>
              <a:rPr lang="hu-HU" sz="2000" b="1" i="1" dirty="0">
                <a:solidFill>
                  <a:srgbClr val="FFFF99"/>
                </a:solidFill>
              </a:rPr>
              <a:t>%1</a:t>
            </a:r>
            <a:r>
              <a:rPr lang="en-US" sz="2000" b="1" i="1" dirty="0">
                <a:solidFill>
                  <a:srgbClr val="FFFF99"/>
                </a:solidFill>
              </a:rPr>
              <a:t>0 index</a:t>
            </a:r>
            <a:r>
              <a:rPr lang="hu-HU" sz="2000" b="1" i="1" dirty="0">
                <a:solidFill>
                  <a:srgbClr val="FFFF99"/>
                </a:solidFill>
              </a:rPr>
              <a:t>ű elem értékét igazra.</a:t>
            </a:r>
            <a:endParaRPr lang="en-US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Törlöm n utolsó számjegyét</a:t>
            </a:r>
            <a:r>
              <a:rPr lang="hu-HU" sz="2000" b="1" i="1" dirty="0" smtClean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5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99559"/>
            <a:ext cx="53941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be n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0,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9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t[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hamis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ismételd</a:t>
            </a:r>
            <a:endParaRPr lang="hu-HU" sz="2000" b="1" dirty="0">
              <a:solidFill>
                <a:schemeClr val="bg1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	t[n%10]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igaz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defTabSz="447675"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n</a:t>
            </a:r>
            <a:r>
              <a:rPr lang="hu-HU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 [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n/10]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</a:rPr>
              <a:t>meddig n</a:t>
            </a:r>
            <a:r>
              <a:rPr lang="en-US" sz="2000" b="1" dirty="0" smtClean="0">
                <a:solidFill>
                  <a:schemeClr val="bg1"/>
                </a:solidFill>
              </a:rPr>
              <a:t>=0</a:t>
            </a:r>
          </a:p>
          <a:p>
            <a:pPr>
              <a:lnSpc>
                <a:spcPts val="2200"/>
              </a:lnSpc>
            </a:pPr>
            <a:r>
              <a:rPr lang="hu-HU" sz="2000" b="1" dirty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</a:rPr>
              <a:t>0,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smtClean="0">
                <a:solidFill>
                  <a:srgbClr val="FFC000"/>
                </a:solidFill>
              </a:rPr>
              <a:t>9 </a:t>
            </a:r>
            <a:r>
              <a:rPr lang="en-US" sz="2000" b="1" dirty="0">
                <a:solidFill>
                  <a:srgbClr val="FFC000"/>
                </a:solidFill>
              </a:rPr>
              <a:t>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ha t[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]=</a:t>
            </a:r>
            <a:r>
              <a:rPr lang="en-US" sz="2000" b="1" dirty="0" err="1" smtClean="0">
                <a:solidFill>
                  <a:srgbClr val="FFFF99"/>
                </a:solidFill>
              </a:rPr>
              <a:t>hamis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akkor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	</a:t>
            </a:r>
            <a:r>
              <a:rPr lang="en-US" sz="2000" b="1" dirty="0" err="1" smtClean="0">
                <a:solidFill>
                  <a:srgbClr val="FFFF99"/>
                </a:solidFill>
              </a:rPr>
              <a:t>ki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endParaRPr lang="en-US" sz="2000" b="1" dirty="0" smtClean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524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</a:rPr>
              <a:t>ha </a:t>
            </a:r>
            <a:r>
              <a:rPr lang="en-US" sz="2000" b="1" dirty="0">
                <a:solidFill>
                  <a:srgbClr val="FFFF99"/>
                </a:solidFill>
              </a:rPr>
              <a:t>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rgbClr val="FFC000"/>
                </a:solidFill>
              </a:rPr>
              <a:t>minden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v</a:t>
            </a:r>
            <a:r>
              <a:rPr lang="hu-HU" sz="2000" b="1" dirty="0">
                <a:solidFill>
                  <a:srgbClr val="FFC000"/>
                </a:solidFill>
              </a:rPr>
              <a:t>ége</a:t>
            </a:r>
            <a:endParaRPr lang="en-US" sz="2000" b="1" dirty="0">
              <a:solidFill>
                <a:srgbClr val="FFC000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 smtClean="0">
              <a:solidFill>
                <a:srgbClr val="FFFF99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27508" y="504000"/>
            <a:ext cx="1843985" cy="584775"/>
            <a:chOff x="483241" y="856211"/>
            <a:chExt cx="1843985" cy="584775"/>
          </a:xfrm>
        </p:grpSpPr>
        <p:sp>
          <p:nvSpPr>
            <p:cNvPr id="38" name="Rectangle 37"/>
            <p:cNvSpPr/>
            <p:nvPr/>
          </p:nvSpPr>
          <p:spPr>
            <a:xfrm>
              <a:off x="483241" y="856211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54610" y="878598"/>
              <a:ext cx="1272616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04147" y="1224000"/>
            <a:ext cx="10905259" cy="1378847"/>
            <a:chOff x="591341" y="4572000"/>
            <a:chExt cx="10905259" cy="137884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95400" y="5229200"/>
              <a:ext cx="10801200" cy="1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431982" y="4611487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591341" y="532544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</a:t>
              </a:r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31504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0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31504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15613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615613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99722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2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599722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83831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83831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567940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4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67940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52049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5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552049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53615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6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53615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520267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7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520267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504376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8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504376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600" b="1" kern="800" spc="-80" dirty="0" err="1" smtClean="0">
                  <a:solidFill>
                    <a:srgbClr val="C00000"/>
                  </a:solidFill>
                </a:rPr>
                <a:t>hamis</a:t>
              </a:r>
              <a:endParaRPr lang="hu-HU" sz="2600" b="1" kern="800" spc="-80" dirty="0">
                <a:solidFill>
                  <a:srgbClr val="C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488488" y="4572000"/>
              <a:ext cx="828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488488" y="5368467"/>
              <a:ext cx="827183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hu-HU" sz="2600" b="1" kern="800" spc="-80" dirty="0" smtClean="0">
                  <a:solidFill>
                    <a:srgbClr val="054934"/>
                  </a:solidFill>
                </a:rPr>
                <a:t>igaz</a:t>
              </a:r>
              <a:endParaRPr lang="hu-HU" sz="2600" b="1" kern="800" spc="-80" dirty="0">
                <a:solidFill>
                  <a:srgbClr val="054934"/>
                </a:solidFill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4088093" y="5010561"/>
            <a:ext cx="712174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i="1" dirty="0">
                <a:solidFill>
                  <a:srgbClr val="FFC000"/>
                </a:solidFill>
              </a:rPr>
              <a:t>S</a:t>
            </a:r>
            <a:r>
              <a:rPr lang="hu-HU" sz="2000" b="1" i="1" dirty="0" smtClean="0">
                <a:solidFill>
                  <a:srgbClr val="FFC000"/>
                </a:solidFill>
              </a:rPr>
              <a:t>orba veszem a előfordulástömb elemeit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  <a:r>
              <a:rPr lang="hu-HU" sz="2000" b="1" i="1" dirty="0" smtClean="0">
                <a:solidFill>
                  <a:srgbClr val="FFFF99"/>
                </a:solidFill>
              </a:rPr>
              <a:t> </a:t>
            </a:r>
            <a:endParaRPr lang="en-US" sz="2000" b="1" i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</a:pPr>
            <a:r>
              <a:rPr lang="en-US" sz="2000" b="1" i="1" dirty="0">
                <a:solidFill>
                  <a:srgbClr val="FFFF99"/>
                </a:solidFill>
              </a:rPr>
              <a:t>K</a:t>
            </a:r>
            <a:r>
              <a:rPr lang="hu-HU" sz="2000" b="1" i="1" dirty="0" smtClean="0">
                <a:solidFill>
                  <a:srgbClr val="FFFF99"/>
                </a:solidFill>
              </a:rPr>
              <a:t>iírat</a:t>
            </a:r>
            <a:r>
              <a:rPr lang="en-US" sz="2000" b="1" i="1" dirty="0">
                <a:solidFill>
                  <a:srgbClr val="FFFF99"/>
                </a:solidFill>
              </a:rPr>
              <a:t>om</a:t>
            </a:r>
            <a:r>
              <a:rPr lang="hu-HU" sz="2000" b="1" i="1" dirty="0">
                <a:solidFill>
                  <a:srgbClr val="FFFF99"/>
                </a:solidFill>
              </a:rPr>
              <a:t> azoknak az elemeknek az </a:t>
            </a:r>
            <a:r>
              <a:rPr lang="hu-HU" sz="2000" b="1" i="1" dirty="0" smtClean="0">
                <a:solidFill>
                  <a:srgbClr val="FFFF99"/>
                </a:solidFill>
              </a:rPr>
              <a:t>indexét</a:t>
            </a:r>
            <a:r>
              <a:rPr lang="hu-HU" sz="2000" b="1" i="1" dirty="0">
                <a:solidFill>
                  <a:srgbClr val="FFFF99"/>
                </a:solidFill>
              </a:rPr>
              <a:t>, amelyeknek az értéke hamis </a:t>
            </a:r>
            <a:r>
              <a:rPr lang="hu-HU" sz="2000" b="1" i="1" dirty="0" smtClean="0">
                <a:solidFill>
                  <a:srgbClr val="FFFF99"/>
                </a:solidFill>
              </a:rPr>
              <a:t>marad</a:t>
            </a:r>
            <a:r>
              <a:rPr lang="en-US" sz="2000" b="1" i="1" dirty="0" smtClean="0">
                <a:solidFill>
                  <a:srgbClr val="FFFF99"/>
                </a:solidFill>
              </a:rPr>
              <a:t>t.</a:t>
            </a:r>
            <a:endParaRPr lang="hu-HU" sz="2000" b="1" i="1" dirty="0" smtClean="0">
              <a:solidFill>
                <a:srgbClr val="FFFF99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3393" y="2658464"/>
            <a:ext cx="3240360" cy="380109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6394" y="1237354"/>
            <a:ext cx="851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CC"/>
                </a:solidFill>
              </a:rPr>
              <a:t>i</a:t>
            </a:r>
            <a:endParaRPr lang="en-GB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67408" y="548680"/>
            <a:ext cx="106571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en-US" sz="3200" b="1" dirty="0" smtClean="0">
              <a:solidFill>
                <a:schemeClr val="bg1"/>
              </a:solidFill>
            </a:endParaRPr>
          </a:p>
          <a:p>
            <a:endParaRPr lang="hu-HU" sz="3200" dirty="0">
              <a:solidFill>
                <a:schemeClr val="bg1"/>
              </a:solidFill>
            </a:endParaRPr>
          </a:p>
          <a:p>
            <a:pPr algn="just"/>
            <a:r>
              <a:rPr lang="hu-HU" sz="2800" dirty="0">
                <a:solidFill>
                  <a:srgbClr val="FFFFCC"/>
                </a:solidFill>
              </a:rPr>
              <a:t>Olvassunk be </a:t>
            </a:r>
            <a:r>
              <a:rPr lang="hu-HU" sz="2800" dirty="0" smtClean="0">
                <a:solidFill>
                  <a:srgbClr val="FFFFCC"/>
                </a:solidFill>
              </a:rPr>
              <a:t>egy </a:t>
            </a:r>
            <a:r>
              <a:rPr lang="hu-HU" sz="2800" b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>
                <a:solidFill>
                  <a:srgbClr val="FFFFCC"/>
                </a:solidFill>
              </a:rPr>
              <a:t>természetes </a:t>
            </a:r>
            <a:r>
              <a:rPr lang="hu-HU" sz="2800" dirty="0" smtClean="0">
                <a:solidFill>
                  <a:srgbClr val="FFFFCC"/>
                </a:solidFill>
              </a:rPr>
              <a:t>számot, majd </a:t>
            </a:r>
            <a:r>
              <a:rPr lang="hu-HU" sz="2800" b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darab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 smtClean="0">
                <a:solidFill>
                  <a:srgbClr val="FFFFCC"/>
                </a:solidFill>
              </a:rPr>
              <a:t>számjegyet</a:t>
            </a:r>
            <a:r>
              <a:rPr lang="en-US" sz="2800" dirty="0">
                <a:solidFill>
                  <a:srgbClr val="FFFFCC"/>
                </a:solidFill>
              </a:rPr>
              <a:t>!</a:t>
            </a:r>
            <a:endParaRPr lang="hu-HU" sz="2800" dirty="0">
              <a:solidFill>
                <a:srgbClr val="FFFFCC"/>
              </a:solidFill>
            </a:endParaRPr>
          </a:p>
          <a:p>
            <a:pPr algn="just"/>
            <a:r>
              <a:rPr lang="hu-HU" sz="2800" dirty="0">
                <a:solidFill>
                  <a:srgbClr val="FFFFCC"/>
                </a:solidFill>
              </a:rPr>
              <a:t>Írjunk </a:t>
            </a:r>
            <a:r>
              <a:rPr lang="hu-HU" sz="2800" dirty="0" smtClean="0">
                <a:solidFill>
                  <a:srgbClr val="FFFFCC"/>
                </a:solidFill>
              </a:rPr>
              <a:t>algoritmust, </a:t>
            </a:r>
            <a:r>
              <a:rPr lang="hu-HU" sz="2800" dirty="0">
                <a:solidFill>
                  <a:srgbClr val="FFFFCC"/>
                </a:solidFill>
              </a:rPr>
              <a:t>amely kiírja </a:t>
            </a:r>
            <a:r>
              <a:rPr lang="hu-HU" sz="2800" dirty="0" smtClean="0">
                <a:solidFill>
                  <a:srgbClr val="FFFFCC"/>
                </a:solidFill>
              </a:rPr>
              <a:t>a beolvasott számjegyeket növekvő sorrendbe</a:t>
            </a:r>
            <a:r>
              <a:rPr lang="en-US" sz="2800" dirty="0" smtClean="0">
                <a:solidFill>
                  <a:srgbClr val="FFFFCC"/>
                </a:solidFill>
              </a:rPr>
              <a:t>n, </a:t>
            </a:r>
            <a:r>
              <a:rPr lang="en-US" sz="2800" dirty="0" err="1" smtClean="0">
                <a:solidFill>
                  <a:srgbClr val="FFFFCC"/>
                </a:solidFill>
              </a:rPr>
              <a:t>egy-egy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sz</a:t>
            </a:r>
            <a:r>
              <a:rPr lang="hu-HU" sz="2800" dirty="0" smtClean="0">
                <a:solidFill>
                  <a:srgbClr val="FFFFCC"/>
                </a:solidFill>
              </a:rPr>
              <a:t>óközzel elválasztva egymástól</a:t>
            </a:r>
            <a:r>
              <a:rPr lang="en-US" sz="2800" dirty="0" smtClean="0">
                <a:solidFill>
                  <a:srgbClr val="FFFFCC"/>
                </a:solidFill>
              </a:rPr>
              <a:t>!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endParaRPr lang="hu-HU" sz="2800" b="1" dirty="0" smtClean="0">
              <a:solidFill>
                <a:srgbClr val="FFFFCC"/>
              </a:solidFill>
            </a:endParaRPr>
          </a:p>
          <a:p>
            <a:endParaRPr lang="hu-HU" sz="2800" b="1" dirty="0" smtClean="0">
              <a:solidFill>
                <a:srgbClr val="FFFFCC"/>
              </a:solidFill>
            </a:endParaRPr>
          </a:p>
          <a:p>
            <a:r>
              <a:rPr lang="hu-HU" sz="2800" b="1" dirty="0" smtClean="0">
                <a:solidFill>
                  <a:srgbClr val="FFFFCC"/>
                </a:solidFill>
              </a:rPr>
              <a:t>Példa</a:t>
            </a:r>
            <a:r>
              <a:rPr lang="hu-HU" sz="2800" b="1" dirty="0">
                <a:solidFill>
                  <a:srgbClr val="FFFFCC"/>
                </a:solidFill>
              </a:rPr>
              <a:t>: </a:t>
            </a:r>
            <a:endParaRPr lang="en-US" sz="2800" b="1" dirty="0" smtClean="0">
              <a:solidFill>
                <a:srgbClr val="FFFFCC"/>
              </a:solidFill>
            </a:endParaRPr>
          </a:p>
          <a:p>
            <a:r>
              <a:rPr lang="hu-HU" sz="2800" dirty="0" smtClean="0">
                <a:solidFill>
                  <a:srgbClr val="FFFFCC"/>
                </a:solidFill>
              </a:rPr>
              <a:t>Ha </a:t>
            </a:r>
            <a:r>
              <a:rPr lang="hu-HU" sz="2800" b="1" dirty="0">
                <a:solidFill>
                  <a:srgbClr val="FFFFCC"/>
                </a:solidFill>
              </a:rPr>
              <a:t>n</a:t>
            </a:r>
            <a:r>
              <a:rPr lang="hu-HU" sz="2800" dirty="0">
                <a:solidFill>
                  <a:srgbClr val="FFFFCC"/>
                </a:solidFill>
              </a:rPr>
              <a:t> értéke </a:t>
            </a:r>
            <a:r>
              <a:rPr lang="hu-HU" sz="2800" b="1" dirty="0" smtClean="0">
                <a:solidFill>
                  <a:srgbClr val="FFFFCC"/>
                </a:solidFill>
              </a:rPr>
              <a:t>1</a:t>
            </a:r>
            <a:r>
              <a:rPr lang="en-US" sz="2800" b="1" dirty="0" smtClean="0">
                <a:solidFill>
                  <a:srgbClr val="FFFFCC"/>
                </a:solidFill>
              </a:rPr>
              <a:t>6</a:t>
            </a:r>
            <a:r>
              <a:rPr lang="hu-HU" sz="2800" dirty="0" smtClean="0">
                <a:solidFill>
                  <a:srgbClr val="FFFFCC"/>
                </a:solidFill>
              </a:rPr>
              <a:t> és a számjegyek </a:t>
            </a:r>
            <a:r>
              <a:rPr lang="hu-HU" sz="2800" b="1" dirty="0" smtClean="0">
                <a:solidFill>
                  <a:srgbClr val="FFFFCC"/>
                </a:solidFill>
              </a:rPr>
              <a:t>3, 3,</a:t>
            </a:r>
            <a:r>
              <a:rPr lang="en-US" sz="2800" b="1" dirty="0" smtClean="0">
                <a:solidFill>
                  <a:srgbClr val="FFFFCC"/>
                </a:solidFill>
              </a:rPr>
              <a:t> 0, 9, 2, 1, 2, 1, 3, 7, 1, 5, 2, 7, 1, 9, </a:t>
            </a:r>
            <a:r>
              <a:rPr lang="hu-HU" sz="2800" dirty="0" smtClean="0">
                <a:solidFill>
                  <a:srgbClr val="FFFFCC"/>
                </a:solidFill>
              </a:rPr>
              <a:t>akkor a </a:t>
            </a:r>
            <a:r>
              <a:rPr lang="en-US" sz="2800" dirty="0" err="1" smtClean="0">
                <a:solidFill>
                  <a:srgbClr val="FFFFCC"/>
                </a:solidFill>
              </a:rPr>
              <a:t>ki</a:t>
            </a:r>
            <a:r>
              <a:rPr lang="hu-HU" sz="2800" dirty="0" smtClean="0">
                <a:solidFill>
                  <a:srgbClr val="FFFFCC"/>
                </a:solidFill>
              </a:rPr>
              <a:t>írt értékek:  </a:t>
            </a:r>
            <a:r>
              <a:rPr lang="hu-HU" sz="2800" b="1" dirty="0" smtClean="0">
                <a:solidFill>
                  <a:srgbClr val="FFFFCC"/>
                </a:solidFill>
              </a:rPr>
              <a:t>0</a:t>
            </a:r>
            <a:r>
              <a:rPr lang="en-US" sz="2800" b="1" dirty="0" smtClean="0">
                <a:solidFill>
                  <a:srgbClr val="FFFFCC"/>
                </a:solidFill>
              </a:rPr>
              <a:t> 1 1 1 1 2 2 2 3 3 3 5 7 7 9</a:t>
            </a:r>
            <a:r>
              <a:rPr lang="hu-HU" sz="2800" b="1" dirty="0" smtClean="0">
                <a:solidFill>
                  <a:srgbClr val="FFFFCC"/>
                </a:solidFill>
              </a:rPr>
              <a:t> 9</a:t>
            </a:r>
            <a:r>
              <a:rPr lang="en-US" sz="2800" b="1" dirty="0" smtClean="0">
                <a:solidFill>
                  <a:srgbClr val="FFFFCC"/>
                </a:solidFill>
              </a:rPr>
              <a:t>.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451886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1949" y="1291504"/>
            <a:ext cx="4253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b</a:t>
            </a:r>
            <a:r>
              <a:rPr lang="hu-HU" sz="2400" b="1" dirty="0">
                <a:solidFill>
                  <a:srgbClr val="FFFF99"/>
                </a:solidFill>
                <a:latin typeface="+mn-lt"/>
              </a:rPr>
              <a:t>e 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03912" y="1268760"/>
            <a:ext cx="5394100" cy="38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i="1" dirty="0" err="1" smtClean="0">
                <a:solidFill>
                  <a:srgbClr val="FFFF99"/>
                </a:solidFill>
              </a:rPr>
              <a:t>Beolvasom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az</a:t>
            </a:r>
            <a:r>
              <a:rPr lang="en-US" sz="2000" b="1" i="1" dirty="0" smtClean="0">
                <a:solidFill>
                  <a:srgbClr val="FFFF99"/>
                </a:solidFill>
              </a:rPr>
              <a:t> n v</a:t>
            </a:r>
            <a:r>
              <a:rPr lang="hu-HU" sz="2000" b="1" i="1" dirty="0" smtClean="0">
                <a:solidFill>
                  <a:srgbClr val="FFFF99"/>
                </a:solidFill>
              </a:rPr>
              <a:t>áltozó értékét.</a:t>
            </a:r>
            <a:endParaRPr lang="en-US" sz="2000" b="1" i="1" dirty="0" smtClean="0">
              <a:solidFill>
                <a:srgbClr val="FFFF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392" y="1196752"/>
            <a:ext cx="4248472" cy="5112568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451886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3. f</a:t>
            </a:r>
            <a:r>
              <a:rPr lang="hu-HU" sz="3200" b="1" dirty="0" smtClean="0">
                <a:solidFill>
                  <a:schemeClr val="bg1"/>
                </a:solidFill>
              </a:rPr>
              <a:t>eladat 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912" y="2118435"/>
            <a:ext cx="5394100" cy="37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i="1" dirty="0">
                <a:solidFill>
                  <a:srgbClr val="FFFF99"/>
                </a:solidFill>
              </a:rPr>
              <a:t>L</a:t>
            </a:r>
            <a:r>
              <a:rPr lang="hu-HU" sz="2000" b="1" i="1" dirty="0" smtClean="0">
                <a:solidFill>
                  <a:srgbClr val="FFFF99"/>
                </a:solidFill>
              </a:rPr>
              <a:t>enullázom a gyakoriságtömb elemeit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1949" y="1291504"/>
            <a:ext cx="4253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99"/>
                </a:solidFill>
                <a:latin typeface="+mn-lt"/>
              </a:rPr>
              <a:t>b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e n</a:t>
            </a:r>
          </a:p>
          <a:p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m</a:t>
            </a:r>
            <a:r>
              <a:rPr lang="en-US" sz="2400" b="1" dirty="0" err="1" smtClean="0">
                <a:solidFill>
                  <a:srgbClr val="FFFF99"/>
                </a:solidFill>
                <a:latin typeface="+mn-lt"/>
              </a:rPr>
              <a:t>inden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0,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9 v</a:t>
            </a:r>
            <a:r>
              <a:rPr lang="hu-HU" sz="2400" b="1" dirty="0" err="1" smtClean="0">
                <a:solidFill>
                  <a:srgbClr val="FFFF99"/>
                </a:solidFill>
                <a:latin typeface="+mn-lt"/>
              </a:rPr>
              <a:t>égezd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 el</a:t>
            </a:r>
          </a:p>
          <a:p>
            <a:pPr>
              <a:tabLst>
                <a:tab pos="447675" algn="l"/>
              </a:tabLst>
            </a:pPr>
            <a:r>
              <a:rPr lang="hu-HU" sz="24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	t[</a:t>
            </a:r>
            <a:r>
              <a:rPr lang="en-US" sz="24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0</a:t>
            </a:r>
            <a:endParaRPr lang="en-US" sz="2400" b="1" dirty="0" smtClean="0">
              <a:solidFill>
                <a:srgbClr val="FFFF99"/>
              </a:solidFill>
              <a:latin typeface="+mn-lt"/>
            </a:endParaRPr>
          </a:p>
          <a:p>
            <a:r>
              <a:rPr lang="en-US" sz="2400" b="1" dirty="0" err="1" smtClean="0">
                <a:solidFill>
                  <a:srgbClr val="FFFF99"/>
                </a:solidFill>
                <a:latin typeface="+mn-lt"/>
              </a:rPr>
              <a:t>minden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 v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ége</a:t>
            </a:r>
            <a:endParaRPr lang="en-US" sz="2400" b="1" dirty="0" smtClean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196752"/>
            <a:ext cx="4248472" cy="5112568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451886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1949" y="1291504"/>
            <a:ext cx="4253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hu-HU" sz="2400" b="1" dirty="0">
                <a:solidFill>
                  <a:schemeClr val="bg1"/>
                </a:solidFill>
              </a:rPr>
              <a:t>e n</a:t>
            </a:r>
          </a:p>
          <a:p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inden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0,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9 v</a:t>
            </a:r>
            <a:r>
              <a:rPr lang="hu-HU" sz="2400" b="1" dirty="0" err="1" smtClean="0">
                <a:solidFill>
                  <a:schemeClr val="bg1"/>
                </a:solidFill>
                <a:latin typeface="+mn-lt"/>
              </a:rPr>
              <a:t>égezd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el</a:t>
            </a:r>
          </a:p>
          <a:p>
            <a:pPr>
              <a:tabLst>
                <a:tab pos="447675" algn="l"/>
              </a:tabLst>
            </a:pPr>
            <a:r>
              <a:rPr lang="hu-H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	t[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] 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minden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v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4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4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4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4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1,</a:t>
            </a:r>
            <a:r>
              <a:rPr lang="hu-HU" sz="24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n </a:t>
            </a:r>
            <a:r>
              <a:rPr lang="en-US" sz="2400" b="1" dirty="0">
                <a:solidFill>
                  <a:srgbClr val="FFC000"/>
                </a:solidFill>
                <a:latin typeface="+mn-lt"/>
              </a:rPr>
              <a:t>v</a:t>
            </a:r>
            <a:r>
              <a:rPr lang="hu-HU" sz="24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>
              <a:tabLst>
                <a:tab pos="452438" algn="l"/>
              </a:tabLst>
            </a:pP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	b</a:t>
            </a:r>
            <a:r>
              <a:rPr lang="hu-HU" sz="2400" b="1" dirty="0">
                <a:solidFill>
                  <a:srgbClr val="FFFF99"/>
                </a:solidFill>
                <a:latin typeface="+mn-lt"/>
              </a:rPr>
              <a:t>e 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szj</a:t>
            </a:r>
            <a:endParaRPr lang="en-US" sz="2400" b="1" dirty="0" smtClean="0">
              <a:solidFill>
                <a:srgbClr val="FFFF99"/>
              </a:solidFill>
              <a:latin typeface="+mn-lt"/>
            </a:endParaRPr>
          </a:p>
          <a:p>
            <a:pPr>
              <a:tabLst>
                <a:tab pos="452438" algn="l"/>
              </a:tabLst>
            </a:pP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	t[</a:t>
            </a:r>
            <a:r>
              <a:rPr lang="hu-HU" sz="2400" b="1" dirty="0" smtClean="0">
                <a:solidFill>
                  <a:srgbClr val="FFFF99"/>
                </a:solidFill>
                <a:latin typeface="+mn-lt"/>
              </a:rPr>
              <a:t>szj</a:t>
            </a:r>
            <a:r>
              <a:rPr lang="en-US" sz="24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4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t[</a:t>
            </a:r>
            <a:r>
              <a:rPr lang="hu-HU" sz="24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szj</a:t>
            </a:r>
            <a:r>
              <a:rPr lang="en-US" sz="24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]+1</a:t>
            </a:r>
            <a:endParaRPr lang="hu-HU" sz="2400" b="1" dirty="0" smtClean="0">
              <a:solidFill>
                <a:srgbClr val="FFFF99"/>
              </a:solidFill>
              <a:latin typeface="+mn-lt"/>
            </a:endParaRPr>
          </a:p>
          <a:p>
            <a:pPr>
              <a:tabLst>
                <a:tab pos="447675" algn="l"/>
              </a:tabLst>
            </a:pPr>
            <a:r>
              <a:rPr lang="hu-HU" sz="2400" b="1" dirty="0" smtClean="0">
                <a:solidFill>
                  <a:srgbClr val="FFC000"/>
                </a:solidFill>
                <a:latin typeface="+mn-lt"/>
              </a:rPr>
              <a:t>minden vége</a:t>
            </a:r>
            <a:endParaRPr lang="en-US" sz="2400" b="1" dirty="0" smtClean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5046" y="3212976"/>
            <a:ext cx="58326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000" b="1" i="1" dirty="0" err="1" smtClean="0">
                <a:solidFill>
                  <a:srgbClr val="FFFF99"/>
                </a:solidFill>
              </a:rPr>
              <a:t>Beolvasok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egy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</a:t>
            </a:r>
            <a:r>
              <a:rPr lang="hu-HU" sz="2000" b="1" i="1" dirty="0" smtClean="0">
                <a:solidFill>
                  <a:srgbClr val="FFFF99"/>
                </a:solidFill>
              </a:rPr>
              <a:t>ámjegyet az </a:t>
            </a:r>
            <a:r>
              <a:rPr lang="hu-HU" sz="2000" b="1" i="1" dirty="0">
                <a:solidFill>
                  <a:srgbClr val="FFFF99"/>
                </a:solidFill>
              </a:rPr>
              <a:t>szj </a:t>
            </a:r>
            <a:r>
              <a:rPr lang="hu-HU" sz="2000" b="1" i="1" dirty="0" smtClean="0">
                <a:solidFill>
                  <a:srgbClr val="FFFF99"/>
                </a:solidFill>
              </a:rPr>
              <a:t>változóba.</a:t>
            </a:r>
          </a:p>
          <a:p>
            <a:pPr>
              <a:lnSpc>
                <a:spcPts val="25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Növelem </a:t>
            </a:r>
            <a:r>
              <a:rPr lang="hu-HU" sz="2000" b="1" i="1" dirty="0">
                <a:solidFill>
                  <a:srgbClr val="FFFF99"/>
                </a:solidFill>
              </a:rPr>
              <a:t>a </a:t>
            </a:r>
            <a:r>
              <a:rPr lang="hu-HU" sz="2000" b="1" i="1" dirty="0" smtClean="0">
                <a:solidFill>
                  <a:srgbClr val="FFFF99"/>
                </a:solidFill>
              </a:rPr>
              <a:t>gyakoriságtömb </a:t>
            </a:r>
            <a:r>
              <a:rPr lang="hu-HU" sz="2000" b="1" i="1" dirty="0">
                <a:solidFill>
                  <a:srgbClr val="FFFF99"/>
                </a:solidFill>
              </a:rPr>
              <a:t>szj indexű elemét 1</a:t>
            </a:r>
            <a:r>
              <a:rPr lang="en-US" sz="2000" b="1" i="1" dirty="0">
                <a:solidFill>
                  <a:srgbClr val="FFFF99"/>
                </a:solidFill>
              </a:rPr>
              <a:t>-</a:t>
            </a:r>
            <a:r>
              <a:rPr lang="hu-HU" sz="2000" b="1" i="1" dirty="0" smtClean="0">
                <a:solidFill>
                  <a:srgbClr val="FFFF99"/>
                </a:solidFill>
              </a:rPr>
              <a:t>gyel.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392" y="1196752"/>
            <a:ext cx="4248472" cy="5112568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28458" y="2814998"/>
            <a:ext cx="6096000" cy="4129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000" b="1" i="1" dirty="0" smtClean="0">
                <a:solidFill>
                  <a:srgbClr val="FFC000"/>
                </a:solidFill>
              </a:rPr>
              <a:t>n-</a:t>
            </a:r>
            <a:r>
              <a:rPr lang="en-US" sz="2000" b="1" i="1" dirty="0" err="1" smtClean="0">
                <a:solidFill>
                  <a:srgbClr val="FFC000"/>
                </a:solidFill>
              </a:rPr>
              <a:t>szer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hu-HU" sz="2000" b="1" i="1" dirty="0" smtClean="0">
                <a:solidFill>
                  <a:srgbClr val="FFC000"/>
                </a:solidFill>
              </a:rPr>
              <a:t>ismétlem:</a:t>
            </a:r>
            <a:endParaRPr lang="hu-HU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451886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1949" y="1291504"/>
            <a:ext cx="42539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hu-HU" sz="2400" b="1" dirty="0">
                <a:solidFill>
                  <a:schemeClr val="bg1"/>
                </a:solidFill>
              </a:rPr>
              <a:t>e n</a:t>
            </a:r>
          </a:p>
          <a:p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inden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0,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9 v</a:t>
            </a:r>
            <a:r>
              <a:rPr lang="hu-HU" sz="2400" b="1" dirty="0" err="1" smtClean="0">
                <a:solidFill>
                  <a:schemeClr val="bg1"/>
                </a:solidFill>
                <a:latin typeface="+mn-lt"/>
              </a:rPr>
              <a:t>égezd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el</a:t>
            </a:r>
          </a:p>
          <a:p>
            <a:pPr>
              <a:tabLst>
                <a:tab pos="447675" algn="l"/>
              </a:tabLst>
            </a:pPr>
            <a:r>
              <a:rPr lang="hu-HU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	t[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] 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latin typeface="+mn-lt"/>
              </a:rPr>
              <a:t>minden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 v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inden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1,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n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4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>
              <a:tabLst>
                <a:tab pos="452438" algn="l"/>
              </a:tabLst>
            </a:pP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	b</a:t>
            </a:r>
            <a:r>
              <a:rPr lang="hu-HU" sz="2400" b="1" dirty="0">
                <a:solidFill>
                  <a:schemeClr val="bg1"/>
                </a:solidFill>
                <a:latin typeface="+mn-lt"/>
              </a:rPr>
              <a:t>e 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szj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pPr>
              <a:tabLst>
                <a:tab pos="452438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	t[</a:t>
            </a: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szj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]</a:t>
            </a:r>
            <a:r>
              <a:rPr lang="hu-HU" sz="24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4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t[</a:t>
            </a:r>
            <a:r>
              <a:rPr lang="hu-HU" sz="24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szj</a:t>
            </a:r>
            <a:r>
              <a:rPr lang="en-US" sz="24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]+1</a:t>
            </a:r>
            <a:endParaRPr lang="hu-HU" sz="2400" b="1" dirty="0" smtClean="0">
              <a:solidFill>
                <a:schemeClr val="bg1"/>
              </a:solidFill>
              <a:latin typeface="+mn-lt"/>
            </a:endParaRPr>
          </a:p>
          <a:p>
            <a:pPr>
              <a:tabLst>
                <a:tab pos="447675" algn="l"/>
              </a:tabLst>
            </a:pPr>
            <a:r>
              <a:rPr lang="hu-HU" sz="2400" b="1" dirty="0" smtClean="0">
                <a:solidFill>
                  <a:schemeClr val="bg1"/>
                </a:solidFill>
                <a:latin typeface="+mn-lt"/>
              </a:rPr>
              <a:t>minden vége</a:t>
            </a:r>
            <a:endParaRPr lang="en-US" sz="2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hu-HU" sz="2400" b="1" dirty="0">
                <a:solidFill>
                  <a:srgbClr val="FFC000"/>
                </a:solidFill>
              </a:rPr>
              <a:t>m</a:t>
            </a:r>
            <a:r>
              <a:rPr lang="en-US" sz="2400" b="1" dirty="0" err="1">
                <a:solidFill>
                  <a:srgbClr val="FFC000"/>
                </a:solidFill>
              </a:rPr>
              <a:t>inden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 err="1">
                <a:solidFill>
                  <a:srgbClr val="FFC000"/>
                </a:solidFill>
              </a:rPr>
              <a:t>i</a:t>
            </a:r>
            <a:r>
              <a:rPr lang="hu-HU" sz="2400" b="1" dirty="0" smtClean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 smtClean="0">
                <a:solidFill>
                  <a:srgbClr val="FFC000"/>
                </a:solidFill>
              </a:rPr>
              <a:t>0,</a:t>
            </a:r>
            <a:r>
              <a:rPr lang="hu-HU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9 </a:t>
            </a:r>
            <a:r>
              <a:rPr lang="en-US" sz="2400" b="1" dirty="0">
                <a:solidFill>
                  <a:srgbClr val="FFC000"/>
                </a:solidFill>
              </a:rPr>
              <a:t>v</a:t>
            </a:r>
            <a:r>
              <a:rPr lang="hu-HU" sz="2400" b="1" dirty="0">
                <a:solidFill>
                  <a:srgbClr val="FFC000"/>
                </a:solidFill>
              </a:rPr>
              <a:t>égezd </a:t>
            </a:r>
            <a:r>
              <a:rPr lang="hu-HU" sz="2400" b="1" dirty="0" smtClean="0">
                <a:solidFill>
                  <a:srgbClr val="FFC000"/>
                </a:solidFill>
              </a:rPr>
              <a:t>el</a:t>
            </a:r>
          </a:p>
          <a:p>
            <a:pPr>
              <a:tabLst>
                <a:tab pos="357188" algn="l"/>
              </a:tabLst>
            </a:pPr>
            <a:r>
              <a:rPr lang="hu-HU" sz="2400" b="1" dirty="0" smtClean="0">
                <a:solidFill>
                  <a:srgbClr val="FFFF99"/>
                </a:solidFill>
              </a:rPr>
              <a:t> </a:t>
            </a:r>
            <a:r>
              <a:rPr lang="en-US" sz="2400" b="1" dirty="0">
                <a:solidFill>
                  <a:srgbClr val="FFFF99"/>
                </a:solidFill>
              </a:rPr>
              <a:t>	</a:t>
            </a:r>
            <a:r>
              <a:rPr lang="hu-HU" sz="2400" b="1" dirty="0" smtClean="0">
                <a:solidFill>
                  <a:srgbClr val="FFFF99"/>
                </a:solidFill>
              </a:rPr>
              <a:t>m</a:t>
            </a:r>
            <a:r>
              <a:rPr lang="en-US" sz="2400" b="1" dirty="0" err="1">
                <a:solidFill>
                  <a:srgbClr val="FFFF99"/>
                </a:solidFill>
              </a:rPr>
              <a:t>inden</a:t>
            </a:r>
            <a:r>
              <a:rPr lang="en-US" sz="2400" b="1" dirty="0">
                <a:solidFill>
                  <a:srgbClr val="FFFF99"/>
                </a:solidFill>
              </a:rPr>
              <a:t> </a:t>
            </a:r>
            <a:r>
              <a:rPr lang="en-US" sz="2400" b="1" dirty="0" err="1">
                <a:solidFill>
                  <a:srgbClr val="FFFF99"/>
                </a:solidFill>
              </a:rPr>
              <a:t>i</a:t>
            </a:r>
            <a:r>
              <a:rPr lang="hu-HU" sz="24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b="1" dirty="0">
                <a:solidFill>
                  <a:srgbClr val="FFFF99"/>
                </a:solidFill>
              </a:rPr>
              <a:t>1,</a:t>
            </a:r>
            <a:r>
              <a:rPr lang="hu-HU" sz="2400" b="1" dirty="0">
                <a:solidFill>
                  <a:srgbClr val="FFFF99"/>
                </a:solidFill>
              </a:rPr>
              <a:t> </a:t>
            </a:r>
            <a:r>
              <a:rPr lang="hu-HU" sz="2400" b="1" dirty="0" smtClean="0">
                <a:solidFill>
                  <a:srgbClr val="FFFF99"/>
                </a:solidFill>
              </a:rPr>
              <a:t>t</a:t>
            </a:r>
            <a:r>
              <a:rPr lang="en-US" sz="2400" b="1" dirty="0" smtClean="0">
                <a:solidFill>
                  <a:srgbClr val="FFFF99"/>
                </a:solidFill>
              </a:rPr>
              <a:t>[</a:t>
            </a:r>
            <a:r>
              <a:rPr lang="en-US" sz="2400" b="1" dirty="0" err="1" smtClean="0">
                <a:solidFill>
                  <a:srgbClr val="FFFF99"/>
                </a:solidFill>
              </a:rPr>
              <a:t>i</a:t>
            </a:r>
            <a:r>
              <a:rPr lang="en-US" sz="2400" b="1" dirty="0" smtClean="0">
                <a:solidFill>
                  <a:srgbClr val="FFFF99"/>
                </a:solidFill>
              </a:rPr>
              <a:t>] </a:t>
            </a:r>
            <a:r>
              <a:rPr lang="en-US" sz="2400" b="1" dirty="0">
                <a:solidFill>
                  <a:srgbClr val="FFFF99"/>
                </a:solidFill>
              </a:rPr>
              <a:t>v</a:t>
            </a:r>
            <a:r>
              <a:rPr lang="hu-HU" sz="2400" b="1" dirty="0">
                <a:solidFill>
                  <a:srgbClr val="FFFF99"/>
                </a:solidFill>
              </a:rPr>
              <a:t>égezd </a:t>
            </a:r>
            <a:r>
              <a:rPr lang="hu-HU" sz="2400" b="1" dirty="0" smtClean="0">
                <a:solidFill>
                  <a:srgbClr val="FFFF99"/>
                </a:solidFill>
              </a:rPr>
              <a:t>el</a:t>
            </a:r>
            <a:endParaRPr lang="en-US" sz="2400" b="1" dirty="0" smtClean="0">
              <a:solidFill>
                <a:srgbClr val="FFFF99"/>
              </a:solidFill>
            </a:endParaRPr>
          </a:p>
          <a:p>
            <a:pPr>
              <a:tabLst>
                <a:tab pos="452438" algn="l"/>
              </a:tabLst>
            </a:pPr>
            <a:r>
              <a:rPr lang="en-US" sz="2400" b="1" dirty="0">
                <a:solidFill>
                  <a:srgbClr val="FFFF99"/>
                </a:solidFill>
              </a:rPr>
              <a:t>	</a:t>
            </a:r>
            <a:r>
              <a:rPr lang="en-US" sz="2400" b="1" dirty="0" smtClean="0">
                <a:solidFill>
                  <a:srgbClr val="FFFF99"/>
                </a:solidFill>
              </a:rPr>
              <a:t>	</a:t>
            </a:r>
            <a:r>
              <a:rPr lang="en-US" sz="2400" b="1" dirty="0" err="1" smtClean="0">
                <a:solidFill>
                  <a:srgbClr val="FFFF99"/>
                </a:solidFill>
              </a:rPr>
              <a:t>ki</a:t>
            </a:r>
            <a:r>
              <a:rPr lang="en-US" sz="2400" b="1" dirty="0" smtClean="0">
                <a:solidFill>
                  <a:srgbClr val="FFFF99"/>
                </a:solidFill>
              </a:rPr>
              <a:t> </a:t>
            </a:r>
            <a:r>
              <a:rPr lang="hu-HU" sz="2400" b="1" dirty="0" smtClean="0">
                <a:solidFill>
                  <a:srgbClr val="FFFF99"/>
                </a:solidFill>
              </a:rPr>
              <a:t>i</a:t>
            </a:r>
            <a:endParaRPr lang="en-US" sz="2400" b="1" dirty="0" smtClean="0">
              <a:solidFill>
                <a:srgbClr val="FFFF99"/>
              </a:solidFill>
            </a:endParaRPr>
          </a:p>
          <a:p>
            <a:pPr>
              <a:tabLst>
                <a:tab pos="357188" algn="l"/>
              </a:tabLst>
            </a:pPr>
            <a:r>
              <a:rPr lang="en-US" sz="2400" b="1" dirty="0">
                <a:solidFill>
                  <a:srgbClr val="FFFF99"/>
                </a:solidFill>
              </a:rPr>
              <a:t>	</a:t>
            </a:r>
            <a:r>
              <a:rPr lang="en-US" sz="2400" b="1" dirty="0" err="1" smtClean="0">
                <a:solidFill>
                  <a:srgbClr val="FFFF99"/>
                </a:solidFill>
              </a:rPr>
              <a:t>minden</a:t>
            </a:r>
            <a:r>
              <a:rPr lang="en-US" sz="2400" b="1" dirty="0" smtClean="0">
                <a:solidFill>
                  <a:srgbClr val="FFFF99"/>
                </a:solidFill>
              </a:rPr>
              <a:t> v</a:t>
            </a:r>
            <a:r>
              <a:rPr lang="hu-HU" sz="2400" b="1" dirty="0" smtClean="0">
                <a:solidFill>
                  <a:srgbClr val="FFFF99"/>
                </a:solidFill>
              </a:rPr>
              <a:t>ége</a:t>
            </a:r>
            <a:endParaRPr lang="hu-HU" sz="2400" b="1" dirty="0">
              <a:solidFill>
                <a:srgbClr val="FFFF99"/>
              </a:solidFill>
            </a:endParaRPr>
          </a:p>
          <a:p>
            <a:pPr>
              <a:tabLst>
                <a:tab pos="452438" algn="l"/>
              </a:tabLst>
            </a:pPr>
            <a:r>
              <a:rPr lang="hu-HU" sz="2400" b="1" dirty="0" smtClean="0">
                <a:solidFill>
                  <a:srgbClr val="FFC000"/>
                </a:solidFill>
              </a:rPr>
              <a:t>minden vége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392" y="1196752"/>
            <a:ext cx="4248472" cy="5112568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95046" y="4365104"/>
            <a:ext cx="5832648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hu-HU" sz="2000" b="1" i="1" dirty="0" smtClean="0">
                <a:solidFill>
                  <a:srgbClr val="FFC000"/>
                </a:solidFill>
              </a:rPr>
              <a:t>Bejárom </a:t>
            </a:r>
            <a:r>
              <a:rPr lang="hu-HU" sz="2000" b="1" i="1" dirty="0">
                <a:solidFill>
                  <a:srgbClr val="FFC000"/>
                </a:solidFill>
              </a:rPr>
              <a:t>a </a:t>
            </a:r>
            <a:r>
              <a:rPr lang="en-US" sz="2000" b="1" i="1" dirty="0" err="1">
                <a:solidFill>
                  <a:srgbClr val="FFC000"/>
                </a:solidFill>
              </a:rPr>
              <a:t>gyakoris</a:t>
            </a:r>
            <a:r>
              <a:rPr lang="hu-HU" sz="2000" b="1" i="1" dirty="0" smtClean="0">
                <a:solidFill>
                  <a:srgbClr val="FFC000"/>
                </a:solidFill>
              </a:rPr>
              <a:t>ágtömböt.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47928" y="4733831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b="1" i="1" dirty="0" smtClean="0">
                <a:solidFill>
                  <a:srgbClr val="FFFF99"/>
                </a:solidFill>
              </a:rPr>
              <a:t>Annyiszor íratom ki </a:t>
            </a:r>
            <a:r>
              <a:rPr lang="hu-HU" sz="2000" b="1" i="1" dirty="0">
                <a:solidFill>
                  <a:srgbClr val="FFFF99"/>
                </a:solidFill>
              </a:rPr>
              <a:t>egy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en-US" sz="2000" b="1" i="1" dirty="0" err="1">
                <a:solidFill>
                  <a:srgbClr val="FFFF99"/>
                </a:solidFill>
              </a:rPr>
              <a:t>elem</a:t>
            </a:r>
            <a:r>
              <a:rPr lang="hu-HU" sz="2000" b="1" i="1" dirty="0">
                <a:solidFill>
                  <a:srgbClr val="FFFF99"/>
                </a:solidFill>
              </a:rPr>
              <a:t> indexét, </a:t>
            </a:r>
          </a:p>
          <a:p>
            <a:pPr algn="just"/>
            <a:r>
              <a:rPr lang="hu-HU" sz="2000" b="1" i="1" dirty="0" smtClean="0">
                <a:solidFill>
                  <a:srgbClr val="FFFF99"/>
                </a:solidFill>
              </a:rPr>
              <a:t>amennyi </a:t>
            </a:r>
            <a:r>
              <a:rPr lang="hu-HU" sz="2000" b="1" i="1" dirty="0">
                <a:solidFill>
                  <a:srgbClr val="FFFF99"/>
                </a:solidFill>
              </a:rPr>
              <a:t>az illető indexű elem </a:t>
            </a:r>
            <a:r>
              <a:rPr lang="hu-HU" sz="2000" b="1" i="1" dirty="0" smtClean="0">
                <a:solidFill>
                  <a:srgbClr val="FFFF99"/>
                </a:solidFill>
              </a:rPr>
              <a:t>értéke.</a:t>
            </a:r>
            <a:endParaRPr lang="en-US" sz="2000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23392" y="540000"/>
            <a:ext cx="10801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dirty="0">
              <a:solidFill>
                <a:schemeClr val="bg1"/>
              </a:solidFill>
            </a:endParaRPr>
          </a:p>
          <a:p>
            <a:pPr algn="just"/>
            <a:r>
              <a:rPr lang="hu-HU" sz="2800" dirty="0" smtClean="0">
                <a:solidFill>
                  <a:srgbClr val="FFFFCC"/>
                </a:solidFill>
              </a:rPr>
              <a:t>Olvassunk </a:t>
            </a:r>
            <a:r>
              <a:rPr lang="hu-HU" sz="2800" dirty="0">
                <a:solidFill>
                  <a:srgbClr val="FFFFCC"/>
                </a:solidFill>
              </a:rPr>
              <a:t>be </a:t>
            </a:r>
            <a:r>
              <a:rPr lang="hu-HU" sz="2800" dirty="0" smtClean="0">
                <a:solidFill>
                  <a:srgbClr val="FFFFCC"/>
                </a:solidFill>
              </a:rPr>
              <a:t>egy </a:t>
            </a:r>
            <a:r>
              <a:rPr lang="hu-HU" sz="2800" b="1" dirty="0" smtClean="0">
                <a:solidFill>
                  <a:srgbClr val="FFFFCC"/>
                </a:solidFill>
              </a:rPr>
              <a:t>n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  <a:r>
              <a:rPr lang="hu-HU" sz="2800" dirty="0">
                <a:solidFill>
                  <a:srgbClr val="FFFFCC"/>
                </a:solidFill>
              </a:rPr>
              <a:t>természetes </a:t>
            </a:r>
            <a:r>
              <a:rPr lang="hu-HU" sz="2800" dirty="0" smtClean="0">
                <a:solidFill>
                  <a:srgbClr val="FFFFCC"/>
                </a:solidFill>
              </a:rPr>
              <a:t>számot, majd </a:t>
            </a:r>
            <a:r>
              <a:rPr lang="hu-HU" sz="2800" b="1" dirty="0">
                <a:solidFill>
                  <a:srgbClr val="FFFFCC"/>
                </a:solidFill>
              </a:rPr>
              <a:t>n</a:t>
            </a:r>
            <a:r>
              <a:rPr lang="hu-HU" sz="2800" dirty="0">
                <a:solidFill>
                  <a:srgbClr val="FFFFCC"/>
                </a:solidFill>
              </a:rPr>
              <a:t> </a:t>
            </a:r>
            <a:r>
              <a:rPr lang="hu-HU" sz="2800" dirty="0" smtClean="0">
                <a:solidFill>
                  <a:srgbClr val="FFFFCC"/>
                </a:solidFill>
              </a:rPr>
              <a:t>darab </a:t>
            </a:r>
            <a:r>
              <a:rPr lang="en-US" sz="2800" dirty="0" smtClean="0">
                <a:solidFill>
                  <a:srgbClr val="FFFFCC"/>
                </a:solidFill>
              </a:rPr>
              <a:t>term</a:t>
            </a:r>
            <a:r>
              <a:rPr lang="hu-HU" sz="2800" dirty="0" smtClean="0">
                <a:solidFill>
                  <a:srgbClr val="FFFFCC"/>
                </a:solidFill>
              </a:rPr>
              <a:t>észetes számot</a:t>
            </a:r>
            <a:r>
              <a:rPr lang="en-US" sz="2800" dirty="0" smtClean="0">
                <a:solidFill>
                  <a:srgbClr val="FFFFCC"/>
                </a:solidFill>
              </a:rPr>
              <a:t>!</a:t>
            </a:r>
            <a:r>
              <a:rPr lang="hu-HU" sz="2800" dirty="0" smtClean="0">
                <a:solidFill>
                  <a:srgbClr val="FFFFCC"/>
                </a:solidFill>
              </a:rPr>
              <a:t> </a:t>
            </a:r>
          </a:p>
          <a:p>
            <a:pPr algn="just"/>
            <a:r>
              <a:rPr lang="hu-HU" sz="2800" dirty="0" smtClean="0">
                <a:solidFill>
                  <a:srgbClr val="FFFFCC"/>
                </a:solidFill>
              </a:rPr>
              <a:t>Írjunk algoritmust, </a:t>
            </a:r>
            <a:r>
              <a:rPr lang="hu-HU" sz="2800" dirty="0">
                <a:solidFill>
                  <a:srgbClr val="FFFFCC"/>
                </a:solidFill>
              </a:rPr>
              <a:t>amely kiírja </a:t>
            </a:r>
            <a:r>
              <a:rPr lang="en-US" sz="2800" dirty="0" err="1" smtClean="0">
                <a:solidFill>
                  <a:srgbClr val="FFFFCC"/>
                </a:solidFill>
              </a:rPr>
              <a:t>sz</a:t>
            </a:r>
            <a:r>
              <a:rPr lang="hu-HU" sz="2800" dirty="0" smtClean="0">
                <a:solidFill>
                  <a:srgbClr val="FFFFCC"/>
                </a:solidFill>
              </a:rPr>
              <a:t>óközzel elválasztva egymástól </a:t>
            </a:r>
            <a:r>
              <a:rPr lang="hu-HU" sz="2800" dirty="0">
                <a:solidFill>
                  <a:srgbClr val="FFFFCC"/>
                </a:solidFill>
              </a:rPr>
              <a:t>a </a:t>
            </a:r>
            <a:r>
              <a:rPr lang="hu-HU" sz="2800" dirty="0" smtClean="0">
                <a:solidFill>
                  <a:srgbClr val="FFFFCC"/>
                </a:solidFill>
              </a:rPr>
              <a:t>legkisebb és a legnagyobb kétjegyű természetes számot, mely nem szerepel a beolvasott számok között</a:t>
            </a:r>
            <a:r>
              <a:rPr lang="en-US" sz="2800" dirty="0" smtClean="0">
                <a:solidFill>
                  <a:srgbClr val="FFFFCC"/>
                </a:solidFill>
              </a:rPr>
              <a:t>!</a:t>
            </a:r>
            <a:r>
              <a:rPr lang="hu-HU" sz="2800" dirty="0" smtClean="0">
                <a:solidFill>
                  <a:srgbClr val="FFFFCC"/>
                </a:solidFill>
              </a:rPr>
              <a:t> Amennyiben az összes kétjegyű szám szerepel a beolvasott számok között, az algoritmus írja ki a </a:t>
            </a:r>
            <a:r>
              <a:rPr lang="en-US" sz="2800" dirty="0" smtClean="0">
                <a:solidFill>
                  <a:srgbClr val="FFFFCC"/>
                </a:solidFill>
              </a:rPr>
              <a:t>,,</a:t>
            </a:r>
            <a:r>
              <a:rPr lang="en-US" sz="2800" dirty="0" err="1" smtClean="0">
                <a:solidFill>
                  <a:srgbClr val="FFFFCC"/>
                </a:solidFill>
              </a:rPr>
              <a:t>nincsenek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ilyen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sz</a:t>
            </a:r>
            <a:r>
              <a:rPr lang="hu-HU" sz="2800" dirty="0" smtClean="0">
                <a:solidFill>
                  <a:srgbClr val="FFFFCC"/>
                </a:solidFill>
              </a:rPr>
              <a:t>ámok</a:t>
            </a:r>
            <a:r>
              <a:rPr lang="en-US" sz="2800" dirty="0" smtClean="0">
                <a:solidFill>
                  <a:srgbClr val="FFFFCC"/>
                </a:solidFill>
              </a:rPr>
              <a:t>” </a:t>
            </a:r>
            <a:r>
              <a:rPr lang="hu-HU" sz="2800" dirty="0" smtClean="0">
                <a:solidFill>
                  <a:srgbClr val="FFFFCC"/>
                </a:solidFill>
              </a:rPr>
              <a:t>üzenetet</a:t>
            </a:r>
            <a:r>
              <a:rPr lang="en-US" sz="2800" dirty="0">
                <a:solidFill>
                  <a:srgbClr val="FFFFCC"/>
                </a:solidFill>
              </a:rPr>
              <a:t>.</a:t>
            </a:r>
            <a:endParaRPr lang="hu-HU" sz="2800" dirty="0" smtClean="0">
              <a:solidFill>
                <a:srgbClr val="FFFFCC"/>
              </a:solidFill>
            </a:endParaRPr>
          </a:p>
          <a:p>
            <a:pPr algn="just"/>
            <a:endParaRPr lang="hu-HU" sz="2800" b="1" dirty="0" smtClean="0">
              <a:solidFill>
                <a:srgbClr val="FFFFCC"/>
              </a:solidFill>
            </a:endParaRPr>
          </a:p>
          <a:p>
            <a:r>
              <a:rPr lang="hu-HU" sz="2800" b="1" dirty="0" smtClean="0">
                <a:solidFill>
                  <a:srgbClr val="FFFFCC"/>
                </a:solidFill>
              </a:rPr>
              <a:t>Példa</a:t>
            </a:r>
            <a:r>
              <a:rPr lang="hu-HU" sz="2800" b="1" dirty="0">
                <a:solidFill>
                  <a:srgbClr val="FFFFCC"/>
                </a:solidFill>
              </a:rPr>
              <a:t>: </a:t>
            </a:r>
            <a:endParaRPr lang="en-US" sz="2800" b="1" dirty="0" smtClean="0">
              <a:solidFill>
                <a:srgbClr val="FFFFCC"/>
              </a:solidFill>
            </a:endParaRPr>
          </a:p>
          <a:p>
            <a:r>
              <a:rPr lang="hu-HU" sz="2800" dirty="0" smtClean="0">
                <a:solidFill>
                  <a:srgbClr val="FFFFCC"/>
                </a:solidFill>
              </a:rPr>
              <a:t>Ha </a:t>
            </a:r>
            <a:r>
              <a:rPr lang="hu-HU" sz="2800" dirty="0">
                <a:solidFill>
                  <a:srgbClr val="FFFFCC"/>
                </a:solidFill>
              </a:rPr>
              <a:t>n értéke </a:t>
            </a:r>
            <a:r>
              <a:rPr lang="hu-HU" sz="2800" b="1" dirty="0" smtClean="0">
                <a:solidFill>
                  <a:srgbClr val="FFFFCC"/>
                </a:solidFill>
              </a:rPr>
              <a:t>15</a:t>
            </a:r>
            <a:r>
              <a:rPr lang="hu-HU" sz="2800" dirty="0" smtClean="0">
                <a:solidFill>
                  <a:srgbClr val="FFFFCC"/>
                </a:solidFill>
              </a:rPr>
              <a:t> és a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>
                <a:solidFill>
                  <a:srgbClr val="FFFFCC"/>
                </a:solidFill>
              </a:rPr>
              <a:t>beolvasott</a:t>
            </a:r>
            <a:r>
              <a:rPr lang="en-US" sz="2800" dirty="0">
                <a:solidFill>
                  <a:srgbClr val="FFFFCC"/>
                </a:solidFill>
              </a:rPr>
              <a:t> </a:t>
            </a:r>
            <a:r>
              <a:rPr lang="hu-HU" sz="2800" dirty="0" smtClean="0">
                <a:solidFill>
                  <a:srgbClr val="FFFFCC"/>
                </a:solidFill>
              </a:rPr>
              <a:t>természetes</a:t>
            </a:r>
            <a:r>
              <a:rPr lang="en-US" sz="2800" dirty="0" smtClean="0">
                <a:solidFill>
                  <a:srgbClr val="FFFFCC"/>
                </a:solidFill>
              </a:rPr>
              <a:t> </a:t>
            </a:r>
            <a:r>
              <a:rPr lang="en-US" sz="2800" dirty="0" err="1" smtClean="0">
                <a:solidFill>
                  <a:srgbClr val="FFFFCC"/>
                </a:solidFill>
              </a:rPr>
              <a:t>szám</a:t>
            </a:r>
            <a:r>
              <a:rPr lang="hu-HU" sz="2800" dirty="0" smtClean="0">
                <a:solidFill>
                  <a:srgbClr val="FFFFCC"/>
                </a:solidFill>
              </a:rPr>
              <a:t>ok</a:t>
            </a:r>
            <a:r>
              <a:rPr lang="en-US" sz="2800" dirty="0" smtClean="0">
                <a:solidFill>
                  <a:srgbClr val="FFFFCC"/>
                </a:solidFill>
              </a:rPr>
              <a:t>: </a:t>
            </a:r>
            <a:r>
              <a:rPr lang="hu-HU" sz="2800" b="1" dirty="0" smtClean="0">
                <a:solidFill>
                  <a:srgbClr val="FFFFCC"/>
                </a:solidFill>
              </a:rPr>
              <a:t>45</a:t>
            </a:r>
            <a:r>
              <a:rPr lang="en-US" sz="2800" b="1" dirty="0" smtClean="0">
                <a:solidFill>
                  <a:srgbClr val="FFFFCC"/>
                </a:solidFill>
              </a:rPr>
              <a:t>0, 98, 21, 4, 99, 10, 12, 170, 21, 11, 12, 97, 76, 150, 23</a:t>
            </a:r>
            <a:r>
              <a:rPr lang="en-US" sz="2800" dirty="0" smtClean="0">
                <a:solidFill>
                  <a:srgbClr val="FFFFCC"/>
                </a:solidFill>
              </a:rPr>
              <a:t>, </a:t>
            </a:r>
            <a:r>
              <a:rPr lang="hu-HU" sz="2800" dirty="0" smtClean="0">
                <a:solidFill>
                  <a:srgbClr val="FFFFCC"/>
                </a:solidFill>
              </a:rPr>
              <a:t>akkor a következő értékek lesznek kiírva: 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</a:rPr>
              <a:t>13</a:t>
            </a:r>
            <a:r>
              <a:rPr lang="hu-HU" sz="2800" b="1" dirty="0" smtClean="0">
                <a:solidFill>
                  <a:srgbClr val="FFFFCC"/>
                </a:solidFill>
              </a:rPr>
              <a:t> </a:t>
            </a:r>
            <a:r>
              <a:rPr lang="en-US" sz="2800" b="1" dirty="0" smtClean="0">
                <a:solidFill>
                  <a:srgbClr val="FFFFCC"/>
                </a:solidFill>
              </a:rPr>
              <a:t> 96.</a:t>
            </a:r>
            <a:endParaRPr lang="hu-HU" sz="28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>
                <a:solidFill>
                  <a:schemeClr val="bg1"/>
                </a:solidFill>
              </a:rPr>
              <a:t>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400" y="1267200"/>
            <a:ext cx="53941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b</a:t>
            </a:r>
            <a:r>
              <a:rPr lang="hu-HU" sz="2600" b="1" dirty="0">
                <a:solidFill>
                  <a:srgbClr val="FFFF99"/>
                </a:solidFill>
                <a:latin typeface="+mn-lt"/>
              </a:rPr>
              <a:t>e 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n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2500" y="1340768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B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eolvasom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err="1">
                <a:solidFill>
                  <a:srgbClr val="FFFF99"/>
                </a:solidFill>
              </a:rPr>
              <a:t>az</a:t>
            </a:r>
            <a:r>
              <a:rPr lang="en-US" sz="2000" b="1" i="1" dirty="0">
                <a:solidFill>
                  <a:srgbClr val="FFFF99"/>
                </a:solidFill>
              </a:rPr>
              <a:t> n v</a:t>
            </a:r>
            <a:r>
              <a:rPr lang="hu-HU" sz="2000" b="1" i="1" dirty="0">
                <a:solidFill>
                  <a:srgbClr val="FFFF99"/>
                </a:solidFill>
              </a:rPr>
              <a:t>áltozó </a:t>
            </a:r>
            <a:r>
              <a:rPr lang="hu-HU" sz="2000" b="1" i="1" dirty="0" smtClean="0">
                <a:solidFill>
                  <a:srgbClr val="FFFF99"/>
                </a:solidFill>
              </a:rPr>
              <a:t>értékét.</a:t>
            </a:r>
            <a:endParaRPr lang="en-US" sz="2000" b="1" i="1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964357" y="572029"/>
            <a:ext cx="102668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Gyakoriságtömb</a:t>
            </a:r>
          </a:p>
          <a:p>
            <a:pPr algn="just">
              <a:spcAft>
                <a:spcPts val="1200"/>
              </a:spcAft>
            </a:pPr>
            <a:r>
              <a:rPr lang="hu-HU" sz="2600" b="1" dirty="0" smtClean="0">
                <a:solidFill>
                  <a:srgbClr val="FFFFCC"/>
                </a:solidFill>
              </a:rPr>
              <a:t>(elemei </a:t>
            </a:r>
            <a:r>
              <a:rPr lang="hu-HU" sz="2600" b="1" dirty="0">
                <a:solidFill>
                  <a:srgbClr val="FFFFCC"/>
                </a:solidFill>
              </a:rPr>
              <a:t>e</a:t>
            </a:r>
            <a:r>
              <a:rPr lang="en-US" sz="2600" b="1" dirty="0" smtClean="0">
                <a:solidFill>
                  <a:srgbClr val="FFFFCC"/>
                </a:solidFill>
              </a:rPr>
              <a:t>g</a:t>
            </a:r>
            <a:r>
              <a:rPr lang="hu-HU" sz="2600" b="1" dirty="0" smtClean="0">
                <a:solidFill>
                  <a:srgbClr val="FFFFCC"/>
                </a:solidFill>
              </a:rPr>
              <a:t>ész típusúak)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43472" y="4566833"/>
            <a:ext cx="8472783" cy="1382447"/>
            <a:chOff x="1343472" y="3440347"/>
            <a:chExt cx="8472783" cy="1382447"/>
          </a:xfrm>
        </p:grpSpPr>
        <p:grpSp>
          <p:nvGrpSpPr>
            <p:cNvPr id="4" name="Group 3"/>
            <p:cNvGrpSpPr/>
            <p:nvPr/>
          </p:nvGrpSpPr>
          <p:grpSpPr>
            <a:xfrm>
              <a:off x="1343472" y="3440347"/>
              <a:ext cx="8472783" cy="1382447"/>
              <a:chOff x="2623132" y="878598"/>
              <a:chExt cx="8472783" cy="1382447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2623132" y="1535015"/>
                <a:ext cx="8472783" cy="6775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479102" y="921685"/>
                <a:ext cx="8616" cy="1339360"/>
              </a:xfrm>
              <a:prstGeom prst="line">
                <a:avLst/>
              </a:prstGeom>
              <a:ln w="28575">
                <a:solidFill>
                  <a:srgbClr val="FF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2623132" y="1635643"/>
                <a:ext cx="851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srgbClr val="FFFFCC"/>
                    </a:solidFill>
                  </a:rPr>
                  <a:t>t[</a:t>
                </a:r>
                <a:r>
                  <a:rPr lang="hu-HU" sz="3200" dirty="0" smtClean="0">
                    <a:solidFill>
                      <a:srgbClr val="FFFFCC"/>
                    </a:solidFill>
                  </a:rPr>
                  <a:t>x</a:t>
                </a:r>
                <a:r>
                  <a:rPr lang="en-US" sz="3200" dirty="0" smtClean="0">
                    <a:solidFill>
                      <a:srgbClr val="FFFFCC"/>
                    </a:solidFill>
                  </a:rPr>
                  <a:t>]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71436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1436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4697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4697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7959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17959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91221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91221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644826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644826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77442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377442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110058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110058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42674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842674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575290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575290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307907" y="1675065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0307907" y="878598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351869" y="345378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x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</p:grp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112138" y="3872661"/>
            <a:ext cx="105112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A sorozathoz hozzárendelhető </a:t>
            </a:r>
            <a:r>
              <a:rPr lang="hu-HU" sz="2600" b="1" dirty="0" smtClean="0">
                <a:solidFill>
                  <a:srgbClr val="FFFFCC"/>
                </a:solidFill>
              </a:rPr>
              <a:t>1</a:t>
            </a:r>
            <a:r>
              <a:rPr lang="en-US" sz="2600" b="1" dirty="0" smtClean="0">
                <a:solidFill>
                  <a:srgbClr val="FFFFCC"/>
                </a:solidFill>
              </a:rPr>
              <a:t>0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elemű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gyakoris</a:t>
            </a:r>
            <a:r>
              <a:rPr lang="hu-HU" sz="2600" b="1" dirty="0" smtClean="0">
                <a:solidFill>
                  <a:schemeClr val="bg1"/>
                </a:solidFill>
              </a:rPr>
              <a:t>ágtömb</a:t>
            </a:r>
            <a:r>
              <a:rPr lang="hu-HU" sz="2600" dirty="0" smtClean="0">
                <a:solidFill>
                  <a:srgbClr val="FFFFCC"/>
                </a:solidFill>
              </a:rPr>
              <a:t>: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1057319" y="2680464"/>
            <a:ext cx="10511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err="1" smtClean="0">
                <a:solidFill>
                  <a:srgbClr val="FFFFCC"/>
                </a:solidFill>
              </a:rPr>
              <a:t>élda</a:t>
            </a:r>
            <a:r>
              <a:rPr lang="hu-HU" sz="2600" b="1" dirty="0" smtClean="0">
                <a:solidFill>
                  <a:srgbClr val="FFFFCC"/>
                </a:solidFill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Tekints</a:t>
            </a:r>
            <a:r>
              <a:rPr lang="hu-HU" sz="2600" dirty="0" err="1" smtClean="0">
                <a:solidFill>
                  <a:srgbClr val="FFFFCC"/>
                </a:solidFill>
              </a:rPr>
              <a:t>ünk</a:t>
            </a:r>
            <a:r>
              <a:rPr lang="hu-HU" sz="2600" dirty="0" smtClean="0">
                <a:solidFill>
                  <a:srgbClr val="FFFFCC"/>
                </a:solidFill>
              </a:rPr>
              <a:t> egy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hu-HU" sz="2600" dirty="0" smtClean="0">
                <a:solidFill>
                  <a:srgbClr val="FFFFCC"/>
                </a:solidFill>
              </a:rPr>
              <a:t> elemű számjegyekből álló sorozatot: </a:t>
            </a:r>
            <a:r>
              <a:rPr lang="hu-HU" sz="2600" b="1" dirty="0" smtClean="0">
                <a:solidFill>
                  <a:srgbClr val="FFFFCC"/>
                </a:solidFill>
              </a:rPr>
              <a:t>2, 3</a:t>
            </a:r>
            <a:r>
              <a:rPr lang="en-US" sz="2600" b="1" dirty="0">
                <a:solidFill>
                  <a:srgbClr val="FFFFCC"/>
                </a:solidFill>
              </a:rPr>
              <a:t>, </a:t>
            </a:r>
            <a:r>
              <a:rPr lang="hu-HU" sz="2600" b="1" dirty="0">
                <a:solidFill>
                  <a:srgbClr val="FFFFCC"/>
                </a:solidFill>
              </a:rPr>
              <a:t>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 0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1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9</a:t>
            </a:r>
            <a:r>
              <a:rPr lang="en-US" sz="2600" b="1" dirty="0">
                <a:solidFill>
                  <a:srgbClr val="FFFFCC"/>
                </a:solidFill>
              </a:rPr>
              <a:t>,</a:t>
            </a:r>
            <a:r>
              <a:rPr lang="hu-HU" sz="2600" b="1" dirty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1, 2</a:t>
            </a:r>
            <a:r>
              <a:rPr lang="en-US" sz="2600" b="1" dirty="0">
                <a:solidFill>
                  <a:srgbClr val="FFFFCC"/>
                </a:solidFill>
              </a:rPr>
              <a:t>.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400" y="1830285"/>
            <a:ext cx="10179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/>
            <a:r>
              <a:rPr lang="en-US" sz="3200" b="1" dirty="0">
                <a:solidFill>
                  <a:srgbClr val="FFFF99"/>
                </a:solidFill>
              </a:rPr>
              <a:t>t[x]= </a:t>
            </a:r>
            <a:r>
              <a:rPr lang="hu-HU" sz="3200" b="1" i="1" dirty="0">
                <a:solidFill>
                  <a:srgbClr val="FFFF99"/>
                </a:solidFill>
              </a:rPr>
              <a:t>az x érték előfordulási száma egy adott sorozatban </a:t>
            </a:r>
          </a:p>
        </p:txBody>
      </p:sp>
    </p:spTree>
    <p:extLst>
      <p:ext uri="{BB962C8B-B14F-4D97-AF65-F5344CB8AC3E}">
        <p14:creationId xmlns:p14="http://schemas.microsoft.com/office/powerpoint/2010/main" val="3999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51384" y="47520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2500" y="2118435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A</a:t>
            </a:r>
            <a:r>
              <a:rPr lang="hu-HU" sz="2000" b="1" i="1" dirty="0" smtClean="0">
                <a:solidFill>
                  <a:srgbClr val="FFFF99"/>
                </a:solidFill>
              </a:rPr>
              <a:t>z előfordulástömb elemeit hamisra állítom.</a:t>
            </a:r>
            <a:endParaRPr lang="en-US" sz="2000" b="1" i="1" dirty="0" smtClean="0">
              <a:solidFill>
                <a:srgbClr val="FFFF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8400" y="1267200"/>
            <a:ext cx="5394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e n</a:t>
            </a:r>
          </a:p>
          <a:p>
            <a:pPr>
              <a:lnSpc>
                <a:spcPts val="3000"/>
              </a:lnSpc>
            </a:pP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m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inden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1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0,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99 v</a:t>
            </a:r>
            <a:r>
              <a:rPr lang="hu-HU" sz="2600" b="1" dirty="0" err="1" smtClean="0">
                <a:solidFill>
                  <a:srgbClr val="FFFF99"/>
                </a:solidFill>
                <a:latin typeface="+mn-lt"/>
              </a:rPr>
              <a:t>égezd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 el</a:t>
            </a:r>
          </a:p>
          <a:p>
            <a:pPr>
              <a:lnSpc>
                <a:spcPts val="3000"/>
              </a:lnSpc>
              <a:tabLst>
                <a:tab pos="447675" algn="l"/>
              </a:tabLst>
            </a:pPr>
            <a:r>
              <a:rPr lang="hu-HU" sz="2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	t[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hamis</a:t>
            </a:r>
            <a:endParaRPr lang="en-US" sz="2600" b="1" dirty="0" smtClean="0">
              <a:solidFill>
                <a:srgbClr val="FFFF99"/>
              </a:solidFill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minden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v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ége</a:t>
            </a:r>
            <a:endParaRPr lang="en-US" sz="2600" b="1" dirty="0" smtClean="0">
              <a:solidFill>
                <a:srgbClr val="FFFF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06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400" y="1267200"/>
            <a:ext cx="53941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b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</a:rPr>
              <a:t>e n</a:t>
            </a:r>
          </a:p>
          <a:p>
            <a:pPr>
              <a:lnSpc>
                <a:spcPts val="3000"/>
              </a:lnSpc>
            </a:pP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inden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0,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99 v</a:t>
            </a:r>
            <a:r>
              <a:rPr lang="hu-HU" sz="2600" b="1" dirty="0" err="1" smtClean="0">
                <a:solidFill>
                  <a:schemeClr val="bg1"/>
                </a:solidFill>
                <a:latin typeface="+mn-lt"/>
              </a:rPr>
              <a:t>égezd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el</a:t>
            </a:r>
          </a:p>
          <a:p>
            <a:pPr>
              <a:lnSpc>
                <a:spcPts val="3000"/>
              </a:lnSpc>
              <a:tabLst>
                <a:tab pos="447675" algn="l"/>
              </a:tabLst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t[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]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hamis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minden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v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3000"/>
              </a:lnSpc>
            </a:pPr>
            <a:r>
              <a:rPr lang="hu-HU" sz="26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6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6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6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1,</a:t>
            </a:r>
            <a:r>
              <a:rPr lang="hu-HU" sz="26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n </a:t>
            </a:r>
            <a:r>
              <a:rPr lang="en-US" sz="2600" b="1" dirty="0">
                <a:solidFill>
                  <a:srgbClr val="FFC000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>
              <a:lnSpc>
                <a:spcPts val="3000"/>
              </a:lnSpc>
              <a:tabLst>
                <a:tab pos="452438" algn="l"/>
              </a:tabLst>
            </a:pP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	b</a:t>
            </a:r>
            <a:r>
              <a:rPr lang="hu-HU" sz="2600" b="1" dirty="0">
                <a:solidFill>
                  <a:srgbClr val="FFFF99"/>
                </a:solidFill>
                <a:latin typeface="+mn-lt"/>
              </a:rPr>
              <a:t>e 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x</a:t>
            </a:r>
          </a:p>
          <a:p>
            <a:pPr>
              <a:lnSpc>
                <a:spcPts val="3000"/>
              </a:lnSpc>
              <a:tabLst>
                <a:tab pos="452438" algn="l"/>
              </a:tabLst>
            </a:pP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a x&gt;=10 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és x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&lt;=99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600" b="1" dirty="0" smtClean="0">
              <a:solidFill>
                <a:srgbClr val="FFFF99"/>
              </a:solidFill>
              <a:latin typeface="+mn-lt"/>
            </a:endParaRPr>
          </a:p>
          <a:p>
            <a:pPr>
              <a:lnSpc>
                <a:spcPts val="3000"/>
              </a:lnSpc>
              <a:tabLst>
                <a:tab pos="1250950" algn="l"/>
              </a:tabLst>
            </a:pP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	t[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x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igaz</a:t>
            </a:r>
            <a:endParaRPr lang="hu-HU" sz="2600" b="1" dirty="0">
              <a:solidFill>
                <a:srgbClr val="FFFF99"/>
              </a:solidFill>
              <a:latin typeface="+mn-lt"/>
            </a:endParaRPr>
          </a:p>
          <a:p>
            <a:pPr>
              <a:lnSpc>
                <a:spcPts val="30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	ha v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ége</a:t>
            </a:r>
          </a:p>
          <a:p>
            <a:pPr>
              <a:lnSpc>
                <a:spcPts val="3000"/>
              </a:lnSpc>
              <a:tabLst>
                <a:tab pos="447675" algn="l"/>
              </a:tabLst>
            </a:pPr>
            <a:r>
              <a:rPr lang="hu-HU" sz="2600" b="1" dirty="0" smtClean="0">
                <a:solidFill>
                  <a:srgbClr val="FFC000"/>
                </a:solidFill>
                <a:latin typeface="+mn-lt"/>
              </a:rPr>
              <a:t>minden vége</a:t>
            </a:r>
            <a:endParaRPr lang="en-US" sz="2600" b="1" dirty="0" smtClean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3532" y="3140968"/>
            <a:ext cx="52570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b="1" i="1" dirty="0" smtClean="0">
                <a:solidFill>
                  <a:srgbClr val="FFFF99"/>
                </a:solidFill>
              </a:rPr>
              <a:t>Beolvasok egy számot az x változóba.</a:t>
            </a:r>
          </a:p>
          <a:p>
            <a:pPr algn="just"/>
            <a:r>
              <a:rPr lang="hu-HU" sz="2000" b="1" i="1" dirty="0">
                <a:solidFill>
                  <a:srgbClr val="FFFF99"/>
                </a:solidFill>
              </a:rPr>
              <a:t>H</a:t>
            </a:r>
            <a:r>
              <a:rPr lang="hu-HU" sz="2000" b="1" i="1" dirty="0" smtClean="0">
                <a:solidFill>
                  <a:srgbClr val="FFFF99"/>
                </a:solidFill>
              </a:rPr>
              <a:t>a x kétjegyű, az </a:t>
            </a:r>
            <a:r>
              <a:rPr lang="hu-HU" sz="2000" b="1" i="1" dirty="0">
                <a:solidFill>
                  <a:srgbClr val="FFFF99"/>
                </a:solidFill>
              </a:rPr>
              <a:t>x indexű elem </a:t>
            </a:r>
            <a:r>
              <a:rPr lang="hu-HU" sz="2000" b="1" i="1" dirty="0" smtClean="0">
                <a:solidFill>
                  <a:srgbClr val="FFFF99"/>
                </a:solidFill>
              </a:rPr>
              <a:t>értékét</a:t>
            </a:r>
          </a:p>
          <a:p>
            <a:pPr algn="just"/>
            <a:r>
              <a:rPr lang="hu-HU" sz="2000" b="1" i="1" dirty="0" smtClean="0">
                <a:solidFill>
                  <a:srgbClr val="FFFF99"/>
                </a:solidFill>
              </a:rPr>
              <a:t>igazra változtat</a:t>
            </a:r>
            <a:r>
              <a:rPr lang="en-US" sz="2000" b="1" i="1" dirty="0" smtClean="0">
                <a:solidFill>
                  <a:srgbClr val="FFFF99"/>
                </a:solidFill>
              </a:rPr>
              <a:t>om</a:t>
            </a:r>
            <a:r>
              <a:rPr lang="hu-HU" sz="2000" b="1" i="1" dirty="0" smtClean="0">
                <a:solidFill>
                  <a:srgbClr val="FFFF99"/>
                </a:solidFill>
              </a:rPr>
              <a:t>. </a:t>
            </a:r>
            <a:endParaRPr lang="en-US" sz="2000" b="1" i="1" dirty="0">
              <a:solidFill>
                <a:srgbClr val="FFFF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08578" y="2814998"/>
            <a:ext cx="5504046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000" b="1" i="1" dirty="0" smtClean="0">
                <a:solidFill>
                  <a:srgbClr val="FFC000"/>
                </a:solidFill>
              </a:rPr>
              <a:t>n-</a:t>
            </a:r>
            <a:r>
              <a:rPr lang="en-US" sz="2000" b="1" i="1" dirty="0" err="1" smtClean="0">
                <a:solidFill>
                  <a:srgbClr val="FFC000"/>
                </a:solidFill>
              </a:rPr>
              <a:t>szer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hu-HU" sz="2000" b="1" i="1" dirty="0" smtClean="0">
                <a:solidFill>
                  <a:srgbClr val="FFC000"/>
                </a:solidFill>
              </a:rPr>
              <a:t>ismétlem:</a:t>
            </a:r>
            <a:endParaRPr lang="hu-HU" sz="2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6510" y="1268760"/>
            <a:ext cx="513030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800"/>
              </a:lnSpc>
            </a:pP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íg i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&lt;=99 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és t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i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]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rgbClr val="FFFF99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rgbClr val="FFFF99"/>
                </a:solidFill>
                <a:latin typeface="+mn-lt"/>
              </a:rPr>
              <a:t>égezd el</a:t>
            </a:r>
          </a:p>
          <a:p>
            <a:pPr>
              <a:lnSpc>
                <a:spcPts val="2800"/>
              </a:lnSpc>
            </a:pPr>
            <a:r>
              <a:rPr lang="hu-HU" sz="26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600" b="1" dirty="0" err="1">
                <a:solidFill>
                  <a:srgbClr val="FFFF99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i+1</a:t>
            </a:r>
            <a:endParaRPr lang="en-US" sz="2600" b="1" dirty="0">
              <a:solidFill>
                <a:srgbClr val="FFFF99"/>
              </a:solidFill>
              <a:latin typeface="+mn-lt"/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íg 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v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ége</a:t>
            </a:r>
            <a:endParaRPr lang="en-US" sz="2600" b="1" dirty="0" smtClean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0007" y="1412776"/>
            <a:ext cx="60319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>
                <a:solidFill>
                  <a:srgbClr val="FFFF99"/>
                </a:solidFill>
              </a:rPr>
              <a:t>1</a:t>
            </a:r>
            <a:r>
              <a:rPr lang="en-US" sz="2000" b="1" i="1" dirty="0">
                <a:solidFill>
                  <a:srgbClr val="FFFF99"/>
                </a:solidFill>
              </a:rPr>
              <a:t>0-t</a:t>
            </a:r>
            <a:r>
              <a:rPr lang="hu-HU" sz="2000" b="1" i="1" dirty="0">
                <a:solidFill>
                  <a:srgbClr val="FFFF99"/>
                </a:solidFill>
              </a:rPr>
              <a:t>ől indulva, felfele halad</a:t>
            </a:r>
            <a:r>
              <a:rPr lang="en-US" sz="2000" b="1" i="1" dirty="0">
                <a:solidFill>
                  <a:srgbClr val="FFFF99"/>
                </a:solidFill>
              </a:rPr>
              <a:t>ok a t</a:t>
            </a:r>
            <a:r>
              <a:rPr lang="hu-HU" sz="2000" b="1" i="1" dirty="0">
                <a:solidFill>
                  <a:srgbClr val="FFFF99"/>
                </a:solidFill>
              </a:rPr>
              <a:t>ö</a:t>
            </a:r>
            <a:r>
              <a:rPr lang="en-US" sz="2000" b="1" i="1" dirty="0" err="1" smtClean="0">
                <a:solidFill>
                  <a:srgbClr val="FFFF99"/>
                </a:solidFill>
              </a:rPr>
              <a:t>mbben</a:t>
            </a:r>
            <a:r>
              <a:rPr lang="hu-HU" sz="2000" b="1" i="1" dirty="0" smtClean="0">
                <a:solidFill>
                  <a:srgbClr val="FFFF99"/>
                </a:solidFill>
              </a:rPr>
              <a:t>. Akkor </a:t>
            </a:r>
          </a:p>
          <a:p>
            <a:r>
              <a:rPr lang="hu-HU" sz="2000" b="1" i="1" dirty="0">
                <a:solidFill>
                  <a:srgbClr val="FFFF99"/>
                </a:solidFill>
              </a:rPr>
              <a:t>á</a:t>
            </a:r>
            <a:r>
              <a:rPr lang="hu-HU" sz="2000" b="1" i="1" dirty="0" smtClean="0">
                <a:solidFill>
                  <a:srgbClr val="FFFF99"/>
                </a:solidFill>
              </a:rPr>
              <a:t>llok le, ha találok a tömbben egy hamis értéket</a:t>
            </a:r>
            <a:r>
              <a:rPr lang="en-US" sz="2000" b="1" i="1" dirty="0" smtClean="0">
                <a:solidFill>
                  <a:srgbClr val="FFFF99"/>
                </a:solidFill>
              </a:rPr>
              <a:t>,</a:t>
            </a:r>
            <a:endParaRPr lang="hu-HU" sz="2000" b="1" i="1" dirty="0" smtClean="0">
              <a:solidFill>
                <a:srgbClr val="FFFF99"/>
              </a:solidFill>
            </a:endParaRPr>
          </a:p>
          <a:p>
            <a:r>
              <a:rPr lang="hu-HU" sz="2000" b="1" i="1" dirty="0">
                <a:solidFill>
                  <a:srgbClr val="FFFF99"/>
                </a:solidFill>
              </a:rPr>
              <a:t>v</a:t>
            </a:r>
            <a:r>
              <a:rPr lang="hu-HU" sz="2000" b="1" i="1" dirty="0" smtClean="0">
                <a:solidFill>
                  <a:srgbClr val="FFFF99"/>
                </a:solidFill>
              </a:rPr>
              <a:t>agy minden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hu-HU" sz="2000" b="1" i="1" dirty="0" smtClean="0">
                <a:solidFill>
                  <a:srgbClr val="FFFF99"/>
                </a:solidFill>
              </a:rPr>
              <a:t>kétjegyű  </a:t>
            </a:r>
            <a:r>
              <a:rPr lang="hu-HU" sz="2000" b="1" i="1" dirty="0">
                <a:solidFill>
                  <a:srgbClr val="FFFF99"/>
                </a:solidFill>
              </a:rPr>
              <a:t>elemet </a:t>
            </a:r>
            <a:r>
              <a:rPr lang="hu-HU" sz="2000" b="1" i="1" dirty="0" smtClean="0">
                <a:solidFill>
                  <a:srgbClr val="FFFF99"/>
                </a:solidFill>
              </a:rPr>
              <a:t>megvizsgál</a:t>
            </a:r>
            <a:r>
              <a:rPr lang="en-US" sz="2000" b="1" i="1" dirty="0" smtClean="0">
                <a:solidFill>
                  <a:srgbClr val="FFFF99"/>
                </a:solidFill>
              </a:rPr>
              <a:t>tam</a:t>
            </a:r>
            <a:r>
              <a:rPr lang="hu-HU" sz="2000" b="1" i="1" dirty="0" smtClean="0">
                <a:solidFill>
                  <a:srgbClr val="FFFF99"/>
                </a:solidFill>
              </a:rPr>
              <a:t>.</a:t>
            </a:r>
            <a:endParaRPr lang="en-US" sz="2000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6510" y="1268760"/>
            <a:ext cx="5130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8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&lt;=99 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és t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]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>
              <a:lnSpc>
                <a:spcPts val="28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i+1</a:t>
            </a:r>
            <a:endParaRPr lang="en-US" sz="2600" b="1" dirty="0">
              <a:solidFill>
                <a:schemeClr val="bg1"/>
              </a:solidFill>
              <a:latin typeface="+mn-lt"/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ha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&gt;99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ki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“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nincsenek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ilyen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FFFF99"/>
                </a:solidFill>
                <a:latin typeface="+mn-lt"/>
              </a:rPr>
              <a:t>sz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ámok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”</a:t>
            </a:r>
            <a:endParaRPr lang="hu-HU" sz="2600" b="1" dirty="0" smtClean="0">
              <a:solidFill>
                <a:srgbClr val="FFFF99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k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ülönben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ki i,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” “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99</a:t>
            </a:r>
            <a:endParaRPr lang="en-US" sz="2600" b="1" dirty="0">
              <a:solidFill>
                <a:schemeClr val="bg1">
                  <a:lumMod val="95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íg 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t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[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i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]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 v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</a:rPr>
              <a:t>égezd el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i-1</a:t>
            </a:r>
            <a:endParaRPr lang="en-US" sz="2600" b="1" dirty="0">
              <a:solidFill>
                <a:schemeClr val="bg1">
                  <a:lumMod val="95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íg 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v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i</a:t>
            </a:r>
            <a:endParaRPr lang="en-US" sz="2600" b="1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rgbClr val="FFFFCC"/>
                </a:solidFill>
              </a:rPr>
              <a:t>ha v</a:t>
            </a:r>
            <a:r>
              <a:rPr lang="hu-HU" sz="2600" b="1" dirty="0">
                <a:solidFill>
                  <a:srgbClr val="FFFFCC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endParaRPr lang="en-US" sz="2600" b="1" dirty="0">
              <a:solidFill>
                <a:srgbClr val="FFFFCC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  <a:latin typeface="+mn-lt"/>
              </a:rPr>
              <a:t>	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 smtClean="0">
              <a:solidFill>
                <a:srgbClr val="FFFF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2179" y="2564904"/>
            <a:ext cx="5576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>
                <a:solidFill>
                  <a:srgbClr val="FFFF99"/>
                </a:solidFill>
              </a:rPr>
              <a:t>H</a:t>
            </a:r>
            <a:r>
              <a:rPr lang="en-US" sz="2000" b="1" i="1" dirty="0" smtClean="0">
                <a:solidFill>
                  <a:srgbClr val="FFFF99"/>
                </a:solidFill>
              </a:rPr>
              <a:t>a </a:t>
            </a:r>
            <a:r>
              <a:rPr lang="hu-HU" sz="2000" b="1" i="1" dirty="0" smtClean="0">
                <a:solidFill>
                  <a:srgbClr val="FFFF99"/>
                </a:solidFill>
              </a:rPr>
              <a:t>azért álltam le, mert minden kétjegyű elemet megvizsgáltam, 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ez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hu-HU" sz="2000" b="1" i="1" dirty="0" smtClean="0">
                <a:solidFill>
                  <a:srgbClr val="FFFF99"/>
                </a:solidFill>
              </a:rPr>
              <a:t>azt jele</a:t>
            </a:r>
            <a:r>
              <a:rPr lang="en-US" sz="2000" b="1" i="1" dirty="0" smtClean="0">
                <a:solidFill>
                  <a:srgbClr val="FFFF99"/>
                </a:solidFill>
              </a:rPr>
              <a:t>n</a:t>
            </a:r>
            <a:r>
              <a:rPr lang="hu-HU" sz="2000" b="1" i="1" dirty="0" smtClean="0">
                <a:solidFill>
                  <a:srgbClr val="FFFF99"/>
                </a:solidFill>
              </a:rPr>
              <a:t>ti, hogy nem találtam hamis</a:t>
            </a:r>
            <a:r>
              <a:rPr lang="en-US" sz="2000" b="1" i="1" dirty="0" smtClean="0">
                <a:solidFill>
                  <a:srgbClr val="FFFF99"/>
                </a:solidFill>
              </a:rPr>
              <a:t> </a:t>
            </a:r>
            <a:r>
              <a:rPr lang="hu-HU" sz="2000" b="1" i="1" dirty="0" smtClean="0">
                <a:solidFill>
                  <a:srgbClr val="FFFF99"/>
                </a:solidFill>
              </a:rPr>
              <a:t>értéket, így  kiíratom az üzenetet.</a:t>
            </a:r>
          </a:p>
        </p:txBody>
      </p:sp>
    </p:spTree>
    <p:extLst>
      <p:ext uri="{BB962C8B-B14F-4D97-AF65-F5344CB8AC3E}">
        <p14:creationId xmlns:p14="http://schemas.microsoft.com/office/powerpoint/2010/main" val="9026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6510" y="1268760"/>
            <a:ext cx="5130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8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&lt;=99 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és t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]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>
              <a:lnSpc>
                <a:spcPts val="28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i+1</a:t>
            </a:r>
            <a:endParaRPr lang="en-US" sz="2600" b="1" dirty="0">
              <a:solidFill>
                <a:schemeClr val="bg1"/>
              </a:solidFill>
              <a:latin typeface="+mn-lt"/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ha </a:t>
            </a:r>
            <a:r>
              <a:rPr lang="en-US" sz="2600" b="1" dirty="0" err="1" smtClean="0">
                <a:solidFill>
                  <a:srgbClr val="FFC000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&gt;99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akkor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“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nincsenek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ilyen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sz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ámok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”</a:t>
            </a:r>
            <a:endParaRPr lang="hu-HU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k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ülönben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hu-HU" sz="2600" b="1" dirty="0" smtClean="0">
                <a:solidFill>
                  <a:srgbClr val="FFFF99"/>
                </a:solidFill>
                <a:latin typeface="+mn-lt"/>
              </a:rPr>
              <a:t>ki i,</a:t>
            </a:r>
            <a:r>
              <a:rPr lang="en-US" sz="2600" b="1" dirty="0" smtClean="0">
                <a:solidFill>
                  <a:srgbClr val="FFFF99"/>
                </a:solidFill>
                <a:latin typeface="+mn-lt"/>
              </a:rPr>
              <a:t> ” “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99</a:t>
            </a:r>
            <a:endParaRPr lang="en-US" sz="2600" b="1" dirty="0">
              <a:solidFill>
                <a:schemeClr val="bg1">
                  <a:lumMod val="95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íg 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t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[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i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]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 v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</a:rPr>
              <a:t>égezd el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sz="2600" b="1" dirty="0" err="1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i-1</a:t>
            </a:r>
            <a:endParaRPr lang="en-US" sz="2600" b="1" dirty="0">
              <a:solidFill>
                <a:schemeClr val="bg1">
                  <a:lumMod val="95000"/>
                </a:schemeClr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>
                    <a:lumMod val="95000"/>
                  </a:schemeClr>
                </a:solidFill>
                <a:sym typeface="Symbol" panose="05050102010706020507" pitchFamily="18" charset="2"/>
              </a:rPr>
              <a:t>íg </a:t>
            </a:r>
            <a:r>
              <a:rPr lang="en-US" sz="2600" b="1" dirty="0">
                <a:solidFill>
                  <a:schemeClr val="bg1">
                    <a:lumMod val="95000"/>
                  </a:schemeClr>
                </a:solidFill>
              </a:rPr>
              <a:t>v</a:t>
            </a:r>
            <a:r>
              <a:rPr lang="hu-HU" sz="2600" b="1" dirty="0" smtClean="0">
                <a:solidFill>
                  <a:schemeClr val="bg1">
                    <a:lumMod val="95000"/>
                  </a:schemeClr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i</a:t>
            </a:r>
            <a:endParaRPr lang="en-US" sz="2600" b="1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rgbClr val="FFC000"/>
                </a:solidFill>
              </a:rPr>
              <a:t>ha v</a:t>
            </a:r>
            <a:r>
              <a:rPr lang="hu-HU" sz="2600" b="1" dirty="0">
                <a:solidFill>
                  <a:srgbClr val="FFC000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endParaRPr lang="en-US" sz="2600" b="1" dirty="0">
              <a:solidFill>
                <a:srgbClr val="FFFFCC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  <a:latin typeface="+mn-lt"/>
              </a:rPr>
              <a:t>	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 smtClean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0277" y="3501008"/>
            <a:ext cx="5576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>
                <a:solidFill>
                  <a:srgbClr val="FFFF99"/>
                </a:solidFill>
              </a:rPr>
              <a:t>H</a:t>
            </a:r>
            <a:r>
              <a:rPr lang="en-US" sz="2000" b="1" i="1" dirty="0" smtClean="0">
                <a:solidFill>
                  <a:srgbClr val="FFFF99"/>
                </a:solidFill>
              </a:rPr>
              <a:t>a </a:t>
            </a:r>
            <a:r>
              <a:rPr lang="hu-HU" sz="2000" b="1" i="1" dirty="0">
                <a:solidFill>
                  <a:srgbClr val="FFFF99"/>
                </a:solidFill>
              </a:rPr>
              <a:t>találtam hamis értéket</a:t>
            </a:r>
            <a:r>
              <a:rPr lang="en-US" sz="2000" b="1" i="1" dirty="0">
                <a:solidFill>
                  <a:srgbClr val="FFFF99"/>
                </a:solidFill>
              </a:rPr>
              <a:t>, </a:t>
            </a:r>
            <a:r>
              <a:rPr lang="en-US" sz="2000" b="1" i="1" dirty="0" err="1">
                <a:solidFill>
                  <a:srgbClr val="FFFF99"/>
                </a:solidFill>
              </a:rPr>
              <a:t>ki</a:t>
            </a:r>
            <a:r>
              <a:rPr lang="hu-HU" sz="2000" b="1" i="1" dirty="0">
                <a:solidFill>
                  <a:srgbClr val="FFFF99"/>
                </a:solidFill>
              </a:rPr>
              <a:t>í</a:t>
            </a:r>
            <a:r>
              <a:rPr lang="en-US" sz="2000" b="1" i="1" dirty="0" err="1">
                <a:solidFill>
                  <a:srgbClr val="FFFF99"/>
                </a:solidFill>
              </a:rPr>
              <a:t>ratom</a:t>
            </a:r>
            <a:r>
              <a:rPr lang="hu-HU" sz="2000" b="1" i="1" dirty="0">
                <a:solidFill>
                  <a:srgbClr val="FFFF99"/>
                </a:solidFill>
              </a:rPr>
              <a:t> az </a:t>
            </a:r>
            <a:r>
              <a:rPr lang="en-US" sz="2000" b="1" i="1" dirty="0" err="1">
                <a:solidFill>
                  <a:srgbClr val="FFFF99"/>
                </a:solidFill>
              </a:rPr>
              <a:t>elem</a:t>
            </a:r>
            <a:r>
              <a:rPr lang="en-US" sz="2000" b="1" i="1" dirty="0">
                <a:solidFill>
                  <a:srgbClr val="FFFF99"/>
                </a:solidFill>
              </a:rPr>
              <a:t> index</a:t>
            </a:r>
            <a:r>
              <a:rPr lang="hu-HU" sz="2000" b="1" i="1" dirty="0" smtClean="0">
                <a:solidFill>
                  <a:srgbClr val="FFFF99"/>
                </a:solidFill>
              </a:rPr>
              <a:t>ét</a:t>
            </a:r>
            <a:r>
              <a:rPr lang="en-US" sz="2000" b="1" i="1" dirty="0" smtClean="0">
                <a:solidFill>
                  <a:srgbClr val="FFFF99"/>
                </a:solidFill>
              </a:rPr>
              <a:t>. E</a:t>
            </a:r>
            <a:r>
              <a:rPr lang="hu-HU" sz="2000" b="1" i="1" dirty="0" smtClean="0">
                <a:solidFill>
                  <a:srgbClr val="FFFF99"/>
                </a:solidFill>
              </a:rPr>
              <a:t>z </a:t>
            </a:r>
            <a:r>
              <a:rPr lang="en-US" sz="2000" b="1" i="1" dirty="0" err="1">
                <a:solidFill>
                  <a:srgbClr val="FFFF99"/>
                </a:solidFill>
              </a:rPr>
              <a:t>lesz</a:t>
            </a:r>
            <a:r>
              <a:rPr lang="en-US" sz="2000" b="1" i="1" dirty="0">
                <a:solidFill>
                  <a:srgbClr val="FFFF99"/>
                </a:solidFill>
              </a:rPr>
              <a:t> a </a:t>
            </a:r>
            <a:r>
              <a:rPr lang="en-US" sz="2000" b="1" i="1" dirty="0" err="1">
                <a:solidFill>
                  <a:srgbClr val="FFFF99"/>
                </a:solidFill>
              </a:rPr>
              <a:t>legkisebb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hu-HU" sz="2000" b="1" i="1" dirty="0">
                <a:solidFill>
                  <a:srgbClr val="FFFF99"/>
                </a:solidFill>
              </a:rPr>
              <a:t>kétjegyű </a:t>
            </a:r>
            <a:r>
              <a:rPr lang="hu-HU" sz="2000" b="1" i="1" dirty="0" smtClean="0">
                <a:solidFill>
                  <a:srgbClr val="FFFF99"/>
                </a:solidFill>
              </a:rPr>
              <a:t>szám</a:t>
            </a:r>
            <a:r>
              <a:rPr lang="en-US" sz="2000" b="1" i="1" dirty="0" smtClean="0">
                <a:solidFill>
                  <a:srgbClr val="FFFF99"/>
                </a:solidFill>
              </a:rPr>
              <a:t>,</a:t>
            </a:r>
            <a:r>
              <a:rPr lang="hu-HU" sz="2000" b="1" i="1" dirty="0" smtClean="0">
                <a:solidFill>
                  <a:srgbClr val="FFFF99"/>
                </a:solidFill>
              </a:rPr>
              <a:t> ami</a:t>
            </a:r>
            <a:endParaRPr lang="en-US" sz="2000" b="1" i="1" dirty="0" smtClean="0">
              <a:solidFill>
                <a:srgbClr val="FFFF99"/>
              </a:solidFill>
            </a:endParaRPr>
          </a:p>
          <a:p>
            <a:r>
              <a:rPr lang="hu-HU" sz="2000" b="1" i="1" dirty="0" smtClean="0">
                <a:solidFill>
                  <a:srgbClr val="FFFF99"/>
                </a:solidFill>
              </a:rPr>
              <a:t>nem </a:t>
            </a:r>
            <a:r>
              <a:rPr lang="hu-HU" sz="2000" b="1" i="1" dirty="0">
                <a:solidFill>
                  <a:srgbClr val="FFFF99"/>
                </a:solidFill>
              </a:rPr>
              <a:t>szerepelt a </a:t>
            </a:r>
            <a:r>
              <a:rPr lang="hu-HU" sz="2000" b="1" i="1" dirty="0" smtClean="0">
                <a:solidFill>
                  <a:srgbClr val="FFFF99"/>
                </a:solidFill>
              </a:rPr>
              <a:t>beolvasott </a:t>
            </a:r>
            <a:r>
              <a:rPr lang="hu-HU" sz="2000" b="1" i="1" dirty="0">
                <a:solidFill>
                  <a:srgbClr val="FFFF99"/>
                </a:solidFill>
              </a:rPr>
              <a:t>számok </a:t>
            </a:r>
            <a:r>
              <a:rPr lang="hu-HU" sz="2000" b="1" i="1" dirty="0" smtClean="0">
                <a:solidFill>
                  <a:srgbClr val="FFFF99"/>
                </a:solidFill>
              </a:rPr>
              <a:t>között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6510" y="1268760"/>
            <a:ext cx="5130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8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&lt;=99 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és t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]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>
              <a:lnSpc>
                <a:spcPts val="28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i+1</a:t>
            </a:r>
            <a:endParaRPr lang="en-US" sz="2600" b="1" dirty="0">
              <a:solidFill>
                <a:schemeClr val="bg1"/>
              </a:solidFill>
              <a:latin typeface="+mn-lt"/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ha </a:t>
            </a:r>
            <a:r>
              <a:rPr lang="en-US" sz="2600" b="1" dirty="0" err="1" smtClean="0">
                <a:solidFill>
                  <a:srgbClr val="FFC000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rgbClr val="FFC000"/>
                </a:solidFill>
                <a:latin typeface="+mn-lt"/>
              </a:rPr>
              <a:t>&gt;99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akkor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“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nincsenek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ilyen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sz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ámok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”</a:t>
            </a:r>
            <a:endParaRPr lang="hu-HU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k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ülönben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ki i,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” “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smtClean="0">
                <a:solidFill>
                  <a:srgbClr val="FFFF99"/>
                </a:solidFill>
              </a:rPr>
              <a:t> </a:t>
            </a:r>
            <a:r>
              <a:rPr lang="en-US" sz="2600" b="1" dirty="0" err="1" smtClean="0">
                <a:solidFill>
                  <a:srgbClr val="FFFF99"/>
                </a:solidFill>
              </a:rPr>
              <a:t>i</a:t>
            </a:r>
            <a:r>
              <a:rPr lang="hu-HU" sz="26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99</a:t>
            </a:r>
            <a:endParaRPr lang="en-US" sz="2600" b="1" dirty="0">
              <a:solidFill>
                <a:srgbClr val="FFFF99"/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rgbClr val="FFFF99"/>
                </a:solidFill>
                <a:sym typeface="Symbol" panose="05050102010706020507" pitchFamily="18" charset="2"/>
              </a:rPr>
              <a:t>íg </a:t>
            </a:r>
            <a:r>
              <a:rPr lang="hu-HU" sz="26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t</a:t>
            </a:r>
            <a:r>
              <a:rPr lang="en-US" sz="2600" b="1" dirty="0">
                <a:solidFill>
                  <a:srgbClr val="FFFF99"/>
                </a:solidFill>
                <a:sym typeface="Symbol" panose="05050102010706020507" pitchFamily="18" charset="2"/>
              </a:rPr>
              <a:t>[</a:t>
            </a:r>
            <a:r>
              <a:rPr lang="en-US" sz="2600" b="1" dirty="0" err="1">
                <a:solidFill>
                  <a:srgbClr val="FFFF99"/>
                </a:solidFill>
                <a:sym typeface="Symbol" panose="05050102010706020507" pitchFamily="18" charset="2"/>
              </a:rPr>
              <a:t>i</a:t>
            </a:r>
            <a:r>
              <a:rPr lang="en-US" sz="2600" b="1" dirty="0">
                <a:solidFill>
                  <a:srgbClr val="FFFF99"/>
                </a:solidFill>
                <a:sym typeface="Symbol" panose="05050102010706020507" pitchFamily="18" charset="2"/>
              </a:rPr>
              <a:t>]</a:t>
            </a:r>
            <a:r>
              <a:rPr lang="en-US" sz="2600" b="1" dirty="0">
                <a:solidFill>
                  <a:srgbClr val="FFFF99"/>
                </a:solidFill>
              </a:rPr>
              <a:t> v</a:t>
            </a:r>
            <a:r>
              <a:rPr lang="hu-HU" sz="2600" b="1" dirty="0">
                <a:solidFill>
                  <a:srgbClr val="FFFF99"/>
                </a:solidFill>
              </a:rPr>
              <a:t>égezd el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>
                <a:solidFill>
                  <a:srgbClr val="FFFF99"/>
                </a:solidFill>
              </a:rPr>
              <a:t> </a:t>
            </a:r>
            <a:r>
              <a:rPr lang="en-US" sz="2600" b="1" dirty="0" smtClean="0">
                <a:solidFill>
                  <a:srgbClr val="FFFF99"/>
                </a:solidFill>
              </a:rPr>
              <a:t>	</a:t>
            </a:r>
            <a:r>
              <a:rPr lang="en-US" sz="2600" b="1" dirty="0">
                <a:solidFill>
                  <a:srgbClr val="FFFF99"/>
                </a:solidFill>
              </a:rPr>
              <a:t>	</a:t>
            </a:r>
            <a:r>
              <a:rPr lang="en-US" sz="2600" b="1" dirty="0" err="1">
                <a:solidFill>
                  <a:srgbClr val="FFFF99"/>
                </a:solidFill>
              </a:rPr>
              <a:t>i</a:t>
            </a:r>
            <a:r>
              <a:rPr lang="hu-HU" sz="26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i-1</a:t>
            </a:r>
            <a:endParaRPr lang="en-US" sz="2600" b="1" dirty="0">
              <a:solidFill>
                <a:srgbClr val="FFFF99"/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rgbClr val="FFFF99"/>
                </a:solidFill>
                <a:sym typeface="Symbol" panose="05050102010706020507" pitchFamily="18" charset="2"/>
              </a:rPr>
              <a:t>íg </a:t>
            </a:r>
            <a:r>
              <a:rPr lang="en-US" sz="2600" b="1" dirty="0">
                <a:solidFill>
                  <a:srgbClr val="FFFF99"/>
                </a:solidFill>
              </a:rPr>
              <a:t>v</a:t>
            </a:r>
            <a:r>
              <a:rPr lang="hu-HU" sz="2600" b="1" dirty="0" smtClean="0">
                <a:solidFill>
                  <a:srgbClr val="FFFF99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i</a:t>
            </a:r>
            <a:endParaRPr lang="en-US" sz="2600" b="1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rgbClr val="FFC000"/>
                </a:solidFill>
              </a:rPr>
              <a:t>ha v</a:t>
            </a:r>
            <a:r>
              <a:rPr lang="hu-HU" sz="2600" b="1" dirty="0">
                <a:solidFill>
                  <a:srgbClr val="FFC000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endParaRPr lang="en-US" sz="2600" b="1" dirty="0">
              <a:solidFill>
                <a:srgbClr val="FFFFCC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  <a:latin typeface="+mn-lt"/>
              </a:rPr>
              <a:t>	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 smtClean="0">
              <a:solidFill>
                <a:srgbClr val="FFFF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50277" y="4293096"/>
            <a:ext cx="5576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FF99"/>
                </a:solidFill>
              </a:rPr>
              <a:t>99-t</a:t>
            </a:r>
            <a:r>
              <a:rPr lang="hu-HU" sz="2000" b="1" i="1" dirty="0">
                <a:solidFill>
                  <a:srgbClr val="FFFF99"/>
                </a:solidFill>
              </a:rPr>
              <a:t>ől indulva, </a:t>
            </a:r>
            <a:r>
              <a:rPr lang="en-US" sz="2000" b="1" i="1" dirty="0" err="1">
                <a:solidFill>
                  <a:srgbClr val="FFFF99"/>
                </a:solidFill>
              </a:rPr>
              <a:t>lefele</a:t>
            </a:r>
            <a:r>
              <a:rPr lang="hu-HU" sz="2000" b="1" i="1" dirty="0">
                <a:solidFill>
                  <a:srgbClr val="FFFF99"/>
                </a:solidFill>
              </a:rPr>
              <a:t> halad</a:t>
            </a:r>
            <a:r>
              <a:rPr lang="en-US" sz="2000" b="1" i="1" dirty="0">
                <a:solidFill>
                  <a:srgbClr val="FFFF99"/>
                </a:solidFill>
              </a:rPr>
              <a:t>ok a t</a:t>
            </a:r>
            <a:r>
              <a:rPr lang="hu-HU" sz="2000" b="1" i="1" dirty="0">
                <a:solidFill>
                  <a:srgbClr val="FFFF99"/>
                </a:solidFill>
              </a:rPr>
              <a:t>ö</a:t>
            </a:r>
            <a:r>
              <a:rPr lang="en-US" sz="2000" b="1" i="1" dirty="0" err="1" smtClean="0">
                <a:solidFill>
                  <a:srgbClr val="FFFF99"/>
                </a:solidFill>
              </a:rPr>
              <a:t>mbben</a:t>
            </a:r>
            <a:r>
              <a:rPr lang="en-US" sz="2000" b="1" i="1" dirty="0" smtClean="0">
                <a:solidFill>
                  <a:srgbClr val="FFFF99"/>
                </a:solidFill>
              </a:rPr>
              <a:t>,</a:t>
            </a:r>
            <a:endParaRPr lang="en-US" sz="2000" b="1" i="1" dirty="0">
              <a:solidFill>
                <a:srgbClr val="FFFF99"/>
              </a:solidFill>
            </a:endParaRPr>
          </a:p>
          <a:p>
            <a:r>
              <a:rPr lang="hu-HU" sz="2000" b="1" i="1" dirty="0" smtClean="0">
                <a:solidFill>
                  <a:srgbClr val="FFFF99"/>
                </a:solidFill>
              </a:rPr>
              <a:t>amíg </a:t>
            </a:r>
            <a:r>
              <a:rPr lang="hu-HU" sz="2000" b="1" i="1" dirty="0">
                <a:solidFill>
                  <a:srgbClr val="FFFF99"/>
                </a:solidFill>
              </a:rPr>
              <a:t>a tömbben nem találok </a:t>
            </a:r>
            <a:r>
              <a:rPr lang="en-US" sz="2000" b="1" i="1" dirty="0">
                <a:solidFill>
                  <a:srgbClr val="FFFF99"/>
                </a:solidFill>
              </a:rPr>
              <a:t>h</a:t>
            </a:r>
            <a:r>
              <a:rPr lang="hu-HU" sz="2000" b="1" i="1" dirty="0">
                <a:solidFill>
                  <a:srgbClr val="FFFF99"/>
                </a:solidFill>
              </a:rPr>
              <a:t>amis </a:t>
            </a:r>
            <a:r>
              <a:rPr lang="hu-HU" sz="2000" b="1" i="1" dirty="0" smtClean="0">
                <a:solidFill>
                  <a:srgbClr val="FFFF99"/>
                </a:solidFill>
              </a:rPr>
              <a:t>értéket</a:t>
            </a:r>
            <a:r>
              <a:rPr lang="en-US" sz="2000" b="1" dirty="0" smtClean="0">
                <a:solidFill>
                  <a:srgbClr val="FFFF99"/>
                </a:solidFill>
              </a:rPr>
              <a:t>.</a:t>
            </a:r>
            <a:endParaRPr lang="en-US" sz="2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49677" y="548680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392" y="1196752"/>
            <a:ext cx="5225198" cy="52565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6510" y="1268760"/>
            <a:ext cx="51303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800"/>
              </a:lnSpc>
            </a:pP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&lt;=99 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és t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[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]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>
              <a:lnSpc>
                <a:spcPts val="28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i+1</a:t>
            </a:r>
            <a:endParaRPr lang="en-US" sz="2600" b="1" dirty="0">
              <a:solidFill>
                <a:schemeClr val="bg1"/>
              </a:solidFill>
              <a:latin typeface="+mn-lt"/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am</a:t>
            </a:r>
            <a:r>
              <a:rPr lang="hu-HU" sz="2600" b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íg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ége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ha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&gt;99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akkor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ki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“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nincsenek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ilyen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+mn-lt"/>
              </a:rPr>
              <a:t>sz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ámok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”</a:t>
            </a:r>
            <a:endParaRPr lang="hu-HU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447675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k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ülönben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 ki i,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” “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smtClean="0">
                <a:solidFill>
                  <a:srgbClr val="FFFF99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99</a:t>
            </a:r>
            <a:endParaRPr lang="en-US" sz="26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/>
                </a:solidFill>
                <a:sym typeface="Symbol" panose="05050102010706020507" pitchFamily="18" charset="2"/>
              </a:rPr>
              <a:t>íg </a:t>
            </a:r>
            <a:r>
              <a:rPr lang="hu-HU" sz="26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t</a:t>
            </a:r>
            <a:r>
              <a:rPr lang="en-US" sz="2600" b="1" dirty="0">
                <a:solidFill>
                  <a:schemeClr val="bg1"/>
                </a:solidFill>
                <a:sym typeface="Symbol" panose="05050102010706020507" pitchFamily="18" charset="2"/>
              </a:rPr>
              <a:t>[</a:t>
            </a:r>
            <a:r>
              <a:rPr lang="en-US" sz="2600" b="1" dirty="0" err="1">
                <a:solidFill>
                  <a:schemeClr val="bg1"/>
                </a:solidFill>
                <a:sym typeface="Symbol" panose="05050102010706020507" pitchFamily="18" charset="2"/>
              </a:rPr>
              <a:t>i</a:t>
            </a:r>
            <a:r>
              <a:rPr lang="en-US" sz="2600" b="1" dirty="0">
                <a:solidFill>
                  <a:schemeClr val="bg1"/>
                </a:solidFill>
                <a:sym typeface="Symbol" panose="05050102010706020507" pitchFamily="18" charset="2"/>
              </a:rPr>
              <a:t>]</a:t>
            </a:r>
            <a:r>
              <a:rPr lang="en-US" sz="2600" b="1" dirty="0">
                <a:solidFill>
                  <a:schemeClr val="bg1"/>
                </a:solidFill>
              </a:rPr>
              <a:t> v</a:t>
            </a:r>
            <a:r>
              <a:rPr lang="hu-HU" sz="2600" b="1" dirty="0">
                <a:solidFill>
                  <a:schemeClr val="bg1"/>
                </a:solidFill>
              </a:rPr>
              <a:t>égezd el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</a:rPr>
              <a:t>	</a:t>
            </a:r>
            <a:r>
              <a:rPr lang="en-US" sz="2600" b="1" dirty="0">
                <a:solidFill>
                  <a:schemeClr val="bg1"/>
                </a:solidFill>
              </a:rPr>
              <a:t>	</a:t>
            </a:r>
            <a:r>
              <a:rPr lang="en-US" sz="2600" b="1" dirty="0" err="1">
                <a:solidFill>
                  <a:schemeClr val="bg1"/>
                </a:solidFill>
              </a:rPr>
              <a:t>i</a:t>
            </a:r>
            <a:r>
              <a:rPr lang="hu-HU" sz="26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6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i-1</a:t>
            </a:r>
            <a:endParaRPr lang="en-US" sz="26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	 am</a:t>
            </a:r>
            <a:r>
              <a:rPr lang="hu-HU" sz="2600" b="1" dirty="0">
                <a:solidFill>
                  <a:schemeClr val="bg1"/>
                </a:solidFill>
                <a:sym typeface="Symbol" panose="05050102010706020507" pitchFamily="18" charset="2"/>
              </a:rPr>
              <a:t>íg </a:t>
            </a:r>
            <a:r>
              <a:rPr lang="en-US" sz="2600" b="1" dirty="0">
                <a:solidFill>
                  <a:schemeClr val="bg1"/>
                </a:solidFill>
              </a:rPr>
              <a:t>v</a:t>
            </a:r>
            <a:r>
              <a:rPr lang="hu-HU" sz="2600" b="1" dirty="0" smtClean="0">
                <a:solidFill>
                  <a:schemeClr val="bg1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hu-HU" sz="2600" b="1" dirty="0" smtClean="0">
                <a:solidFill>
                  <a:srgbClr val="FFFFCC"/>
                </a:solidFill>
              </a:rPr>
              <a:t>	</a:t>
            </a:r>
            <a:r>
              <a:rPr lang="en-US" sz="2600" b="1" dirty="0" err="1" smtClean="0">
                <a:solidFill>
                  <a:srgbClr val="FFFF99"/>
                </a:solidFill>
              </a:rPr>
              <a:t>ki</a:t>
            </a:r>
            <a:r>
              <a:rPr lang="en-US" sz="2600" b="1" dirty="0" smtClean="0">
                <a:solidFill>
                  <a:srgbClr val="FFFF99"/>
                </a:solidFill>
              </a:rPr>
              <a:t> </a:t>
            </a:r>
            <a:r>
              <a:rPr lang="en-US" sz="2600" b="1" dirty="0" err="1">
                <a:solidFill>
                  <a:srgbClr val="FFFF99"/>
                </a:solidFill>
              </a:rPr>
              <a:t>i</a:t>
            </a:r>
            <a:endParaRPr lang="en-US" sz="2600" b="1" dirty="0">
              <a:solidFill>
                <a:srgbClr val="FFFF99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>
                <a:solidFill>
                  <a:schemeClr val="bg1"/>
                </a:solidFill>
              </a:rPr>
              <a:t>ha v</a:t>
            </a:r>
            <a:r>
              <a:rPr lang="hu-HU" sz="2600" b="1" dirty="0">
                <a:solidFill>
                  <a:schemeClr val="bg1"/>
                </a:solidFill>
              </a:rPr>
              <a:t>ége</a:t>
            </a:r>
          </a:p>
          <a:p>
            <a:pPr>
              <a:lnSpc>
                <a:spcPts val="2800"/>
              </a:lnSpc>
              <a:tabLst>
                <a:tab pos="1077913" algn="l"/>
              </a:tabLst>
            </a:pPr>
            <a:endParaRPr lang="en-US" sz="2600" b="1" dirty="0">
              <a:solidFill>
                <a:srgbClr val="FFFFCC"/>
              </a:solidFill>
            </a:endParaRPr>
          </a:p>
          <a:p>
            <a:pPr>
              <a:lnSpc>
                <a:spcPts val="2800"/>
              </a:lnSpc>
              <a:tabLst>
                <a:tab pos="1077913" algn="l"/>
              </a:tabLst>
            </a:pPr>
            <a:r>
              <a:rPr lang="en-US" sz="2600" b="1" dirty="0" smtClean="0">
                <a:solidFill>
                  <a:srgbClr val="FFFFCC"/>
                </a:solidFill>
                <a:latin typeface="+mn-lt"/>
              </a:rPr>
              <a:t>	</a:t>
            </a:r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>
              <a:solidFill>
                <a:srgbClr val="FFFF99"/>
              </a:solidFill>
            </a:endParaRPr>
          </a:p>
          <a:p>
            <a:pPr>
              <a:lnSpc>
                <a:spcPts val="2200"/>
              </a:lnSpc>
              <a:tabLst>
                <a:tab pos="447675" algn="l"/>
              </a:tabLst>
            </a:pPr>
            <a:endParaRPr lang="en-US" sz="2000" b="1" dirty="0" smtClean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24928" y="5085184"/>
            <a:ext cx="5576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FF99"/>
                </a:solidFill>
              </a:rPr>
              <a:t>Ki</a:t>
            </a:r>
            <a:r>
              <a:rPr lang="hu-HU" sz="2000" b="1" i="1" dirty="0">
                <a:solidFill>
                  <a:srgbClr val="FFFF99"/>
                </a:solidFill>
              </a:rPr>
              <a:t>í</a:t>
            </a:r>
            <a:r>
              <a:rPr lang="en-US" sz="2000" b="1" i="1" dirty="0" err="1">
                <a:solidFill>
                  <a:srgbClr val="FFFF99"/>
                </a:solidFill>
              </a:rPr>
              <a:t>ratom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en-US" sz="2000" b="1" i="1" dirty="0" err="1">
                <a:solidFill>
                  <a:srgbClr val="FFFF99"/>
                </a:solidFill>
              </a:rPr>
              <a:t>az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en-US" sz="2000" b="1" i="1" dirty="0" err="1">
                <a:solidFill>
                  <a:srgbClr val="FFFF99"/>
                </a:solidFill>
              </a:rPr>
              <a:t>elem</a:t>
            </a:r>
            <a:r>
              <a:rPr lang="en-US" sz="2000" b="1" i="1" dirty="0">
                <a:solidFill>
                  <a:srgbClr val="FFFF99"/>
                </a:solidFill>
              </a:rPr>
              <a:t> index</a:t>
            </a:r>
            <a:r>
              <a:rPr lang="hu-HU" sz="2000" b="1" i="1" dirty="0" smtClean="0">
                <a:solidFill>
                  <a:srgbClr val="FFFF99"/>
                </a:solidFill>
              </a:rPr>
              <a:t>ét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  <a:r>
              <a:rPr lang="hu-HU" sz="2000" b="1" i="1" dirty="0" smtClean="0">
                <a:solidFill>
                  <a:srgbClr val="FFFF99"/>
                </a:solidFill>
              </a:rPr>
              <a:t> </a:t>
            </a:r>
            <a:r>
              <a:rPr lang="en-US" sz="2000" b="1" i="1" dirty="0" smtClean="0">
                <a:solidFill>
                  <a:srgbClr val="FFFF99"/>
                </a:solidFill>
              </a:rPr>
              <a:t>E</a:t>
            </a:r>
            <a:r>
              <a:rPr lang="hu-HU" sz="2000" b="1" i="1" dirty="0" smtClean="0">
                <a:solidFill>
                  <a:srgbClr val="FFFF99"/>
                </a:solidFill>
              </a:rPr>
              <a:t>z </a:t>
            </a:r>
            <a:r>
              <a:rPr lang="en-US" sz="2000" b="1" i="1" dirty="0" err="1">
                <a:solidFill>
                  <a:srgbClr val="FFFF99"/>
                </a:solidFill>
              </a:rPr>
              <a:t>lesz</a:t>
            </a:r>
            <a:r>
              <a:rPr lang="en-US" sz="2000" b="1" i="1" dirty="0">
                <a:solidFill>
                  <a:srgbClr val="FFFF99"/>
                </a:solidFill>
              </a:rPr>
              <a:t> a leg</a:t>
            </a:r>
            <a:r>
              <a:rPr lang="hu-HU" sz="2000" b="1" i="1" dirty="0">
                <a:solidFill>
                  <a:srgbClr val="FFFF99"/>
                </a:solidFill>
              </a:rPr>
              <a:t>nagyobb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hu-HU" sz="2000" b="1" i="1" dirty="0">
                <a:solidFill>
                  <a:srgbClr val="FFFF99"/>
                </a:solidFill>
              </a:rPr>
              <a:t>kétjegyű </a:t>
            </a:r>
            <a:r>
              <a:rPr lang="hu-HU" sz="2000" b="1" i="1" dirty="0" smtClean="0">
                <a:solidFill>
                  <a:srgbClr val="FFFF99"/>
                </a:solidFill>
              </a:rPr>
              <a:t>szám</a:t>
            </a:r>
            <a:r>
              <a:rPr lang="en-US" sz="2000" b="1" i="1" dirty="0" smtClean="0">
                <a:solidFill>
                  <a:srgbClr val="FFFF99"/>
                </a:solidFill>
              </a:rPr>
              <a:t>,</a:t>
            </a:r>
            <a:r>
              <a:rPr lang="hu-HU" sz="2000" b="1" i="1" dirty="0" smtClean="0">
                <a:solidFill>
                  <a:srgbClr val="FFFF99"/>
                </a:solidFill>
              </a:rPr>
              <a:t> </a:t>
            </a:r>
            <a:r>
              <a:rPr lang="hu-HU" sz="2000" b="1" i="1" dirty="0">
                <a:solidFill>
                  <a:srgbClr val="FFFF99"/>
                </a:solidFill>
              </a:rPr>
              <a:t>ami nem szerepelt a beolvasott számok </a:t>
            </a:r>
            <a:r>
              <a:rPr lang="hu-HU" sz="2000" b="1" i="1" dirty="0" smtClean="0">
                <a:solidFill>
                  <a:srgbClr val="FFFF99"/>
                </a:solidFill>
              </a:rPr>
              <a:t>között</a:t>
            </a:r>
            <a:r>
              <a:rPr lang="en-US" sz="2000" b="1" i="1" dirty="0" smtClean="0">
                <a:solidFill>
                  <a:srgbClr val="FFFF99"/>
                </a:solidFill>
              </a:rPr>
              <a:t>.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38573" y="2495529"/>
            <a:ext cx="3573025" cy="1848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54934"/>
                </a:solidFill>
              </a:rPr>
              <a:t>Egydimenzi</a:t>
            </a:r>
            <a:r>
              <a:rPr lang="hu-HU" sz="3200" dirty="0" smtClean="0">
                <a:solidFill>
                  <a:srgbClr val="054934"/>
                </a:solidFill>
              </a:rPr>
              <a:t>ós tömb</a:t>
            </a:r>
            <a:endParaRPr lang="hu-HU" sz="3200" dirty="0">
              <a:solidFill>
                <a:srgbClr val="054934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4706626" y="1023931"/>
            <a:ext cx="2017381" cy="8254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Beolvasás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15165395">
            <a:off x="3700618" y="1187435"/>
            <a:ext cx="2074823" cy="9215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Deklarálás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7027557">
            <a:off x="5658090" y="1095468"/>
            <a:ext cx="2017381" cy="751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Kiíratás</a:t>
            </a:r>
          </a:p>
        </p:txBody>
      </p:sp>
      <p:sp>
        <p:nvSpPr>
          <p:cNvPr id="17" name="Oval 16"/>
          <p:cNvSpPr/>
          <p:nvPr/>
        </p:nvSpPr>
        <p:spPr>
          <a:xfrm rot="18992476">
            <a:off x="2487992" y="4572147"/>
            <a:ext cx="2532600" cy="8926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Rendezések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799529">
            <a:off x="7481663" y="1842665"/>
            <a:ext cx="2017381" cy="816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Összegzés</a:t>
            </a:r>
          </a:p>
        </p:txBody>
      </p:sp>
      <p:sp>
        <p:nvSpPr>
          <p:cNvPr id="19" name="Oval 18"/>
          <p:cNvSpPr/>
          <p:nvPr/>
        </p:nvSpPr>
        <p:spPr>
          <a:xfrm rot="576972">
            <a:off x="7801585" y="3654314"/>
            <a:ext cx="2766922" cy="8241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 dirty="0">
                <a:solidFill>
                  <a:srgbClr val="054934"/>
                </a:solidFill>
              </a:rPr>
              <a:t>Legnagyobb</a:t>
            </a:r>
            <a:r>
              <a:rPr lang="en-US" sz="2200" dirty="0">
                <a:solidFill>
                  <a:srgbClr val="054934"/>
                </a:solidFill>
              </a:rPr>
              <a:t>/</a:t>
            </a:r>
            <a:r>
              <a:rPr lang="hu-HU" sz="2200" dirty="0">
                <a:solidFill>
                  <a:srgbClr val="054934"/>
                </a:solidFill>
              </a:rPr>
              <a:t> legkisebb elem</a:t>
            </a:r>
          </a:p>
        </p:txBody>
      </p:sp>
      <p:sp>
        <p:nvSpPr>
          <p:cNvPr id="20" name="Oval 19"/>
          <p:cNvSpPr/>
          <p:nvPr/>
        </p:nvSpPr>
        <p:spPr>
          <a:xfrm rot="18136283">
            <a:off x="3615798" y="4915589"/>
            <a:ext cx="2434500" cy="9136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Keresések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18336551">
            <a:off x="6627284" y="1307577"/>
            <a:ext cx="2017381" cy="8270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Számlálás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4860133">
            <a:off x="6165487" y="4909972"/>
            <a:ext cx="2017381" cy="8509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Törlés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5782121">
            <a:off x="5063459" y="4980648"/>
            <a:ext cx="2017381" cy="974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Beszúrás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2275999">
            <a:off x="7140536" y="4634317"/>
            <a:ext cx="2643450" cy="8326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Szétválogatás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480577">
            <a:off x="1764587" y="3773995"/>
            <a:ext cx="2532600" cy="8599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rgbClr val="054934"/>
                </a:solidFill>
              </a:rPr>
              <a:t>Összefésülés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1038298">
            <a:off x="1378462" y="2518539"/>
            <a:ext cx="2948174" cy="840686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Gyakoriság, előfordulás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20745786">
            <a:off x="7924350" y="2556631"/>
            <a:ext cx="2468170" cy="8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Ellenőrzések</a:t>
            </a:r>
            <a:endParaRPr lang="hu-HU" sz="2400" dirty="0">
              <a:solidFill>
                <a:srgbClr val="054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5005" y="4653136"/>
            <a:ext cx="9959743" cy="1369014"/>
            <a:chOff x="1271464" y="5013176"/>
            <a:chExt cx="9959743" cy="13690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71464" y="5662936"/>
              <a:ext cx="9959743" cy="4155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27434" y="5042830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71464" y="5756788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362694" y="5028776"/>
              <a:ext cx="720000" cy="1336467"/>
              <a:chOff x="2362694" y="4866967"/>
              <a:chExt cx="720000" cy="133646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279861" y="5013176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341439" y="5028776"/>
              <a:ext cx="720000" cy="1336467"/>
              <a:chOff x="2362694" y="4866967"/>
              <a:chExt cx="720000" cy="133646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320184" y="5028776"/>
              <a:ext cx="720000" cy="1336467"/>
              <a:chOff x="2362694" y="4866967"/>
              <a:chExt cx="720000" cy="133646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256419" y="5028776"/>
              <a:ext cx="720000" cy="1336467"/>
              <a:chOff x="2362694" y="4866967"/>
              <a:chExt cx="720000" cy="1336467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298929" y="5028776"/>
              <a:ext cx="720000" cy="1336467"/>
              <a:chOff x="2362694" y="4866967"/>
              <a:chExt cx="720000" cy="133646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277674" y="5028776"/>
              <a:ext cx="720000" cy="1336467"/>
              <a:chOff x="2362694" y="4866967"/>
              <a:chExt cx="720000" cy="1336467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235164" y="5028776"/>
              <a:ext cx="720000" cy="1336467"/>
              <a:chOff x="2362694" y="4866967"/>
              <a:chExt cx="720000" cy="1336467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9213909" y="5028776"/>
              <a:ext cx="720000" cy="1336467"/>
              <a:chOff x="2362694" y="4866967"/>
              <a:chExt cx="720000" cy="133646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192651" y="5028776"/>
              <a:ext cx="720000" cy="1336467"/>
              <a:chOff x="2362694" y="4866967"/>
              <a:chExt cx="720000" cy="133646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967898" y="590786"/>
            <a:ext cx="1026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Szekvenciák</a:t>
            </a:r>
          </a:p>
        </p:txBody>
      </p:sp>
      <p:sp>
        <p:nvSpPr>
          <p:cNvPr id="62" name="TextBox 1"/>
          <p:cNvSpPr txBox="1">
            <a:spLocks noChangeArrowheads="1"/>
          </p:cNvSpPr>
          <p:nvPr/>
        </p:nvSpPr>
        <p:spPr bwMode="auto">
          <a:xfrm>
            <a:off x="967898" y="1296312"/>
            <a:ext cx="10511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FFCC"/>
                </a:solidFill>
              </a:rPr>
              <a:t>Legyen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C000"/>
                </a:solidFill>
              </a:rPr>
              <a:t>A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rgbClr val="FFFFCC"/>
                </a:solidFill>
              </a:rPr>
              <a:t>egy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C000"/>
                </a:solidFill>
              </a:rPr>
              <a:t>n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rgbClr val="FFFFCC"/>
                </a:solidFill>
              </a:rPr>
              <a:t>elem</a:t>
            </a:r>
            <a:r>
              <a:rPr lang="hu-HU" sz="2600" b="1" dirty="0" smtClean="0">
                <a:solidFill>
                  <a:srgbClr val="FFFFCC"/>
                </a:solidFill>
              </a:rPr>
              <a:t>ű tömb. 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Az </a:t>
            </a:r>
            <a:r>
              <a:rPr lang="hu-HU" sz="2600" b="1" dirty="0" smtClean="0">
                <a:solidFill>
                  <a:srgbClr val="FFC000"/>
                </a:solidFill>
              </a:rPr>
              <a:t>A</a:t>
            </a:r>
            <a:r>
              <a:rPr lang="hu-HU" sz="2600" b="1" dirty="0" smtClean="0">
                <a:solidFill>
                  <a:srgbClr val="FFFFCC"/>
                </a:solidFill>
              </a:rPr>
              <a:t> tömb</a:t>
            </a:r>
            <a:r>
              <a:rPr lang="hu-HU" sz="2600" b="1" dirty="0" smtClean="0">
                <a:solidFill>
                  <a:srgbClr val="FFC000"/>
                </a:solidFill>
              </a:rPr>
              <a:t> szekvenciáján </a:t>
            </a:r>
            <a:r>
              <a:rPr lang="hu-HU" sz="2600" b="1" dirty="0" smtClean="0">
                <a:solidFill>
                  <a:srgbClr val="FFFFCC"/>
                </a:solidFill>
              </a:rPr>
              <a:t>az </a:t>
            </a:r>
            <a:r>
              <a:rPr lang="hu-HU" sz="2600" b="1" dirty="0" smtClean="0">
                <a:solidFill>
                  <a:srgbClr val="FFC000"/>
                </a:solidFill>
              </a:rPr>
              <a:t>A</a:t>
            </a:r>
            <a:r>
              <a:rPr lang="hu-HU" sz="2600" b="1" dirty="0" smtClean="0">
                <a:solidFill>
                  <a:srgbClr val="FFFFCC"/>
                </a:solidFill>
              </a:rPr>
              <a:t> tömb </a:t>
            </a:r>
            <a:r>
              <a:rPr lang="hu-HU" sz="2600" b="1" dirty="0" smtClean="0">
                <a:solidFill>
                  <a:srgbClr val="FFC000"/>
                </a:solidFill>
              </a:rPr>
              <a:t>közvetlen egymást követő eleme</a:t>
            </a:r>
            <a:r>
              <a:rPr lang="en-US" sz="2600" b="1" dirty="0" smtClean="0">
                <a:solidFill>
                  <a:srgbClr val="FFC000"/>
                </a:solidFill>
              </a:rPr>
              <a:t>it</a:t>
            </a:r>
            <a:r>
              <a:rPr lang="hu-HU" sz="2600" b="1" dirty="0" smtClean="0">
                <a:solidFill>
                  <a:srgbClr val="FFC000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értjük.</a:t>
            </a:r>
          </a:p>
        </p:txBody>
      </p:sp>
    </p:spTree>
    <p:extLst>
      <p:ext uri="{BB962C8B-B14F-4D97-AF65-F5344CB8AC3E}">
        <p14:creationId xmlns:p14="http://schemas.microsoft.com/office/powerpoint/2010/main" val="38369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/>
          <p:cNvGrpSpPr/>
          <p:nvPr/>
        </p:nvGrpSpPr>
        <p:grpSpPr>
          <a:xfrm>
            <a:off x="1247682" y="4293096"/>
            <a:ext cx="9959743" cy="1369014"/>
            <a:chOff x="1271464" y="4880400"/>
            <a:chExt cx="9959743" cy="13690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71464" y="5530160"/>
              <a:ext cx="9959743" cy="4155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27434" y="4910054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71464" y="5624012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362694" y="4896000"/>
              <a:ext cx="720000" cy="1336467"/>
              <a:chOff x="2362694" y="4866967"/>
              <a:chExt cx="720000" cy="133646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279861" y="488040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341439" y="4896000"/>
              <a:ext cx="720000" cy="1336467"/>
              <a:chOff x="2362694" y="4866967"/>
              <a:chExt cx="720000" cy="133646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320184" y="4896000"/>
              <a:ext cx="720000" cy="1336467"/>
              <a:chOff x="2362694" y="4866967"/>
              <a:chExt cx="720000" cy="133646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256419" y="4896000"/>
              <a:ext cx="720000" cy="1336467"/>
              <a:chOff x="2362694" y="4866967"/>
              <a:chExt cx="720000" cy="1336467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298929" y="4896000"/>
              <a:ext cx="720000" cy="1336467"/>
              <a:chOff x="2362694" y="4866967"/>
              <a:chExt cx="720000" cy="133646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277674" y="4896000"/>
              <a:ext cx="720000" cy="1336467"/>
              <a:chOff x="2362694" y="4866967"/>
              <a:chExt cx="720000" cy="1336467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7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235164" y="4896000"/>
              <a:ext cx="720000" cy="1336467"/>
              <a:chOff x="2362694" y="4866967"/>
              <a:chExt cx="720000" cy="1336467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24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9213909" y="4896000"/>
              <a:ext cx="720000" cy="1336467"/>
              <a:chOff x="2362694" y="4866967"/>
              <a:chExt cx="720000" cy="133646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192651" y="4896000"/>
              <a:ext cx="720000" cy="1336467"/>
              <a:chOff x="2362694" y="4866967"/>
              <a:chExt cx="720000" cy="133646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967898" y="590786"/>
            <a:ext cx="1026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Szekvenciák</a:t>
            </a:r>
          </a:p>
        </p:txBody>
      </p: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968263" y="1493482"/>
            <a:ext cx="1016829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smtClean="0">
                <a:solidFill>
                  <a:srgbClr val="FFFFCC"/>
                </a:solidFill>
              </a:rPr>
              <a:t>élda: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Legyen</a:t>
            </a:r>
            <a:r>
              <a:rPr lang="en-US" sz="2600" dirty="0" smtClean="0">
                <a:solidFill>
                  <a:srgbClr val="FFFFCC"/>
                </a:solidFill>
              </a:rPr>
              <a:t> a </a:t>
            </a:r>
            <a:r>
              <a:rPr lang="en-US" sz="2600" b="1" dirty="0" smtClean="0">
                <a:solidFill>
                  <a:srgbClr val="FFFFCC"/>
                </a:solidFill>
              </a:rPr>
              <a:t>9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</a:rPr>
              <a:t>elem</a:t>
            </a:r>
            <a:r>
              <a:rPr lang="hu-HU" sz="2600" dirty="0" smtClean="0">
                <a:solidFill>
                  <a:srgbClr val="FFFFCC"/>
                </a:solidFill>
              </a:rPr>
              <a:t>ű </a:t>
            </a:r>
            <a:r>
              <a:rPr lang="hu-HU" sz="2600" b="1" dirty="0" smtClean="0">
                <a:solidFill>
                  <a:srgbClr val="FFFFCC"/>
                </a:solidFill>
              </a:rPr>
              <a:t>A</a:t>
            </a:r>
            <a:r>
              <a:rPr lang="en-US" sz="2600" b="1" dirty="0" smtClean="0">
                <a:solidFill>
                  <a:srgbClr val="FFFFCC"/>
                </a:solidFill>
              </a:rPr>
              <a:t>=(10, 20, 30, 2, 7, 12, 24, 45, 5)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tömb.</a:t>
            </a:r>
            <a:endParaRPr lang="en-US" sz="2600" dirty="0" smtClean="0">
              <a:solidFill>
                <a:srgbClr val="FFFFCC"/>
              </a:solidFill>
            </a:endParaRPr>
          </a:p>
          <a:p>
            <a:pPr algn="just"/>
            <a:endParaRPr lang="hu-HU" sz="2600" dirty="0" smtClean="0">
              <a:solidFill>
                <a:srgbClr val="FFFFCC"/>
              </a:solidFill>
            </a:endParaRP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(2, 7, 12, 24) </a:t>
            </a:r>
            <a:r>
              <a:rPr lang="en-US" sz="2600" b="1" dirty="0" err="1">
                <a:solidFill>
                  <a:srgbClr val="FFFF99"/>
                </a:solidFill>
              </a:rPr>
              <a:t>az</a:t>
            </a:r>
            <a:r>
              <a:rPr lang="en-US" sz="2600" b="1" dirty="0">
                <a:solidFill>
                  <a:srgbClr val="FFFF99"/>
                </a:solidFill>
              </a:rPr>
              <a:t> A t</a:t>
            </a:r>
            <a:r>
              <a:rPr lang="hu-HU" sz="2600" b="1" dirty="0">
                <a:solidFill>
                  <a:srgbClr val="FFFF99"/>
                </a:solidFill>
              </a:rPr>
              <a:t>ö</a:t>
            </a:r>
            <a:r>
              <a:rPr lang="en-US" sz="2600" b="1" dirty="0" err="1">
                <a:solidFill>
                  <a:srgbClr val="FFFF99"/>
                </a:solidFill>
              </a:rPr>
              <a:t>mb</a:t>
            </a:r>
            <a:r>
              <a:rPr lang="en-US" sz="2600" b="1" dirty="0">
                <a:solidFill>
                  <a:srgbClr val="FFFF99"/>
                </a:solidFill>
              </a:rPr>
              <a:t> </a:t>
            </a:r>
            <a:r>
              <a:rPr lang="en-US" sz="2600" b="1" dirty="0" err="1">
                <a:solidFill>
                  <a:srgbClr val="FFFF99"/>
                </a:solidFill>
              </a:rPr>
              <a:t>szekvenci</a:t>
            </a:r>
            <a:r>
              <a:rPr lang="hu-HU" sz="2600" b="1" dirty="0">
                <a:solidFill>
                  <a:srgbClr val="FFFF99"/>
                </a:solidFill>
              </a:rPr>
              <a:t>á</a:t>
            </a:r>
            <a:r>
              <a:rPr lang="en-US" sz="2600" b="1" dirty="0" smtClean="0">
                <a:solidFill>
                  <a:srgbClr val="FFFF99"/>
                </a:solidFill>
              </a:rPr>
              <a:t>ja, </a:t>
            </a:r>
            <a:r>
              <a:rPr lang="hu-HU" sz="2600" b="1" dirty="0" smtClean="0">
                <a:solidFill>
                  <a:srgbClr val="FFFF99"/>
                </a:solidFill>
              </a:rPr>
              <a:t>mivel ezek az értékek kö</a:t>
            </a:r>
            <a:r>
              <a:rPr lang="en-US" sz="2600" b="1" dirty="0" err="1" smtClean="0">
                <a:solidFill>
                  <a:srgbClr val="FFFF99"/>
                </a:solidFill>
              </a:rPr>
              <a:t>zvetlen</a:t>
            </a:r>
            <a:r>
              <a:rPr lang="hu-HU" sz="2600" b="1" dirty="0" smtClean="0">
                <a:solidFill>
                  <a:srgbClr val="FFFF99"/>
                </a:solidFill>
              </a:rPr>
              <a:t>ül követik egymást a tömbben</a:t>
            </a:r>
            <a:r>
              <a:rPr lang="en-US" sz="2600" b="1" dirty="0" smtClean="0">
                <a:solidFill>
                  <a:srgbClr val="FFFF99"/>
                </a:solidFill>
              </a:rPr>
              <a:t>.</a:t>
            </a:r>
            <a:endParaRPr lang="hu-HU" sz="2600" b="1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67408" y="504000"/>
            <a:ext cx="1036915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42913" indent="-44291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>
                <a:solidFill>
                  <a:srgbClr val="FFFFCC"/>
                </a:solidFill>
              </a:rPr>
              <a:t>természetes </a:t>
            </a:r>
            <a:r>
              <a:rPr lang="hu-HU" sz="2600" dirty="0" smtClean="0">
                <a:solidFill>
                  <a:srgbClr val="FFFFCC"/>
                </a:solidFill>
              </a:rPr>
              <a:t>számot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majd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darab </a:t>
            </a:r>
            <a:r>
              <a:rPr lang="hu-HU" sz="2600" dirty="0" smtClean="0">
                <a:solidFill>
                  <a:srgbClr val="FFFFCC"/>
                </a:solidFill>
              </a:rPr>
              <a:t>számjegyet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dirty="0">
              <a:solidFill>
                <a:srgbClr val="FFFFCC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Írjunk </a:t>
            </a:r>
            <a:r>
              <a:rPr lang="hu-HU" sz="2600" dirty="0" smtClean="0">
                <a:solidFill>
                  <a:srgbClr val="FFFFCC"/>
                </a:solidFill>
              </a:rPr>
              <a:t>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en-US" sz="2600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övekvő sorrendben azokat a számjegyeket, amelyek szerepeltek a beolvasott számjegyek között, </a:t>
            </a:r>
            <a:r>
              <a:rPr lang="hu-HU" sz="2600" dirty="0">
                <a:solidFill>
                  <a:srgbClr val="FFFFCC"/>
                </a:solidFill>
              </a:rPr>
              <a:t>illetve </a:t>
            </a:r>
            <a:r>
              <a:rPr lang="hu-HU" sz="2600" dirty="0" smtClean="0">
                <a:solidFill>
                  <a:srgbClr val="FFFFCC"/>
                </a:solidFill>
              </a:rPr>
              <a:t>ezeknek  az  </a:t>
            </a:r>
            <a:r>
              <a:rPr lang="hu-HU" sz="2600" dirty="0">
                <a:solidFill>
                  <a:srgbClr val="FFFFCC"/>
                </a:solidFill>
              </a:rPr>
              <a:t>előfordulási </a:t>
            </a:r>
            <a:r>
              <a:rPr lang="hu-HU" sz="2600" dirty="0" smtClean="0">
                <a:solidFill>
                  <a:srgbClr val="FFFFCC"/>
                </a:solidFill>
              </a:rPr>
              <a:t>számát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dirty="0">
              <a:solidFill>
                <a:srgbClr val="FFFFCC"/>
              </a:solidFill>
            </a:endParaRPr>
          </a:p>
          <a:p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6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és a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beolvasott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6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</a:rPr>
              <a:t>számjegy</a:t>
            </a:r>
            <a:r>
              <a:rPr lang="en-US" sz="2600" dirty="0" smtClean="0">
                <a:solidFill>
                  <a:srgbClr val="FFFFCC"/>
                </a:solidFill>
              </a:rPr>
              <a:t>: </a:t>
            </a: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, </a:t>
            </a: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,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 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 0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9</a:t>
            </a:r>
            <a:r>
              <a:rPr lang="en-US" sz="2600" b="1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endParaRPr lang="hu-HU" sz="2600" dirty="0">
              <a:solidFill>
                <a:srgbClr val="FFFFCC"/>
              </a:solidFill>
            </a:endParaRPr>
          </a:p>
          <a:p>
            <a:r>
              <a:rPr lang="hu-HU" sz="2600" b="1" dirty="0">
                <a:solidFill>
                  <a:srgbClr val="FFFFCC"/>
                </a:solidFill>
              </a:rPr>
              <a:t>0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1</a:t>
            </a:r>
            <a:endParaRPr lang="hu-HU" sz="2600" dirty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2</a:t>
            </a:r>
            <a:endParaRPr lang="hu-HU" sz="2600" dirty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3</a:t>
            </a:r>
            <a:endParaRPr lang="hu-HU" sz="26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271464" y="4292234"/>
            <a:ext cx="9959743" cy="1369014"/>
            <a:chOff x="1271464" y="4880400"/>
            <a:chExt cx="9959743" cy="136901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271464" y="5530160"/>
              <a:ext cx="9959743" cy="4155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127434" y="4910054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271464" y="5624012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362694" y="4896000"/>
              <a:ext cx="720000" cy="1336467"/>
              <a:chOff x="2362694" y="4866967"/>
              <a:chExt cx="720000" cy="13364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65" name="Rectangle 64"/>
            <p:cNvSpPr/>
            <p:nvPr/>
          </p:nvSpPr>
          <p:spPr>
            <a:xfrm>
              <a:off x="1279861" y="488040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341439" y="4896000"/>
              <a:ext cx="720000" cy="1336467"/>
              <a:chOff x="2362694" y="4866967"/>
              <a:chExt cx="720000" cy="133646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20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320184" y="4896000"/>
              <a:ext cx="720000" cy="1336467"/>
              <a:chOff x="2362694" y="4866967"/>
              <a:chExt cx="720000" cy="1336467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7256419" y="4896000"/>
              <a:ext cx="720000" cy="1336467"/>
              <a:chOff x="2362694" y="4866967"/>
              <a:chExt cx="720000" cy="133646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298929" y="4896000"/>
              <a:ext cx="720000" cy="1336467"/>
              <a:chOff x="2362694" y="4866967"/>
              <a:chExt cx="720000" cy="1336467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277674" y="4896000"/>
              <a:ext cx="720000" cy="1336467"/>
              <a:chOff x="2362694" y="4866967"/>
              <a:chExt cx="720000" cy="1336467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7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8235164" y="4896000"/>
              <a:ext cx="720000" cy="1336467"/>
              <a:chOff x="2362694" y="4866967"/>
              <a:chExt cx="720000" cy="1336467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9213909" y="4896000"/>
              <a:ext cx="720000" cy="1336467"/>
              <a:chOff x="2362694" y="4866967"/>
              <a:chExt cx="720000" cy="133646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10192651" y="4896000"/>
              <a:ext cx="720000" cy="1336467"/>
              <a:chOff x="2362694" y="4866967"/>
              <a:chExt cx="720000" cy="133646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967898" y="612000"/>
            <a:ext cx="1026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Szekvenciák</a:t>
            </a:r>
          </a:p>
        </p:txBody>
      </p: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968262" y="1493482"/>
            <a:ext cx="1026294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FFCC"/>
                </a:solidFill>
              </a:rPr>
              <a:t>P</a:t>
            </a:r>
            <a:r>
              <a:rPr lang="hu-HU" sz="2600" b="1" dirty="0" smtClean="0">
                <a:solidFill>
                  <a:srgbClr val="FFFFCC"/>
                </a:solidFill>
              </a:rPr>
              <a:t>élda:</a:t>
            </a:r>
          </a:p>
          <a:p>
            <a:pPr algn="just"/>
            <a:r>
              <a:rPr lang="en-US" sz="2600" dirty="0" err="1" smtClean="0">
                <a:solidFill>
                  <a:srgbClr val="FFFFCC"/>
                </a:solidFill>
              </a:rPr>
              <a:t>Legyen</a:t>
            </a:r>
            <a:r>
              <a:rPr lang="en-US" sz="2600" dirty="0" smtClean="0">
                <a:solidFill>
                  <a:srgbClr val="FFFFCC"/>
                </a:solidFill>
              </a:rPr>
              <a:t> a </a:t>
            </a:r>
            <a:r>
              <a:rPr lang="en-US" sz="2600" b="1" dirty="0" smtClean="0">
                <a:solidFill>
                  <a:srgbClr val="FFFFCC"/>
                </a:solidFill>
              </a:rPr>
              <a:t>9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</a:rPr>
              <a:t>elem</a:t>
            </a:r>
            <a:r>
              <a:rPr lang="hu-HU" sz="2600" dirty="0" smtClean="0">
                <a:solidFill>
                  <a:srgbClr val="FFFFCC"/>
                </a:solidFill>
              </a:rPr>
              <a:t>ű </a:t>
            </a:r>
            <a:r>
              <a:rPr lang="hu-HU" sz="2600" b="1" dirty="0" smtClean="0">
                <a:solidFill>
                  <a:srgbClr val="FFFFCC"/>
                </a:solidFill>
              </a:rPr>
              <a:t>A</a:t>
            </a:r>
            <a:r>
              <a:rPr lang="en-US" sz="2600" b="1" dirty="0" smtClean="0">
                <a:solidFill>
                  <a:srgbClr val="FFFFCC"/>
                </a:solidFill>
              </a:rPr>
              <a:t>=(10, 20, 30, 2, 7, 12, 24, 45, 5)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tömb.</a:t>
            </a:r>
            <a:endParaRPr lang="en-US" sz="2600" dirty="0" smtClean="0">
              <a:solidFill>
                <a:srgbClr val="FFFFCC"/>
              </a:solidFill>
            </a:endParaRPr>
          </a:p>
          <a:p>
            <a:pPr algn="just"/>
            <a:endParaRPr lang="hu-HU" sz="2600" dirty="0" smtClean="0">
              <a:solidFill>
                <a:srgbClr val="FFFFCC"/>
              </a:solidFill>
            </a:endParaRPr>
          </a:p>
          <a:p>
            <a:pPr algn="just"/>
            <a:r>
              <a:rPr lang="hu-HU" sz="2600" b="1" dirty="0">
                <a:solidFill>
                  <a:schemeClr val="bg1"/>
                </a:solidFill>
              </a:rPr>
              <a:t>(1</a:t>
            </a:r>
            <a:r>
              <a:rPr lang="en-US" sz="2600" b="1" dirty="0">
                <a:solidFill>
                  <a:schemeClr val="bg1"/>
                </a:solidFill>
              </a:rPr>
              <a:t>0, 20, 2, 7)</a:t>
            </a:r>
            <a:r>
              <a:rPr lang="hu-HU" sz="2600" b="1" dirty="0">
                <a:solidFill>
                  <a:schemeClr val="bg1"/>
                </a:solidFill>
              </a:rPr>
              <a:t> </a:t>
            </a:r>
            <a:r>
              <a:rPr lang="hu-HU" sz="2600" b="1" dirty="0">
                <a:solidFill>
                  <a:srgbClr val="FFFF99"/>
                </a:solidFill>
              </a:rPr>
              <a:t>nem szekvenciája a</a:t>
            </a:r>
            <a:r>
              <a:rPr lang="en-US" sz="2600" b="1" dirty="0">
                <a:solidFill>
                  <a:srgbClr val="FFFF99"/>
                </a:solidFill>
              </a:rPr>
              <a:t>z A</a:t>
            </a:r>
            <a:r>
              <a:rPr lang="hu-HU" sz="2600" b="1" dirty="0">
                <a:solidFill>
                  <a:srgbClr val="FFFF99"/>
                </a:solidFill>
              </a:rPr>
              <a:t> tömbnek, mivel ezek az értékek nem követik kö</a:t>
            </a:r>
            <a:r>
              <a:rPr lang="en-US" sz="2600" b="1" dirty="0" err="1">
                <a:solidFill>
                  <a:srgbClr val="FFFF99"/>
                </a:solidFill>
              </a:rPr>
              <a:t>zvetlen</a:t>
            </a:r>
            <a:r>
              <a:rPr lang="hu-HU" sz="2600" b="1" dirty="0">
                <a:solidFill>
                  <a:srgbClr val="FFFF99"/>
                </a:solidFill>
              </a:rPr>
              <a:t>ül egymást a tömbben</a:t>
            </a:r>
            <a:r>
              <a:rPr lang="en-US" sz="2600" b="1" dirty="0">
                <a:solidFill>
                  <a:srgbClr val="FFFF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98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/>
          <p:cNvGrpSpPr/>
          <p:nvPr/>
        </p:nvGrpSpPr>
        <p:grpSpPr>
          <a:xfrm>
            <a:off x="1121451" y="3788161"/>
            <a:ext cx="9959743" cy="1369014"/>
            <a:chOff x="1271464" y="4880400"/>
            <a:chExt cx="9959743" cy="13690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71464" y="5530160"/>
              <a:ext cx="9959743" cy="4155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27434" y="4910054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71464" y="5624012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362694" y="4896000"/>
              <a:ext cx="720000" cy="1336467"/>
              <a:chOff x="2362694" y="4866967"/>
              <a:chExt cx="720000" cy="133646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279861" y="488040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341439" y="4896000"/>
              <a:ext cx="720000" cy="1336467"/>
              <a:chOff x="2362694" y="4866967"/>
              <a:chExt cx="720000" cy="1336467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320184" y="4896000"/>
              <a:ext cx="720000" cy="1336467"/>
              <a:chOff x="2362694" y="4866967"/>
              <a:chExt cx="720000" cy="1336467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256419" y="4896000"/>
              <a:ext cx="720000" cy="1336467"/>
              <a:chOff x="2362694" y="4866967"/>
              <a:chExt cx="720000" cy="1336467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298929" y="4896000"/>
              <a:ext cx="720000" cy="1336467"/>
              <a:chOff x="2362694" y="4866967"/>
              <a:chExt cx="720000" cy="133646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4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277674" y="4896000"/>
              <a:ext cx="720000" cy="1336467"/>
              <a:chOff x="2362694" y="4866967"/>
              <a:chExt cx="720000" cy="1336467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7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235164" y="4896000"/>
              <a:ext cx="720000" cy="1336467"/>
              <a:chOff x="2362694" y="4866967"/>
              <a:chExt cx="720000" cy="1336467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24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7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9213909" y="4896000"/>
              <a:ext cx="720000" cy="1336467"/>
              <a:chOff x="2362694" y="4866967"/>
              <a:chExt cx="720000" cy="1336467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192651" y="4896000"/>
              <a:ext cx="720000" cy="1336467"/>
              <a:chOff x="2362694" y="4866967"/>
              <a:chExt cx="720000" cy="133646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0" name="TextBox 1"/>
          <p:cNvSpPr txBox="1">
            <a:spLocks noChangeArrowheads="1"/>
          </p:cNvSpPr>
          <p:nvPr/>
        </p:nvSpPr>
        <p:spPr bwMode="auto">
          <a:xfrm>
            <a:off x="967898" y="612000"/>
            <a:ext cx="1026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hu-HU" sz="3200" b="1" dirty="0" smtClean="0">
                <a:solidFill>
                  <a:schemeClr val="bg1"/>
                </a:solidFill>
              </a:rPr>
              <a:t>Szekvenciák</a:t>
            </a:r>
          </a:p>
        </p:txBody>
      </p:sp>
      <p:sp>
        <p:nvSpPr>
          <p:cNvPr id="2" name="Rectangle 1"/>
          <p:cNvSpPr/>
          <p:nvPr/>
        </p:nvSpPr>
        <p:spPr>
          <a:xfrm>
            <a:off x="1780599" y="2239938"/>
            <a:ext cx="4173515" cy="135421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</a:rPr>
              <a:t>bal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srgbClr val="FFFFCC"/>
                </a:solidFill>
              </a:rPr>
              <a:t>– </a:t>
            </a:r>
            <a:r>
              <a:rPr lang="en-US" sz="2600" b="1" dirty="0" smtClean="0">
                <a:solidFill>
                  <a:srgbClr val="FFFFCC"/>
                </a:solidFill>
              </a:rPr>
              <a:t>a </a:t>
            </a:r>
            <a:r>
              <a:rPr lang="en-US" sz="2600" b="1" dirty="0" err="1" smtClean="0">
                <a:solidFill>
                  <a:srgbClr val="FFFFCC"/>
                </a:solidFill>
              </a:rPr>
              <a:t>szekvencia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rgbClr val="FFFFCC"/>
                </a:solidFill>
              </a:rPr>
              <a:t>bal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 smtClean="0">
                <a:solidFill>
                  <a:srgbClr val="FFFFCC"/>
                </a:solidFill>
              </a:rPr>
              <a:t>sz</a:t>
            </a:r>
            <a:r>
              <a:rPr lang="hu-HU" sz="2600" b="1" dirty="0">
                <a:solidFill>
                  <a:srgbClr val="FFFFCC"/>
                </a:solidFill>
              </a:rPr>
              <a:t>é</a:t>
            </a:r>
            <a:r>
              <a:rPr lang="en-US" sz="2600" b="1" dirty="0" smtClean="0">
                <a:solidFill>
                  <a:srgbClr val="FFFFCC"/>
                </a:solidFill>
              </a:rPr>
              <a:t>ls</a:t>
            </a:r>
            <a:r>
              <a:rPr lang="hu-HU" sz="2600" b="1" dirty="0" smtClean="0">
                <a:solidFill>
                  <a:srgbClr val="FFFFCC"/>
                </a:solidFill>
              </a:rPr>
              <a:t>ő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en-US" sz="2600" b="1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          </a:t>
            </a:r>
            <a:r>
              <a:rPr lang="hu-HU" sz="2600" b="1" dirty="0" smtClean="0">
                <a:solidFill>
                  <a:srgbClr val="FFFFCC"/>
                </a:solidFill>
              </a:rPr>
              <a:t>elemének az index</a:t>
            </a:r>
            <a:r>
              <a:rPr lang="en-US" sz="2600" b="1" dirty="0" smtClean="0">
                <a:solidFill>
                  <a:srgbClr val="FFFFCC"/>
                </a:solidFill>
              </a:rPr>
              <a:t>e</a:t>
            </a:r>
            <a:endParaRPr lang="hu-HU" sz="2600" b="1" dirty="0" smtClean="0">
              <a:solidFill>
                <a:srgbClr val="FFFFCC"/>
              </a:solidFill>
            </a:endParaRPr>
          </a:p>
          <a:p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789" y="563758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CC"/>
                </a:solidFill>
              </a:rPr>
              <a:t>A </a:t>
            </a:r>
            <a:r>
              <a:rPr lang="en-US" sz="3200" b="1" dirty="0" err="1">
                <a:solidFill>
                  <a:srgbClr val="FFFFCC"/>
                </a:solidFill>
              </a:rPr>
              <a:t>szekvencia</a:t>
            </a:r>
            <a:r>
              <a:rPr lang="en-US" sz="3200" b="1" dirty="0">
                <a:solidFill>
                  <a:srgbClr val="FFFFCC"/>
                </a:solidFill>
              </a:rPr>
              <a:t> </a:t>
            </a:r>
            <a:r>
              <a:rPr lang="en-US" sz="3200" b="1" dirty="0" err="1">
                <a:solidFill>
                  <a:srgbClr val="FFFFCC"/>
                </a:solidFill>
              </a:rPr>
              <a:t>hossza</a:t>
            </a:r>
            <a:r>
              <a:rPr lang="en-US" sz="3200" b="1" dirty="0">
                <a:solidFill>
                  <a:srgbClr val="FFFFCC"/>
                </a:solidFill>
              </a:rPr>
              <a:t>= </a:t>
            </a:r>
            <a:r>
              <a:rPr lang="en-US" sz="3200" b="1" dirty="0" err="1" smtClean="0">
                <a:solidFill>
                  <a:srgbClr val="FFC000"/>
                </a:solidFill>
              </a:rPr>
              <a:t>jobb</a:t>
            </a:r>
            <a:r>
              <a:rPr lang="en-US" sz="3200" b="1" dirty="0" smtClean="0">
                <a:solidFill>
                  <a:srgbClr val="FFC000"/>
                </a:solidFill>
              </a:rPr>
              <a:t> – </a:t>
            </a:r>
            <a:r>
              <a:rPr lang="en-US" sz="3200" b="1" dirty="0" err="1" smtClean="0">
                <a:solidFill>
                  <a:srgbClr val="FFC000"/>
                </a:solidFill>
              </a:rPr>
              <a:t>bal</a:t>
            </a:r>
            <a:r>
              <a:rPr lang="en-US" sz="3200" b="1" dirty="0" smtClean="0">
                <a:solidFill>
                  <a:srgbClr val="FFC000"/>
                </a:solidFill>
              </a:rPr>
              <a:t> + 1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30141" y="2212437"/>
            <a:ext cx="443480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C000"/>
                </a:solidFill>
              </a:rPr>
              <a:t>j</a:t>
            </a:r>
            <a:r>
              <a:rPr lang="hu-HU" sz="2600" b="1" dirty="0" smtClean="0">
                <a:solidFill>
                  <a:srgbClr val="FFC000"/>
                </a:solidFill>
              </a:rPr>
              <a:t>obb </a:t>
            </a:r>
            <a:r>
              <a:rPr lang="en-US" sz="2600" b="1" dirty="0">
                <a:solidFill>
                  <a:srgbClr val="FFFFCC"/>
                </a:solidFill>
              </a:rPr>
              <a:t>–</a:t>
            </a:r>
            <a:r>
              <a:rPr lang="en-US" sz="2600" b="1" dirty="0" smtClean="0">
                <a:solidFill>
                  <a:srgbClr val="FFFFCC"/>
                </a:solidFill>
              </a:rPr>
              <a:t> a </a:t>
            </a:r>
            <a:r>
              <a:rPr lang="en-US" sz="2600" b="1" dirty="0" err="1">
                <a:solidFill>
                  <a:srgbClr val="FFFFCC"/>
                </a:solidFill>
              </a:rPr>
              <a:t>szekvencia</a:t>
            </a:r>
            <a:r>
              <a:rPr lang="en-US" sz="2600" b="1" dirty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jobb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err="1">
                <a:solidFill>
                  <a:srgbClr val="FFFFCC"/>
                </a:solidFill>
              </a:rPr>
              <a:t>sz</a:t>
            </a:r>
            <a:r>
              <a:rPr lang="hu-HU" sz="2600" b="1" dirty="0">
                <a:solidFill>
                  <a:srgbClr val="FFFFCC"/>
                </a:solidFill>
              </a:rPr>
              <a:t>é</a:t>
            </a:r>
            <a:r>
              <a:rPr lang="en-US" sz="2600" b="1" dirty="0">
                <a:solidFill>
                  <a:srgbClr val="FFFFCC"/>
                </a:solidFill>
              </a:rPr>
              <a:t>ls</a:t>
            </a:r>
            <a:r>
              <a:rPr lang="hu-HU" sz="2600" b="1" dirty="0" smtClean="0">
                <a:solidFill>
                  <a:srgbClr val="FFFFCC"/>
                </a:solidFill>
              </a:rPr>
              <a:t>ő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en-US" sz="2600" b="1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        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  </a:t>
            </a:r>
            <a:r>
              <a:rPr lang="hu-HU" sz="2600" b="1" dirty="0" smtClean="0">
                <a:solidFill>
                  <a:srgbClr val="FFFFCC"/>
                </a:solidFill>
              </a:rPr>
              <a:t>elemének </a:t>
            </a:r>
            <a:r>
              <a:rPr lang="hu-HU" sz="2600" b="1" dirty="0">
                <a:solidFill>
                  <a:srgbClr val="FFFFCC"/>
                </a:solidFill>
              </a:rPr>
              <a:t>az </a:t>
            </a:r>
            <a:r>
              <a:rPr lang="hu-HU" sz="2600" b="1" dirty="0" smtClean="0">
                <a:solidFill>
                  <a:srgbClr val="FFFFCC"/>
                </a:solidFill>
              </a:rPr>
              <a:t>index</a:t>
            </a:r>
            <a:r>
              <a:rPr lang="en-US" sz="2600" b="1" dirty="0" smtClean="0">
                <a:solidFill>
                  <a:srgbClr val="FFFFCC"/>
                </a:solidFill>
              </a:rPr>
              <a:t>e</a:t>
            </a:r>
            <a:endParaRPr lang="hu-HU" sz="2600" b="1" dirty="0" smtClean="0">
              <a:solidFill>
                <a:srgbClr val="FFFF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3919" y="1627868"/>
            <a:ext cx="12469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err="1">
                <a:solidFill>
                  <a:srgbClr val="FFFFCC"/>
                </a:solidFill>
              </a:rPr>
              <a:t>Legyen</a:t>
            </a:r>
            <a:r>
              <a:rPr lang="hu-HU" sz="2600" b="1" dirty="0">
                <a:solidFill>
                  <a:srgbClr val="FFFFCC"/>
                </a:solidFill>
              </a:rPr>
              <a:t>:</a:t>
            </a:r>
            <a:endParaRPr lang="en-US" sz="2600" b="1" dirty="0">
              <a:solidFill>
                <a:srgbClr val="FFFFCC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170863" y="2701636"/>
            <a:ext cx="3307224" cy="1055717"/>
          </a:xfrm>
          <a:custGeom>
            <a:avLst/>
            <a:gdLst>
              <a:gd name="connsiteX0" fmla="*/ 0 w 3291840"/>
              <a:gd name="connsiteY0" fmla="*/ 0 h 1055717"/>
              <a:gd name="connsiteX1" fmla="*/ 1487978 w 3291840"/>
              <a:gd name="connsiteY1" fmla="*/ 748146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612669 w 3291840"/>
              <a:gd name="connsiteY1" fmla="*/ 573578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612669 w 3291840"/>
              <a:gd name="connsiteY1" fmla="*/ 573578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05345 w 3291840"/>
              <a:gd name="connsiteY1" fmla="*/ 54864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05345 w 3291840"/>
              <a:gd name="connsiteY1" fmla="*/ 54864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180407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180407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305098 w 3291840"/>
              <a:gd name="connsiteY1" fmla="*/ 756459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305098 w 3291840"/>
              <a:gd name="connsiteY1" fmla="*/ 756459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88473 w 3291840"/>
              <a:gd name="connsiteY1" fmla="*/ 731520 h 1055717"/>
              <a:gd name="connsiteX2" fmla="*/ 3291840 w 3291840"/>
              <a:gd name="connsiteY2" fmla="*/ 1055717 h 10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1055717">
                <a:moveTo>
                  <a:pt x="0" y="0"/>
                </a:moveTo>
                <a:cubicBezTo>
                  <a:pt x="469669" y="286096"/>
                  <a:pt x="-349136" y="755072"/>
                  <a:pt x="1288473" y="731520"/>
                </a:cubicBezTo>
                <a:cubicBezTo>
                  <a:pt x="2926082" y="707968"/>
                  <a:pt x="3104803" y="765465"/>
                  <a:pt x="3291840" y="1055717"/>
                </a:cubicBezTo>
              </a:path>
            </a:pathLst>
          </a:custGeom>
          <a:noFill/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744160" y="2653884"/>
            <a:ext cx="1728104" cy="1131673"/>
          </a:xfrm>
          <a:custGeom>
            <a:avLst/>
            <a:gdLst>
              <a:gd name="connsiteX0" fmla="*/ 0 w 3291840"/>
              <a:gd name="connsiteY0" fmla="*/ 0 h 1055717"/>
              <a:gd name="connsiteX1" fmla="*/ 1487978 w 3291840"/>
              <a:gd name="connsiteY1" fmla="*/ 748146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612669 w 3291840"/>
              <a:gd name="connsiteY1" fmla="*/ 573578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612669 w 3291840"/>
              <a:gd name="connsiteY1" fmla="*/ 573578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05345 w 3291840"/>
              <a:gd name="connsiteY1" fmla="*/ 54864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05345 w 3291840"/>
              <a:gd name="connsiteY1" fmla="*/ 54864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180407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180407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064029 w 3291840"/>
              <a:gd name="connsiteY1" fmla="*/ 64008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96291 w 3291840"/>
              <a:gd name="connsiteY1" fmla="*/ 764771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305098 w 3291840"/>
              <a:gd name="connsiteY1" fmla="*/ 756459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305098 w 3291840"/>
              <a:gd name="connsiteY1" fmla="*/ 756459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288473 w 3291840"/>
              <a:gd name="connsiteY1" fmla="*/ 731520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62657 w 3291840"/>
              <a:gd name="connsiteY1" fmla="*/ 529895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62657 w 3291840"/>
              <a:gd name="connsiteY1" fmla="*/ 529895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62657 w 3291840"/>
              <a:gd name="connsiteY1" fmla="*/ 529895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62657 w 3291840"/>
              <a:gd name="connsiteY1" fmla="*/ 529895 h 1055717"/>
              <a:gd name="connsiteX2" fmla="*/ 3291840 w 3291840"/>
              <a:gd name="connsiteY2" fmla="*/ 1055717 h 1055717"/>
              <a:gd name="connsiteX0" fmla="*/ 0 w 3291840"/>
              <a:gd name="connsiteY0" fmla="*/ 0 h 1055717"/>
              <a:gd name="connsiteX1" fmla="*/ 1462657 w 3291840"/>
              <a:gd name="connsiteY1" fmla="*/ 529895 h 1055717"/>
              <a:gd name="connsiteX2" fmla="*/ 3291840 w 3291840"/>
              <a:gd name="connsiteY2" fmla="*/ 1055717 h 10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1055717">
                <a:moveTo>
                  <a:pt x="0" y="0"/>
                </a:moveTo>
                <a:cubicBezTo>
                  <a:pt x="469669" y="286096"/>
                  <a:pt x="46735" y="452634"/>
                  <a:pt x="1462657" y="529895"/>
                </a:cubicBezTo>
                <a:cubicBezTo>
                  <a:pt x="2878579" y="607156"/>
                  <a:pt x="3104803" y="765465"/>
                  <a:pt x="3291840" y="1055717"/>
                </a:cubicBezTo>
              </a:path>
            </a:pathLst>
          </a:custGeom>
          <a:noFill/>
          <a:ln w="381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67408" y="676726"/>
            <a:ext cx="106571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r>
              <a:rPr lang="hu-HU" sz="3200" b="1" dirty="0" smtClean="0">
                <a:solidFill>
                  <a:schemeClr val="bg1"/>
                </a:solidFill>
              </a:rPr>
              <a:t>. </a:t>
            </a:r>
            <a:r>
              <a:rPr lang="en-US" sz="3200" b="1" dirty="0" smtClean="0">
                <a:solidFill>
                  <a:schemeClr val="bg1"/>
                </a:solidFill>
              </a:rPr>
              <a:t>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nem nulla természetes számot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majd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darab </a:t>
            </a:r>
            <a:r>
              <a:rPr lang="hu-HU" sz="2600" dirty="0" smtClean="0">
                <a:solidFill>
                  <a:srgbClr val="FFFFCC"/>
                </a:solidFill>
              </a:rPr>
              <a:t>természetes számot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Írjunk 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hu-HU" sz="2600" dirty="0" smtClean="0">
                <a:solidFill>
                  <a:srgbClr val="FFFFCC"/>
                </a:solidFill>
              </a:rPr>
              <a:t>a </a:t>
            </a:r>
            <a:r>
              <a:rPr lang="en-US" sz="2600" dirty="0" err="1" smtClean="0">
                <a:solidFill>
                  <a:srgbClr val="FFFFCC"/>
                </a:solidFill>
              </a:rPr>
              <a:t>beolvasott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számok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leghosszabb</a:t>
            </a:r>
            <a:r>
              <a:rPr lang="en-US" sz="2600" dirty="0">
                <a:solidFill>
                  <a:srgbClr val="FFFFCC"/>
                </a:solidFill>
              </a:rPr>
              <a:t> </a:t>
            </a:r>
            <a:r>
              <a:rPr lang="hu-HU" sz="2600" dirty="0" smtClean="0">
                <a:solidFill>
                  <a:srgbClr val="FFFFCC"/>
                </a:solidFill>
              </a:rPr>
              <a:t> páros elemeket tartalmazó</a:t>
            </a:r>
            <a:r>
              <a:rPr lang="en-US" sz="2600" dirty="0">
                <a:solidFill>
                  <a:srgbClr val="FFFFCC"/>
                </a:solidFill>
              </a:rPr>
              <a:t> </a:t>
            </a:r>
            <a:r>
              <a:rPr lang="en-US" sz="2600" dirty="0" err="1" smtClean="0">
                <a:solidFill>
                  <a:srgbClr val="FFFFCC"/>
                </a:solidFill>
              </a:rPr>
              <a:t>szekvenciáját</a:t>
            </a:r>
            <a:r>
              <a:rPr lang="en-US" sz="2600" dirty="0" smtClean="0">
                <a:solidFill>
                  <a:srgbClr val="FFFFCC"/>
                </a:solidFill>
              </a:rPr>
              <a:t>! </a:t>
            </a:r>
            <a:r>
              <a:rPr lang="en-US" sz="2600" dirty="0" err="1" smtClean="0">
                <a:solidFill>
                  <a:srgbClr val="FFFFCC"/>
                </a:solidFill>
              </a:rPr>
              <a:t>Amennyiben</a:t>
            </a:r>
            <a:r>
              <a:rPr lang="en-US" sz="2600" dirty="0" smtClean="0">
                <a:solidFill>
                  <a:srgbClr val="FFFFCC"/>
                </a:solidFill>
              </a:rPr>
              <a:t> t</a:t>
            </a:r>
            <a:r>
              <a:rPr lang="hu-HU" sz="2600" dirty="0" smtClean="0">
                <a:solidFill>
                  <a:srgbClr val="FFFFCC"/>
                </a:solidFill>
              </a:rPr>
              <a:t>öbb ilyen is van, csak az egyiket kell kiírni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endParaRPr lang="en-US" sz="2600" dirty="0">
              <a:solidFill>
                <a:srgbClr val="FFFFCC"/>
              </a:solidFill>
            </a:endParaRPr>
          </a:p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7, </a:t>
            </a:r>
            <a:r>
              <a:rPr lang="hu-HU" sz="2600" dirty="0" smtClean="0">
                <a:solidFill>
                  <a:srgbClr val="FFFFCC"/>
                </a:solidFill>
              </a:rPr>
              <a:t>és a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beolvasott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7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természetes </a:t>
            </a:r>
            <a:r>
              <a:rPr lang="en-US" sz="2600" dirty="0" err="1" smtClean="0">
                <a:solidFill>
                  <a:srgbClr val="FFFFCC"/>
                </a:solidFill>
              </a:rPr>
              <a:t>szám</a:t>
            </a:r>
            <a:r>
              <a:rPr lang="en-US" sz="2600" dirty="0" smtClean="0">
                <a:solidFill>
                  <a:srgbClr val="FFFFCC"/>
                </a:solidFill>
              </a:rPr>
              <a:t>: </a:t>
            </a:r>
            <a:r>
              <a:rPr lang="en-US" sz="2600" b="1" dirty="0" smtClean="0">
                <a:solidFill>
                  <a:srgbClr val="FFFFCC"/>
                </a:solidFill>
              </a:rPr>
              <a:t>10</a:t>
            </a:r>
            <a:r>
              <a:rPr lang="hu-HU" sz="2600" b="1" dirty="0" smtClean="0">
                <a:solidFill>
                  <a:srgbClr val="FFFFCC"/>
                </a:solidFill>
              </a:rPr>
              <a:t>, </a:t>
            </a:r>
            <a:r>
              <a:rPr lang="en-US" sz="2600" b="1" dirty="0" smtClean="0">
                <a:solidFill>
                  <a:srgbClr val="FFFFCC"/>
                </a:solidFill>
              </a:rPr>
              <a:t>8, 7, 17, 8, 10, 12,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r>
              <a:rPr lang="en-US" sz="2600" b="1" dirty="0" smtClean="0">
                <a:solidFill>
                  <a:srgbClr val="FFFFCC"/>
                </a:solidFill>
              </a:rPr>
              <a:t>8 10 12.</a:t>
            </a:r>
            <a:endParaRPr lang="hu-HU" sz="2600" dirty="0">
              <a:solidFill>
                <a:srgbClr val="FFFFCC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47528" y="4797152"/>
            <a:ext cx="7427934" cy="1369014"/>
            <a:chOff x="1044330" y="4853560"/>
            <a:chExt cx="7427934" cy="136901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44330" y="5503320"/>
              <a:ext cx="7427934" cy="13912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00300" y="4883214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044330" y="5597172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135560" y="4869160"/>
              <a:ext cx="720000" cy="1336467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052727" y="485356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5412" y="4869160"/>
              <a:ext cx="720000" cy="1336467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8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55264" y="4869160"/>
              <a:ext cx="720000" cy="1336467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684820" y="4869160"/>
              <a:ext cx="720000" cy="1336467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65116" y="4869160"/>
              <a:ext cx="720000" cy="1336467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774968" y="4869160"/>
              <a:ext cx="720000" cy="1336467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8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94672" y="4869160"/>
              <a:ext cx="720000" cy="1336467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2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0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39872" y="11276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FFFF99"/>
                </a:solidFill>
              </a:rPr>
              <a:t>A </a:t>
            </a:r>
            <a:r>
              <a:rPr lang="en-US" b="1" i="1" dirty="0" err="1" smtClean="0">
                <a:solidFill>
                  <a:srgbClr val="FFFF99"/>
                </a:solidFill>
              </a:rPr>
              <a:t>leghoss</a:t>
            </a:r>
            <a:r>
              <a:rPr lang="hu-HU" b="1" i="1" dirty="0">
                <a:solidFill>
                  <a:srgbClr val="FFFF99"/>
                </a:solidFill>
              </a:rPr>
              <a:t>zabb szekvencia hossza kezdetben </a:t>
            </a:r>
            <a:r>
              <a:rPr lang="hu-HU" b="1" i="1" dirty="0" smtClean="0">
                <a:solidFill>
                  <a:srgbClr val="FFFF99"/>
                </a:solidFill>
              </a:rPr>
              <a:t>nulla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hu-HU" b="1" i="1" dirty="0">
              <a:solidFill>
                <a:srgbClr val="FFFF99"/>
              </a:solidFill>
            </a:endParaRPr>
          </a:p>
          <a:p>
            <a:r>
              <a:rPr lang="en-US" b="1" i="1" dirty="0" err="1" smtClean="0">
                <a:solidFill>
                  <a:srgbClr val="FFFF99"/>
                </a:solidFill>
              </a:rPr>
              <a:t>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aktu</a:t>
            </a:r>
            <a:r>
              <a:rPr lang="hu-HU" b="1" i="1" dirty="0">
                <a:solidFill>
                  <a:srgbClr val="FFFF99"/>
                </a:solidFill>
              </a:rPr>
              <a:t>ális szekvencia hosszát is </a:t>
            </a:r>
            <a:r>
              <a:rPr lang="en-US" b="1" i="1" dirty="0">
                <a:solidFill>
                  <a:srgbClr val="FFFF99"/>
                </a:solidFill>
              </a:rPr>
              <a:t>0-ra</a:t>
            </a:r>
            <a:r>
              <a:rPr lang="hu-HU" b="1" i="1" dirty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állítom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en-US" b="1" i="1" dirty="0">
              <a:solidFill>
                <a:srgbClr val="FFFF99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1 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39872" y="1979548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az első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rgbClr val="FFFF99"/>
                </a:solidFill>
              </a:rPr>
              <a:t>1 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39872" y="1910107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</a:t>
            </a:r>
            <a:r>
              <a:rPr lang="hu-HU" b="1" i="1" dirty="0">
                <a:solidFill>
                  <a:srgbClr val="FFFF99"/>
                </a:solidFill>
              </a:rPr>
              <a:t>az első elem</a:t>
            </a:r>
            <a:r>
              <a:rPr lang="en-US" b="1" i="1" dirty="0">
                <a:solidFill>
                  <a:srgbClr val="FFFF99"/>
                </a:solidFill>
              </a:rPr>
              <a:t> p</a:t>
            </a:r>
            <a:r>
              <a:rPr lang="hu-HU" b="1" i="1" dirty="0" smtClean="0">
                <a:solidFill>
                  <a:srgbClr val="FFFF99"/>
                </a:solidFill>
              </a:rPr>
              <a:t>áros, az </a:t>
            </a:r>
            <a:r>
              <a:rPr lang="hu-HU" b="1" i="1" dirty="0">
                <a:solidFill>
                  <a:srgbClr val="FFFF99"/>
                </a:solidFill>
              </a:rPr>
              <a:t>aktuális szekvencia hosszát 1</a:t>
            </a:r>
            <a:r>
              <a:rPr lang="en-US" b="1" i="1" dirty="0">
                <a:solidFill>
                  <a:srgbClr val="FFFF99"/>
                </a:solidFill>
              </a:rPr>
              <a:t>-</a:t>
            </a:r>
            <a:r>
              <a:rPr lang="en-US" b="1" i="1" dirty="0" err="1">
                <a:solidFill>
                  <a:srgbClr val="FFFF99"/>
                </a:solidFill>
              </a:rPr>
              <a:t>gyel</a:t>
            </a:r>
            <a:r>
              <a:rPr lang="en-US" b="1" i="1" dirty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övelem.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1 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 2.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rgbClr val="FFFF99"/>
                </a:solidFill>
              </a:rPr>
              <a:t>1 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39872" y="1910107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</a:t>
            </a:r>
            <a:r>
              <a:rPr lang="hu-HU" b="1" i="1" dirty="0" smtClean="0">
                <a:solidFill>
                  <a:srgbClr val="FFFF99"/>
                </a:solidFill>
              </a:rPr>
              <a:t>a 2. elem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>
                <a:solidFill>
                  <a:srgbClr val="FFFF99"/>
                </a:solidFill>
              </a:rPr>
              <a:t>p</a:t>
            </a:r>
            <a:r>
              <a:rPr lang="hu-HU" b="1" i="1" dirty="0">
                <a:solidFill>
                  <a:srgbClr val="FFFF99"/>
                </a:solidFill>
              </a:rPr>
              <a:t>áros, az aktuális szekvencia hosszát </a:t>
            </a:r>
            <a:endParaRPr lang="hu-HU" b="1" i="1" dirty="0" smtClean="0">
              <a:solidFill>
                <a:srgbClr val="FFFF99"/>
              </a:solidFill>
            </a:endParaRPr>
          </a:p>
          <a:p>
            <a:r>
              <a:rPr lang="hu-HU" b="1" i="1" dirty="0" smtClean="0">
                <a:solidFill>
                  <a:srgbClr val="FFFF99"/>
                </a:solidFill>
              </a:rPr>
              <a:t>1</a:t>
            </a:r>
            <a:r>
              <a:rPr lang="en-US" b="1" i="1" dirty="0">
                <a:solidFill>
                  <a:srgbClr val="FFFF99"/>
                </a:solidFill>
              </a:rPr>
              <a:t>-</a:t>
            </a:r>
            <a:r>
              <a:rPr lang="en-US" b="1" i="1" dirty="0" err="1">
                <a:solidFill>
                  <a:srgbClr val="FFFF99"/>
                </a:solidFill>
              </a:rPr>
              <a:t>gyel</a:t>
            </a:r>
            <a:r>
              <a:rPr lang="en-US" b="1" i="1" dirty="0">
                <a:solidFill>
                  <a:srgbClr val="FFFF99"/>
                </a:solidFill>
              </a:rPr>
              <a:t> n</a:t>
            </a:r>
            <a:r>
              <a:rPr lang="hu-HU" b="1" i="1" dirty="0">
                <a:solidFill>
                  <a:srgbClr val="FFFF99"/>
                </a:solidFill>
              </a:rPr>
              <a:t>övelem.</a:t>
            </a:r>
          </a:p>
        </p:txBody>
      </p:sp>
    </p:spTree>
    <p:extLst>
      <p:ext uri="{BB962C8B-B14F-4D97-AF65-F5344CB8AC3E}">
        <p14:creationId xmlns:p14="http://schemas.microsoft.com/office/powerpoint/2010/main" val="1444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ha 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</a:rPr>
              <a:t>h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&gt;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</a:rPr>
              <a:t>					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</a:rPr>
              <a:t>maxh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jobbi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-1</a:t>
            </a:r>
            <a:endParaRPr lang="hu-HU" sz="2000" b="1" dirty="0" smtClean="0">
              <a:solidFill>
                <a:schemeClr val="bg1">
                  <a:lumMod val="95000"/>
                </a:schemeClr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 3.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külö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nben</a:t>
            </a:r>
            <a:endParaRPr lang="hu-HU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rgbClr val="FFFF99"/>
                </a:solidFill>
              </a:rPr>
              <a:t>ha a</a:t>
            </a:r>
            <a:r>
              <a:rPr lang="hu-HU" sz="2000" b="1" dirty="0" smtClean="0">
                <a:solidFill>
                  <a:srgbClr val="FFFF99"/>
                </a:solidFill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hu-HU" sz="2000" b="1" dirty="0" smtClean="0">
                <a:solidFill>
                  <a:srgbClr val="FFFF99"/>
                </a:solidFill>
              </a:rPr>
              <a:t>maxh </a:t>
            </a:r>
            <a:r>
              <a:rPr lang="hu-HU" sz="2000" b="1" dirty="0" smtClean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 err="1" smtClean="0">
                <a:solidFill>
                  <a:schemeClr val="bg1"/>
                </a:solidFill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jobbi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-1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5960" y="2780928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a 3. elem </a:t>
            </a:r>
            <a:r>
              <a:rPr lang="en-US" b="1" i="1" dirty="0" smtClean="0">
                <a:solidFill>
                  <a:srgbClr val="FFFF99"/>
                </a:solidFill>
              </a:rPr>
              <a:t>p</a:t>
            </a:r>
            <a:r>
              <a:rPr lang="hu-HU" b="1" i="1" dirty="0" smtClean="0">
                <a:solidFill>
                  <a:srgbClr val="FFFF99"/>
                </a:solidFill>
              </a:rPr>
              <a:t>áratlan</a:t>
            </a:r>
            <a:r>
              <a:rPr lang="en-US" b="1" i="1" dirty="0" smtClean="0">
                <a:solidFill>
                  <a:srgbClr val="FFFF99"/>
                </a:solidFill>
              </a:rPr>
              <a:t>, </a:t>
            </a:r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aktuális szekvencia hosszabb</a:t>
            </a:r>
            <a:r>
              <a:rPr lang="en-US" b="1" i="1" dirty="0" smtClean="0">
                <a:solidFill>
                  <a:srgbClr val="FFFF99"/>
                </a:solidFill>
              </a:rPr>
              <a:t>-e</a:t>
            </a:r>
            <a:r>
              <a:rPr lang="hu-HU" b="1" i="1" dirty="0" smtClean="0">
                <a:solidFill>
                  <a:srgbClr val="FFFF99"/>
                </a:solidFill>
              </a:rPr>
              <a:t>  </a:t>
            </a:r>
            <a:r>
              <a:rPr lang="hu-HU" b="1" i="1" dirty="0">
                <a:solidFill>
                  <a:srgbClr val="FFFF99"/>
                </a:solidFill>
              </a:rPr>
              <a:t>az </a:t>
            </a:r>
            <a:r>
              <a:rPr lang="hu-HU" b="1" i="1" dirty="0" smtClean="0">
                <a:solidFill>
                  <a:srgbClr val="FFFF99"/>
                </a:solidFill>
              </a:rPr>
              <a:t>eddigi maximális hossznál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67408" y="504000"/>
            <a:ext cx="1036915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42913" indent="-44291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>
                <a:solidFill>
                  <a:srgbClr val="FFFFCC"/>
                </a:solidFill>
              </a:rPr>
              <a:t>természetes </a:t>
            </a:r>
            <a:r>
              <a:rPr lang="hu-HU" sz="2600" dirty="0" smtClean="0">
                <a:solidFill>
                  <a:srgbClr val="FFFFCC"/>
                </a:solidFill>
              </a:rPr>
              <a:t>számot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majd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darab </a:t>
            </a:r>
            <a:r>
              <a:rPr lang="hu-HU" sz="2600" dirty="0" smtClean="0">
                <a:solidFill>
                  <a:srgbClr val="FFFFCC"/>
                </a:solidFill>
              </a:rPr>
              <a:t>számjegyet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dirty="0">
              <a:solidFill>
                <a:srgbClr val="FFFFCC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Írjunk </a:t>
            </a:r>
            <a:r>
              <a:rPr lang="hu-HU" sz="2600" dirty="0" smtClean="0">
                <a:solidFill>
                  <a:srgbClr val="FFFFCC"/>
                </a:solidFill>
              </a:rPr>
              <a:t>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en-US" sz="2600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övekvő sorrendben azokat </a:t>
            </a:r>
            <a:r>
              <a:rPr lang="hu-HU" sz="2600" dirty="0" smtClean="0">
                <a:solidFill>
                  <a:srgbClr val="FFFFCC"/>
                </a:solidFill>
              </a:rPr>
              <a:t>a számjegyeket, amelyek szerepeltek a beolvasott számjegyek között, </a:t>
            </a:r>
            <a:r>
              <a:rPr lang="hu-HU" sz="2600" dirty="0">
                <a:solidFill>
                  <a:srgbClr val="FFFFCC"/>
                </a:solidFill>
              </a:rPr>
              <a:t>illetve </a:t>
            </a:r>
            <a:r>
              <a:rPr lang="hu-HU" sz="2600" dirty="0" smtClean="0">
                <a:solidFill>
                  <a:srgbClr val="FFFFCC"/>
                </a:solidFill>
              </a:rPr>
              <a:t>ezeknek  az  </a:t>
            </a:r>
            <a:r>
              <a:rPr lang="hu-HU" sz="2600" dirty="0">
                <a:solidFill>
                  <a:srgbClr val="FFFFCC"/>
                </a:solidFill>
              </a:rPr>
              <a:t>előfordulási </a:t>
            </a:r>
            <a:r>
              <a:rPr lang="hu-HU" sz="2600" dirty="0" smtClean="0">
                <a:solidFill>
                  <a:srgbClr val="FFFFCC"/>
                </a:solidFill>
              </a:rPr>
              <a:t>számát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dirty="0">
              <a:solidFill>
                <a:srgbClr val="FFFFCC"/>
              </a:solidFill>
            </a:endParaRPr>
          </a:p>
          <a:p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6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és a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beolvasott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6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</a:rPr>
              <a:t>számjegy</a:t>
            </a:r>
            <a:r>
              <a:rPr lang="en-US" sz="2600" dirty="0" smtClean="0">
                <a:solidFill>
                  <a:srgbClr val="FFFFCC"/>
                </a:solidFill>
              </a:rPr>
              <a:t>: </a:t>
            </a: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, </a:t>
            </a: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, 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 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 0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endParaRPr lang="hu-HU" sz="2600" dirty="0">
              <a:solidFill>
                <a:srgbClr val="FFFFCC"/>
              </a:solidFill>
            </a:endParaRPr>
          </a:p>
          <a:p>
            <a:pPr>
              <a:lnSpc>
                <a:spcPts val="3000"/>
              </a:lnSpc>
            </a:pPr>
            <a:r>
              <a:rPr lang="hu-HU" sz="2600" b="1" dirty="0">
                <a:solidFill>
                  <a:srgbClr val="FFFFCC"/>
                </a:solidFill>
              </a:rPr>
              <a:t>0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1</a:t>
            </a:r>
            <a:endParaRPr lang="hu-HU" sz="2600" dirty="0">
              <a:solidFill>
                <a:srgbClr val="FFFFCC"/>
              </a:solidFill>
            </a:endParaRPr>
          </a:p>
          <a:p>
            <a:pPr>
              <a:lnSpc>
                <a:spcPts val="3000"/>
              </a:lnSpc>
            </a:pP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2</a:t>
            </a:r>
            <a:endParaRPr lang="hu-HU" sz="2600" dirty="0">
              <a:solidFill>
                <a:srgbClr val="FFFFCC"/>
              </a:solidFill>
            </a:endParaRPr>
          </a:p>
          <a:p>
            <a:pPr>
              <a:lnSpc>
                <a:spcPts val="3000"/>
              </a:lnSpc>
            </a:pP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en-US" sz="2600" b="1" dirty="0" smtClean="0">
                <a:solidFill>
                  <a:srgbClr val="FFFFCC"/>
                </a:solidFill>
              </a:rPr>
              <a:t>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3</a:t>
            </a:r>
            <a:endParaRPr lang="hu-HU" sz="2600" dirty="0">
              <a:solidFill>
                <a:srgbClr val="FFFFC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2782" y="5355213"/>
            <a:ext cx="10369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 smtClean="0">
                <a:solidFill>
                  <a:srgbClr val="FFFF99"/>
                </a:solidFill>
              </a:rPr>
              <a:t>A feladat </a:t>
            </a:r>
            <a:r>
              <a:rPr lang="hu-HU" sz="2800" dirty="0">
                <a:solidFill>
                  <a:srgbClr val="FFFF99"/>
                </a:solidFill>
              </a:rPr>
              <a:t>megoldására egy </a:t>
            </a:r>
            <a:r>
              <a:rPr lang="hu-HU" sz="2800" b="1" dirty="0">
                <a:solidFill>
                  <a:srgbClr val="FFFF99"/>
                </a:solidFill>
              </a:rPr>
              <a:t>1</a:t>
            </a:r>
            <a:r>
              <a:rPr lang="en-US" sz="2800" b="1" dirty="0">
                <a:solidFill>
                  <a:srgbClr val="FFFF99"/>
                </a:solidFill>
              </a:rPr>
              <a:t>0</a:t>
            </a:r>
            <a:r>
              <a:rPr lang="hu-HU" sz="2800" b="1" dirty="0">
                <a:solidFill>
                  <a:srgbClr val="FFFF99"/>
                </a:solidFill>
              </a:rPr>
              <a:t> </a:t>
            </a:r>
            <a:r>
              <a:rPr lang="hu-HU" sz="2800" dirty="0">
                <a:solidFill>
                  <a:srgbClr val="FFFF99"/>
                </a:solidFill>
              </a:rPr>
              <a:t>elemű </a:t>
            </a:r>
            <a:r>
              <a:rPr lang="hu-HU" sz="2800" b="1" i="1" dirty="0" smtClean="0">
                <a:solidFill>
                  <a:schemeClr val="bg1"/>
                </a:solidFill>
              </a:rPr>
              <a:t>gyakoriságtömböt </a:t>
            </a:r>
            <a:r>
              <a:rPr lang="hu-HU" sz="2800" dirty="0" smtClean="0">
                <a:solidFill>
                  <a:srgbClr val="FFFF99"/>
                </a:solidFill>
              </a:rPr>
              <a:t>használok, </a:t>
            </a:r>
            <a:r>
              <a:rPr lang="hu-HU" sz="2800" dirty="0">
                <a:solidFill>
                  <a:srgbClr val="FFFF99"/>
                </a:solidFill>
              </a:rPr>
              <a:t>mivel </a:t>
            </a:r>
            <a:r>
              <a:rPr lang="hu-HU" sz="2800" dirty="0" smtClean="0">
                <a:solidFill>
                  <a:srgbClr val="FFFF99"/>
                </a:solidFill>
              </a:rPr>
              <a:t>szükségem </a:t>
            </a:r>
            <a:r>
              <a:rPr lang="hu-HU" sz="2800" dirty="0">
                <a:solidFill>
                  <a:srgbClr val="FFFF99"/>
                </a:solidFill>
              </a:rPr>
              <a:t>van a számjegyek előfordulási számára</a:t>
            </a:r>
            <a:r>
              <a:rPr lang="en-US" sz="2800" dirty="0">
                <a:solidFill>
                  <a:srgbClr val="FFFF99"/>
                </a:solidFill>
              </a:rPr>
              <a:t>.</a:t>
            </a:r>
            <a:endParaRPr lang="hu-HU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ha 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külö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nben</a:t>
            </a:r>
            <a:endParaRPr lang="hu-HU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rgbClr val="FFFF99"/>
                </a:solidFill>
              </a:rPr>
              <a:t>ha a</a:t>
            </a:r>
            <a:r>
              <a:rPr lang="hu-HU" sz="2000" b="1" dirty="0" smtClean="0">
                <a:solidFill>
                  <a:srgbClr val="FFFF99"/>
                </a:solidFill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hu-HU" sz="2000" b="1" dirty="0" smtClean="0">
                <a:solidFill>
                  <a:srgbClr val="FFFF99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hu-HU" sz="2000" b="1" dirty="0" smtClean="0">
                <a:solidFill>
                  <a:srgbClr val="FFFF99"/>
                </a:solidFill>
              </a:rPr>
              <a:t>					</a:t>
            </a:r>
            <a:r>
              <a:rPr lang="en-US" sz="2000" b="1" dirty="0" err="1" smtClean="0">
                <a:solidFill>
                  <a:srgbClr val="FFFF99"/>
                </a:solidFill>
              </a:rPr>
              <a:t>maxh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jobbi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-1</a:t>
            </a:r>
            <a:endParaRPr lang="hu-HU" sz="2000" b="1" dirty="0" smtClean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849" y="2859156"/>
            <a:ext cx="55760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FFFF99"/>
                </a:solidFill>
              </a:rPr>
              <a:t>Mivel</a:t>
            </a:r>
            <a:r>
              <a:rPr lang="en-US" b="1" i="1" dirty="0">
                <a:solidFill>
                  <a:srgbClr val="FFFF99"/>
                </a:solidFill>
              </a:rPr>
              <a:t> </a:t>
            </a:r>
            <a:r>
              <a:rPr lang="en-US" b="1" i="1" dirty="0" err="1">
                <a:solidFill>
                  <a:srgbClr val="FFFF99"/>
                </a:solidFill>
              </a:rPr>
              <a:t>az</a:t>
            </a:r>
            <a:r>
              <a:rPr lang="en-US" b="1" i="1" dirty="0">
                <a:solidFill>
                  <a:srgbClr val="FFFF99"/>
                </a:solidFill>
              </a:rPr>
              <a:t> </a:t>
            </a:r>
            <a:r>
              <a:rPr lang="hu-HU" b="1" i="1" dirty="0">
                <a:solidFill>
                  <a:srgbClr val="FFFF99"/>
                </a:solidFill>
              </a:rPr>
              <a:t>aktuális szekvencia hosszabb  az eddigi maximális hossznál, aktualizálom a maximális hossz, és a jobb </a:t>
            </a:r>
            <a:r>
              <a:rPr lang="hu-HU" b="1" i="1" dirty="0" smtClean="0">
                <a:solidFill>
                  <a:srgbClr val="FFFF99"/>
                </a:solidFill>
              </a:rPr>
              <a:t>index </a:t>
            </a:r>
            <a:r>
              <a:rPr lang="hu-HU" b="1" i="1" dirty="0">
                <a:solidFill>
                  <a:srgbClr val="FFFF99"/>
                </a:solidFill>
              </a:rPr>
              <a:t>változók értékét</a:t>
            </a:r>
            <a:r>
              <a:rPr lang="en-US" b="1" i="1" dirty="0">
                <a:solidFill>
                  <a:srgbClr val="FFFF99"/>
                </a:solidFill>
              </a:rPr>
              <a:t>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 err="1" smtClean="0">
                <a:solidFill>
                  <a:schemeClr val="bg1"/>
                </a:solidFill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jobb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</a:rPr>
              <a:t>0 </a:t>
            </a:r>
            <a:endParaRPr lang="hu-HU" sz="2000" b="1" dirty="0" smtClean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rgbClr val="FFC000"/>
                </a:solidFill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4731" y="40770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aktuális szekvencia hosszát </a:t>
            </a:r>
            <a:r>
              <a:rPr lang="en-US" b="1" i="1" dirty="0" smtClean="0">
                <a:solidFill>
                  <a:srgbClr val="FFFF99"/>
                </a:solidFill>
              </a:rPr>
              <a:t>0-ra </a:t>
            </a:r>
            <a:r>
              <a:rPr lang="hu-HU" b="1" i="1" dirty="0" smtClean="0">
                <a:solidFill>
                  <a:srgbClr val="FFFF99"/>
                </a:solidFill>
              </a:rPr>
              <a:t>állítom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en-US" b="1" i="1" dirty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külö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nben</a:t>
            </a:r>
            <a:endParaRPr lang="hu-HU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rgbClr val="FFFF99"/>
                </a:solidFill>
              </a:rPr>
              <a:t>ha a</a:t>
            </a:r>
            <a:r>
              <a:rPr lang="hu-HU" sz="2000" b="1" dirty="0" smtClean="0">
                <a:solidFill>
                  <a:srgbClr val="FFFF99"/>
                </a:solidFill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hu-HU" sz="2000" b="1" dirty="0" smtClean="0">
                <a:solidFill>
                  <a:srgbClr val="FFFF99"/>
                </a:solidFill>
              </a:rPr>
              <a:t>maxh </a:t>
            </a:r>
            <a:r>
              <a:rPr lang="hu-HU" sz="2000" b="1" dirty="0" smtClean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hu-HU" sz="2000" b="1" dirty="0" smtClean="0">
                <a:solidFill>
                  <a:srgbClr val="FFFF99"/>
                </a:solidFill>
              </a:rPr>
              <a:t>					</a:t>
            </a:r>
            <a:r>
              <a:rPr lang="en-US" sz="2000" b="1" dirty="0" err="1" smtClean="0">
                <a:solidFill>
                  <a:schemeClr val="bg1"/>
                </a:solidFill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jobbi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-1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</a:rPr>
              <a:t>0 </a:t>
            </a:r>
            <a:endParaRPr lang="hu-HU" sz="2000" b="1" dirty="0" smtClean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5960" y="2780928"/>
            <a:ext cx="5576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a 4. elem </a:t>
            </a:r>
            <a:r>
              <a:rPr lang="en-US" b="1" i="1" dirty="0" smtClean="0">
                <a:solidFill>
                  <a:srgbClr val="FFFF99"/>
                </a:solidFill>
              </a:rPr>
              <a:t>p</a:t>
            </a:r>
            <a:r>
              <a:rPr lang="hu-HU" b="1" i="1" dirty="0" smtClean="0">
                <a:solidFill>
                  <a:srgbClr val="FFFF99"/>
                </a:solidFill>
              </a:rPr>
              <a:t>áratlan</a:t>
            </a:r>
            <a:r>
              <a:rPr lang="en-US" b="1" i="1" dirty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és az aktuális szekvencia  nem hosszabb  </a:t>
            </a:r>
            <a:r>
              <a:rPr lang="hu-HU" b="1" i="1" dirty="0">
                <a:solidFill>
                  <a:srgbClr val="FFFF99"/>
                </a:solidFill>
              </a:rPr>
              <a:t>az </a:t>
            </a:r>
            <a:r>
              <a:rPr lang="hu-HU" b="1" i="1" dirty="0" smtClean="0">
                <a:solidFill>
                  <a:srgbClr val="FFFF99"/>
                </a:solidFill>
              </a:rPr>
              <a:t>eddigi maximális hossznál, a maximális hossz változó értéke nem módosul.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 4.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74731" y="40770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aktuális szekvencia hosszát </a:t>
            </a:r>
            <a:r>
              <a:rPr lang="en-US" b="1" i="1" dirty="0" smtClean="0">
                <a:solidFill>
                  <a:srgbClr val="FFFF99"/>
                </a:solidFill>
              </a:rPr>
              <a:t>0-ra </a:t>
            </a:r>
            <a:r>
              <a:rPr lang="hu-HU" b="1" i="1" dirty="0" smtClean="0">
                <a:solidFill>
                  <a:srgbClr val="FFFF99"/>
                </a:solidFill>
              </a:rPr>
              <a:t>állítom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en-US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az 5.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rgbClr val="FFFF99"/>
                </a:solidFill>
              </a:rPr>
              <a:t>1 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9872" y="1910107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</a:t>
            </a:r>
            <a:r>
              <a:rPr lang="en-US" b="1" i="1" dirty="0">
                <a:solidFill>
                  <a:srgbClr val="FFFF99"/>
                </a:solidFill>
              </a:rPr>
              <a:t>5. </a:t>
            </a:r>
            <a:r>
              <a:rPr lang="en-US" b="1" i="1" dirty="0" err="1">
                <a:solidFill>
                  <a:srgbClr val="FFFF99"/>
                </a:solidFill>
              </a:rPr>
              <a:t>elem</a:t>
            </a:r>
            <a:r>
              <a:rPr lang="en-US" b="1" i="1" dirty="0">
                <a:solidFill>
                  <a:srgbClr val="FFFF99"/>
                </a:solidFill>
              </a:rPr>
              <a:t> p</a:t>
            </a:r>
            <a:r>
              <a:rPr lang="hu-HU" b="1" i="1" dirty="0">
                <a:solidFill>
                  <a:srgbClr val="FFFF99"/>
                </a:solidFill>
              </a:rPr>
              <a:t>áros, az aktuális szekvencia </a:t>
            </a:r>
            <a:r>
              <a:rPr lang="hu-HU" b="1" i="1" dirty="0" smtClean="0">
                <a:solidFill>
                  <a:srgbClr val="FFFF99"/>
                </a:solidFill>
              </a:rPr>
              <a:t>hosszát</a:t>
            </a:r>
          </a:p>
          <a:p>
            <a:r>
              <a:rPr lang="hu-HU" b="1" i="1" dirty="0" smtClean="0">
                <a:solidFill>
                  <a:srgbClr val="FFFF99"/>
                </a:solidFill>
              </a:rPr>
              <a:t>1</a:t>
            </a:r>
            <a:r>
              <a:rPr lang="en-US" b="1" i="1" dirty="0">
                <a:solidFill>
                  <a:srgbClr val="FFFF99"/>
                </a:solidFill>
              </a:rPr>
              <a:t>-</a:t>
            </a:r>
            <a:r>
              <a:rPr lang="en-US" b="1" i="1" dirty="0" err="1">
                <a:solidFill>
                  <a:srgbClr val="FFFF99"/>
                </a:solidFill>
              </a:rPr>
              <a:t>gyel</a:t>
            </a:r>
            <a:r>
              <a:rPr lang="en-US" b="1" i="1" dirty="0">
                <a:solidFill>
                  <a:srgbClr val="FFFF99"/>
                </a:solidFill>
              </a:rPr>
              <a:t> n</a:t>
            </a:r>
            <a:r>
              <a:rPr lang="hu-HU" b="1" i="1" dirty="0">
                <a:solidFill>
                  <a:srgbClr val="FFFF99"/>
                </a:solidFill>
              </a:rPr>
              <a:t>övelem.</a:t>
            </a:r>
          </a:p>
        </p:txBody>
      </p:sp>
    </p:spTree>
    <p:extLst>
      <p:ext uri="{BB962C8B-B14F-4D97-AF65-F5344CB8AC3E}">
        <p14:creationId xmlns:p14="http://schemas.microsoft.com/office/powerpoint/2010/main" val="591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1 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 6.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rgbClr val="FFFF99"/>
                </a:solidFill>
              </a:rPr>
              <a:t>1 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89747" y="2023052"/>
            <a:ext cx="5434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</a:t>
            </a:r>
            <a:r>
              <a:rPr lang="hu-HU" b="1" i="1" dirty="0">
                <a:solidFill>
                  <a:srgbClr val="FFFF99"/>
                </a:solidFill>
              </a:rPr>
              <a:t>az </a:t>
            </a:r>
            <a:r>
              <a:rPr lang="en-US" b="1" i="1" dirty="0" smtClean="0">
                <a:solidFill>
                  <a:srgbClr val="FFFF99"/>
                </a:solidFill>
              </a:rPr>
              <a:t>6. </a:t>
            </a:r>
            <a:r>
              <a:rPr lang="en-US" b="1" i="1" dirty="0" err="1" smtClean="0">
                <a:solidFill>
                  <a:srgbClr val="FFFF99"/>
                </a:solidFill>
              </a:rPr>
              <a:t>elem</a:t>
            </a:r>
            <a:r>
              <a:rPr lang="en-US" b="1" i="1" dirty="0" smtClean="0">
                <a:solidFill>
                  <a:srgbClr val="FFFF99"/>
                </a:solidFill>
              </a:rPr>
              <a:t> p</a:t>
            </a:r>
            <a:r>
              <a:rPr lang="hu-HU" b="1" i="1" dirty="0" smtClean="0">
                <a:solidFill>
                  <a:srgbClr val="FFFF99"/>
                </a:solidFill>
              </a:rPr>
              <a:t>áros, az </a:t>
            </a:r>
            <a:r>
              <a:rPr lang="hu-HU" b="1" i="1" dirty="0">
                <a:solidFill>
                  <a:srgbClr val="FFFF99"/>
                </a:solidFill>
              </a:rPr>
              <a:t>aktuális szekvencia hosszát 1</a:t>
            </a:r>
            <a:r>
              <a:rPr lang="en-US" b="1" i="1" dirty="0">
                <a:solidFill>
                  <a:srgbClr val="FFFF99"/>
                </a:solidFill>
              </a:rPr>
              <a:t>-</a:t>
            </a:r>
            <a:r>
              <a:rPr lang="en-US" b="1" i="1" dirty="0" err="1">
                <a:solidFill>
                  <a:srgbClr val="FFFF99"/>
                </a:solidFill>
              </a:rPr>
              <a:t>gyel</a:t>
            </a:r>
            <a:r>
              <a:rPr lang="en-US" b="1" i="1" dirty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övelem.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39872" y="1910107"/>
            <a:ext cx="557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Megvizsgálom a </a:t>
            </a:r>
            <a:r>
              <a:rPr lang="en-US" b="1" i="1" dirty="0" smtClean="0">
                <a:solidFill>
                  <a:srgbClr val="FFFF99"/>
                </a:solidFill>
              </a:rPr>
              <a:t>7</a:t>
            </a:r>
            <a:r>
              <a:rPr lang="hu-HU" b="1" i="1" dirty="0" smtClean="0">
                <a:solidFill>
                  <a:srgbClr val="FFFF99"/>
                </a:solidFill>
              </a:rPr>
              <a:t>. elem paritását.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C000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rgbClr val="FFC000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rgbClr val="FFFF99"/>
                </a:solidFill>
              </a:rPr>
              <a:t>1 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külö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nben</a:t>
            </a:r>
            <a:endParaRPr lang="hu-HU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ha a</a:t>
            </a:r>
            <a:r>
              <a:rPr lang="hu-HU" sz="2000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hu-HU" sz="2000" b="1" dirty="0" smtClean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</a:rPr>
              <a:t>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513102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5839872" y="452891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48432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3577" y="4551511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65966" y="449456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211548" y="452452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220108" y="449017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89620" y="2019463"/>
            <a:ext cx="5434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</a:t>
            </a:r>
            <a:r>
              <a:rPr lang="hu-HU" b="1" i="1" dirty="0">
                <a:solidFill>
                  <a:srgbClr val="FFFF99"/>
                </a:solidFill>
              </a:rPr>
              <a:t>az </a:t>
            </a:r>
            <a:r>
              <a:rPr lang="en-US" b="1" i="1" dirty="0" smtClean="0">
                <a:solidFill>
                  <a:srgbClr val="FFFF99"/>
                </a:solidFill>
              </a:rPr>
              <a:t>7. </a:t>
            </a:r>
            <a:r>
              <a:rPr lang="en-US" b="1" i="1" dirty="0" err="1" smtClean="0">
                <a:solidFill>
                  <a:srgbClr val="FFFF99"/>
                </a:solidFill>
              </a:rPr>
              <a:t>elem</a:t>
            </a:r>
            <a:r>
              <a:rPr lang="en-US" b="1" i="1" dirty="0" smtClean="0">
                <a:solidFill>
                  <a:srgbClr val="FFFF99"/>
                </a:solidFill>
              </a:rPr>
              <a:t> p</a:t>
            </a:r>
            <a:r>
              <a:rPr lang="hu-HU" b="1" i="1" dirty="0" smtClean="0">
                <a:solidFill>
                  <a:srgbClr val="FFFF99"/>
                </a:solidFill>
              </a:rPr>
              <a:t>áros, az </a:t>
            </a:r>
            <a:r>
              <a:rPr lang="hu-HU" b="1" i="1" dirty="0">
                <a:solidFill>
                  <a:srgbClr val="FFFF99"/>
                </a:solidFill>
              </a:rPr>
              <a:t>aktuális szekvencia hosszát 1</a:t>
            </a:r>
            <a:r>
              <a:rPr lang="en-US" b="1" i="1" dirty="0">
                <a:solidFill>
                  <a:srgbClr val="FFFF99"/>
                </a:solidFill>
              </a:rPr>
              <a:t>-</a:t>
            </a:r>
            <a:r>
              <a:rPr lang="en-US" b="1" i="1" dirty="0" err="1">
                <a:solidFill>
                  <a:srgbClr val="FFFF99"/>
                </a:solidFill>
              </a:rPr>
              <a:t>gyel</a:t>
            </a:r>
            <a:r>
              <a:rPr lang="en-US" b="1" i="1" dirty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övelem.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908720"/>
            <a:ext cx="5130300" cy="545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maxh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h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0 </a:t>
            </a: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n v</a:t>
            </a:r>
            <a:r>
              <a:rPr lang="hu-HU" sz="2000" b="1" dirty="0">
                <a:solidFill>
                  <a:schemeClr val="bg1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ha A[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%2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hu-HU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>
                <a:solidFill>
                  <a:schemeClr val="bg1"/>
                </a:solidFill>
              </a:rPr>
              <a:t>ha a</a:t>
            </a:r>
            <a:r>
              <a:rPr lang="hu-HU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&gt;</a:t>
            </a:r>
            <a:r>
              <a:rPr lang="hu-HU" sz="2000" b="1" dirty="0">
                <a:solidFill>
                  <a:schemeClr val="bg1"/>
                </a:solidFill>
              </a:rPr>
              <a:t>maxh 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	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maxh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ah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 </a:t>
            </a: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jobbi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-1 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 </a:t>
            </a:r>
            <a:endParaRPr lang="hu-HU" sz="2000" b="1" dirty="0" smtClean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 smtClean="0">
                <a:solidFill>
                  <a:srgbClr val="FFC000"/>
                </a:solidFill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chemeClr val="bg1"/>
                </a:solidFill>
              </a:rPr>
              <a:t>minden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ha a</a:t>
            </a:r>
            <a:r>
              <a:rPr lang="hu-HU" sz="2000" b="1" dirty="0">
                <a:solidFill>
                  <a:srgbClr val="FFFF99"/>
                </a:solidFill>
              </a:rPr>
              <a:t>h</a:t>
            </a:r>
            <a:r>
              <a:rPr lang="en-US" sz="2000" b="1" dirty="0">
                <a:solidFill>
                  <a:srgbClr val="FFFF99"/>
                </a:solidFill>
              </a:rPr>
              <a:t>&gt;</a:t>
            </a:r>
            <a:r>
              <a:rPr lang="hu-HU" sz="2000" b="1" dirty="0">
                <a:solidFill>
                  <a:srgbClr val="FFFF99"/>
                </a:solidFill>
              </a:rPr>
              <a:t>maxh akkor				</a:t>
            </a:r>
            <a:r>
              <a:rPr lang="en-US" sz="2000" b="1" dirty="0" err="1">
                <a:solidFill>
                  <a:srgbClr val="FFFF99"/>
                </a:solidFill>
              </a:rPr>
              <a:t>maxh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ah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703388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jobbn</a:t>
            </a:r>
            <a:r>
              <a:rPr lang="hu-HU" sz="2000" b="1" dirty="0">
                <a:solidFill>
                  <a:srgbClr val="FFFF99"/>
                </a:solidFill>
              </a:rPr>
              <a:t>			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ha vége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755" y="5085184"/>
            <a:ext cx="58045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FFFF99"/>
                </a:solidFill>
              </a:rPr>
              <a:t>M</a:t>
            </a:r>
            <a:r>
              <a:rPr lang="hu-HU" b="1" i="1" dirty="0" smtClean="0">
                <a:solidFill>
                  <a:srgbClr val="FFFF99"/>
                </a:solidFill>
              </a:rPr>
              <a:t>ivel megtörténténhet, hogy a leghosszabb páros értékeket tartalmazó szekvencia a tömb végéig tart, ezt is</a:t>
            </a:r>
          </a:p>
          <a:p>
            <a:r>
              <a:rPr lang="en-US" b="1" i="1" dirty="0" smtClean="0">
                <a:solidFill>
                  <a:srgbClr val="FFFF99"/>
                </a:solidFill>
              </a:rPr>
              <a:t>e</a:t>
            </a:r>
            <a:r>
              <a:rPr lang="hu-HU" b="1" i="1" dirty="0" smtClean="0">
                <a:solidFill>
                  <a:srgbClr val="FFFF99"/>
                </a:solidFill>
              </a:rPr>
              <a:t>llenőrzöm</a:t>
            </a:r>
            <a:r>
              <a:rPr lang="en-US" b="1" i="1" dirty="0" smtClean="0">
                <a:solidFill>
                  <a:srgbClr val="FFFF99"/>
                </a:solidFill>
              </a:rPr>
              <a:t>,</a:t>
            </a:r>
            <a:r>
              <a:rPr lang="hu-HU" b="1" i="1" dirty="0" smtClean="0">
                <a:solidFill>
                  <a:srgbClr val="FFFF99"/>
                </a:solidFill>
              </a:rPr>
              <a:t> és szükség esetén frissítem a változóimat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124502" y="1674636"/>
            <a:ext cx="5112568" cy="1250308"/>
            <a:chOff x="5663951" y="5085184"/>
            <a:chExt cx="4752529" cy="109572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5839872" y="1072531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48432" y="1038181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53577" y="1095127"/>
            <a:ext cx="70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ah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365966" y="1038181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11548" y="1068142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20108" y="1033792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7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rgbClr val="FFFF99"/>
                </a:solidFill>
              </a:rPr>
              <a:t>b</a:t>
            </a:r>
            <a:r>
              <a:rPr lang="hu-HU" sz="2000" b="1" dirty="0">
                <a:solidFill>
                  <a:srgbClr val="FFFF99"/>
                </a:solidFill>
              </a:rPr>
              <a:t>e </a:t>
            </a:r>
            <a:r>
              <a:rPr lang="hu-HU" sz="2000" b="1" dirty="0" smtClean="0">
                <a:solidFill>
                  <a:srgbClr val="FFFF99"/>
                </a:solidFill>
              </a:rPr>
              <a:t>n</a:t>
            </a:r>
            <a:endParaRPr lang="hu-HU" sz="2000" b="1" dirty="0">
              <a:solidFill>
                <a:srgbClr val="FFFF99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24989" y="476672"/>
            <a:ext cx="1111369" cy="584775"/>
            <a:chOff x="724989" y="476672"/>
            <a:chExt cx="1111369" cy="584775"/>
          </a:xfrm>
        </p:grpSpPr>
        <p:sp>
          <p:nvSpPr>
            <p:cNvPr id="45" name="Rectangle 44"/>
            <p:cNvSpPr/>
            <p:nvPr/>
          </p:nvSpPr>
          <p:spPr>
            <a:xfrm>
              <a:off x="724989" y="476672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296358" y="499059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6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254961" y="2708920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B</a:t>
            </a:r>
            <a:r>
              <a:rPr lang="en-US" sz="2000" b="1" i="1" dirty="0" err="1">
                <a:solidFill>
                  <a:srgbClr val="FFFF99"/>
                </a:solidFill>
              </a:rPr>
              <a:t>eolvasom</a:t>
            </a:r>
            <a:r>
              <a:rPr lang="en-US" sz="2000" b="1" i="1" dirty="0">
                <a:solidFill>
                  <a:srgbClr val="FFFF99"/>
                </a:solidFill>
              </a:rPr>
              <a:t> </a:t>
            </a:r>
            <a:r>
              <a:rPr lang="en-US" sz="2000" b="1" i="1" dirty="0" err="1">
                <a:solidFill>
                  <a:srgbClr val="FFFF99"/>
                </a:solidFill>
              </a:rPr>
              <a:t>az</a:t>
            </a:r>
            <a:r>
              <a:rPr lang="en-US" sz="2000" b="1" i="1" dirty="0">
                <a:solidFill>
                  <a:srgbClr val="FFFF99"/>
                </a:solidFill>
              </a:rPr>
              <a:t> n v</a:t>
            </a:r>
            <a:r>
              <a:rPr lang="hu-HU" sz="2000" b="1" i="1" dirty="0">
                <a:solidFill>
                  <a:srgbClr val="FFFF99"/>
                </a:solidFill>
              </a:rPr>
              <a:t>áltozó értékét.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357" y="1098319"/>
            <a:ext cx="51303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a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maxh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en-US" sz="20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	k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 “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nem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 volt p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áros elem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”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különben 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bal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en-US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-maxh+1</a:t>
            </a:r>
            <a:endParaRPr lang="hu-HU" sz="2000" b="1" dirty="0" smtClean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chemeClr val="bg1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bal</a:t>
            </a:r>
            <a:r>
              <a:rPr lang="en-US" sz="2000" b="1" dirty="0">
                <a:solidFill>
                  <a:schemeClr val="bg1"/>
                </a:solidFill>
              </a:rPr>
              <a:t>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jobb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  <a:tab pos="2152650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</a:rPr>
              <a:t>		ki </a:t>
            </a:r>
            <a:r>
              <a:rPr lang="en-US" sz="2000" b="1" dirty="0">
                <a:solidFill>
                  <a:schemeClr val="bg1"/>
                </a:solidFill>
              </a:rPr>
              <a:t>A[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endParaRPr lang="hu-HU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</a:t>
            </a: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h</a:t>
            </a:r>
            <a:r>
              <a:rPr lang="hu-HU" sz="2000" b="1" dirty="0" smtClean="0">
                <a:solidFill>
                  <a:srgbClr val="FFFF99"/>
                </a:solidFill>
              </a:rPr>
              <a:t>a vége</a:t>
            </a:r>
            <a:r>
              <a:rPr lang="hu-HU" sz="2000" b="1" dirty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	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4472" y="965696"/>
            <a:ext cx="4624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Ha a tömbnek nem volt páros eleme kiíratok egy üzenetet.</a:t>
            </a:r>
            <a:endParaRPr lang="en-US" b="1" i="1" dirty="0">
              <a:solidFill>
                <a:srgbClr val="FFFF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357" y="1098319"/>
            <a:ext cx="5130300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a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maxh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“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nem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volt p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áros elem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”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különben 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	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bal</a:t>
            </a:r>
            <a:r>
              <a:rPr lang="hu-HU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hu-HU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jobb</a:t>
            </a:r>
            <a:r>
              <a:rPr lang="en-US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-maxh+1</a:t>
            </a:r>
            <a:endParaRPr lang="hu-HU" sz="2000" b="1" dirty="0" smtClean="0">
              <a:solidFill>
                <a:srgbClr val="FFFF99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rgbClr val="FFFF99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>
                <a:solidFill>
                  <a:schemeClr val="bg1"/>
                </a:solidFill>
              </a:rPr>
              <a:t>inden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bal</a:t>
            </a:r>
            <a:r>
              <a:rPr lang="en-US" sz="2000" b="1" dirty="0">
                <a:solidFill>
                  <a:schemeClr val="bg1"/>
                </a:solidFill>
              </a:rPr>
              <a:t>,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jobb</a:t>
            </a:r>
            <a:r>
              <a:rPr lang="en-US" sz="2000" b="1" dirty="0">
                <a:solidFill>
                  <a:schemeClr val="bg1"/>
                </a:solidFill>
              </a:rPr>
              <a:t> v</a:t>
            </a:r>
            <a:r>
              <a:rPr lang="hu-HU" sz="2000" b="1" dirty="0">
                <a:solidFill>
                  <a:schemeClr val="bg1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  <a:tab pos="2152650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hu-HU" sz="2000" b="1" dirty="0" smtClean="0">
                <a:solidFill>
                  <a:schemeClr val="bg1"/>
                </a:solidFill>
              </a:rPr>
              <a:t>		ki </a:t>
            </a:r>
            <a:r>
              <a:rPr lang="en-US" sz="2000" b="1" dirty="0">
                <a:solidFill>
                  <a:schemeClr val="bg1"/>
                </a:solidFill>
              </a:rPr>
              <a:t>A[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endParaRPr lang="hu-HU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chemeClr val="bg1"/>
                </a:solidFill>
              </a:rPr>
              <a:t>		</a:t>
            </a: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rgbClr val="FFC000"/>
                </a:solidFill>
              </a:rPr>
              <a:t>h</a:t>
            </a:r>
            <a:r>
              <a:rPr lang="hu-HU" sz="2000" b="1" dirty="0" smtClean="0">
                <a:solidFill>
                  <a:srgbClr val="FFC000"/>
                </a:solidFill>
              </a:rPr>
              <a:t>a vége</a:t>
            </a:r>
            <a:endParaRPr lang="hu-HU" sz="2000" b="1" dirty="0">
              <a:solidFill>
                <a:srgbClr val="FFC000"/>
              </a:solidFill>
            </a:endParaRPr>
          </a:p>
          <a:p>
            <a:pPr>
              <a:lnSpc>
                <a:spcPts val="2200"/>
              </a:lnSpc>
              <a:tabLst>
                <a:tab pos="1255713" algn="l"/>
                <a:tab pos="1703388" algn="l"/>
              </a:tabLst>
            </a:pPr>
            <a:endParaRPr lang="hu-HU" sz="2000" b="1" dirty="0" smtClean="0">
              <a:solidFill>
                <a:srgbClr val="FFFF99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  <a:tabLst>
                <a:tab pos="1255713" algn="l"/>
                <a:tab pos="1703388" algn="l"/>
              </a:tabLst>
            </a:pPr>
            <a:r>
              <a:rPr lang="hu-HU" sz="2000" b="1" dirty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	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4472" y="1804495"/>
            <a:ext cx="4335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Ha volt páros eleme a sorozatnak, </a:t>
            </a:r>
            <a:r>
              <a:rPr lang="hu-HU" b="1" i="1" dirty="0">
                <a:solidFill>
                  <a:srgbClr val="FFFF99"/>
                </a:solidFill>
              </a:rPr>
              <a:t>m</a:t>
            </a:r>
            <a:r>
              <a:rPr lang="en-US" b="1" i="1" dirty="0" err="1" smtClean="0">
                <a:solidFill>
                  <a:srgbClr val="FFFF99"/>
                </a:solidFill>
              </a:rPr>
              <a:t>eghat</a:t>
            </a:r>
            <a:r>
              <a:rPr lang="hu-HU" b="1" i="1" dirty="0" smtClean="0">
                <a:solidFill>
                  <a:srgbClr val="FFFF99"/>
                </a:solidFill>
              </a:rPr>
              <a:t>ározom a szekvencia bal indexét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en-US" b="1" i="1" dirty="0">
              <a:solidFill>
                <a:srgbClr val="FFFF99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68955" y="4869160"/>
            <a:ext cx="5112568" cy="1250308"/>
            <a:chOff x="5663951" y="5085184"/>
            <a:chExt cx="4752529" cy="109572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>
          <a:xfrm>
            <a:off x="5884325" y="426705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92885" y="423270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33491" y="4289651"/>
            <a:ext cx="882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bal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256001" y="426266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264561" y="422831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7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615956" y="4239371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2357" y="1098319"/>
            <a:ext cx="513030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a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maxh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=0 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akkor</a:t>
            </a: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		k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“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nem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 volt p</a:t>
            </a: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áros elem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”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C000"/>
                </a:solidFill>
                <a:latin typeface="+mn-lt"/>
              </a:rPr>
              <a:t>különben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 </a:t>
            </a: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		</a:t>
            </a:r>
            <a:r>
              <a:rPr lang="en-US" sz="2000" b="1" dirty="0" err="1" smtClean="0">
                <a:solidFill>
                  <a:schemeClr val="bg1"/>
                </a:solidFill>
                <a:latin typeface="+mn-lt"/>
              </a:rPr>
              <a:t>bal</a:t>
            </a:r>
            <a:r>
              <a:rPr lang="hu-HU" sz="2000" b="1" dirty="0" smtClean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hu-HU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jobb</a:t>
            </a:r>
            <a:r>
              <a:rPr lang="en-US" sz="2000" b="1" dirty="0" smtClean="0">
                <a:solidFill>
                  <a:schemeClr val="bg1"/>
                </a:solidFill>
                <a:sym typeface="Symbol" panose="05050102010706020507" pitchFamily="18" charset="2"/>
              </a:rPr>
              <a:t>-maxh+1</a:t>
            </a:r>
            <a:endParaRPr lang="hu-HU" sz="2000" b="1" dirty="0" smtClean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rgbClr val="FFFF99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sym typeface="Symbol" panose="05050102010706020507" pitchFamily="18" charset="2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>
                <a:solidFill>
                  <a:srgbClr val="FFFF99"/>
                </a:solidFill>
              </a:rPr>
              <a:t>i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sym typeface="Symbol" panose="05050102010706020507" pitchFamily="18" charset="2"/>
              </a:rPr>
              <a:t>bal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>
                <a:solidFill>
                  <a:srgbClr val="FFFF99"/>
                </a:solidFill>
              </a:rPr>
              <a:t>jobb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  <a:tab pos="2152650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</a:rPr>
              <a:t>		ki </a:t>
            </a:r>
            <a:r>
              <a:rPr lang="en-US" sz="2000" b="1" dirty="0">
                <a:solidFill>
                  <a:srgbClr val="FFFF99"/>
                </a:solidFill>
              </a:rPr>
              <a:t>A[</a:t>
            </a:r>
            <a:r>
              <a:rPr lang="en-US" sz="2000" b="1" dirty="0" err="1">
                <a:solidFill>
                  <a:srgbClr val="FFFF99"/>
                </a:solidFill>
              </a:rPr>
              <a:t>i</a:t>
            </a:r>
            <a:r>
              <a:rPr lang="en-US" sz="2000" b="1" dirty="0">
                <a:solidFill>
                  <a:srgbClr val="FFFF99"/>
                </a:solidFill>
              </a:rPr>
              <a:t>]</a:t>
            </a:r>
            <a:endParaRPr lang="hu-HU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 smtClean="0">
                <a:solidFill>
                  <a:srgbClr val="FFFF99"/>
                </a:solidFill>
              </a:rPr>
              <a:t>		</a:t>
            </a:r>
            <a:r>
              <a:rPr lang="en-US" sz="2000" b="1" dirty="0" err="1" smtClean="0">
                <a:solidFill>
                  <a:srgbClr val="FFFF99"/>
                </a:solidFill>
              </a:rPr>
              <a:t>minden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255713" algn="l"/>
                <a:tab pos="1520825" algn="l"/>
              </a:tabLst>
            </a:pPr>
            <a:r>
              <a:rPr lang="hu-HU" sz="2000" b="1" dirty="0">
                <a:solidFill>
                  <a:srgbClr val="FFC000"/>
                </a:solidFill>
              </a:rPr>
              <a:t>h</a:t>
            </a:r>
            <a:r>
              <a:rPr lang="hu-HU" sz="2000" b="1" dirty="0" smtClean="0">
                <a:solidFill>
                  <a:srgbClr val="FFC000"/>
                </a:solidFill>
              </a:rPr>
              <a:t>a vége</a:t>
            </a:r>
            <a:r>
              <a:rPr lang="hu-HU" sz="2000" b="1" dirty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	</a:t>
            </a:r>
            <a:endParaRPr lang="en-US" sz="2000" b="1" dirty="0" smtClean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2657" y="2223354"/>
            <a:ext cx="4915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FFFF99"/>
                </a:solidFill>
              </a:rPr>
              <a:t>K</a:t>
            </a:r>
            <a:r>
              <a:rPr lang="hu-HU" b="1" i="1" dirty="0" smtClean="0">
                <a:solidFill>
                  <a:srgbClr val="FFFF99"/>
                </a:solidFill>
              </a:rPr>
              <a:t>iíratom a leghosszabb szekvencia elemeit</a:t>
            </a:r>
            <a:r>
              <a:rPr lang="en-US" b="1" i="1" dirty="0" smtClean="0">
                <a:solidFill>
                  <a:srgbClr val="FFFF99"/>
                </a:solidFill>
              </a:rPr>
              <a:t>.</a:t>
            </a:r>
            <a:endParaRPr lang="hu-HU" b="1" i="1" dirty="0" smtClean="0">
              <a:solidFill>
                <a:srgbClr val="FFFF99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68955" y="4869160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10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10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5884325" y="4267055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FFFFCC"/>
                </a:solidFill>
              </a:rPr>
              <a:t>maxh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92885" y="4232705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33491" y="4289651"/>
            <a:ext cx="882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bal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256001" y="4262666"/>
            <a:ext cx="115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CC"/>
                </a:solidFill>
              </a:rPr>
              <a:t>jobb</a:t>
            </a:r>
            <a:endParaRPr lang="en-GB" sz="24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64561" y="4228316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7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615956" y="4239371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67408" y="676726"/>
            <a:ext cx="106571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6. feladat</a:t>
            </a:r>
            <a:endParaRPr lang="hu-HU" sz="3200" b="1" dirty="0">
              <a:solidFill>
                <a:schemeClr val="bg1"/>
              </a:solidFill>
            </a:endParaRPr>
          </a:p>
          <a:p>
            <a:pPr algn="just"/>
            <a:r>
              <a:rPr lang="hu-HU" sz="2600" dirty="0">
                <a:solidFill>
                  <a:srgbClr val="FFFFCC"/>
                </a:solidFill>
              </a:rPr>
              <a:t>Olvassunk be </a:t>
            </a:r>
            <a:r>
              <a:rPr lang="hu-HU" sz="2600" dirty="0" smtClean="0">
                <a:solidFill>
                  <a:srgbClr val="FFFFCC"/>
                </a:solidFill>
              </a:rPr>
              <a:t>egy </a:t>
            </a:r>
            <a:r>
              <a:rPr lang="hu-HU" sz="2600" b="1" dirty="0" smtClean="0">
                <a:solidFill>
                  <a:srgbClr val="FFFFCC"/>
                </a:solidFill>
              </a:rPr>
              <a:t>n</a:t>
            </a:r>
            <a:r>
              <a:rPr lang="hu-HU" sz="2600" dirty="0" smtClean="0">
                <a:solidFill>
                  <a:srgbClr val="FFFFCC"/>
                </a:solidFill>
              </a:rPr>
              <a:t> nem nulla természetes számot</a:t>
            </a:r>
            <a:r>
              <a:rPr lang="en-US" sz="2600" dirty="0" smtClean="0">
                <a:solidFill>
                  <a:srgbClr val="FFFFCC"/>
                </a:solidFill>
              </a:rPr>
              <a:t>, </a:t>
            </a:r>
            <a:r>
              <a:rPr lang="hu-HU" sz="2600" dirty="0" smtClean="0">
                <a:solidFill>
                  <a:srgbClr val="FFFFCC"/>
                </a:solidFill>
              </a:rPr>
              <a:t>majd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darab </a:t>
            </a:r>
            <a:r>
              <a:rPr lang="hu-HU" sz="2600" dirty="0" smtClean="0">
                <a:solidFill>
                  <a:srgbClr val="FFFFCC"/>
                </a:solidFill>
              </a:rPr>
              <a:t>egész számot</a:t>
            </a:r>
            <a:r>
              <a:rPr lang="en-US" sz="2600" dirty="0" smtClean="0">
                <a:solidFill>
                  <a:srgbClr val="FFFFCC"/>
                </a:solidFill>
              </a:rPr>
              <a:t>!</a:t>
            </a:r>
            <a:r>
              <a:rPr lang="hu-HU" sz="2600" dirty="0" smtClean="0">
                <a:solidFill>
                  <a:srgbClr val="FFFFCC"/>
                </a:solidFill>
              </a:rPr>
              <a:t> Írjunk algoritmust, </a:t>
            </a:r>
            <a:r>
              <a:rPr lang="hu-HU" sz="2600" dirty="0">
                <a:solidFill>
                  <a:srgbClr val="FFFFCC"/>
                </a:solidFill>
              </a:rPr>
              <a:t>amely kiírja </a:t>
            </a:r>
            <a:r>
              <a:rPr lang="hu-HU" sz="2600" dirty="0" smtClean="0">
                <a:solidFill>
                  <a:srgbClr val="FFFFCC"/>
                </a:solidFill>
              </a:rPr>
              <a:t>a </a:t>
            </a:r>
            <a:r>
              <a:rPr lang="en-US" sz="2600" dirty="0" err="1" smtClean="0">
                <a:solidFill>
                  <a:srgbClr val="FFFFCC"/>
                </a:solidFill>
              </a:rPr>
              <a:t>beolvasott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számok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azon</a:t>
            </a:r>
            <a:r>
              <a:rPr lang="en-US" sz="2600" dirty="0">
                <a:solidFill>
                  <a:srgbClr val="FFFFCC"/>
                </a:solidFill>
              </a:rPr>
              <a:t> </a:t>
            </a:r>
            <a:r>
              <a:rPr lang="en-US" sz="2600" dirty="0" err="1">
                <a:solidFill>
                  <a:srgbClr val="FFFFCC"/>
                </a:solidFill>
              </a:rPr>
              <a:t>szekvenciáját</a:t>
            </a:r>
            <a:r>
              <a:rPr lang="en-US" sz="2600" dirty="0">
                <a:solidFill>
                  <a:srgbClr val="FFFFCC"/>
                </a:solidFill>
              </a:rPr>
              <a:t>, </a:t>
            </a:r>
            <a:r>
              <a:rPr lang="en-US" sz="2600" dirty="0" err="1">
                <a:solidFill>
                  <a:srgbClr val="FFFFCC"/>
                </a:solidFill>
              </a:rPr>
              <a:t>amely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hu-HU" sz="2600" dirty="0" smtClean="0">
                <a:solidFill>
                  <a:srgbClr val="FFFFCC"/>
                </a:solidFill>
              </a:rPr>
              <a:t>szekvencia elemeinek összege a legnagyobb</a:t>
            </a:r>
            <a:r>
              <a:rPr lang="en-US" sz="2600" dirty="0" smtClean="0">
                <a:solidFill>
                  <a:srgbClr val="FFFFCC"/>
                </a:solidFill>
              </a:rPr>
              <a:t>! </a:t>
            </a:r>
            <a:r>
              <a:rPr lang="en-US" sz="2600" dirty="0" err="1" smtClean="0">
                <a:solidFill>
                  <a:srgbClr val="FFFFCC"/>
                </a:solidFill>
              </a:rPr>
              <a:t>Amennyiben</a:t>
            </a:r>
            <a:r>
              <a:rPr lang="en-US" sz="2600" dirty="0" smtClean="0">
                <a:solidFill>
                  <a:srgbClr val="FFFFCC"/>
                </a:solidFill>
              </a:rPr>
              <a:t> t</a:t>
            </a:r>
            <a:r>
              <a:rPr lang="hu-HU" sz="2600" dirty="0" smtClean="0">
                <a:solidFill>
                  <a:srgbClr val="FFFFCC"/>
                </a:solidFill>
              </a:rPr>
              <a:t>öbb ilyen is van, csak az egyiket kell kiírni</a:t>
            </a:r>
            <a:r>
              <a:rPr lang="en-US" sz="2600" dirty="0">
                <a:solidFill>
                  <a:srgbClr val="FFFFCC"/>
                </a:solidFill>
              </a:rPr>
              <a:t>.</a:t>
            </a:r>
          </a:p>
          <a:p>
            <a:pPr algn="just"/>
            <a:r>
              <a:rPr lang="hu-HU" sz="2600" dirty="0" smtClean="0">
                <a:solidFill>
                  <a:srgbClr val="FFFFCC"/>
                </a:solidFill>
              </a:rPr>
              <a:t> </a:t>
            </a:r>
            <a:endParaRPr lang="hu-HU" sz="2600" b="1" dirty="0" smtClean="0">
              <a:solidFill>
                <a:srgbClr val="FFFFCC"/>
              </a:solidFill>
            </a:endParaRPr>
          </a:p>
          <a:p>
            <a:r>
              <a:rPr lang="hu-HU" sz="2600" b="1" dirty="0" smtClean="0">
                <a:solidFill>
                  <a:srgbClr val="FFFFCC"/>
                </a:solidFill>
              </a:rPr>
              <a:t>Példa</a:t>
            </a:r>
            <a:r>
              <a:rPr lang="hu-HU" sz="2600" b="1" dirty="0">
                <a:solidFill>
                  <a:srgbClr val="FFFFCC"/>
                </a:solidFill>
              </a:rPr>
              <a:t>: </a:t>
            </a:r>
            <a:endParaRPr lang="en-US" sz="2600" b="1" dirty="0" smtClean="0">
              <a:solidFill>
                <a:srgbClr val="FFFFCC"/>
              </a:solidFill>
            </a:endParaRPr>
          </a:p>
          <a:p>
            <a:r>
              <a:rPr lang="hu-HU" sz="2600" dirty="0" smtClean="0">
                <a:solidFill>
                  <a:srgbClr val="FFFFCC"/>
                </a:solidFill>
              </a:rPr>
              <a:t>Ha </a:t>
            </a:r>
            <a:r>
              <a:rPr lang="hu-HU" sz="2600" b="1" dirty="0">
                <a:solidFill>
                  <a:srgbClr val="FFFFCC"/>
                </a:solidFill>
              </a:rPr>
              <a:t>n</a:t>
            </a:r>
            <a:r>
              <a:rPr lang="hu-HU" sz="2600" dirty="0">
                <a:solidFill>
                  <a:srgbClr val="FFFFCC"/>
                </a:solidFill>
              </a:rPr>
              <a:t> értéke </a:t>
            </a:r>
            <a:r>
              <a:rPr lang="en-US" sz="2600" b="1" dirty="0" smtClean="0">
                <a:solidFill>
                  <a:srgbClr val="FFFFCC"/>
                </a:solidFill>
              </a:rPr>
              <a:t>7 </a:t>
            </a:r>
            <a:r>
              <a:rPr lang="hu-HU" sz="2600" dirty="0" smtClean="0">
                <a:solidFill>
                  <a:srgbClr val="FFFFCC"/>
                </a:solidFill>
              </a:rPr>
              <a:t>és a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>
                <a:solidFill>
                  <a:srgbClr val="FFFFCC"/>
                </a:solidFill>
              </a:rPr>
              <a:t>beolvasott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7</a:t>
            </a:r>
            <a:r>
              <a:rPr lang="en-US" sz="2600" dirty="0" smtClean="0">
                <a:solidFill>
                  <a:srgbClr val="FFFFCC"/>
                </a:solidFill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</a:rPr>
              <a:t>eg</a:t>
            </a:r>
            <a:r>
              <a:rPr lang="hu-HU" sz="2600" dirty="0" smtClean="0">
                <a:solidFill>
                  <a:srgbClr val="FFFFCC"/>
                </a:solidFill>
              </a:rPr>
              <a:t>ész </a:t>
            </a:r>
            <a:r>
              <a:rPr lang="en-US" sz="2600" dirty="0" err="1" smtClean="0">
                <a:solidFill>
                  <a:srgbClr val="FFFFCC"/>
                </a:solidFill>
              </a:rPr>
              <a:t>szám</a:t>
            </a:r>
            <a:r>
              <a:rPr lang="en-US" sz="2600" dirty="0" smtClean="0">
                <a:solidFill>
                  <a:srgbClr val="FFFFCC"/>
                </a:solidFill>
              </a:rPr>
              <a:t>: </a:t>
            </a:r>
            <a:r>
              <a:rPr lang="hu-HU" sz="2600" b="1" dirty="0" smtClean="0">
                <a:solidFill>
                  <a:srgbClr val="FFFFCC"/>
                </a:solidFill>
              </a:rPr>
              <a:t>3</a:t>
            </a:r>
            <a:r>
              <a:rPr lang="en-US" sz="2600" b="1" dirty="0" smtClean="0">
                <a:solidFill>
                  <a:srgbClr val="FFFFCC"/>
                </a:solidFill>
              </a:rPr>
              <a:t>, 2, -9, </a:t>
            </a:r>
            <a:r>
              <a:rPr lang="hu-HU" sz="2600" b="1" dirty="0" smtClean="0">
                <a:solidFill>
                  <a:srgbClr val="FFFFCC"/>
                </a:solidFill>
              </a:rPr>
              <a:t>8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-</a:t>
            </a:r>
            <a:r>
              <a:rPr lang="hu-HU" sz="2600" b="1" dirty="0" smtClean="0">
                <a:solidFill>
                  <a:srgbClr val="FFFFCC"/>
                </a:solidFill>
              </a:rPr>
              <a:t>7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4</a:t>
            </a:r>
            <a:r>
              <a:rPr lang="hu-HU" sz="2600" b="1" dirty="0" smtClean="0">
                <a:solidFill>
                  <a:srgbClr val="FFFFCC"/>
                </a:solidFill>
              </a:rPr>
              <a:t>9</a:t>
            </a:r>
            <a:r>
              <a:rPr lang="en-US" sz="2600" b="1" dirty="0" smtClean="0">
                <a:solidFill>
                  <a:srgbClr val="FFFFCC"/>
                </a:solidFill>
              </a:rPr>
              <a:t>,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-5, </a:t>
            </a:r>
            <a:r>
              <a:rPr lang="hu-HU" sz="2600" dirty="0" smtClean="0">
                <a:solidFill>
                  <a:srgbClr val="FFFFCC"/>
                </a:solidFill>
              </a:rPr>
              <a:t>akkor a következő értékek lesznek kiírva:  </a:t>
            </a:r>
            <a:r>
              <a:rPr lang="en-US" sz="2600" b="1" dirty="0" smtClean="0">
                <a:solidFill>
                  <a:srgbClr val="FFFFCC"/>
                </a:solidFill>
              </a:rPr>
              <a:t>8 -7 </a:t>
            </a:r>
            <a:r>
              <a:rPr lang="hu-HU" sz="2600" b="1" dirty="0" smtClean="0">
                <a:solidFill>
                  <a:srgbClr val="FFFFCC"/>
                </a:solidFill>
              </a:rPr>
              <a:t> </a:t>
            </a:r>
            <a:r>
              <a:rPr lang="en-US" sz="2600" b="1" dirty="0" smtClean="0">
                <a:solidFill>
                  <a:srgbClr val="FFFFCC"/>
                </a:solidFill>
              </a:rPr>
              <a:t>49.</a:t>
            </a:r>
            <a:endParaRPr lang="hu-HU" sz="2600" dirty="0">
              <a:solidFill>
                <a:srgbClr val="FFFFCC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46800" y="4798800"/>
            <a:ext cx="7427934" cy="1369014"/>
            <a:chOff x="1332362" y="4853560"/>
            <a:chExt cx="7427934" cy="136901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332362" y="5503320"/>
              <a:ext cx="7427934" cy="13912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188332" y="4883214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332362" y="5597172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rgbClr val="FFFFCC"/>
                  </a:solidFill>
                </a:rPr>
                <a:t>A</a:t>
              </a:r>
              <a:r>
                <a:rPr lang="en-US" sz="3200" dirty="0" smtClean="0">
                  <a:solidFill>
                    <a:srgbClr val="FFFFCC"/>
                  </a:solidFill>
                </a:rPr>
                <a:t>[</a:t>
              </a:r>
              <a:r>
                <a:rPr lang="hu-HU" sz="3200" dirty="0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23592" y="4869160"/>
              <a:ext cx="720000" cy="1336467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1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340759" y="4853560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3200" dirty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333444" y="4869160"/>
              <a:ext cx="720000" cy="1336467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2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243296" y="4869160"/>
              <a:ext cx="720000" cy="1336467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3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72852" y="4869160"/>
              <a:ext cx="720000" cy="1336467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6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53148" y="4869160"/>
              <a:ext cx="720000" cy="1336467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8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4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63000" y="4869160"/>
              <a:ext cx="720000" cy="1336467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-7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882704" y="4869160"/>
              <a:ext cx="720000" cy="1336467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054934"/>
                    </a:solidFill>
                  </a:rPr>
                  <a:t>7</a:t>
                </a:r>
                <a:endParaRPr lang="hu-HU" sz="3200" b="1" dirty="0">
                  <a:solidFill>
                    <a:srgbClr val="05493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16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9872" y="112769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 legnagyobb összeg kezdetben a tömb első eleme lesz.</a:t>
            </a:r>
          </a:p>
          <a:p>
            <a:r>
              <a:rPr lang="hu-HU" b="1" i="1" dirty="0" smtClean="0">
                <a:solidFill>
                  <a:srgbClr val="FFFF99"/>
                </a:solidFill>
              </a:rPr>
              <a:t>A</a:t>
            </a:r>
            <a:r>
              <a:rPr lang="en-US" b="1" i="1" dirty="0" smtClean="0">
                <a:solidFill>
                  <a:srgbClr val="FFFF99"/>
                </a:solidFill>
              </a:rPr>
              <a:t>z </a:t>
            </a:r>
            <a:r>
              <a:rPr lang="en-US" b="1" i="1" dirty="0" err="1" smtClean="0">
                <a:solidFill>
                  <a:srgbClr val="FFFF99"/>
                </a:solidFill>
              </a:rPr>
              <a:t>aktu</a:t>
            </a:r>
            <a:r>
              <a:rPr lang="hu-HU" b="1" i="1" dirty="0" smtClean="0">
                <a:solidFill>
                  <a:srgbClr val="FFFF99"/>
                </a:solidFill>
              </a:rPr>
              <a:t>ális szekvencia elemeinek összegét is A</a:t>
            </a:r>
            <a:r>
              <a:rPr lang="en-US" b="1" i="1" dirty="0" smtClean="0">
                <a:solidFill>
                  <a:srgbClr val="FFFF99"/>
                </a:solidFill>
              </a:rPr>
              <a:t>[1]-</a:t>
            </a:r>
            <a:r>
              <a:rPr lang="hu-HU" b="1" i="1" dirty="0" smtClean="0">
                <a:solidFill>
                  <a:srgbClr val="FFFF99"/>
                </a:solidFill>
              </a:rPr>
              <a:t>gy</a:t>
            </a:r>
            <a:r>
              <a:rPr lang="en-US" b="1" i="1" dirty="0" smtClean="0">
                <a:solidFill>
                  <a:srgbClr val="FFFF99"/>
                </a:solidFill>
              </a:rPr>
              <a:t>el </a:t>
            </a:r>
            <a:r>
              <a:rPr lang="en-US" b="1" i="1" dirty="0" err="1" smtClean="0">
                <a:solidFill>
                  <a:srgbClr val="FFFF99"/>
                </a:solidFill>
              </a:rPr>
              <a:t>inicializ</a:t>
            </a:r>
            <a:r>
              <a:rPr lang="hu-HU" b="1" i="1" dirty="0" smtClean="0">
                <a:solidFill>
                  <a:srgbClr val="FFFF99"/>
                </a:solidFill>
              </a:rPr>
              <a:t>álom.</a:t>
            </a:r>
            <a:endParaRPr lang="en-US" b="1" i="1" dirty="0" smtClean="0">
              <a:solidFill>
                <a:srgbClr val="FFFF99"/>
              </a:solidFill>
            </a:endParaRPr>
          </a:p>
          <a:p>
            <a:r>
              <a:rPr lang="en-US" b="1" i="1" dirty="0" err="1" smtClean="0">
                <a:solidFill>
                  <a:srgbClr val="FFFF99"/>
                </a:solidFill>
              </a:rPr>
              <a:t>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aktu</a:t>
            </a:r>
            <a:r>
              <a:rPr lang="hu-HU" b="1" i="1" dirty="0">
                <a:solidFill>
                  <a:srgbClr val="FFFF99"/>
                </a:solidFill>
              </a:rPr>
              <a:t>ális </a:t>
            </a:r>
            <a:r>
              <a:rPr lang="hu-HU" b="1" i="1" dirty="0" smtClean="0">
                <a:solidFill>
                  <a:srgbClr val="FFFF99"/>
                </a:solidFill>
              </a:rPr>
              <a:t>szekvencia bal indexét</a:t>
            </a:r>
            <a:r>
              <a:rPr lang="en-US" b="1" i="1" dirty="0" smtClean="0">
                <a:solidFill>
                  <a:srgbClr val="FFFF99"/>
                </a:solidFill>
              </a:rPr>
              <a:t>, a </a:t>
            </a:r>
            <a:r>
              <a:rPr lang="en-US" b="1" i="1" dirty="0" err="1" smtClean="0">
                <a:solidFill>
                  <a:srgbClr val="FFFF99"/>
                </a:solidFill>
              </a:rPr>
              <a:t>bal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és jobb indexet</a:t>
            </a:r>
          </a:p>
          <a:p>
            <a:r>
              <a:rPr lang="hu-HU" b="1" i="1" dirty="0" smtClean="0">
                <a:solidFill>
                  <a:srgbClr val="FFFF99"/>
                </a:solidFill>
              </a:rPr>
              <a:t>1</a:t>
            </a:r>
            <a:r>
              <a:rPr lang="en-US" b="1" i="1" dirty="0" smtClean="0">
                <a:solidFill>
                  <a:srgbClr val="FFFF99"/>
                </a:solidFill>
              </a:rPr>
              <a:t>-re </a:t>
            </a:r>
            <a:r>
              <a:rPr lang="hu-HU" b="1" i="1" dirty="0" smtClean="0">
                <a:solidFill>
                  <a:srgbClr val="FFFF99"/>
                </a:solidFill>
              </a:rPr>
              <a:t>állítom.</a:t>
            </a:r>
            <a:endParaRPr lang="en-US" b="1" i="1" dirty="0">
              <a:solidFill>
                <a:srgbClr val="FFFF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rgbClr val="FFFF99"/>
                </a:solidFill>
              </a:rPr>
              <a:t>max_ossz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rgbClr val="FFFF99"/>
                </a:solidFill>
              </a:rPr>
              <a:t>a_bal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 smtClean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rgbClr val="FFFF99"/>
              </a:solidFill>
              <a:sym typeface="Symbol" panose="05050102010706020507" pitchFamily="18" charset="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1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42036" y="3589909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902678" y="3515194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547034" y="3572140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420212" y="3515194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673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19042" y="227687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7555" y="3358733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</a:t>
            </a:r>
            <a:r>
              <a:rPr lang="hu-HU" b="1" i="1" dirty="0">
                <a:solidFill>
                  <a:srgbClr val="FFFF99"/>
                </a:solidFill>
              </a:rPr>
              <a:t>szekvencia </a:t>
            </a:r>
            <a:r>
              <a:rPr lang="hu-HU" b="1" i="1" dirty="0" smtClean="0">
                <a:solidFill>
                  <a:srgbClr val="FFFF99"/>
                </a:solidFill>
              </a:rPr>
              <a:t>összegéhez hozzáadom a tömb </a:t>
            </a:r>
          </a:p>
          <a:p>
            <a:r>
              <a:rPr lang="en-US" b="1" i="1" dirty="0" smtClean="0">
                <a:solidFill>
                  <a:srgbClr val="FFFF99"/>
                </a:solidFill>
              </a:rPr>
              <a:t>2</a:t>
            </a:r>
            <a:r>
              <a:rPr lang="hu-HU" b="1" i="1" dirty="0" smtClean="0">
                <a:solidFill>
                  <a:srgbClr val="FFFF99"/>
                </a:solidFill>
              </a:rPr>
              <a:t>. elemét.</a:t>
            </a:r>
            <a:endParaRPr lang="hu-HU" b="1" i="1" dirty="0">
              <a:solidFill>
                <a:srgbClr val="FFFF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rgbClr val="FFFF99"/>
                </a:solidFill>
              </a:rPr>
              <a:t>külö</a:t>
            </a:r>
            <a:r>
              <a:rPr lang="en-US" sz="2000" b="1" dirty="0" err="1">
                <a:solidFill>
                  <a:srgbClr val="FFFF99"/>
                </a:solidFill>
              </a:rPr>
              <a:t>nben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cxnSp>
        <p:nvCxnSpPr>
          <p:cNvPr id="2049" name="Straight Connector 2048"/>
          <p:cNvCxnSpPr/>
          <p:nvPr/>
        </p:nvCxnSpPr>
        <p:spPr>
          <a:xfrm flipH="1">
            <a:off x="7104112" y="6309320"/>
            <a:ext cx="678282" cy="0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04112" y="6112736"/>
            <a:ext cx="0" cy="196584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782394" y="6112736"/>
            <a:ext cx="0" cy="196584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9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4472" y="4237360"/>
            <a:ext cx="556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Megnézem, hogy az aktuális szekvencia elemeinek összege nagyobb a </a:t>
            </a:r>
            <a:r>
              <a:rPr lang="en-US" b="1" i="1" dirty="0" smtClean="0">
                <a:solidFill>
                  <a:srgbClr val="FFFF99"/>
                </a:solidFill>
              </a:rPr>
              <a:t>maxim</a:t>
            </a:r>
            <a:r>
              <a:rPr lang="hu-HU" b="1" i="1" dirty="0" smtClean="0">
                <a:solidFill>
                  <a:srgbClr val="FFFF99"/>
                </a:solidFill>
              </a:rPr>
              <a:t>ális összegnél.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3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43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4472" y="42373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Mivel az aktuális szekvencia elemeinek összege nagyobb</a:t>
            </a:r>
          </a:p>
          <a:p>
            <a:r>
              <a:rPr lang="hu-HU" b="1" i="1" dirty="0">
                <a:solidFill>
                  <a:srgbClr val="FFFF99"/>
                </a:solidFill>
              </a:rPr>
              <a:t>a</a:t>
            </a:r>
            <a:r>
              <a:rPr lang="hu-HU" b="1" i="1" dirty="0" smtClean="0">
                <a:solidFill>
                  <a:srgbClr val="FFFF99"/>
                </a:solidFill>
              </a:rPr>
              <a:t> maximális összegnél, aktualizálom a változókat.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rgbClr val="FFFF99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				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err="1">
                <a:solidFill>
                  <a:srgbClr val="FFFF99"/>
                </a:solidFill>
              </a:rPr>
              <a:t>max_ossz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i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4" y="5097670"/>
              <a:ext cx="455078" cy="1069670"/>
              <a:chOff x="2362694" y="4866967"/>
              <a:chExt cx="720002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6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9042" y="227687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121624" y="6309280"/>
            <a:ext cx="648072" cy="40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21624" y="6112736"/>
            <a:ext cx="0" cy="196584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52184" y="6112736"/>
            <a:ext cx="0" cy="196584"/>
          </a:xfrm>
          <a:prstGeom prst="lin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8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 smtClean="0">
                <a:solidFill>
                  <a:srgbClr val="FFFF99"/>
                </a:solidFill>
              </a:rPr>
              <a:t>inden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</a:rPr>
              <a:t>0, 9 v</a:t>
            </a:r>
            <a:r>
              <a:rPr lang="hu-HU" sz="2000" b="1" dirty="0" err="1" smtClean="0">
                <a:solidFill>
                  <a:srgbClr val="FFFF99"/>
                </a:solidFill>
              </a:rPr>
              <a:t>égezd</a:t>
            </a:r>
            <a:r>
              <a:rPr lang="hu-HU" sz="2000" b="1" dirty="0" smtClean="0">
                <a:solidFill>
                  <a:srgbClr val="FFFF99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smtClean="0">
                <a:solidFill>
                  <a:srgbClr val="FFFF99"/>
                </a:solidFill>
              </a:rPr>
              <a:t>	t[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</a:rPr>
              <a:t>]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rgbClr val="FFFF99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rgbClr val="FFFF99"/>
                </a:solidFill>
              </a:rPr>
              <a:t>minden</a:t>
            </a:r>
            <a:r>
              <a:rPr lang="en-US" sz="2000" b="1" dirty="0" smtClean="0">
                <a:solidFill>
                  <a:srgbClr val="FFFF99"/>
                </a:solidFill>
              </a:rPr>
              <a:t> 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  <a:endParaRPr lang="en-US" sz="2000" b="1" dirty="0" smtClean="0">
              <a:solidFill>
                <a:srgbClr val="FFFF99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254961" y="2919625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 smtClean="0">
                <a:solidFill>
                  <a:srgbClr val="FFFF99"/>
                </a:solidFill>
              </a:rPr>
              <a:t>L</a:t>
            </a:r>
            <a:r>
              <a:rPr lang="en-US" sz="2000" b="1" i="1" dirty="0" err="1" smtClean="0">
                <a:solidFill>
                  <a:srgbClr val="FFFF99"/>
                </a:solidFill>
              </a:rPr>
              <a:t>enull</a:t>
            </a:r>
            <a:r>
              <a:rPr lang="hu-HU" sz="2000" b="1" i="1" dirty="0" smtClean="0">
                <a:solidFill>
                  <a:srgbClr val="FFFF99"/>
                </a:solidFill>
              </a:rPr>
              <a:t>ázom a gyakoriságtömb elemeit.</a:t>
            </a:r>
            <a:endParaRPr lang="en-US" sz="2000" b="1" i="1" dirty="0" smtClean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3131" y="878598"/>
            <a:ext cx="8472784" cy="1382447"/>
            <a:chOff x="2623131" y="878598"/>
            <a:chExt cx="8472784" cy="138244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2623132" y="1535015"/>
              <a:ext cx="8472783" cy="6775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79102" y="921685"/>
              <a:ext cx="8616" cy="133936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2623132" y="1635643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t[</a:t>
              </a:r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r>
                <a:rPr lang="en-US" sz="3200" dirty="0" smtClean="0">
                  <a:solidFill>
                    <a:srgbClr val="FFFFCC"/>
                  </a:solidFill>
                </a:rPr>
                <a:t>]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1436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714362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44697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446978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1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17959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79594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2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1221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912210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3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644826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44826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4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377442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377442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5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110058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110058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6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842674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842674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7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575290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9575290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8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307907" y="1675065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0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307907" y="878598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054934"/>
                  </a:solidFill>
                </a:rPr>
                <a:t>9</a:t>
              </a:r>
              <a:endParaRPr lang="hu-HU" sz="3200" b="1" dirty="0">
                <a:solidFill>
                  <a:srgbClr val="054934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23131" y="921685"/>
              <a:ext cx="85188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FFCC"/>
                  </a:solidFill>
                </a:rPr>
                <a:t>i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24989" y="476672"/>
            <a:ext cx="1111369" cy="584775"/>
            <a:chOff x="724989" y="476672"/>
            <a:chExt cx="1111369" cy="584775"/>
          </a:xfrm>
        </p:grpSpPr>
        <p:sp>
          <p:nvSpPr>
            <p:cNvPr id="32" name="Rectangle 31"/>
            <p:cNvSpPr/>
            <p:nvPr/>
          </p:nvSpPr>
          <p:spPr>
            <a:xfrm>
              <a:off x="724989" y="476672"/>
              <a:ext cx="50006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CC"/>
                  </a:solidFill>
                </a:rPr>
                <a:t>n</a:t>
              </a:r>
              <a:endParaRPr lang="en-GB" sz="3200" dirty="0">
                <a:solidFill>
                  <a:srgbClr val="FFFFCC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96358" y="499059"/>
              <a:ext cx="54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6</a:t>
              </a:r>
              <a:endParaRPr lang="hu-HU" sz="32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4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rgbClr val="FFFF99"/>
                </a:solidFill>
              </a:rPr>
              <a:t>külö</a:t>
            </a:r>
            <a:r>
              <a:rPr lang="en-US" sz="2000" b="1" dirty="0" err="1">
                <a:solidFill>
                  <a:srgbClr val="FFFF99"/>
                </a:solidFill>
              </a:rPr>
              <a:t>nben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4" y="5097670"/>
              <a:ext cx="455078" cy="1069670"/>
              <a:chOff x="2362694" y="4866967"/>
              <a:chExt cx="720002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6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-4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6895" y="3358733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</a:t>
            </a:r>
            <a:r>
              <a:rPr lang="hu-HU" b="1" i="1" dirty="0">
                <a:solidFill>
                  <a:srgbClr val="FFFF99"/>
                </a:solidFill>
              </a:rPr>
              <a:t>szekvencia </a:t>
            </a:r>
            <a:r>
              <a:rPr lang="hu-HU" b="1" i="1" dirty="0" smtClean="0">
                <a:solidFill>
                  <a:srgbClr val="FFFF99"/>
                </a:solidFill>
              </a:rPr>
              <a:t>összegéhez hozzáadom a tömb</a:t>
            </a:r>
          </a:p>
          <a:p>
            <a:r>
              <a:rPr lang="en-US" b="1" i="1" dirty="0" smtClean="0">
                <a:solidFill>
                  <a:srgbClr val="FFFF99"/>
                </a:solidFill>
              </a:rPr>
              <a:t>3</a:t>
            </a:r>
            <a:r>
              <a:rPr lang="hu-HU" b="1" i="1" dirty="0" smtClean="0">
                <a:solidFill>
                  <a:srgbClr val="FFFF99"/>
                </a:solidFill>
              </a:rPr>
              <a:t>. elemét.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2055" name="Group 2054"/>
          <p:cNvGrpSpPr/>
          <p:nvPr/>
        </p:nvGrpSpPr>
        <p:grpSpPr>
          <a:xfrm>
            <a:off x="7104112" y="6112736"/>
            <a:ext cx="1296144" cy="196584"/>
            <a:chOff x="7104112" y="6112736"/>
            <a:chExt cx="1296144" cy="196584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0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				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3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66" name="Rectangle 65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-4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55181" y="4149080"/>
            <a:ext cx="5776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aktuális szekvencia elemeinek összege nem nagyobb a maximális összegnél, nincs szükség a változók aktualizálására.</a:t>
            </a:r>
          </a:p>
        </p:txBody>
      </p:sp>
    </p:spTree>
    <p:extLst>
      <p:ext uri="{BB962C8B-B14F-4D97-AF65-F5344CB8AC3E}">
        <p14:creationId xmlns:p14="http://schemas.microsoft.com/office/powerpoint/2010/main" val="20312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akkor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-4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19042" y="253936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104112" y="6112736"/>
            <a:ext cx="1296144" cy="196584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58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rgbClr val="FFFF99"/>
                </a:solidFill>
              </a:rPr>
              <a:t>akkor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55181" y="2577678"/>
            <a:ext cx="5576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szekvencia összege újra kezdőértéket kap, a</a:t>
            </a:r>
            <a:r>
              <a:rPr lang="en-US" b="1" i="1" dirty="0" smtClean="0">
                <a:solidFill>
                  <a:srgbClr val="FFFF99"/>
                </a:solidFill>
              </a:rPr>
              <a:t> 4</a:t>
            </a:r>
            <a:r>
              <a:rPr lang="hu-HU" b="1" i="1" dirty="0" smtClean="0">
                <a:solidFill>
                  <a:srgbClr val="FFFF99"/>
                </a:solidFill>
              </a:rPr>
              <a:t>. elem értékét, illetve az aktuális szekvencia bal indexe </a:t>
            </a:r>
            <a:r>
              <a:rPr lang="en-US" b="1" i="1" dirty="0" err="1" smtClean="0">
                <a:solidFill>
                  <a:srgbClr val="FFFF99"/>
                </a:solidFill>
              </a:rPr>
              <a:t>az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i értékét fogja felvenni.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55181" y="4149080"/>
            <a:ext cx="5381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Megnézem, hogy az aktuális szekvencia elemeinek összege nagyobb a </a:t>
            </a:r>
            <a:r>
              <a:rPr lang="en-US" b="1" i="1" dirty="0">
                <a:solidFill>
                  <a:srgbClr val="FFFF99"/>
                </a:solidFill>
              </a:rPr>
              <a:t>maxim</a:t>
            </a:r>
            <a:r>
              <a:rPr lang="hu-HU" b="1" i="1" dirty="0">
                <a:solidFill>
                  <a:srgbClr val="FFFF99"/>
                </a:solidFill>
              </a:rPr>
              <a:t>ális összegnél.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2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rgbClr val="FFFF99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				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err="1">
                <a:solidFill>
                  <a:srgbClr val="FFFF99"/>
                </a:solidFill>
              </a:rPr>
              <a:t>max_ossz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i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944177" y="44254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aktuális szekvencia elemeinek összege nagyobb</a:t>
            </a:r>
          </a:p>
          <a:p>
            <a:r>
              <a:rPr lang="hu-HU" b="1" i="1" dirty="0">
                <a:solidFill>
                  <a:srgbClr val="FFFF99"/>
                </a:solidFill>
              </a:rPr>
              <a:t>a maximális összegnél, aktualizálom a változókat.</a:t>
            </a:r>
          </a:p>
        </p:txBody>
      </p:sp>
    </p:spTree>
    <p:extLst>
      <p:ext uri="{BB962C8B-B14F-4D97-AF65-F5344CB8AC3E}">
        <p14:creationId xmlns:p14="http://schemas.microsoft.com/office/powerpoint/2010/main" val="18157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9042" y="227687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rgbClr val="FFFF99"/>
                </a:solidFill>
              </a:rPr>
              <a:t>külö</a:t>
            </a:r>
            <a:r>
              <a:rPr lang="en-US" sz="2000" b="1" dirty="0" err="1">
                <a:solidFill>
                  <a:srgbClr val="FFFF99"/>
                </a:solidFill>
              </a:rPr>
              <a:t>nben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6895" y="3178680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</a:t>
            </a:r>
            <a:r>
              <a:rPr lang="hu-HU" b="1" i="1" dirty="0">
                <a:solidFill>
                  <a:srgbClr val="FFFF99"/>
                </a:solidFill>
              </a:rPr>
              <a:t>szekvencia </a:t>
            </a:r>
            <a:r>
              <a:rPr lang="hu-HU" b="1" i="1" dirty="0" smtClean="0">
                <a:solidFill>
                  <a:srgbClr val="FFFF99"/>
                </a:solidFill>
              </a:rPr>
              <a:t>összegéhez hozzáadom a tömb</a:t>
            </a:r>
          </a:p>
          <a:p>
            <a:r>
              <a:rPr lang="en-US" b="1" i="1" dirty="0" smtClean="0">
                <a:solidFill>
                  <a:srgbClr val="FFFF99"/>
                </a:solidFill>
              </a:rPr>
              <a:t>5</a:t>
            </a:r>
            <a:r>
              <a:rPr lang="hu-HU" b="1" i="1" dirty="0" smtClean="0">
                <a:solidFill>
                  <a:srgbClr val="FFFF99"/>
                </a:solidFill>
              </a:rPr>
              <a:t>. elemét.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960805" y="6150409"/>
            <a:ext cx="807603" cy="232534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55181" y="4149576"/>
            <a:ext cx="5776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aktuális szekvencia elemeinek összege nem nagyobb a maximális összegnél, nincs szükség a változók aktualizálására.</a:t>
            </a:r>
          </a:p>
        </p:txBody>
      </p:sp>
    </p:spTree>
    <p:extLst>
      <p:ext uri="{BB962C8B-B14F-4D97-AF65-F5344CB8AC3E}">
        <p14:creationId xmlns:p14="http://schemas.microsoft.com/office/powerpoint/2010/main" val="16335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1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9042" y="227687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902678" y="6150409"/>
            <a:ext cx="807603" cy="232534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7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/>
          <p:cNvSpPr/>
          <p:nvPr/>
        </p:nvSpPr>
        <p:spPr>
          <a:xfrm>
            <a:off x="762677" y="2637497"/>
            <a:ext cx="539410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hu-HU" sz="2000" b="1" dirty="0">
                <a:solidFill>
                  <a:schemeClr val="bg1"/>
                </a:solidFill>
              </a:rPr>
              <a:t>e n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</a:rPr>
              <a:t>m</a:t>
            </a:r>
            <a:r>
              <a:rPr lang="en-US" sz="2000" b="1" dirty="0" err="1" smtClean="0">
                <a:solidFill>
                  <a:schemeClr val="bg1"/>
                </a:solidFill>
              </a:rPr>
              <a:t>inden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0,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 v</a:t>
            </a:r>
            <a:r>
              <a:rPr lang="hu-HU" sz="2000" b="1" dirty="0" err="1" smtClean="0">
                <a:solidFill>
                  <a:schemeClr val="bg1"/>
                </a:solidFill>
              </a:rPr>
              <a:t>égezd</a:t>
            </a:r>
            <a:r>
              <a:rPr lang="hu-HU" sz="2000" b="1" dirty="0" smtClean="0">
                <a:solidFill>
                  <a:schemeClr val="bg1"/>
                </a:solidFill>
              </a:rPr>
              <a:t> el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	t[</a:t>
            </a:r>
            <a:r>
              <a:rPr lang="en-US" sz="2000" b="1" dirty="0" err="1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]</a:t>
            </a:r>
            <a:r>
              <a:rPr lang="hu-HU" sz="20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smtClean="0">
                <a:solidFill>
                  <a:schemeClr val="bg1"/>
                </a:solidFill>
              </a:rPr>
              <a:t>0</a:t>
            </a:r>
          </a:p>
          <a:p>
            <a:pPr>
              <a:lnSpc>
                <a:spcPts val="2200"/>
              </a:lnSpc>
            </a:pPr>
            <a:r>
              <a:rPr lang="en-US" sz="2000" b="1" dirty="0" err="1" smtClean="0">
                <a:solidFill>
                  <a:schemeClr val="bg1"/>
                </a:solidFill>
              </a:rPr>
              <a:t>minden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hu-HU" sz="2000" b="1" dirty="0" smtClean="0">
                <a:solidFill>
                  <a:schemeClr val="bg1"/>
                </a:solidFill>
              </a:rPr>
              <a:t>ége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</a:rPr>
              <a:t>m</a:t>
            </a:r>
            <a:r>
              <a:rPr lang="en-US" sz="2000" b="1" dirty="0" err="1">
                <a:solidFill>
                  <a:srgbClr val="FFFF99"/>
                </a:solidFill>
              </a:rPr>
              <a:t>inden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 err="1" smtClean="0">
                <a:solidFill>
                  <a:srgbClr val="FFFF99"/>
                </a:solidFill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>
                <a:solidFill>
                  <a:srgbClr val="FFFF99"/>
                </a:solidFill>
              </a:rPr>
              <a:t>1</a:t>
            </a:r>
            <a:r>
              <a:rPr lang="en-US" sz="2000" b="1" dirty="0">
                <a:solidFill>
                  <a:srgbClr val="FFFF99"/>
                </a:solidFill>
              </a:rPr>
              <a:t>,</a:t>
            </a:r>
            <a:r>
              <a:rPr lang="hu-HU" sz="2000" b="1" dirty="0">
                <a:solidFill>
                  <a:srgbClr val="FFFF99"/>
                </a:solidFill>
              </a:rPr>
              <a:t> 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>
                <a:solidFill>
                  <a:srgbClr val="FFFF99"/>
                </a:solidFill>
              </a:rPr>
              <a:t>égezd el</a:t>
            </a:r>
          </a:p>
          <a:p>
            <a:pPr defTabSz="447675">
              <a:lnSpc>
                <a:spcPts val="2200"/>
              </a:lnSpc>
            </a:pPr>
            <a:r>
              <a:rPr lang="hu-HU" sz="2000" b="1" dirty="0">
                <a:solidFill>
                  <a:srgbClr val="FFFF99"/>
                </a:solidFill>
              </a:rPr>
              <a:t> </a:t>
            </a:r>
            <a:r>
              <a:rPr lang="en-US" sz="2000" b="1" dirty="0">
                <a:solidFill>
                  <a:srgbClr val="FFFF99"/>
                </a:solidFill>
              </a:rPr>
              <a:t>	………………….</a:t>
            </a:r>
          </a:p>
          <a:p>
            <a:pPr>
              <a:lnSpc>
                <a:spcPts val="2200"/>
              </a:lnSpc>
              <a:tabLst>
                <a:tab pos="447675" algn="l"/>
              </a:tabLst>
            </a:pPr>
            <a:r>
              <a:rPr lang="en-US" sz="2000" b="1" dirty="0" err="1">
                <a:solidFill>
                  <a:srgbClr val="FFFF99"/>
                </a:solidFill>
              </a:rPr>
              <a:t>minden</a:t>
            </a:r>
            <a:r>
              <a:rPr lang="en-US" sz="2000" b="1" dirty="0">
                <a:solidFill>
                  <a:srgbClr val="FFFF99"/>
                </a:solidFill>
              </a:rPr>
              <a:t> v</a:t>
            </a:r>
            <a:r>
              <a:rPr lang="hu-HU" sz="2000" b="1" dirty="0" smtClean="0">
                <a:solidFill>
                  <a:srgbClr val="FFFF99"/>
                </a:solidFill>
              </a:rPr>
              <a:t>ége</a:t>
            </a:r>
            <a:endParaRPr lang="en-US" sz="2000" b="1" dirty="0">
              <a:solidFill>
                <a:srgbClr val="FFFF99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8178" y="460393"/>
            <a:ext cx="10487737" cy="2061491"/>
            <a:chOff x="608178" y="460393"/>
            <a:chExt cx="10487737" cy="2061491"/>
          </a:xfrm>
        </p:grpSpPr>
        <p:grpSp>
          <p:nvGrpSpPr>
            <p:cNvPr id="4" name="Group 3"/>
            <p:cNvGrpSpPr/>
            <p:nvPr/>
          </p:nvGrpSpPr>
          <p:grpSpPr>
            <a:xfrm>
              <a:off x="1712686" y="460393"/>
              <a:ext cx="9383229" cy="1876410"/>
              <a:chOff x="1712686" y="460393"/>
              <a:chExt cx="9383229" cy="187641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623132" y="878598"/>
                <a:ext cx="8472783" cy="1382447"/>
                <a:chOff x="2623132" y="878598"/>
                <a:chExt cx="8472783" cy="1382447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2623132" y="1535015"/>
                  <a:ext cx="8472783" cy="6775"/>
                </a:xfrm>
                <a:prstGeom prst="line">
                  <a:avLst/>
                </a:prstGeom>
                <a:ln w="28575">
                  <a:solidFill>
                    <a:srgbClr val="FFFF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479102" y="921685"/>
                  <a:ext cx="8616" cy="1339360"/>
                </a:xfrm>
                <a:prstGeom prst="line">
                  <a:avLst/>
                </a:prstGeom>
                <a:ln w="28575">
                  <a:solidFill>
                    <a:srgbClr val="FFFF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5"/>
                <p:cNvSpPr/>
                <p:nvPr/>
              </p:nvSpPr>
              <p:spPr>
                <a:xfrm>
                  <a:off x="2623132" y="1635643"/>
                  <a:ext cx="851881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 smtClean="0">
                      <a:solidFill>
                        <a:srgbClr val="FFFFCC"/>
                      </a:solidFill>
                    </a:rPr>
                    <a:t>t[ ]</a:t>
                  </a:r>
                  <a:endParaRPr lang="en-GB" sz="3200" dirty="0">
                    <a:solidFill>
                      <a:srgbClr val="FFFFCC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3714362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3714362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4446978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4446978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1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5179594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5179594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2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5912210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C00000"/>
                      </a:solidFill>
                    </a:rPr>
                    <a:t>1</a:t>
                  </a:r>
                  <a:endParaRPr lang="hu-HU" sz="32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5912210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3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644826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6644826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4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7377442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7377442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5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8110058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8110058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6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8842674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8842674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7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9575290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9575290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8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0307907" y="1675065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0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10307907" y="878598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9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>
                <a:off x="1712686" y="460393"/>
                <a:ext cx="4455885" cy="1876410"/>
              </a:xfrm>
              <a:custGeom>
                <a:avLst/>
                <a:gdLst>
                  <a:gd name="connsiteX0" fmla="*/ 0 w 4441371"/>
                  <a:gd name="connsiteY0" fmla="*/ 1863619 h 1863619"/>
                  <a:gd name="connsiteX1" fmla="*/ 1262743 w 4441371"/>
                  <a:gd name="connsiteY1" fmla="*/ 78362 h 1863619"/>
                  <a:gd name="connsiteX2" fmla="*/ 4441371 w 4441371"/>
                  <a:gd name="connsiteY2" fmla="*/ 484762 h 1863619"/>
                  <a:gd name="connsiteX0" fmla="*/ 0 w 4441371"/>
                  <a:gd name="connsiteY0" fmla="*/ 1814734 h 1814734"/>
                  <a:gd name="connsiteX1" fmla="*/ 1930400 w 4441371"/>
                  <a:gd name="connsiteY1" fmla="*/ 87534 h 1814734"/>
                  <a:gd name="connsiteX2" fmla="*/ 4441371 w 4441371"/>
                  <a:gd name="connsiteY2" fmla="*/ 435877 h 1814734"/>
                  <a:gd name="connsiteX0" fmla="*/ 0 w 4441371"/>
                  <a:gd name="connsiteY0" fmla="*/ 1759893 h 1759893"/>
                  <a:gd name="connsiteX1" fmla="*/ 1930400 w 4441371"/>
                  <a:gd name="connsiteY1" fmla="*/ 32693 h 1759893"/>
                  <a:gd name="connsiteX2" fmla="*/ 4441371 w 4441371"/>
                  <a:gd name="connsiteY2" fmla="*/ 381036 h 1759893"/>
                  <a:gd name="connsiteX0" fmla="*/ 0 w 4455885"/>
                  <a:gd name="connsiteY0" fmla="*/ 1970297 h 1970297"/>
                  <a:gd name="connsiteX1" fmla="*/ 1944914 w 4455885"/>
                  <a:gd name="connsiteY1" fmla="*/ 97954 h 1970297"/>
                  <a:gd name="connsiteX2" fmla="*/ 4455885 w 4455885"/>
                  <a:gd name="connsiteY2" fmla="*/ 446297 h 1970297"/>
                  <a:gd name="connsiteX0" fmla="*/ 0 w 4455885"/>
                  <a:gd name="connsiteY0" fmla="*/ 1819402 h 1819402"/>
                  <a:gd name="connsiteX1" fmla="*/ 1770743 w 4455885"/>
                  <a:gd name="connsiteY1" fmla="*/ 150259 h 1819402"/>
                  <a:gd name="connsiteX2" fmla="*/ 4455885 w 4455885"/>
                  <a:gd name="connsiteY2" fmla="*/ 295402 h 1819402"/>
                  <a:gd name="connsiteX0" fmla="*/ 0 w 4455885"/>
                  <a:gd name="connsiteY0" fmla="*/ 1792508 h 1792508"/>
                  <a:gd name="connsiteX1" fmla="*/ 1553029 w 4455885"/>
                  <a:gd name="connsiteY1" fmla="*/ 166908 h 1792508"/>
                  <a:gd name="connsiteX2" fmla="*/ 4455885 w 4455885"/>
                  <a:gd name="connsiteY2" fmla="*/ 268508 h 1792508"/>
                  <a:gd name="connsiteX0" fmla="*/ 0 w 4455885"/>
                  <a:gd name="connsiteY0" fmla="*/ 1901324 h 1901324"/>
                  <a:gd name="connsiteX1" fmla="*/ 1683658 w 4455885"/>
                  <a:gd name="connsiteY1" fmla="*/ 116067 h 1901324"/>
                  <a:gd name="connsiteX2" fmla="*/ 4455885 w 4455885"/>
                  <a:gd name="connsiteY2" fmla="*/ 377324 h 1901324"/>
                  <a:gd name="connsiteX0" fmla="*/ 0 w 4455885"/>
                  <a:gd name="connsiteY0" fmla="*/ 1856265 h 1856265"/>
                  <a:gd name="connsiteX1" fmla="*/ 1683658 w 4455885"/>
                  <a:gd name="connsiteY1" fmla="*/ 71008 h 1856265"/>
                  <a:gd name="connsiteX2" fmla="*/ 4455885 w 4455885"/>
                  <a:gd name="connsiteY2" fmla="*/ 332265 h 1856265"/>
                  <a:gd name="connsiteX0" fmla="*/ 0 w 4455885"/>
                  <a:gd name="connsiteY0" fmla="*/ 1884251 h 1884251"/>
                  <a:gd name="connsiteX1" fmla="*/ 1683658 w 4455885"/>
                  <a:gd name="connsiteY1" fmla="*/ 98994 h 1884251"/>
                  <a:gd name="connsiteX2" fmla="*/ 4455885 w 4455885"/>
                  <a:gd name="connsiteY2" fmla="*/ 360251 h 1884251"/>
                  <a:gd name="connsiteX0" fmla="*/ 0 w 4455885"/>
                  <a:gd name="connsiteY0" fmla="*/ 1876410 h 1876410"/>
                  <a:gd name="connsiteX1" fmla="*/ 1683658 w 4455885"/>
                  <a:gd name="connsiteY1" fmla="*/ 91153 h 1876410"/>
                  <a:gd name="connsiteX2" fmla="*/ 4455885 w 4455885"/>
                  <a:gd name="connsiteY2" fmla="*/ 352410 h 1876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55885" h="1876410">
                    <a:moveTo>
                      <a:pt x="0" y="1876410"/>
                    </a:moveTo>
                    <a:cubicBezTo>
                      <a:pt x="261257" y="1098686"/>
                      <a:pt x="911983" y="243553"/>
                      <a:pt x="1683658" y="91153"/>
                    </a:cubicBezTo>
                    <a:cubicBezTo>
                      <a:pt x="2455333" y="-61247"/>
                      <a:pt x="3889828" y="-52780"/>
                      <a:pt x="4455885" y="352410"/>
                    </a:cubicBezTo>
                  </a:path>
                </a:pathLst>
              </a:custGeom>
              <a:noFill/>
              <a:ln w="38100">
                <a:solidFill>
                  <a:srgbClr val="FFFFCC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08178" y="476672"/>
              <a:ext cx="1228180" cy="2045212"/>
              <a:chOff x="608178" y="476672"/>
              <a:chExt cx="1228180" cy="204521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724989" y="476672"/>
                <a:ext cx="1111369" cy="584775"/>
                <a:chOff x="724989" y="476672"/>
                <a:chExt cx="1111369" cy="584775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24989" y="476672"/>
                  <a:ext cx="500066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3200" dirty="0" smtClean="0">
                      <a:solidFill>
                        <a:srgbClr val="FFFFCC"/>
                      </a:solidFill>
                    </a:rPr>
                    <a:t>n</a:t>
                  </a:r>
                  <a:endParaRPr lang="en-GB" sz="3200" dirty="0">
                    <a:solidFill>
                      <a:srgbClr val="FFFFCC"/>
                    </a:solidFill>
                  </a:endParaRPr>
                </a:p>
              </p:txBody>
            </p:sp>
            <p:sp>
              <p:nvSpPr>
                <p:cNvPr id="3" name="Rectangle 2"/>
                <p:cNvSpPr/>
                <p:nvPr/>
              </p:nvSpPr>
              <p:spPr>
                <a:xfrm>
                  <a:off x="1296358" y="499059"/>
                  <a:ext cx="540000" cy="540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smtClean="0">
                      <a:solidFill>
                        <a:srgbClr val="054934"/>
                      </a:solidFill>
                    </a:rPr>
                    <a:t>6</a:t>
                  </a:r>
                  <a:endParaRPr lang="hu-HU" sz="3200" b="1" dirty="0">
                    <a:solidFill>
                      <a:srgbClr val="054934"/>
                    </a:solidFill>
                  </a:endParaRP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22357" y="1188916"/>
                <a:ext cx="50006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err="1" smtClean="0">
                    <a:solidFill>
                      <a:srgbClr val="FFFFCC"/>
                    </a:solidFill>
                  </a:rPr>
                  <a:t>i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72212" y="1211304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1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08178" y="1937109"/>
                <a:ext cx="70387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err="1" smtClean="0">
                    <a:solidFill>
                      <a:srgbClr val="FFFFCC"/>
                    </a:solidFill>
                  </a:rPr>
                  <a:t>szj</a:t>
                </a:r>
                <a:endParaRPr lang="en-GB" sz="3200" dirty="0">
                  <a:solidFill>
                    <a:srgbClr val="FFFFCC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281583" y="1959496"/>
                <a:ext cx="54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solidFill>
                      <a:srgbClr val="C00000"/>
                    </a:solidFill>
                  </a:rPr>
                  <a:t>3</a:t>
                </a:r>
                <a:endParaRPr lang="hu-HU" sz="32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623393" y="2564904"/>
            <a:ext cx="3240360" cy="3832597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254961" y="3789040"/>
            <a:ext cx="53941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i="1" dirty="0">
                <a:solidFill>
                  <a:srgbClr val="FFFF99"/>
                </a:solidFill>
              </a:rPr>
              <a:t>n</a:t>
            </a:r>
            <a:r>
              <a:rPr lang="en-US" sz="2000" b="1" i="1" dirty="0" smtClean="0">
                <a:solidFill>
                  <a:srgbClr val="FFFF99"/>
                </a:solidFill>
              </a:rPr>
              <a:t>-</a:t>
            </a:r>
            <a:r>
              <a:rPr lang="en-US" sz="2000" b="1" i="1" dirty="0" err="1" smtClean="0">
                <a:solidFill>
                  <a:srgbClr val="FFFF99"/>
                </a:solidFill>
              </a:rPr>
              <a:t>szer</a:t>
            </a:r>
            <a:r>
              <a:rPr lang="en-US" sz="2000" b="1" i="1" dirty="0" smtClean="0">
                <a:solidFill>
                  <a:srgbClr val="FFFF99"/>
                </a:solidFill>
              </a:rPr>
              <a:t> ism</a:t>
            </a:r>
            <a:r>
              <a:rPr lang="hu-HU" sz="2000" b="1" i="1" dirty="0" smtClean="0">
                <a:solidFill>
                  <a:srgbClr val="FFFF99"/>
                </a:solidFill>
              </a:rPr>
              <a:t>étlem:</a:t>
            </a:r>
            <a:endParaRPr lang="hu-HU" sz="2000" b="1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rgbClr val="FFFF99"/>
                </a:solidFill>
              </a:rPr>
              <a:t>külö</a:t>
            </a:r>
            <a:r>
              <a:rPr lang="en-US" sz="2000" b="1" dirty="0" err="1">
                <a:solidFill>
                  <a:srgbClr val="FFFF99"/>
                </a:solidFill>
              </a:rPr>
              <a:t>nben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6895" y="3068151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</a:t>
            </a:r>
            <a:r>
              <a:rPr lang="hu-HU" b="1" i="1" dirty="0">
                <a:solidFill>
                  <a:srgbClr val="FFFF99"/>
                </a:solidFill>
              </a:rPr>
              <a:t>szekvencia </a:t>
            </a:r>
            <a:r>
              <a:rPr lang="hu-HU" b="1" i="1" dirty="0" smtClean="0">
                <a:solidFill>
                  <a:srgbClr val="FFFF99"/>
                </a:solidFill>
              </a:rPr>
              <a:t>összegéhez hozzáadom a tömb</a:t>
            </a:r>
          </a:p>
          <a:p>
            <a:r>
              <a:rPr lang="hu-HU" b="1" i="1" dirty="0" smtClean="0">
                <a:solidFill>
                  <a:srgbClr val="FFFF99"/>
                </a:solidFill>
              </a:rPr>
              <a:t>6. elemét.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902678" y="6100364"/>
            <a:ext cx="1369786" cy="282579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01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4472" y="4237360"/>
            <a:ext cx="5669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Megnézem, hogy az aktuális szekvencia elemeinek összege nagyobb a </a:t>
            </a:r>
            <a:r>
              <a:rPr lang="en-US" b="1" i="1" dirty="0">
                <a:solidFill>
                  <a:srgbClr val="FFFF99"/>
                </a:solidFill>
              </a:rPr>
              <a:t>maxim</a:t>
            </a:r>
            <a:r>
              <a:rPr lang="hu-HU" b="1" i="1" dirty="0">
                <a:solidFill>
                  <a:srgbClr val="FFFF99"/>
                </a:solidFill>
              </a:rPr>
              <a:t>ális összegnél.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8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4472" y="42373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aktuális szekvencia elemeinek összege nagyobb</a:t>
            </a:r>
          </a:p>
          <a:p>
            <a:r>
              <a:rPr lang="hu-HU" b="1" i="1" dirty="0">
                <a:solidFill>
                  <a:srgbClr val="FFFF99"/>
                </a:solidFill>
              </a:rPr>
              <a:t>a maximális összegnél, aktualizálom a változókat.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rgbClr val="FFFF99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</a:rPr>
              <a:t> 				</a:t>
            </a:r>
            <a:r>
              <a:rPr lang="en-US" sz="2000" b="1" dirty="0">
                <a:solidFill>
                  <a:srgbClr val="FFFF99"/>
                </a:solidFill>
              </a:rPr>
              <a:t>	</a:t>
            </a:r>
            <a:r>
              <a:rPr lang="en-US" sz="2000" b="1" dirty="0" err="1">
                <a:solidFill>
                  <a:srgbClr val="FFFF99"/>
                </a:solidFill>
              </a:rPr>
              <a:t>max_ossz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</a:rPr>
              <a:t>i</a:t>
            </a:r>
            <a:r>
              <a:rPr lang="en-US" sz="2000" b="1" dirty="0">
                <a:solidFill>
                  <a:srgbClr val="FFFF99"/>
                </a:solidFill>
              </a:rPr>
              <a:t> </a:t>
            </a: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6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6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</a:rPr>
              <a:t>külö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nben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</a:rPr>
              <a:t>a_ossz</a:t>
            </a:r>
            <a:r>
              <a:rPr lang="hu-HU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9042" y="2539362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FFFF99"/>
                </a:solidFill>
              </a:rPr>
              <a:t>Megn</a:t>
            </a:r>
            <a:r>
              <a:rPr lang="hu-HU" b="1" i="1" dirty="0" smtClean="0">
                <a:solidFill>
                  <a:srgbClr val="FFFF99"/>
                </a:solidFill>
              </a:rPr>
              <a:t>ézem, hogy az aktuális szekvencia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en-US" b="1" i="1" dirty="0" err="1" smtClean="0">
                <a:solidFill>
                  <a:srgbClr val="FFFF99"/>
                </a:solidFill>
              </a:rPr>
              <a:t>elemeinek</a:t>
            </a:r>
            <a:r>
              <a:rPr lang="en-US" b="1" i="1" dirty="0" smtClean="0">
                <a:solidFill>
                  <a:srgbClr val="FFFF99"/>
                </a:solidFill>
              </a:rPr>
              <a:t> </a:t>
            </a:r>
            <a:r>
              <a:rPr lang="hu-HU" b="1" i="1" dirty="0" smtClean="0">
                <a:solidFill>
                  <a:srgbClr val="FFFF99"/>
                </a:solidFill>
              </a:rPr>
              <a:t> összege</a:t>
            </a:r>
            <a:r>
              <a:rPr lang="en-US" b="1" i="1" dirty="0" smtClean="0">
                <a:solidFill>
                  <a:srgbClr val="FFFF99"/>
                </a:solidFill>
              </a:rPr>
              <a:t> n</a:t>
            </a:r>
            <a:r>
              <a:rPr lang="hu-HU" b="1" i="1" dirty="0" smtClean="0">
                <a:solidFill>
                  <a:srgbClr val="FFFF99"/>
                </a:solidFill>
              </a:rPr>
              <a:t>egatív</a:t>
            </a:r>
            <a:r>
              <a:rPr lang="en-US" b="1" i="1" dirty="0" smtClean="0">
                <a:solidFill>
                  <a:srgbClr val="FFFF99"/>
                </a:solidFill>
              </a:rPr>
              <a:t>-e.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902678" y="6100364"/>
            <a:ext cx="1369786" cy="282579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2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en-US" sz="2000" b="1" dirty="0">
                <a:solidFill>
                  <a:srgbClr val="FFFF99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rgbClr val="FFFF99"/>
                </a:solidFill>
              </a:rPr>
              <a:t>külö</a:t>
            </a:r>
            <a:r>
              <a:rPr lang="en-US" sz="2000" b="1" dirty="0" err="1">
                <a:solidFill>
                  <a:srgbClr val="FFFF99"/>
                </a:solidFill>
              </a:rPr>
              <a:t>nben</a:t>
            </a:r>
            <a:endParaRPr lang="en-US" sz="2000" b="1" dirty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rgbClr val="FFFF99"/>
                </a:solidFill>
              </a:rPr>
              <a:t>a_ossz</a:t>
            </a: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rgbClr val="FFFF99"/>
                </a:solidFill>
              </a:rPr>
              <a:t>	ha v</a:t>
            </a:r>
            <a:r>
              <a:rPr lang="hu-HU" sz="2000" b="1" dirty="0">
                <a:solidFill>
                  <a:srgbClr val="FFFF99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ha </a:t>
            </a:r>
            <a:r>
              <a:rPr lang="en-US" sz="2000" b="1" dirty="0" err="1" smtClean="0">
                <a:solidFill>
                  <a:schemeClr val="bg1"/>
                </a:solidFill>
              </a:rPr>
              <a:t>a_ossz</a:t>
            </a:r>
            <a:r>
              <a:rPr lang="en-US" sz="2000" b="1" dirty="0" smtClean="0">
                <a:solidFill>
                  <a:schemeClr val="bg1"/>
                </a:solidFill>
              </a:rPr>
              <a:t>&gt;</a:t>
            </a:r>
            <a:r>
              <a:rPr lang="en-US" sz="2000" b="1" dirty="0" err="1" smtClean="0">
                <a:solidFill>
                  <a:schemeClr val="bg1"/>
                </a:solidFill>
              </a:rPr>
              <a:t>max_ossz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24502" y="4831941"/>
            <a:ext cx="5112568" cy="1250308"/>
            <a:chOff x="5663951" y="5085184"/>
            <a:chExt cx="4752529" cy="10957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6124502" y="422818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85144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029500" y="421041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2678" y="415346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462363" y="418343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0923" y="414908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6895" y="3068151"/>
            <a:ext cx="5576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FFFF99"/>
                </a:solidFill>
              </a:rPr>
              <a:t>Az aktuális </a:t>
            </a:r>
            <a:r>
              <a:rPr lang="hu-HU" b="1" i="1" dirty="0">
                <a:solidFill>
                  <a:srgbClr val="FFFF99"/>
                </a:solidFill>
              </a:rPr>
              <a:t>szekvencia </a:t>
            </a:r>
            <a:r>
              <a:rPr lang="hu-HU" b="1" i="1" dirty="0" smtClean="0">
                <a:solidFill>
                  <a:srgbClr val="FFFF99"/>
                </a:solidFill>
              </a:rPr>
              <a:t>összegéhez hozzáadom a tömb</a:t>
            </a:r>
          </a:p>
          <a:p>
            <a:r>
              <a:rPr lang="hu-HU" b="1" i="1" dirty="0" smtClean="0">
                <a:solidFill>
                  <a:srgbClr val="FFFF99"/>
                </a:solidFill>
              </a:rPr>
              <a:t>7. elemét.</a:t>
            </a:r>
            <a:endParaRPr lang="hu-HU" b="1" i="1" dirty="0">
              <a:solidFill>
                <a:srgbClr val="FFFF99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902678" y="6100364"/>
            <a:ext cx="1945850" cy="261131"/>
            <a:chOff x="7104112" y="6112736"/>
            <a:chExt cx="1296144" cy="196584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7104112" y="6309320"/>
              <a:ext cx="1296144" cy="0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21624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382952" y="6112736"/>
              <a:ext cx="0" cy="196584"/>
            </a:xfrm>
            <a:prstGeom prst="line">
              <a:avLst/>
            </a:prstGeom>
            <a:ln w="28575">
              <a:solidFill>
                <a:srgbClr val="FFFF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84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f</a:t>
            </a:r>
            <a:r>
              <a:rPr lang="hu-HU" sz="3200" b="1" dirty="0" smtClean="0">
                <a:solidFill>
                  <a:schemeClr val="bg1"/>
                </a:solidFill>
              </a:rPr>
              <a:t>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4881" y="1034246"/>
            <a:ext cx="51303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chemeClr val="bg1"/>
                </a:solidFill>
                <a:latin typeface="+mn-lt"/>
              </a:rPr>
              <a:t>.......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A[1]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1; 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 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1</a:t>
            </a:r>
            <a:endParaRPr lang="hu-HU" sz="2000" b="1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err="1">
                <a:solidFill>
                  <a:srgbClr val="FFC000"/>
                </a:solidFill>
              </a:rPr>
              <a:t>inden</a:t>
            </a:r>
            <a:r>
              <a:rPr lang="en-US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 err="1">
                <a:solidFill>
                  <a:srgbClr val="FFC000"/>
                </a:solidFill>
              </a:rPr>
              <a:t>i</a:t>
            </a:r>
            <a:r>
              <a:rPr lang="hu-HU" sz="2000" b="1" dirty="0">
                <a:solidFill>
                  <a:srgbClr val="FFC000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en-US" sz="2000" b="1" dirty="0">
                <a:solidFill>
                  <a:srgbClr val="FFC000"/>
                </a:solidFill>
              </a:rPr>
              <a:t>,</a:t>
            </a:r>
            <a:r>
              <a:rPr lang="hu-HU" sz="2000" b="1" dirty="0">
                <a:solidFill>
                  <a:srgbClr val="FFC000"/>
                </a:solidFill>
              </a:rPr>
              <a:t> </a:t>
            </a:r>
            <a:r>
              <a:rPr lang="en-US" sz="2000" b="1" dirty="0">
                <a:solidFill>
                  <a:srgbClr val="FFC000"/>
                </a:solidFill>
              </a:rPr>
              <a:t>n v</a:t>
            </a:r>
            <a:r>
              <a:rPr lang="hu-HU" sz="2000" b="1" dirty="0">
                <a:solidFill>
                  <a:srgbClr val="FFC000"/>
                </a:solidFill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	ha 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en-US" sz="2000" b="1" dirty="0">
                <a:solidFill>
                  <a:schemeClr val="bg1"/>
                </a:solidFill>
              </a:rPr>
              <a:t>&lt;0 </a:t>
            </a:r>
            <a:r>
              <a:rPr lang="en-US" sz="2000" b="1" dirty="0" err="1">
                <a:solidFill>
                  <a:schemeClr val="bg1"/>
                </a:solidFill>
              </a:rPr>
              <a:t>akkor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	külö</a:t>
            </a:r>
            <a:r>
              <a:rPr lang="en-US" sz="2000" b="1" dirty="0" err="1">
                <a:solidFill>
                  <a:schemeClr val="bg1"/>
                </a:solidFill>
              </a:rPr>
              <a:t>nben</a:t>
            </a:r>
            <a:endParaRPr lang="en-US" sz="2000" b="1" dirty="0">
              <a:solidFill>
                <a:schemeClr val="bg1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a_ossz+A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]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ha v</a:t>
            </a:r>
            <a:r>
              <a:rPr lang="hu-HU" sz="2000" b="1" dirty="0">
                <a:solidFill>
                  <a:schemeClr val="bg1"/>
                </a:solidFill>
              </a:rPr>
              <a:t>ége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	</a:t>
            </a:r>
            <a:r>
              <a:rPr lang="en-US" sz="2000" b="1" dirty="0">
                <a:solidFill>
                  <a:srgbClr val="FFFF99"/>
                </a:solidFill>
              </a:rPr>
              <a:t>ha </a:t>
            </a:r>
            <a:r>
              <a:rPr lang="en-US" sz="2000" b="1" dirty="0" err="1" smtClean="0">
                <a:solidFill>
                  <a:srgbClr val="FFFF99"/>
                </a:solidFill>
              </a:rPr>
              <a:t>a_ossz</a:t>
            </a:r>
            <a:r>
              <a:rPr lang="en-US" sz="2000" b="1" dirty="0" smtClean="0">
                <a:solidFill>
                  <a:srgbClr val="FFFF99"/>
                </a:solidFill>
              </a:rPr>
              <a:t>&gt;</a:t>
            </a:r>
            <a:r>
              <a:rPr lang="en-US" sz="2000" b="1" dirty="0" err="1" smtClean="0">
                <a:solidFill>
                  <a:srgbClr val="FFFF99"/>
                </a:solidFill>
              </a:rPr>
              <a:t>max_ossz</a:t>
            </a:r>
            <a:r>
              <a:rPr lang="en-US" sz="2000" b="1" dirty="0" smtClean="0">
                <a:solidFill>
                  <a:srgbClr val="FFFF99"/>
                </a:solidFill>
              </a:rPr>
              <a:t> </a:t>
            </a:r>
            <a:r>
              <a:rPr lang="hu-HU" sz="2000" b="1" dirty="0">
                <a:solidFill>
                  <a:schemeClr val="bg1"/>
                </a:solidFill>
              </a:rPr>
              <a:t>akkor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</a:rPr>
              <a:t> 				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max_ossz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a_ossz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</a:t>
            </a: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bal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a_bal</a:t>
            </a:r>
            <a:endParaRPr lang="en-US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419350" algn="l"/>
                <a:tab pos="2954338" algn="l"/>
              </a:tabLst>
            </a:pPr>
            <a:r>
              <a:rPr lang="en-US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				</a:t>
            </a:r>
            <a:r>
              <a:rPr lang="en-US" sz="2000" b="1" dirty="0" err="1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jobb</a:t>
            </a:r>
            <a:r>
              <a:rPr lang="hu-HU" sz="2000" b="1" dirty="0">
                <a:solidFill>
                  <a:schemeClr val="bg1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hu-HU" sz="2000" b="1" dirty="0">
              <a:solidFill>
                <a:schemeClr val="bg1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endParaRPr lang="hu-HU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cs typeface="Courier New" panose="02070309020205020404" pitchFamily="49" charset="0"/>
                <a:sym typeface="Symbol" panose="05050102010706020507" pitchFamily="18" charset="2"/>
              </a:rPr>
              <a:t>	ha vége</a:t>
            </a:r>
            <a:endParaRPr lang="en-US" sz="2000" b="1" dirty="0">
              <a:solidFill>
                <a:srgbClr val="FFFF99"/>
              </a:solidFill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>
                <a:solidFill>
                  <a:srgbClr val="FFC000"/>
                </a:solidFill>
              </a:rPr>
              <a:t>minden</a:t>
            </a:r>
            <a:r>
              <a:rPr lang="en-US" sz="2000" b="1" dirty="0">
                <a:solidFill>
                  <a:srgbClr val="FFC000"/>
                </a:solidFill>
              </a:rPr>
              <a:t> v</a:t>
            </a:r>
            <a:r>
              <a:rPr lang="hu-HU" sz="2000" b="1" dirty="0" smtClean="0">
                <a:solidFill>
                  <a:srgbClr val="FFC000"/>
                </a:solidFill>
              </a:rPr>
              <a:t>ége</a:t>
            </a:r>
            <a:endParaRPr lang="hu-HU" sz="2000" b="1" dirty="0">
              <a:solidFill>
                <a:srgbClr val="FFC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24502" y="2332931"/>
            <a:ext cx="5112568" cy="1250308"/>
            <a:chOff x="5663951" y="5085184"/>
            <a:chExt cx="4752529" cy="109572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8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-5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1729174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500" y="1711405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a_ossz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02678" y="1654459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45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462363" y="1684420"/>
            <a:ext cx="1152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FFFFCC"/>
                </a:solidFill>
              </a:rPr>
              <a:t>a_bal</a:t>
            </a:r>
            <a:endParaRPr lang="en-GB" sz="2200" b="1" dirty="0">
              <a:solidFill>
                <a:srgbClr val="FFFF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70923" y="1650070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24502" y="105544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5144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29500" y="1037674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02678" y="98072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6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4472" y="4237360"/>
            <a:ext cx="5848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Mivel az aktuális szekvencia elemeinek összege nem nagyobb </a:t>
            </a:r>
            <a:r>
              <a:rPr lang="hu-HU" b="1" i="1" dirty="0" smtClean="0">
                <a:solidFill>
                  <a:srgbClr val="FFFF99"/>
                </a:solidFill>
              </a:rPr>
              <a:t>a maximális összegnél, </a:t>
            </a:r>
            <a:r>
              <a:rPr lang="hu-HU" b="1" i="1" dirty="0">
                <a:solidFill>
                  <a:srgbClr val="FFFF99"/>
                </a:solidFill>
              </a:rPr>
              <a:t>nincs szükség </a:t>
            </a:r>
            <a:r>
              <a:rPr lang="hu-HU" b="1" i="1" dirty="0" smtClean="0">
                <a:solidFill>
                  <a:srgbClr val="FFFF99"/>
                </a:solidFill>
              </a:rPr>
              <a:t>a változók </a:t>
            </a:r>
            <a:r>
              <a:rPr lang="hu-HU" b="1" i="1" dirty="0">
                <a:solidFill>
                  <a:srgbClr val="FFFF99"/>
                </a:solidFill>
              </a:rPr>
              <a:t>aktualizálására.</a:t>
            </a:r>
          </a:p>
        </p:txBody>
      </p:sp>
    </p:spTree>
    <p:extLst>
      <p:ext uri="{BB962C8B-B14F-4D97-AF65-F5344CB8AC3E}">
        <p14:creationId xmlns:p14="http://schemas.microsoft.com/office/powerpoint/2010/main" val="1256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732357" y="449471"/>
            <a:ext cx="1080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  <a:r>
              <a:rPr lang="hu-HU" sz="3200" b="1" dirty="0" smtClean="0">
                <a:solidFill>
                  <a:schemeClr val="bg1"/>
                </a:solidFill>
              </a:rPr>
              <a:t>feladat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4172" y="1128033"/>
            <a:ext cx="51303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m</a:t>
            </a:r>
            <a:r>
              <a:rPr lang="en-US" sz="2000" b="1" dirty="0" err="1">
                <a:solidFill>
                  <a:srgbClr val="FFFF99"/>
                </a:solidFill>
                <a:latin typeface="+mn-lt"/>
              </a:rPr>
              <a:t>inden</a:t>
            </a:r>
            <a:r>
              <a:rPr lang="en-US" sz="20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99"/>
                </a:solidFill>
                <a:latin typeface="+mn-lt"/>
              </a:rPr>
              <a:t>i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  <a:sym typeface="Symbol" panose="05050102010706020507" pitchFamily="18" charset="2"/>
              </a:rPr>
              <a:t>bal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,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 jobb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FF99"/>
                </a:solidFill>
                <a:latin typeface="+mn-lt"/>
              </a:rPr>
              <a:t>v</a:t>
            </a:r>
            <a:r>
              <a:rPr lang="hu-HU" sz="2000" b="1" dirty="0">
                <a:solidFill>
                  <a:srgbClr val="FFFF99"/>
                </a:solidFill>
                <a:latin typeface="+mn-lt"/>
              </a:rPr>
              <a:t>égezd el</a:t>
            </a: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hu-HU" sz="20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FF99"/>
                </a:solidFill>
                <a:latin typeface="+mn-lt"/>
              </a:rPr>
              <a:t>	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ki A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[</a:t>
            </a: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i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]</a:t>
            </a:r>
            <a:endParaRPr lang="hu-HU" sz="2000" b="1" dirty="0" smtClean="0">
              <a:solidFill>
                <a:srgbClr val="FFFF99"/>
              </a:solidFill>
            </a:endParaRPr>
          </a:p>
          <a:p>
            <a:pPr defTabSz="1703388">
              <a:lnSpc>
                <a:spcPts val="2200"/>
              </a:lnSpc>
              <a:tabLst>
                <a:tab pos="182563" algn="l"/>
                <a:tab pos="1617663" algn="l"/>
                <a:tab pos="1885950" algn="l"/>
                <a:tab pos="2060575" algn="l"/>
                <a:tab pos="2954338" algn="l"/>
              </a:tabLst>
            </a:pPr>
            <a:r>
              <a:rPr lang="en-US" sz="2000" b="1" dirty="0" err="1" smtClean="0">
                <a:solidFill>
                  <a:srgbClr val="FFFF99"/>
                </a:solidFill>
                <a:latin typeface="+mn-lt"/>
              </a:rPr>
              <a:t>minden</a:t>
            </a:r>
            <a:r>
              <a:rPr lang="en-US" sz="20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FF99"/>
                </a:solidFill>
                <a:latin typeface="+mn-lt"/>
              </a:rPr>
              <a:t>v</a:t>
            </a:r>
            <a:r>
              <a:rPr lang="hu-HU" sz="2000" b="1" dirty="0" smtClean="0">
                <a:solidFill>
                  <a:srgbClr val="FFFF99"/>
                </a:solidFill>
                <a:latin typeface="+mn-lt"/>
              </a:rPr>
              <a:t>ége</a:t>
            </a:r>
          </a:p>
        </p:txBody>
      </p:sp>
      <p:sp>
        <p:nvSpPr>
          <p:cNvPr id="9" name="Rectangle 8"/>
          <p:cNvSpPr/>
          <p:nvPr/>
        </p:nvSpPr>
        <p:spPr>
          <a:xfrm>
            <a:off x="5889268" y="1412726"/>
            <a:ext cx="4915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>
                <a:solidFill>
                  <a:srgbClr val="FFFF99"/>
                </a:solidFill>
              </a:rPr>
              <a:t>K</a:t>
            </a:r>
            <a:r>
              <a:rPr lang="hu-HU" b="1" i="1" dirty="0" smtClean="0">
                <a:solidFill>
                  <a:srgbClr val="FFFF99"/>
                </a:solidFill>
              </a:rPr>
              <a:t>iíratom a leghosszabb szekvencia elemeit.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392" y="1034246"/>
            <a:ext cx="5040559" cy="5327249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4502" y="4770980"/>
            <a:ext cx="5112568" cy="1250308"/>
            <a:chOff x="5663951" y="5085184"/>
            <a:chExt cx="4752529" cy="10957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712767" y="5605233"/>
              <a:ext cx="4703713" cy="0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53783" y="5108918"/>
              <a:ext cx="5446" cy="1071986"/>
            </a:xfrm>
            <a:prstGeom prst="line">
              <a:avLst/>
            </a:prstGeom>
            <a:ln w="28575">
              <a:solidFill>
                <a:srgbClr val="FF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63951" y="5680350"/>
              <a:ext cx="5872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 smtClean="0">
                  <a:solidFill>
                    <a:srgbClr val="FFFFCC"/>
                  </a:solidFill>
                </a:rPr>
                <a:t>A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[</a:t>
              </a:r>
              <a:r>
                <a:rPr lang="hu-HU" sz="2000" b="1" dirty="0" smtClean="0">
                  <a:solidFill>
                    <a:srgbClr val="FFFFCC"/>
                  </a:solidFill>
                </a:rPr>
                <a:t>i</a:t>
              </a:r>
              <a:r>
                <a:rPr lang="en-US" sz="2000" b="1" dirty="0" smtClean="0">
                  <a:solidFill>
                    <a:srgbClr val="FFFFCC"/>
                  </a:solidFill>
                </a:rPr>
                <a:t>]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402480" y="5097670"/>
              <a:ext cx="455077" cy="1069670"/>
              <a:chOff x="2362694" y="4866967"/>
              <a:chExt cx="720000" cy="133646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1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5718074" y="5085184"/>
              <a:ext cx="5384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u-HU" sz="2000" b="1" dirty="0">
                  <a:solidFill>
                    <a:srgbClr val="FFFFCC"/>
                  </a:solidFill>
                </a:rPr>
                <a:t>i</a:t>
              </a:r>
              <a:endParaRPr lang="en-GB" sz="2000" b="1" dirty="0">
                <a:solidFill>
                  <a:srgbClr val="FFFFCC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977552" y="5097670"/>
              <a:ext cx="455077" cy="1069670"/>
              <a:chOff x="2362694" y="4866967"/>
              <a:chExt cx="720000" cy="1336467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2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552625" y="5097670"/>
              <a:ext cx="455077" cy="1069670"/>
              <a:chOff x="2362694" y="4866967"/>
              <a:chExt cx="720000" cy="133646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-9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3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9277843" y="5097670"/>
              <a:ext cx="455077" cy="1069670"/>
              <a:chOff x="2362694" y="4866967"/>
              <a:chExt cx="720000" cy="133646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49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6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27698" y="5097670"/>
              <a:ext cx="455077" cy="1069670"/>
              <a:chOff x="2362694" y="4866967"/>
              <a:chExt cx="720000" cy="133646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8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4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702770" y="5097670"/>
              <a:ext cx="455077" cy="1069670"/>
              <a:chOff x="2362694" y="4866967"/>
              <a:chExt cx="720000" cy="133646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-7</a:t>
                </a:r>
                <a:endParaRPr lang="hu-HU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852916" y="5097670"/>
              <a:ext cx="455077" cy="1069670"/>
              <a:chOff x="2362694" y="4866967"/>
              <a:chExt cx="720000" cy="13364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362694" y="5663434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-5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694" y="4866967"/>
                <a:ext cx="720000" cy="54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54934"/>
                    </a:solidFill>
                  </a:rPr>
                  <a:t>7</a:t>
                </a:r>
                <a:endParaRPr lang="hu-HU" sz="2000" b="1" dirty="0">
                  <a:solidFill>
                    <a:srgbClr val="054934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124502" y="4167223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CC"/>
                </a:solidFill>
              </a:rPr>
              <a:t>m</a:t>
            </a:r>
            <a:r>
              <a:rPr lang="hu-HU" sz="2000" b="1" dirty="0" smtClean="0">
                <a:solidFill>
                  <a:srgbClr val="FFFFCC"/>
                </a:solidFill>
              </a:rPr>
              <a:t>ax</a:t>
            </a:r>
            <a:r>
              <a:rPr lang="en-US" sz="2000" b="1" dirty="0" smtClean="0">
                <a:solidFill>
                  <a:srgbClr val="FFFFCC"/>
                </a:solidFill>
              </a:rPr>
              <a:t>_</a:t>
            </a:r>
            <a:r>
              <a:rPr lang="en-US" sz="2000" b="1" dirty="0" err="1" smtClean="0">
                <a:solidFill>
                  <a:srgbClr val="FFFFCC"/>
                </a:solidFill>
              </a:rPr>
              <a:t>ossz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85144" y="4092508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50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52184" y="4151787"/>
            <a:ext cx="1328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bal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012826" y="4077072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4</a:t>
            </a:r>
            <a:endParaRPr lang="hu-HU" sz="2600" b="1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657182" y="4134018"/>
            <a:ext cx="9646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CC"/>
                </a:solidFill>
              </a:rPr>
              <a:t>jobb</a:t>
            </a:r>
            <a:endParaRPr lang="en-GB" sz="2000" b="1" dirty="0">
              <a:solidFill>
                <a:srgbClr val="FFFF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530360" y="4077072"/>
            <a:ext cx="559685" cy="510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</a:rPr>
              <a:t>6</a:t>
            </a:r>
            <a:endParaRPr lang="hu-H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8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38573" y="2495529"/>
            <a:ext cx="3573025" cy="1848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54934"/>
                </a:solidFill>
              </a:rPr>
              <a:t>Egydimenzi</a:t>
            </a:r>
            <a:r>
              <a:rPr lang="hu-HU" sz="3200" dirty="0" smtClean="0">
                <a:solidFill>
                  <a:srgbClr val="054934"/>
                </a:solidFill>
              </a:rPr>
              <a:t>ós tömb</a:t>
            </a:r>
            <a:endParaRPr lang="hu-HU" sz="3200" dirty="0">
              <a:solidFill>
                <a:srgbClr val="054934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4706626" y="1023931"/>
            <a:ext cx="2017381" cy="8254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Beolvasás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15165395">
            <a:off x="3700618" y="1187435"/>
            <a:ext cx="2074823" cy="9215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Deklarálás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7027557">
            <a:off x="5658090" y="1095468"/>
            <a:ext cx="2017381" cy="751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Kiíratás</a:t>
            </a:r>
          </a:p>
        </p:txBody>
      </p:sp>
      <p:sp>
        <p:nvSpPr>
          <p:cNvPr id="17" name="Oval 16"/>
          <p:cNvSpPr/>
          <p:nvPr/>
        </p:nvSpPr>
        <p:spPr>
          <a:xfrm rot="18992476">
            <a:off x="2487992" y="4572147"/>
            <a:ext cx="2532600" cy="8926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Rendezések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799529">
            <a:off x="7481663" y="1842665"/>
            <a:ext cx="2017381" cy="816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Összegzés</a:t>
            </a:r>
          </a:p>
        </p:txBody>
      </p:sp>
      <p:sp>
        <p:nvSpPr>
          <p:cNvPr id="19" name="Oval 18"/>
          <p:cNvSpPr/>
          <p:nvPr/>
        </p:nvSpPr>
        <p:spPr>
          <a:xfrm rot="576972">
            <a:off x="7801585" y="3654314"/>
            <a:ext cx="2766922" cy="8241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 dirty="0">
                <a:solidFill>
                  <a:srgbClr val="054934"/>
                </a:solidFill>
              </a:rPr>
              <a:t>Legnagyobb</a:t>
            </a:r>
            <a:r>
              <a:rPr lang="en-US" sz="2200" dirty="0">
                <a:solidFill>
                  <a:srgbClr val="054934"/>
                </a:solidFill>
              </a:rPr>
              <a:t>/</a:t>
            </a:r>
            <a:r>
              <a:rPr lang="hu-HU" sz="2200" dirty="0">
                <a:solidFill>
                  <a:srgbClr val="054934"/>
                </a:solidFill>
              </a:rPr>
              <a:t> legkisebb elem</a:t>
            </a:r>
          </a:p>
        </p:txBody>
      </p:sp>
      <p:sp>
        <p:nvSpPr>
          <p:cNvPr id="20" name="Oval 19"/>
          <p:cNvSpPr/>
          <p:nvPr/>
        </p:nvSpPr>
        <p:spPr>
          <a:xfrm rot="18136283">
            <a:off x="3615798" y="4915589"/>
            <a:ext cx="2434500" cy="9136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Keresések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18336551">
            <a:off x="6627284" y="1307577"/>
            <a:ext cx="2017381" cy="8270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Számlálás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4860133">
            <a:off x="6165487" y="4909972"/>
            <a:ext cx="2017381" cy="8509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Törlés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5782121">
            <a:off x="5063459" y="4980648"/>
            <a:ext cx="2017381" cy="974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Beszúrás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2275999">
            <a:off x="7140536" y="4634317"/>
            <a:ext cx="2643450" cy="8326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Szétválogatás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480577">
            <a:off x="1764587" y="3773995"/>
            <a:ext cx="2532600" cy="8599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rgbClr val="054934"/>
                </a:solidFill>
              </a:rPr>
              <a:t>Összefésülés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1038298">
            <a:off x="1378462" y="2518539"/>
            <a:ext cx="2948174" cy="840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Gyakoriság, előfordulás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20745786">
            <a:off x="7924350" y="2556631"/>
            <a:ext cx="2468170" cy="8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Ellenőrzések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781193">
            <a:off x="2248299" y="1684529"/>
            <a:ext cx="2514413" cy="923634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077913" algn="l"/>
              </a:tabLst>
            </a:pPr>
            <a:r>
              <a:rPr lang="hu-HU" sz="2400" dirty="0" smtClean="0">
                <a:solidFill>
                  <a:srgbClr val="054934"/>
                </a:solidFill>
              </a:rPr>
              <a:t>Szekvenciák</a:t>
            </a:r>
            <a:endParaRPr lang="hu-HU" sz="2400" dirty="0">
              <a:solidFill>
                <a:srgbClr val="054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38573" y="2495529"/>
            <a:ext cx="3573025" cy="18486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54934"/>
                </a:solidFill>
              </a:rPr>
              <a:t>Egydimenzi</a:t>
            </a:r>
            <a:r>
              <a:rPr lang="hu-HU" sz="3200" dirty="0" smtClean="0">
                <a:solidFill>
                  <a:srgbClr val="054934"/>
                </a:solidFill>
              </a:rPr>
              <a:t>ós tömb</a:t>
            </a:r>
            <a:endParaRPr lang="hu-HU" sz="3200" dirty="0">
              <a:solidFill>
                <a:srgbClr val="054934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6200000">
            <a:off x="4706626" y="1023931"/>
            <a:ext cx="2017381" cy="8254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Beolvasás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15165395">
            <a:off x="3700618" y="1187435"/>
            <a:ext cx="2074823" cy="9215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Deklarálás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7027557">
            <a:off x="5658090" y="1095468"/>
            <a:ext cx="2017381" cy="7519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Kiíratás</a:t>
            </a:r>
          </a:p>
        </p:txBody>
      </p:sp>
      <p:sp>
        <p:nvSpPr>
          <p:cNvPr id="17" name="Oval 16"/>
          <p:cNvSpPr/>
          <p:nvPr/>
        </p:nvSpPr>
        <p:spPr>
          <a:xfrm rot="18992476">
            <a:off x="2487992" y="4572147"/>
            <a:ext cx="2532600" cy="8926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Rendezések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9799529">
            <a:off x="7481663" y="1842665"/>
            <a:ext cx="2017381" cy="816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054934"/>
                </a:solidFill>
              </a:rPr>
              <a:t>Összegzés</a:t>
            </a:r>
          </a:p>
        </p:txBody>
      </p:sp>
      <p:sp>
        <p:nvSpPr>
          <p:cNvPr id="19" name="Oval 18"/>
          <p:cNvSpPr/>
          <p:nvPr/>
        </p:nvSpPr>
        <p:spPr>
          <a:xfrm rot="576972">
            <a:off x="7801585" y="3654314"/>
            <a:ext cx="2766922" cy="8241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200" dirty="0">
                <a:solidFill>
                  <a:srgbClr val="054934"/>
                </a:solidFill>
              </a:rPr>
              <a:t>Legnagyobb</a:t>
            </a:r>
            <a:r>
              <a:rPr lang="en-US" sz="2200" dirty="0">
                <a:solidFill>
                  <a:srgbClr val="054934"/>
                </a:solidFill>
              </a:rPr>
              <a:t>/</a:t>
            </a:r>
            <a:r>
              <a:rPr lang="hu-HU" sz="2200" dirty="0">
                <a:solidFill>
                  <a:srgbClr val="054934"/>
                </a:solidFill>
              </a:rPr>
              <a:t> legkisebb elem</a:t>
            </a:r>
          </a:p>
        </p:txBody>
      </p:sp>
      <p:sp>
        <p:nvSpPr>
          <p:cNvPr id="20" name="Oval 19"/>
          <p:cNvSpPr/>
          <p:nvPr/>
        </p:nvSpPr>
        <p:spPr>
          <a:xfrm rot="18136283">
            <a:off x="3615798" y="4915589"/>
            <a:ext cx="2434500" cy="9136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Keresések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18336551">
            <a:off x="6627284" y="1307577"/>
            <a:ext cx="2017381" cy="8270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Számlálás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4860133">
            <a:off x="6165487" y="4909972"/>
            <a:ext cx="2017381" cy="8509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Törlés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5782121">
            <a:off x="5063459" y="4980648"/>
            <a:ext cx="2017381" cy="974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Beszúrás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2275999">
            <a:off x="7140536" y="4634317"/>
            <a:ext cx="2643450" cy="83268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Szétválogatás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20480577">
            <a:off x="1764587" y="3773995"/>
            <a:ext cx="2532600" cy="8599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rgbClr val="054934"/>
                </a:solidFill>
              </a:rPr>
              <a:t>Összefésülés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1038298">
            <a:off x="1378462" y="2518539"/>
            <a:ext cx="2948174" cy="840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Gyakoriság, előfordulás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20745786">
            <a:off x="7924350" y="2556631"/>
            <a:ext cx="2468170" cy="818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054934"/>
                </a:solidFill>
              </a:rPr>
              <a:t>Ellenőrzések</a:t>
            </a:r>
            <a:endParaRPr lang="hu-HU" sz="2400" dirty="0">
              <a:solidFill>
                <a:srgbClr val="054934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781193">
            <a:off x="2248299" y="1684529"/>
            <a:ext cx="2514413" cy="9236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077913" algn="l"/>
              </a:tabLst>
            </a:pPr>
            <a:r>
              <a:rPr lang="hu-HU" sz="2400" dirty="0" smtClean="0">
                <a:solidFill>
                  <a:srgbClr val="054934"/>
                </a:solidFill>
              </a:rPr>
              <a:t>Szekvenciák</a:t>
            </a:r>
            <a:endParaRPr lang="hu-HU" sz="2400" dirty="0">
              <a:solidFill>
                <a:srgbClr val="054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368" y="2780928"/>
            <a:ext cx="11305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u-HU" sz="4000" b="1" i="1" dirty="0" smtClean="0">
                <a:solidFill>
                  <a:schemeClr val="bg1"/>
                </a:solidFill>
              </a:rPr>
              <a:t>Köszönöm a figyelmet</a:t>
            </a:r>
            <a:r>
              <a:rPr lang="en-US" sz="4000" b="1" i="1" dirty="0" smtClean="0">
                <a:solidFill>
                  <a:schemeClr val="bg1"/>
                </a:solidFill>
              </a:rPr>
              <a:t>!</a:t>
            </a:r>
            <a:endParaRPr lang="hu-HU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6766</TotalTime>
  <Words>5748</Words>
  <Application>Microsoft Office PowerPoint</Application>
  <PresentationFormat>Widescreen</PresentationFormat>
  <Paragraphs>2871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5" baseType="lpstr">
      <vt:lpstr>Arial</vt:lpstr>
      <vt:lpstr>Calibri</vt:lpstr>
      <vt:lpstr>Cambria Math</vt:lpstr>
      <vt:lpstr>Courier New</vt:lpstr>
      <vt:lpstr>Symbol</vt:lpstr>
      <vt:lpstr>Office Theme</vt:lpstr>
      <vt:lpstr>Egydimenziós tömbök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Windows User</cp:lastModifiedBy>
  <cp:revision>401</cp:revision>
  <dcterms:created xsi:type="dcterms:W3CDTF">2011-05-07T15:33:03Z</dcterms:created>
  <dcterms:modified xsi:type="dcterms:W3CDTF">2020-05-07T05:02:47Z</dcterms:modified>
</cp:coreProperties>
</file>