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9" r:id="rId15"/>
    <p:sldId id="273" r:id="rId16"/>
    <p:sldId id="274" r:id="rId17"/>
    <p:sldId id="269" r:id="rId18"/>
    <p:sldId id="270" r:id="rId19"/>
    <p:sldId id="271" r:id="rId20"/>
    <p:sldId id="275" r:id="rId21"/>
    <p:sldId id="276" r:id="rId22"/>
    <p:sldId id="277" r:id="rId23"/>
    <p:sldId id="278" r:id="rId24"/>
    <p:sldId id="280" r:id="rId25"/>
  </p:sldIdLst>
  <p:sldSz cx="14630400" cy="8229600"/>
  <p:notesSz cx="6858000" cy="9144000"/>
  <p:defaultTextStyle>
    <a:defPPr>
      <a:defRPr lang="en-US"/>
    </a:defPPr>
    <a:lvl1pPr marL="0" algn="l" defTabSz="130609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044" algn="l" defTabSz="130609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090" algn="l" defTabSz="130609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135" algn="l" defTabSz="130609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181" algn="l" defTabSz="130609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225" algn="l" defTabSz="130609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270" algn="l" defTabSz="130609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314" algn="l" defTabSz="130609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359" algn="l" defTabSz="130609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864" y="-102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ACAF9-BF8D-4D41-9F92-DA2C5F95833F}" type="doc">
      <dgm:prSet loTypeId="urn:microsoft.com/office/officeart/2005/8/layout/hList7" loCatId="list" qsTypeId="urn:microsoft.com/office/officeart/2005/8/quickstyle/simple1" qsCatId="simple" csTypeId="urn:microsoft.com/office/officeart/2005/8/colors/accent2_1" csCatId="accent2" phldr="1"/>
      <dgm:spPr/>
    </dgm:pt>
    <dgm:pt modelId="{E32EBF0F-9F04-44A7-ABD1-389B78BF12F6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hu-HU" dirty="0" smtClean="0">
              <a:latin typeface="Times New Roman" pitchFamily="18" charset="0"/>
              <a:cs typeface="Times New Roman" pitchFamily="18" charset="0"/>
            </a:rPr>
            <a:t>Kétivarú vagy hermafrodita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508ACD7-333A-4996-A0A3-E67AC6C62198}" type="parTrans" cxnId="{90091C7A-B29B-4A3B-943E-DFB54D1D11F9}">
      <dgm:prSet/>
      <dgm:spPr/>
      <dgm:t>
        <a:bodyPr/>
        <a:lstStyle/>
        <a:p>
          <a:endParaRPr lang="en-US"/>
        </a:p>
      </dgm:t>
    </dgm:pt>
    <dgm:pt modelId="{DF619D69-CE1A-4C6B-A1AD-DABE8E547E93}" type="sibTrans" cxnId="{90091C7A-B29B-4A3B-943E-DFB54D1D11F9}">
      <dgm:prSet/>
      <dgm:spPr/>
      <dgm:t>
        <a:bodyPr/>
        <a:lstStyle/>
        <a:p>
          <a:endParaRPr lang="en-US"/>
        </a:p>
      </dgm:t>
    </dgm:pt>
    <dgm:pt modelId="{D7117D5F-DC8C-4344-B1A8-79424397E707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hu-HU" dirty="0" smtClean="0">
              <a:latin typeface="Times New Roman" pitchFamily="18" charset="0"/>
              <a:cs typeface="Times New Roman" pitchFamily="18" charset="0"/>
            </a:rPr>
            <a:t>Egyivarú - kétlaki</a:t>
          </a:r>
        </a:p>
        <a:p>
          <a:r>
            <a:rPr lang="hu-HU" dirty="0" smtClean="0">
              <a:latin typeface="Times New Roman" pitchFamily="18" charset="0"/>
              <a:cs typeface="Times New Roman" pitchFamily="18" charset="0"/>
            </a:rPr>
            <a:t>különböző növényeken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ECC45595-7160-446B-A20B-9D6EB0E5017C}" type="parTrans" cxnId="{43E102F9-95CE-43D4-8271-13F7133ECE40}">
      <dgm:prSet/>
      <dgm:spPr/>
      <dgm:t>
        <a:bodyPr/>
        <a:lstStyle/>
        <a:p>
          <a:endParaRPr lang="en-US"/>
        </a:p>
      </dgm:t>
    </dgm:pt>
    <dgm:pt modelId="{E7F322C9-D71B-4288-BAC3-E8906E3AE8D9}" type="sibTrans" cxnId="{43E102F9-95CE-43D4-8271-13F7133ECE40}">
      <dgm:prSet/>
      <dgm:spPr/>
      <dgm:t>
        <a:bodyPr/>
        <a:lstStyle/>
        <a:p>
          <a:endParaRPr lang="en-US"/>
        </a:p>
      </dgm:t>
    </dgm:pt>
    <dgm:pt modelId="{2CA52B5E-27B2-43D8-ACB9-C5E0FC351F6E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hu-HU" dirty="0" smtClean="0">
              <a:latin typeface="Times New Roman" pitchFamily="18" charset="0"/>
              <a:cs typeface="Times New Roman" pitchFamily="18" charset="0"/>
            </a:rPr>
            <a:t>Egyivarú – egylaki</a:t>
          </a:r>
        </a:p>
        <a:p>
          <a:r>
            <a:rPr lang="hu-HU" dirty="0" smtClean="0">
              <a:latin typeface="Times New Roman" pitchFamily="18" charset="0"/>
              <a:cs typeface="Times New Roman" pitchFamily="18" charset="0"/>
            </a:rPr>
            <a:t>ugyanazon a növényen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7DCBC75D-FA8C-4A39-8E32-9285E30A6771}" type="parTrans" cxnId="{A85FABED-8D17-41FC-8ADD-5CACA51304FA}">
      <dgm:prSet/>
      <dgm:spPr/>
      <dgm:t>
        <a:bodyPr/>
        <a:lstStyle/>
        <a:p>
          <a:endParaRPr lang="en-US"/>
        </a:p>
      </dgm:t>
    </dgm:pt>
    <dgm:pt modelId="{E62350DF-27C6-432E-B359-2CA6FFD1EEC7}" type="sibTrans" cxnId="{A85FABED-8D17-41FC-8ADD-5CACA51304FA}">
      <dgm:prSet/>
      <dgm:spPr/>
      <dgm:t>
        <a:bodyPr/>
        <a:lstStyle/>
        <a:p>
          <a:endParaRPr lang="en-US"/>
        </a:p>
      </dgm:t>
    </dgm:pt>
    <dgm:pt modelId="{5B44D0E2-23DA-4CD4-A442-FB4351CEECCB}" type="pres">
      <dgm:prSet presAssocID="{907ACAF9-BF8D-4D41-9F92-DA2C5F95833F}" presName="Name0" presStyleCnt="0">
        <dgm:presLayoutVars>
          <dgm:dir/>
          <dgm:resizeHandles val="exact"/>
        </dgm:presLayoutVars>
      </dgm:prSet>
      <dgm:spPr/>
    </dgm:pt>
    <dgm:pt modelId="{66D2DB5A-EF43-4A9E-A527-6A924C22906A}" type="pres">
      <dgm:prSet presAssocID="{907ACAF9-BF8D-4D41-9F92-DA2C5F95833F}" presName="fgShape" presStyleLbl="fgShp" presStyleIdx="0" presStyleCnt="1"/>
      <dgm:spPr/>
    </dgm:pt>
    <dgm:pt modelId="{48B4936F-4F04-4545-B17A-73AE8CFA14B3}" type="pres">
      <dgm:prSet presAssocID="{907ACAF9-BF8D-4D41-9F92-DA2C5F95833F}" presName="linComp" presStyleCnt="0"/>
      <dgm:spPr/>
    </dgm:pt>
    <dgm:pt modelId="{19E07498-B429-4B27-8C75-12902315A2EF}" type="pres">
      <dgm:prSet presAssocID="{E32EBF0F-9F04-44A7-ABD1-389B78BF12F6}" presName="compNode" presStyleCnt="0"/>
      <dgm:spPr/>
    </dgm:pt>
    <dgm:pt modelId="{AE846131-92BF-48F9-88CF-B21D83679573}" type="pres">
      <dgm:prSet presAssocID="{E32EBF0F-9F04-44A7-ABD1-389B78BF12F6}" presName="bkgdShape" presStyleLbl="node1" presStyleIdx="0" presStyleCnt="3"/>
      <dgm:spPr/>
      <dgm:t>
        <a:bodyPr/>
        <a:lstStyle/>
        <a:p>
          <a:endParaRPr lang="en-US"/>
        </a:p>
      </dgm:t>
    </dgm:pt>
    <dgm:pt modelId="{D8AF7386-ADBF-4A88-B7C3-B2537DBDD6B1}" type="pres">
      <dgm:prSet presAssocID="{E32EBF0F-9F04-44A7-ABD1-389B78BF12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31EA5-9F3A-4AE2-B3A2-07C9CE727A5D}" type="pres">
      <dgm:prSet presAssocID="{E32EBF0F-9F04-44A7-ABD1-389B78BF12F6}" presName="invisiNode" presStyleLbl="node1" presStyleIdx="0" presStyleCnt="3"/>
      <dgm:spPr/>
    </dgm:pt>
    <dgm:pt modelId="{DF0173E1-D1DE-44B3-8CE8-47F36348DFA0}" type="pres">
      <dgm:prSet presAssocID="{E32EBF0F-9F04-44A7-ABD1-389B78BF12F6}" presName="imagNode" presStyleLbl="fgImgPlace1" presStyleIdx="0" presStyleCnt="3" custScaleY="10954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615F74-2DF3-4F22-966F-8D49BD421DAD}" type="pres">
      <dgm:prSet presAssocID="{DF619D69-CE1A-4C6B-A1AD-DABE8E547E9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CBEE37E-B90F-4CED-9552-1267450D00EF}" type="pres">
      <dgm:prSet presAssocID="{D7117D5F-DC8C-4344-B1A8-79424397E707}" presName="compNode" presStyleCnt="0"/>
      <dgm:spPr/>
    </dgm:pt>
    <dgm:pt modelId="{71A04EA3-189D-477B-9A1F-76CAF732063F}" type="pres">
      <dgm:prSet presAssocID="{D7117D5F-DC8C-4344-B1A8-79424397E707}" presName="bkgdShape" presStyleLbl="node1" presStyleIdx="1" presStyleCnt="3"/>
      <dgm:spPr/>
      <dgm:t>
        <a:bodyPr/>
        <a:lstStyle/>
        <a:p>
          <a:endParaRPr lang="en-US"/>
        </a:p>
      </dgm:t>
    </dgm:pt>
    <dgm:pt modelId="{841F3F44-2D69-4D90-8476-825BA98D1122}" type="pres">
      <dgm:prSet presAssocID="{D7117D5F-DC8C-4344-B1A8-79424397E70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D1D18-0DCF-444B-B477-123A776312B1}" type="pres">
      <dgm:prSet presAssocID="{D7117D5F-DC8C-4344-B1A8-79424397E707}" presName="invisiNode" presStyleLbl="node1" presStyleIdx="1" presStyleCnt="3"/>
      <dgm:spPr/>
    </dgm:pt>
    <dgm:pt modelId="{115172FB-B3DD-471C-8B46-2E6C1F72EDBC}" type="pres">
      <dgm:prSet presAssocID="{D7117D5F-DC8C-4344-B1A8-79424397E707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4AB1333-A2DF-4FDC-A0F5-BE90F547804D}" type="pres">
      <dgm:prSet presAssocID="{E7F322C9-D71B-4288-BAC3-E8906E3AE8D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52288CA-04FA-482D-89ED-B486C954B24A}" type="pres">
      <dgm:prSet presAssocID="{2CA52B5E-27B2-43D8-ACB9-C5E0FC351F6E}" presName="compNode" presStyleCnt="0"/>
      <dgm:spPr/>
    </dgm:pt>
    <dgm:pt modelId="{746A8745-5E0D-4E53-9641-6EAFCE7E1BFE}" type="pres">
      <dgm:prSet presAssocID="{2CA52B5E-27B2-43D8-ACB9-C5E0FC351F6E}" presName="bkgdShape" presStyleLbl="node1" presStyleIdx="2" presStyleCnt="3"/>
      <dgm:spPr/>
      <dgm:t>
        <a:bodyPr/>
        <a:lstStyle/>
        <a:p>
          <a:endParaRPr lang="en-US"/>
        </a:p>
      </dgm:t>
    </dgm:pt>
    <dgm:pt modelId="{970FF4A2-7657-4B63-9795-79114BC40C76}" type="pres">
      <dgm:prSet presAssocID="{2CA52B5E-27B2-43D8-ACB9-C5E0FC351F6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651F4-10E3-42C8-903B-6A2623EF7779}" type="pres">
      <dgm:prSet presAssocID="{2CA52B5E-27B2-43D8-ACB9-C5E0FC351F6E}" presName="invisiNode" presStyleLbl="node1" presStyleIdx="2" presStyleCnt="3"/>
      <dgm:spPr/>
    </dgm:pt>
    <dgm:pt modelId="{1A2557E3-7270-4593-8991-24DE5664BD90}" type="pres">
      <dgm:prSet presAssocID="{2CA52B5E-27B2-43D8-ACB9-C5E0FC351F6E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9908E8E-92EA-40E8-9D8C-159E1F430F75}" type="presOf" srcId="{2CA52B5E-27B2-43D8-ACB9-C5E0FC351F6E}" destId="{746A8745-5E0D-4E53-9641-6EAFCE7E1BFE}" srcOrd="0" destOrd="0" presId="urn:microsoft.com/office/officeart/2005/8/layout/hList7"/>
    <dgm:cxn modelId="{B7497626-6520-4474-B7EC-C3E5455067DA}" type="presOf" srcId="{2CA52B5E-27B2-43D8-ACB9-C5E0FC351F6E}" destId="{970FF4A2-7657-4B63-9795-79114BC40C76}" srcOrd="1" destOrd="0" presId="urn:microsoft.com/office/officeart/2005/8/layout/hList7"/>
    <dgm:cxn modelId="{2F1A523E-0F23-4888-818B-854A743F000D}" type="presOf" srcId="{DF619D69-CE1A-4C6B-A1AD-DABE8E547E93}" destId="{08615F74-2DF3-4F22-966F-8D49BD421DAD}" srcOrd="0" destOrd="0" presId="urn:microsoft.com/office/officeart/2005/8/layout/hList7"/>
    <dgm:cxn modelId="{F18F181D-4186-42B2-B733-03BD0AA4053F}" type="presOf" srcId="{E7F322C9-D71B-4288-BAC3-E8906E3AE8D9}" destId="{B4AB1333-A2DF-4FDC-A0F5-BE90F547804D}" srcOrd="0" destOrd="0" presId="urn:microsoft.com/office/officeart/2005/8/layout/hList7"/>
    <dgm:cxn modelId="{58F3E0EC-BAAE-4061-BD90-F8244215A02A}" type="presOf" srcId="{E32EBF0F-9F04-44A7-ABD1-389B78BF12F6}" destId="{D8AF7386-ADBF-4A88-B7C3-B2537DBDD6B1}" srcOrd="1" destOrd="0" presId="urn:microsoft.com/office/officeart/2005/8/layout/hList7"/>
    <dgm:cxn modelId="{43E102F9-95CE-43D4-8271-13F7133ECE40}" srcId="{907ACAF9-BF8D-4D41-9F92-DA2C5F95833F}" destId="{D7117D5F-DC8C-4344-B1A8-79424397E707}" srcOrd="1" destOrd="0" parTransId="{ECC45595-7160-446B-A20B-9D6EB0E5017C}" sibTransId="{E7F322C9-D71B-4288-BAC3-E8906E3AE8D9}"/>
    <dgm:cxn modelId="{53E3D099-122E-40ED-B68A-519A5ECC699C}" type="presOf" srcId="{D7117D5F-DC8C-4344-B1A8-79424397E707}" destId="{71A04EA3-189D-477B-9A1F-76CAF732063F}" srcOrd="0" destOrd="0" presId="urn:microsoft.com/office/officeart/2005/8/layout/hList7"/>
    <dgm:cxn modelId="{90ACADEC-6BE2-4C81-B1E4-CA06256C3D28}" type="presOf" srcId="{D7117D5F-DC8C-4344-B1A8-79424397E707}" destId="{841F3F44-2D69-4D90-8476-825BA98D1122}" srcOrd="1" destOrd="0" presId="urn:microsoft.com/office/officeart/2005/8/layout/hList7"/>
    <dgm:cxn modelId="{A05E2484-4D44-427C-B50B-EFB5DC621924}" type="presOf" srcId="{E32EBF0F-9F04-44A7-ABD1-389B78BF12F6}" destId="{AE846131-92BF-48F9-88CF-B21D83679573}" srcOrd="0" destOrd="0" presId="urn:microsoft.com/office/officeart/2005/8/layout/hList7"/>
    <dgm:cxn modelId="{A85FABED-8D17-41FC-8ADD-5CACA51304FA}" srcId="{907ACAF9-BF8D-4D41-9F92-DA2C5F95833F}" destId="{2CA52B5E-27B2-43D8-ACB9-C5E0FC351F6E}" srcOrd="2" destOrd="0" parTransId="{7DCBC75D-FA8C-4A39-8E32-9285E30A6771}" sibTransId="{E62350DF-27C6-432E-B359-2CA6FFD1EEC7}"/>
    <dgm:cxn modelId="{54A05A7A-0641-4BF7-8735-AAE9DC38F6E2}" type="presOf" srcId="{907ACAF9-BF8D-4D41-9F92-DA2C5F95833F}" destId="{5B44D0E2-23DA-4CD4-A442-FB4351CEECCB}" srcOrd="0" destOrd="0" presId="urn:microsoft.com/office/officeart/2005/8/layout/hList7"/>
    <dgm:cxn modelId="{90091C7A-B29B-4A3B-943E-DFB54D1D11F9}" srcId="{907ACAF9-BF8D-4D41-9F92-DA2C5F95833F}" destId="{E32EBF0F-9F04-44A7-ABD1-389B78BF12F6}" srcOrd="0" destOrd="0" parTransId="{F508ACD7-333A-4996-A0A3-E67AC6C62198}" sibTransId="{DF619D69-CE1A-4C6B-A1AD-DABE8E547E93}"/>
    <dgm:cxn modelId="{8E60DA8E-D423-4D7D-8A5A-B4AFD424FDAD}" type="presParOf" srcId="{5B44D0E2-23DA-4CD4-A442-FB4351CEECCB}" destId="{66D2DB5A-EF43-4A9E-A527-6A924C22906A}" srcOrd="0" destOrd="0" presId="urn:microsoft.com/office/officeart/2005/8/layout/hList7"/>
    <dgm:cxn modelId="{54C2DDDD-E6D8-44B5-BEF6-5860C42D1530}" type="presParOf" srcId="{5B44D0E2-23DA-4CD4-A442-FB4351CEECCB}" destId="{48B4936F-4F04-4545-B17A-73AE8CFA14B3}" srcOrd="1" destOrd="0" presId="urn:microsoft.com/office/officeart/2005/8/layout/hList7"/>
    <dgm:cxn modelId="{BCC88948-5A0E-417A-83D5-9A1A29B36618}" type="presParOf" srcId="{48B4936F-4F04-4545-B17A-73AE8CFA14B3}" destId="{19E07498-B429-4B27-8C75-12902315A2EF}" srcOrd="0" destOrd="0" presId="urn:microsoft.com/office/officeart/2005/8/layout/hList7"/>
    <dgm:cxn modelId="{BFC3F3C3-44B6-4C70-B2ED-D49864D93F61}" type="presParOf" srcId="{19E07498-B429-4B27-8C75-12902315A2EF}" destId="{AE846131-92BF-48F9-88CF-B21D83679573}" srcOrd="0" destOrd="0" presId="urn:microsoft.com/office/officeart/2005/8/layout/hList7"/>
    <dgm:cxn modelId="{0EDD116A-7F23-4C77-B387-103FB4CAAB0B}" type="presParOf" srcId="{19E07498-B429-4B27-8C75-12902315A2EF}" destId="{D8AF7386-ADBF-4A88-B7C3-B2537DBDD6B1}" srcOrd="1" destOrd="0" presId="urn:microsoft.com/office/officeart/2005/8/layout/hList7"/>
    <dgm:cxn modelId="{810F3038-3BAD-4DE9-8054-B389FC6F3703}" type="presParOf" srcId="{19E07498-B429-4B27-8C75-12902315A2EF}" destId="{B9631EA5-9F3A-4AE2-B3A2-07C9CE727A5D}" srcOrd="2" destOrd="0" presId="urn:microsoft.com/office/officeart/2005/8/layout/hList7"/>
    <dgm:cxn modelId="{0FBD451A-F57B-472F-A9EB-31508B890224}" type="presParOf" srcId="{19E07498-B429-4B27-8C75-12902315A2EF}" destId="{DF0173E1-D1DE-44B3-8CE8-47F36348DFA0}" srcOrd="3" destOrd="0" presId="urn:microsoft.com/office/officeart/2005/8/layout/hList7"/>
    <dgm:cxn modelId="{3E169481-0CBA-4BDA-B604-33AA19C2CAB6}" type="presParOf" srcId="{48B4936F-4F04-4545-B17A-73AE8CFA14B3}" destId="{08615F74-2DF3-4F22-966F-8D49BD421DAD}" srcOrd="1" destOrd="0" presId="urn:microsoft.com/office/officeart/2005/8/layout/hList7"/>
    <dgm:cxn modelId="{2D1C36EE-AB8C-4AC7-9DBD-7BEEA0AF592F}" type="presParOf" srcId="{48B4936F-4F04-4545-B17A-73AE8CFA14B3}" destId="{3CBEE37E-B90F-4CED-9552-1267450D00EF}" srcOrd="2" destOrd="0" presId="urn:microsoft.com/office/officeart/2005/8/layout/hList7"/>
    <dgm:cxn modelId="{5ED68068-4F7A-4798-A5C7-5A91F9B8E43A}" type="presParOf" srcId="{3CBEE37E-B90F-4CED-9552-1267450D00EF}" destId="{71A04EA3-189D-477B-9A1F-76CAF732063F}" srcOrd="0" destOrd="0" presId="urn:microsoft.com/office/officeart/2005/8/layout/hList7"/>
    <dgm:cxn modelId="{1AB96E22-60C8-4333-BD53-9DA39F0AE747}" type="presParOf" srcId="{3CBEE37E-B90F-4CED-9552-1267450D00EF}" destId="{841F3F44-2D69-4D90-8476-825BA98D1122}" srcOrd="1" destOrd="0" presId="urn:microsoft.com/office/officeart/2005/8/layout/hList7"/>
    <dgm:cxn modelId="{D540264F-83D3-4909-BF1B-A58B5EB3A451}" type="presParOf" srcId="{3CBEE37E-B90F-4CED-9552-1267450D00EF}" destId="{95DD1D18-0DCF-444B-B477-123A776312B1}" srcOrd="2" destOrd="0" presId="urn:microsoft.com/office/officeart/2005/8/layout/hList7"/>
    <dgm:cxn modelId="{F03F749E-5EA8-4B48-8F28-9E4BDF51CCEC}" type="presParOf" srcId="{3CBEE37E-B90F-4CED-9552-1267450D00EF}" destId="{115172FB-B3DD-471C-8B46-2E6C1F72EDBC}" srcOrd="3" destOrd="0" presId="urn:microsoft.com/office/officeart/2005/8/layout/hList7"/>
    <dgm:cxn modelId="{B34EBCA1-644C-4A04-AB2F-1AA3B95AE2E1}" type="presParOf" srcId="{48B4936F-4F04-4545-B17A-73AE8CFA14B3}" destId="{B4AB1333-A2DF-4FDC-A0F5-BE90F547804D}" srcOrd="3" destOrd="0" presId="urn:microsoft.com/office/officeart/2005/8/layout/hList7"/>
    <dgm:cxn modelId="{87E3119A-BE2D-4441-A0C2-6FDA8E7C9946}" type="presParOf" srcId="{48B4936F-4F04-4545-B17A-73AE8CFA14B3}" destId="{352288CA-04FA-482D-89ED-B486C954B24A}" srcOrd="4" destOrd="0" presId="urn:microsoft.com/office/officeart/2005/8/layout/hList7"/>
    <dgm:cxn modelId="{0BA19FF0-FD20-4FAB-935C-1C561A4ECC09}" type="presParOf" srcId="{352288CA-04FA-482D-89ED-B486C954B24A}" destId="{746A8745-5E0D-4E53-9641-6EAFCE7E1BFE}" srcOrd="0" destOrd="0" presId="urn:microsoft.com/office/officeart/2005/8/layout/hList7"/>
    <dgm:cxn modelId="{8FDA104E-DF27-42C3-8D77-B0736B48EB85}" type="presParOf" srcId="{352288CA-04FA-482D-89ED-B486C954B24A}" destId="{970FF4A2-7657-4B63-9795-79114BC40C76}" srcOrd="1" destOrd="0" presId="urn:microsoft.com/office/officeart/2005/8/layout/hList7"/>
    <dgm:cxn modelId="{E326DD91-6DEF-4E6F-BDCF-C4F8F04B8080}" type="presParOf" srcId="{352288CA-04FA-482D-89ED-B486C954B24A}" destId="{E2B651F4-10E3-42C8-903B-6A2623EF7779}" srcOrd="2" destOrd="0" presId="urn:microsoft.com/office/officeart/2005/8/layout/hList7"/>
    <dgm:cxn modelId="{1790C495-187F-48B8-89C0-839027D7FBE6}" type="presParOf" srcId="{352288CA-04FA-482D-89ED-B486C954B24A}" destId="{1A2557E3-7270-4593-8991-24DE5664BD90}" srcOrd="3" destOrd="0" presId="urn:microsoft.com/office/officeart/2005/8/layout/hList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510E6-67F9-4AF9-B2D9-E230F7228ED4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22E19-357D-41B0-83D5-DFBCAEE86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3060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044" algn="l" defTabSz="13060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090" algn="l" defTabSz="13060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135" algn="l" defTabSz="13060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181" algn="l" defTabSz="13060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225" algn="l" defTabSz="13060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270" algn="l" defTabSz="13060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314" algn="l" defTabSz="13060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359" algn="l" defTabSz="13060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2E19-357D-41B0-83D5-DFBCAEE863E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2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EAE3-8546-49CE-AEE2-A02FDCBC13D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17E4-B147-4A12-A0E7-DE9FC6D37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EAE3-8546-49CE-AEE2-A02FDCBC13D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17E4-B147-4A12-A0E7-DE9FC6D37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3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EAE3-8546-49CE-AEE2-A02FDCBC13D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17E4-B147-4A12-A0E7-DE9FC6D37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EAE3-8546-49CE-AEE2-A02FDCBC13D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17E4-B147-4A12-A0E7-DE9FC6D37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2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07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15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23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3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3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4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5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6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EAE3-8546-49CE-AEE2-A02FDCBC13D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17E4-B147-4A12-A0E7-DE9FC6D37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2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EAE3-8546-49CE-AEE2-A02FDCBC13D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17E4-B147-4A12-A0E7-DE9FC6D37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77" indent="0">
              <a:buNone/>
              <a:defRPr sz="2900" b="1"/>
            </a:lvl2pPr>
            <a:lvl3pPr marL="1306155" indent="0">
              <a:buNone/>
              <a:defRPr sz="2600" b="1"/>
            </a:lvl3pPr>
            <a:lvl4pPr marL="1959233" indent="0">
              <a:buNone/>
              <a:defRPr sz="2300" b="1"/>
            </a:lvl4pPr>
            <a:lvl5pPr marL="2612311" indent="0">
              <a:buNone/>
              <a:defRPr sz="2300" b="1"/>
            </a:lvl5pPr>
            <a:lvl6pPr marL="3265388" indent="0">
              <a:buNone/>
              <a:defRPr sz="2300" b="1"/>
            </a:lvl6pPr>
            <a:lvl7pPr marL="3918465" indent="0">
              <a:buNone/>
              <a:defRPr sz="2300" b="1"/>
            </a:lvl7pPr>
            <a:lvl8pPr marL="4571543" indent="0">
              <a:buNone/>
              <a:defRPr sz="2300" b="1"/>
            </a:lvl8pPr>
            <a:lvl9pPr marL="522462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77" indent="0">
              <a:buNone/>
              <a:defRPr sz="2900" b="1"/>
            </a:lvl2pPr>
            <a:lvl3pPr marL="1306155" indent="0">
              <a:buNone/>
              <a:defRPr sz="2600" b="1"/>
            </a:lvl3pPr>
            <a:lvl4pPr marL="1959233" indent="0">
              <a:buNone/>
              <a:defRPr sz="2300" b="1"/>
            </a:lvl4pPr>
            <a:lvl5pPr marL="2612311" indent="0">
              <a:buNone/>
              <a:defRPr sz="2300" b="1"/>
            </a:lvl5pPr>
            <a:lvl6pPr marL="3265388" indent="0">
              <a:buNone/>
              <a:defRPr sz="2300" b="1"/>
            </a:lvl6pPr>
            <a:lvl7pPr marL="3918465" indent="0">
              <a:buNone/>
              <a:defRPr sz="2300" b="1"/>
            </a:lvl7pPr>
            <a:lvl8pPr marL="4571543" indent="0">
              <a:buNone/>
              <a:defRPr sz="2300" b="1"/>
            </a:lvl8pPr>
            <a:lvl9pPr marL="522462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EAE3-8546-49CE-AEE2-A02FDCBC13D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17E4-B147-4A12-A0E7-DE9FC6D37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EAE3-8546-49CE-AEE2-A02FDCBC13D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17E4-B147-4A12-A0E7-DE9FC6D37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EAE3-8546-49CE-AEE2-A02FDCBC13D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17E4-B147-4A12-A0E7-DE9FC6D37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077" indent="0">
              <a:buNone/>
              <a:defRPr sz="1700"/>
            </a:lvl2pPr>
            <a:lvl3pPr marL="1306155" indent="0">
              <a:buNone/>
              <a:defRPr sz="1400"/>
            </a:lvl3pPr>
            <a:lvl4pPr marL="1959233" indent="0">
              <a:buNone/>
              <a:defRPr sz="1300"/>
            </a:lvl4pPr>
            <a:lvl5pPr marL="2612311" indent="0">
              <a:buNone/>
              <a:defRPr sz="1300"/>
            </a:lvl5pPr>
            <a:lvl6pPr marL="3265388" indent="0">
              <a:buNone/>
              <a:defRPr sz="1300"/>
            </a:lvl6pPr>
            <a:lvl7pPr marL="3918465" indent="0">
              <a:buNone/>
              <a:defRPr sz="1300"/>
            </a:lvl7pPr>
            <a:lvl8pPr marL="4571543" indent="0">
              <a:buNone/>
              <a:defRPr sz="1300"/>
            </a:lvl8pPr>
            <a:lvl9pPr marL="522462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EAE3-8546-49CE-AEE2-A02FDCBC13D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17E4-B147-4A12-A0E7-DE9FC6D37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077" indent="0">
              <a:buNone/>
              <a:defRPr sz="4000"/>
            </a:lvl2pPr>
            <a:lvl3pPr marL="1306155" indent="0">
              <a:buNone/>
              <a:defRPr sz="3400"/>
            </a:lvl3pPr>
            <a:lvl4pPr marL="1959233" indent="0">
              <a:buNone/>
              <a:defRPr sz="2900"/>
            </a:lvl4pPr>
            <a:lvl5pPr marL="2612311" indent="0">
              <a:buNone/>
              <a:defRPr sz="2900"/>
            </a:lvl5pPr>
            <a:lvl6pPr marL="3265388" indent="0">
              <a:buNone/>
              <a:defRPr sz="2900"/>
            </a:lvl6pPr>
            <a:lvl7pPr marL="3918465" indent="0">
              <a:buNone/>
              <a:defRPr sz="2900"/>
            </a:lvl7pPr>
            <a:lvl8pPr marL="4571543" indent="0">
              <a:buNone/>
              <a:defRPr sz="2900"/>
            </a:lvl8pPr>
            <a:lvl9pPr marL="5224620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077" indent="0">
              <a:buNone/>
              <a:defRPr sz="1700"/>
            </a:lvl2pPr>
            <a:lvl3pPr marL="1306155" indent="0">
              <a:buNone/>
              <a:defRPr sz="1400"/>
            </a:lvl3pPr>
            <a:lvl4pPr marL="1959233" indent="0">
              <a:buNone/>
              <a:defRPr sz="1300"/>
            </a:lvl4pPr>
            <a:lvl5pPr marL="2612311" indent="0">
              <a:buNone/>
              <a:defRPr sz="1300"/>
            </a:lvl5pPr>
            <a:lvl6pPr marL="3265388" indent="0">
              <a:buNone/>
              <a:defRPr sz="1300"/>
            </a:lvl6pPr>
            <a:lvl7pPr marL="3918465" indent="0">
              <a:buNone/>
              <a:defRPr sz="1300"/>
            </a:lvl7pPr>
            <a:lvl8pPr marL="4571543" indent="0">
              <a:buNone/>
              <a:defRPr sz="1300"/>
            </a:lvl8pPr>
            <a:lvl9pPr marL="522462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EAE3-8546-49CE-AEE2-A02FDCBC13D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17E4-B147-4A12-A0E7-DE9FC6D37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15" tIns="65308" rIns="130615" bIns="653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15" tIns="65308" rIns="130615" bIns="65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</p:spPr>
        <p:txBody>
          <a:bodyPr vert="horz" lIns="130615" tIns="65308" rIns="130615" bIns="653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1EAE3-8546-49CE-AEE2-A02FDCBC13D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</p:spPr>
        <p:txBody>
          <a:bodyPr vert="horz" lIns="130615" tIns="65308" rIns="130615" bIns="653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2"/>
            <a:ext cx="3413760" cy="438150"/>
          </a:xfrm>
          <a:prstGeom prst="rect">
            <a:avLst/>
          </a:prstGeom>
        </p:spPr>
        <p:txBody>
          <a:bodyPr vert="horz" lIns="130615" tIns="65308" rIns="130615" bIns="653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E17E4-B147-4A12-A0E7-DE9FC6D37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306155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08" indent="-489808" algn="l" defTabSz="1306155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251" indent="-408174" algn="l" defTabSz="1306155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694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771" indent="-326539" algn="l" defTabSz="1306155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849" indent="-326539" algn="l" defTabSz="1306155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926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003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082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160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077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15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233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311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388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46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62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o/url?sa=i&amp;url=http://novenyhatarozo.info/noveny/berci-here.html&amp;psig=AOvVaw0UPSZ6cz6FqRnj4gi2ofCA&amp;ust=1589814230177000&amp;source=images&amp;cd=vfe&amp;ved=0CAIQjRxqFwoTCPjQsNiVu-kCFQAAAAAdAAAAABAO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s://www.google.ro/url?sa=i&amp;url=http://www.viragterapia.hu/eszenciak/38-fuzfa/&amp;psig=AOvVaw160zZMJ22Ic44McgJHiJA_&amp;ust=1589814121284000&amp;source=images&amp;cd=vfe&amp;ved=0CAIQjRxqFwoTCMjX26GVu-kCFQAAAAAdAAAAABA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9.xml"/><Relationship Id="rId1" Type="http://schemas.openxmlformats.org/officeDocument/2006/relationships/video" Target="file:///C:\Users\Liceu\Desktop\utolso%20adas\YouCut_20200517_122703589.mp4" TargetMode="Externa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ioszfera.com/downloads/Novenyiszervek.pdf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lideplayer.hu/slide/2230862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ro/url?sa=i&amp;url=http://www.gondoskertesz.hu/ngg_tag/eper-inda/nggallery/slideshow&amp;psig=AOvVaw3zBMs1ypFVe1KUTSEeLEKR&amp;ust=1589794953043000&amp;source=images&amp;cd=vfe&amp;ved=0CAIQjRxqFwoTCMDDwPXNuukCFQAAAAAdAAAAABA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105400"/>
            <a:ext cx="8778240" cy="1335406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sz="4400" smtClean="0">
                <a:latin typeface="Times New Roman" pitchFamily="18" charset="0"/>
                <a:cs typeface="Times New Roman" pitchFamily="18" charset="0"/>
              </a:rPr>
              <a:t>A n</a:t>
            </a:r>
            <a:r>
              <a:rPr lang="hu-HU" sz="4400" dirty="0" smtClean="0">
                <a:latin typeface="Times New Roman" pitchFamily="18" charset="0"/>
                <a:cs typeface="Times New Roman" pitchFamily="18" charset="0"/>
              </a:rPr>
              <a:t>övények mozgásjelenségei és szaporodása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Placeholder 4" descr="shutterstock_11039068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495" b="12495"/>
          <a:stretch>
            <a:fillRect/>
          </a:stretch>
        </p:blipFill>
        <p:spPr>
          <a:xfrm>
            <a:off x="3962399" y="1295400"/>
            <a:ext cx="6019801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Okos-Rigó Hajnal</a:t>
            </a:r>
          </a:p>
          <a:p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Bánffyhunyadi Octavian Goga Elméleti Líceum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71600"/>
            <a:ext cx="11277600" cy="59797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hu-H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Ivartalan </a:t>
            </a:r>
            <a:r>
              <a:rPr lang="hu-H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szaporítás</a:t>
            </a:r>
            <a:endParaRPr lang="hu-H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ivartalan szaporodás emberi beavatkozással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végbemenő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formája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termesztett növényeknél alkalmazza az ember.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hu-HU" sz="2000" u="sng" dirty="0">
                <a:latin typeface="Times New Roman" pitchFamily="18" charset="0"/>
                <a:cs typeface="Times New Roman" pitchFamily="18" charset="0"/>
              </a:rPr>
              <a:t>Milyen </a:t>
            </a:r>
            <a:r>
              <a:rPr lang="hu-HU" sz="2000" u="sng" dirty="0" smtClean="0">
                <a:latin typeface="Times New Roman" pitchFamily="18" charset="0"/>
                <a:cs typeface="Times New Roman" pitchFamily="18" charset="0"/>
              </a:rPr>
              <a:t>esetben?</a:t>
            </a:r>
            <a:endParaRPr lang="hu-HU" sz="2000" u="sng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	- ha a növény nem termel magot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	- ha teljesen ugyanolyan tulajdonság változatokkal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rendelkező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utódokat szeretne létrehozni,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mint a szülőnövény 	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hu-HU" sz="2000" u="sng" dirty="0">
                <a:latin typeface="Times New Roman" pitchFamily="18" charset="0"/>
                <a:cs typeface="Times New Roman" pitchFamily="18" charset="0"/>
              </a:rPr>
              <a:t>Alapja:</a:t>
            </a:r>
          </a:p>
          <a:p>
            <a:pPr lvl="1">
              <a:lnSpc>
                <a:spcPct val="90000"/>
              </a:lnSpc>
              <a:defRPr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regeneráció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(állandósult szöveti sejtek visszanyerik osztódó képességüket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hu-HU" sz="2000" u="sng" dirty="0">
                <a:latin typeface="Times New Roman" pitchFamily="18" charset="0"/>
                <a:cs typeface="Times New Roman" pitchFamily="18" charset="0"/>
              </a:rPr>
              <a:t>Módjai:</a:t>
            </a:r>
          </a:p>
          <a:p>
            <a:pPr lvl="1">
              <a:lnSpc>
                <a:spcPct val="90000"/>
              </a:lnSpc>
              <a:defRPr/>
            </a:pP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ugványozás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vegetatív szervrészt nedves környezetben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helyezik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és ott pótolja a hiányzó részeit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pl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 szárdugványozás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muskátli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levéldugványozás: 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fokföldi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ibolya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Tx/>
              <a:buChar char="-"/>
              <a:defRPr/>
            </a:pP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tőosztás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pl. kála, nőszirom</a:t>
            </a: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Tx/>
              <a:buChar char="-"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újtás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 pl. levendula</a:t>
            </a: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Tx/>
              <a:buChar char="-"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arjleválasztás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pl . orhidea</a:t>
            </a: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Tx/>
              <a:buChar char="-"/>
              <a:defRPr/>
            </a:pPr>
            <a:endParaRPr lang="hu-HU" sz="2400" i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buNone/>
              <a:defRPr/>
            </a:pP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ugva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5410200"/>
            <a:ext cx="34290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447800"/>
            <a:ext cx="11277600" cy="59035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 algn="ctr">
              <a:buNone/>
              <a:defRPr/>
            </a:pPr>
            <a:r>
              <a:rPr lang="hu-H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Növénynemesítő szervátültetés:</a:t>
            </a:r>
          </a:p>
          <a:p>
            <a:pPr>
              <a:buNone/>
              <a:defRPr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   Az előnyös tulajdonságú („nemes”) növény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sejtcsoportját 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áthelyezik és összenövesztik a nemesítendő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alannyal (nemesítendő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alany: a gyökérrel hajtással rendelkező növény, amely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gyengébb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tulajdonságú, mint a nemes)  </a:t>
            </a:r>
          </a:p>
          <a:p>
            <a:pPr>
              <a:buNone/>
              <a:defRPr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   pl. </a:t>
            </a:r>
            <a:r>
              <a:rPr lang="hu-HU" sz="2400" i="1" dirty="0">
                <a:latin typeface="Times New Roman" pitchFamily="18" charset="0"/>
                <a:cs typeface="Times New Roman" pitchFamily="18" charset="0"/>
              </a:rPr>
              <a:t>gyümölcsfák, rózsa</a:t>
            </a:r>
          </a:p>
          <a:p>
            <a:pPr>
              <a:buNone/>
              <a:defRPr/>
            </a:pPr>
            <a:r>
              <a:rPr lang="hu-H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Fajtái</a:t>
            </a:r>
            <a:r>
              <a:rPr lang="hu-H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ltás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: 2 - 3 rügyes oltóág összenövesztése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zemzés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: egy rügy beültetése, összenövesztése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oltá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00400" y="5029200"/>
            <a:ext cx="8534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43000"/>
            <a:ext cx="11125200" cy="62083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hu-H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Ivaros </a:t>
            </a:r>
            <a:r>
              <a:rPr lang="hu-H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szaporodás </a:t>
            </a:r>
          </a:p>
          <a:p>
            <a:pPr>
              <a:buNone/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      A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petesejt és a hímivarsejt egyesüléséből létrejött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zigótából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alakul ki az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utód.</a:t>
            </a:r>
          </a:p>
          <a:p>
            <a:pPr>
              <a:buNone/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Előnye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defRPr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utódokban a szülők tulajdonságainak változatai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szabadon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keverednek, </a:t>
            </a:r>
          </a:p>
          <a:p>
            <a:pPr lvl="1">
              <a:buNone/>
              <a:defRPr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ezért az utódok változatosak lesznek,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így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faj jobban alkalmazkodik a környezet változásaihoz</a:t>
            </a:r>
          </a:p>
          <a:p>
            <a:pPr>
              <a:buNone/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Hátrányai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kevesebb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utódot eredményez</a:t>
            </a:r>
          </a:p>
          <a:p>
            <a:pPr lvl="1">
              <a:defRPr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öbb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kedvező körülmény kell hozzá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varos szap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3886200"/>
            <a:ext cx="5277608" cy="3476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371600"/>
            <a:ext cx="11201400" cy="59797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hu-HU" sz="3200" b="1" u="sng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3200" b="1" u="sng" dirty="0" smtClean="0">
                <a:latin typeface="Times New Roman" pitchFamily="18" charset="0"/>
                <a:cs typeface="Times New Roman" pitchFamily="18" charset="0"/>
              </a:rPr>
              <a:t>zárvatermő növények </a:t>
            </a:r>
            <a:r>
              <a:rPr lang="hu-HU" sz="3200" b="1" u="sng" dirty="0">
                <a:latin typeface="Times New Roman" pitchFamily="18" charset="0"/>
                <a:cs typeface="Times New Roman" pitchFamily="18" charset="0"/>
              </a:rPr>
              <a:t>ivaros szaporodása</a:t>
            </a:r>
          </a:p>
          <a:p>
            <a:pPr>
              <a:lnSpc>
                <a:spcPct val="90000"/>
              </a:lnSpc>
              <a:buNone/>
              <a:defRPr/>
            </a:pPr>
            <a:endParaRPr lang="hu-H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hu-HU" sz="2400" b="1" u="sng" dirty="0" smtClean="0">
                <a:latin typeface="Times New Roman" pitchFamily="18" charset="0"/>
                <a:cs typeface="Times New Roman" pitchFamily="18" charset="0"/>
              </a:rPr>
              <a:t>SZAPORÍTÓ SZERVE A VIRÁG</a:t>
            </a:r>
          </a:p>
          <a:p>
            <a:pPr>
              <a:lnSpc>
                <a:spcPct val="90000"/>
              </a:lnSpc>
              <a:buNone/>
              <a:defRPr/>
            </a:pPr>
            <a:endParaRPr lang="hu-H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Előfeltétele</a:t>
            </a: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hu-H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megporzás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: a pollennek a portokból a termő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bibéjére kerülése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Lehet: önmegporzás,  kölcsönös megporzás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Módjai: víz</a:t>
            </a: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, levegő vagy állatok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segítségével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íz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segítségével: a víz áramlása sodorja a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virágport vagy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porzós virágot egy másik növény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termős virágjához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szélporozta növények nagyon sok virágport juttatnak a levegőbe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állatporozta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virágok és a megporzást végző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állatok között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szoros kapcsolat alakult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ki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90000"/>
              </a:lnSpc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feltűnő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színe és illata van a virágoknak</a:t>
            </a:r>
          </a:p>
          <a:p>
            <a:pPr lvl="2">
              <a:lnSpc>
                <a:spcPct val="90000"/>
              </a:lnSpc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nektárt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(cukros nedvet) termelnek  </a:t>
            </a:r>
          </a:p>
        </p:txBody>
      </p:sp>
      <p:pic>
        <p:nvPicPr>
          <p:cNvPr id="5" name="Picture 4" descr="megporz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0" y="1905000"/>
            <a:ext cx="3067050" cy="14859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839200" y="6324600"/>
            <a:ext cx="25908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csalogató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1371600"/>
            <a:ext cx="6629400" cy="5979796"/>
          </a:xfrm>
        </p:spPr>
        <p:txBody>
          <a:bodyPr/>
          <a:lstStyle/>
          <a:p>
            <a:r>
              <a:rPr lang="hu-HU" sz="2800" u="sng" dirty="0" smtClean="0">
                <a:latin typeface="Times New Roman" pitchFamily="18" charset="0"/>
                <a:cs typeface="Times New Roman" pitchFamily="18" charset="0"/>
              </a:rPr>
              <a:t>Virágrészek:</a:t>
            </a:r>
          </a:p>
          <a:p>
            <a:endParaRPr lang="hu-HU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hu-H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Csészelevelek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általában zöldek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csészét (K- calix)alkotják</a:t>
            </a:r>
          </a:p>
          <a:p>
            <a:pPr marL="457200" indent="-457200"/>
            <a:r>
              <a:rPr lang="hu-H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Sziromlevelek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pártát alkotják (C – corolla)</a:t>
            </a:r>
          </a:p>
          <a:p>
            <a:pPr marL="457200" indent="-457200">
              <a:buAutoNum type="arabicPeriod" startAt="3"/>
            </a:pPr>
            <a:r>
              <a:rPr lang="hu-H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Porzók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virág hím jellegű elemei (A- androceum)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porzószál+ portok</a:t>
            </a:r>
          </a:p>
          <a:p>
            <a:pPr marL="457200" indent="-457200"/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Termőlevelek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virág női jellegű része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létrehozza a termőtájat (G- gineceum)</a:t>
            </a:r>
          </a:p>
        </p:txBody>
      </p:sp>
      <p:pic>
        <p:nvPicPr>
          <p:cNvPr id="5" name="Content Placeholder 4" descr="A+VIRÁG+RÉSZEI+I.+A+virág+a+növény+szaporítószerve.+A+virág+termőjéből+a+megporzás+után+alakul+ki+a+termés..jpg"/>
          <p:cNvPicPr>
            <a:picLocks noGrp="1" noChangeAspect="1"/>
          </p:cNvPicPr>
          <p:nvPr>
            <p:ph idx="1"/>
          </p:nvPr>
        </p:nvPicPr>
        <p:blipFill>
          <a:blip r:embed="rId2"/>
          <a:srcRect l="40388" t="22553" r="2981" b="10976"/>
          <a:stretch>
            <a:fillRect/>
          </a:stretch>
        </p:blipFill>
        <p:spPr>
          <a:xfrm>
            <a:off x="8229600" y="1524000"/>
            <a:ext cx="4648200" cy="5562600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5334000" y="2819400"/>
            <a:ext cx="914400" cy="1752600"/>
          </a:xfrm>
          <a:prstGeom prst="righ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0" y="3048000"/>
            <a:ext cx="17526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TAKARÓLEVELEK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5562600" y="4724400"/>
            <a:ext cx="533400" cy="2514600"/>
          </a:xfrm>
          <a:prstGeom prst="rightBrac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48400" y="5410200"/>
            <a:ext cx="1752600" cy="1371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IVARLEVELEK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7239000"/>
            <a:ext cx="1813382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2000" dirty="0" smtClean="0"/>
              <a:t>VIRÁGTENGEL</a:t>
            </a:r>
            <a:r>
              <a:rPr lang="hu-HU" dirty="0" smtClean="0"/>
              <a:t>Y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9029700" y="6134100"/>
            <a:ext cx="1524000" cy="1295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1600200" y="2133600"/>
          <a:ext cx="11353800" cy="5218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1828800" y="1371600"/>
            <a:ext cx="108204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NÖVÉNYEK NEMISÉGE SZEMPONTJÁBÓL: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066800"/>
            <a:ext cx="8305800" cy="76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VIRÁGZATOK – több virágból álló hajtásrendszer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2011_0001_521_Kerteszeti-dendrologi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828800"/>
            <a:ext cx="11353800" cy="5334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6" name="Picture 5" descr="orgon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876800"/>
            <a:ext cx="1676400" cy="1981200"/>
          </a:xfrm>
          <a:prstGeom prst="rect">
            <a:avLst/>
          </a:prstGeom>
        </p:spPr>
      </p:pic>
      <p:pic>
        <p:nvPicPr>
          <p:cNvPr id="9220" name="Picture 4" descr="38. Fűzfa - Virágterápi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905000"/>
            <a:ext cx="1919515" cy="2133600"/>
          </a:xfrm>
          <a:prstGeom prst="rect">
            <a:avLst/>
          </a:prstGeom>
          <a:noFill/>
        </p:spPr>
      </p:pic>
      <p:pic>
        <p:nvPicPr>
          <p:cNvPr id="9222" name="Picture 6" descr="Bérci here (Trifolium alpestre) | Növényhatározó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201400" y="1752600"/>
            <a:ext cx="18288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52600" y="914400"/>
            <a:ext cx="11201400" cy="88963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AZ IVARSEJTEK KIALAKULÁSA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752600" y="1842136"/>
            <a:ext cx="5443221" cy="7677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lvl="2"/>
            <a:endParaRPr lang="hu-HU" sz="2800" dirty="0" smtClean="0"/>
          </a:p>
          <a:p>
            <a:pPr marL="0" lvl="2" algn="ctr"/>
            <a:r>
              <a:rPr lang="hu-HU" sz="4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etesejtek képződése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752600" y="2609850"/>
            <a:ext cx="5443221" cy="474154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termő magházának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magkezdeményében 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alakul ki az </a:t>
            </a: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embriózsák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ebben 7 sejt képződik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egyik sejtje a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petesejt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fels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ő póluson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középen 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diploid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- vegetatív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sejt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7432042" y="2133600"/>
            <a:ext cx="6466840" cy="5217796"/>
          </a:xfrm>
        </p:spPr>
        <p:txBody>
          <a:bodyPr/>
          <a:lstStyle/>
          <a:p>
            <a:pPr lvl="2">
              <a:buNone/>
              <a:defRPr/>
            </a:pPr>
            <a:r>
              <a:rPr lang="hu-HU" sz="2800" dirty="0"/>
              <a:t> </a:t>
            </a: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423" y="1905000"/>
            <a:ext cx="5495177" cy="5715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1201400" y="1905000"/>
            <a:ext cx="1905000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72800" y="4191000"/>
            <a:ext cx="1905000" cy="1524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52600" y="914400"/>
            <a:ext cx="11201400" cy="88963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AZ IVARSEJTEK KIALAKULÁSA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752600" y="1842136"/>
            <a:ext cx="5443221" cy="7677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lvl="2"/>
            <a:endParaRPr lang="hu-H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90000"/>
              </a:lnSpc>
              <a:defRPr/>
            </a:pPr>
            <a:r>
              <a:rPr lang="hu-HU" sz="4000" dirty="0">
                <a:latin typeface="Times New Roman" pitchFamily="18" charset="0"/>
                <a:cs typeface="Times New Roman" pitchFamily="18" charset="0"/>
              </a:rPr>
              <a:t>Hímivarsejtek képződése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752600" y="2609850"/>
            <a:ext cx="5443221" cy="474154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portokban jönnek létre az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egysejtes      virágporszemek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az egysejtes virágporszemekből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képződnek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két sejtes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(érett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) v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irágporszemek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ezek egyik sejtje a vegetatív sejt, a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másik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generatív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sejt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generatív sejt osztódásával alakul ki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két hímivarsejt              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7432042" y="2133600"/>
            <a:ext cx="6466840" cy="5217796"/>
          </a:xfrm>
        </p:spPr>
        <p:txBody>
          <a:bodyPr/>
          <a:lstStyle/>
          <a:p>
            <a:pPr lvl="2">
              <a:buNone/>
              <a:defRPr/>
            </a:pPr>
            <a:r>
              <a:rPr lang="hu-HU" sz="2800" dirty="0"/>
              <a:t> </a:t>
            </a:r>
          </a:p>
        </p:txBody>
      </p:sp>
      <p:pic>
        <p:nvPicPr>
          <p:cNvPr id="10" name="Picture 9" descr="download (5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2209800"/>
            <a:ext cx="40386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828800" y="6096000"/>
            <a:ext cx="10896600" cy="1310640"/>
          </a:xfrm>
        </p:spPr>
        <p:txBody>
          <a:bodyPr>
            <a:noAutofit/>
          </a:bodyPr>
          <a:lstStyle/>
          <a:p>
            <a:pPr algn="ctr"/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A zárvatermők megtermékenyítése kettős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egyik spermatida a petesejttel, a másik az embriózsák vegetatív, központi diploid sejtjével egyesül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keletkezik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:  DIPLOID ZIGÓTA ÉS TRIPLOID ENDOSPERMIUM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(táplálószövet)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sNQ2YPN8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676400"/>
            <a:ext cx="6445658" cy="4267200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>
            <a:off x="6400800" y="3505200"/>
            <a:ext cx="45719" cy="76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YouCut_20200517_122703589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467600" y="1676400"/>
            <a:ext cx="54864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371600"/>
            <a:ext cx="11201400" cy="597979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hu-HU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növények mozgásjelenségei</a:t>
            </a:r>
          </a:p>
          <a:p>
            <a:pPr marL="914400" indent="-914400"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914400" indent="-914400" algn="just"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környezeti hatásokra – ingerekre – a növényi szervezet anyagcseréjének változtatásával válaszol.</a:t>
            </a:r>
          </a:p>
          <a:p>
            <a:pPr marL="914400" indent="-914400"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Az ingerek által kiváltott változások leggyakrabban </a:t>
            </a:r>
            <a:r>
              <a:rPr lang="hu-HU" sz="2400" u="sng" dirty="0" smtClean="0">
                <a:latin typeface="Times New Roman" pitchFamily="18" charset="0"/>
                <a:cs typeface="Times New Roman" pitchFamily="18" charset="0"/>
              </a:rPr>
              <a:t>mozgásjelenségek.</a:t>
            </a:r>
          </a:p>
          <a:p>
            <a:pPr marL="914400" indent="-914400"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Többsége nem azon az „időskálán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történik, amelyet az emberi szem érzékel:</a:t>
            </a:r>
          </a:p>
          <a:p>
            <a:pPr marL="914400" indent="-914400">
              <a:buFont typeface="Wingdings" pitchFamily="2" charset="2"/>
              <a:buChar char="Ø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egy-egy testrész oldalainak egyenlőtlen megnyúlása</a:t>
            </a:r>
          </a:p>
          <a:p>
            <a:pPr marL="914400" indent="-914400">
              <a:buFont typeface="Wingdings" pitchFamily="2" charset="2"/>
              <a:buChar char="Ø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növekedéses vagy irányított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vízáramlásos turgorváltozás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n alapulnak</a:t>
            </a:r>
          </a:p>
        </p:txBody>
      </p:sp>
      <p:pic>
        <p:nvPicPr>
          <p:cNvPr id="5" name="Picture 4" descr="nove2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5105400"/>
            <a:ext cx="5451225" cy="175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70104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https://tudasbazis.sulinet.hu/hu/termeszettudomanyok/biologia/biologia-10-evfolyam/a-novenyek-novekedesenek-es-fejlodesenek-szabalyozasa/tropizmus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76400" y="1219200"/>
            <a:ext cx="11201400" cy="613219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mag és termés kialakulása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zigótából                      </a:t>
            </a:r>
            <a:r>
              <a:rPr lang="hu-H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csíranövényke vagy embrió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z embrió körül növekedő </a:t>
            </a:r>
            <a:r>
              <a:rPr lang="hu-H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magkezdeményből              mag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magház                                     </a:t>
            </a:r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termés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download (6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886200"/>
            <a:ext cx="9144000" cy="3124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41053" y="3868579"/>
            <a:ext cx="241604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hlinkClick r:id="rId3"/>
              </a:rPr>
              <a:t>http://bioszfera.com/downloads/Novenyiszervek.pdf</a:t>
            </a:r>
            <a:endParaRPr lang="en-US" sz="800" dirty="0"/>
          </a:p>
        </p:txBody>
      </p:sp>
      <p:sp>
        <p:nvSpPr>
          <p:cNvPr id="5" name="Right Arrow 4"/>
          <p:cNvSpPr/>
          <p:nvPr/>
        </p:nvSpPr>
        <p:spPr>
          <a:xfrm>
            <a:off x="4495800" y="2133600"/>
            <a:ext cx="1219200" cy="76200"/>
          </a:xfrm>
          <a:prstGeom prst="rightArrow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9144000" y="2590800"/>
            <a:ext cx="914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038600" y="3124200"/>
            <a:ext cx="2819400" cy="1524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g felépitese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1447800"/>
            <a:ext cx="7866087" cy="2819400"/>
          </a:xfrm>
        </p:spPr>
      </p:pic>
      <p:pic>
        <p:nvPicPr>
          <p:cNvPr id="5" name="Picture 4" descr="csirayas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4114800"/>
            <a:ext cx="4724400" cy="32004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676400" y="5029200"/>
            <a:ext cx="6248400" cy="23622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érettség, életképesség, tartaléktápanyagok állapota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hőmérséklet, nedvesség, oxigén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372600" y="5105400"/>
            <a:ext cx="1524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0" y="4800600"/>
            <a:ext cx="4343400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Csírázást befolyásoló tényezők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5105400" y="1219200"/>
            <a:ext cx="2133600" cy="1066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9753600" y="1828800"/>
            <a:ext cx="2514600" cy="1143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11125200" y="3276600"/>
            <a:ext cx="1600200" cy="304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6400" y="1371600"/>
            <a:ext cx="11201400" cy="597979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hu-H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Valódi termések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b="1" u="sng" dirty="0" smtClean="0">
                <a:latin typeface="Times New Roman" pitchFamily="18" charset="0"/>
                <a:cs typeface="Times New Roman" pitchFamily="18" charset="0"/>
              </a:rPr>
              <a:t>A. HÚSOS TERMÉSEK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csonthéjas  </a:t>
            </a:r>
            <a:r>
              <a:rPr lang="hu-H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pl. cseresznye, szilva</a:t>
            </a:r>
          </a:p>
          <a:p>
            <a:pPr marL="514350" indent="-514350">
              <a:buNone/>
            </a:pPr>
            <a:r>
              <a:rPr lang="hu-H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               - összetett csonthéjas: </a:t>
            </a:r>
            <a:r>
              <a:rPr lang="hu-H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pl. szeder, málna</a:t>
            </a:r>
          </a:p>
          <a:p>
            <a:pPr marL="514350" indent="-514350">
              <a:buNone/>
            </a:pPr>
            <a:r>
              <a:rPr lang="hu-H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               - bogyótermés: </a:t>
            </a:r>
            <a:r>
              <a:rPr lang="hu-H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pl. szőlő, paradicsom 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hu-HU" sz="2400" b="1" u="sng" dirty="0" smtClean="0">
                <a:latin typeface="Times New Roman" pitchFamily="18" charset="0"/>
                <a:cs typeface="Times New Roman" pitchFamily="18" charset="0"/>
              </a:rPr>
              <a:t>B. SZÁRAZ TERMÉSEK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None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hu-H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FEL NEM NYÍLÓ- ZÁRT</a:t>
            </a:r>
          </a:p>
          <a:p>
            <a:pPr marL="514350" indent="-514350"/>
            <a:r>
              <a:rPr lang="hu-H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makktermés </a:t>
            </a:r>
            <a:r>
              <a:rPr lang="hu-HU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pl. tölgyfa, bükkfa</a:t>
            </a:r>
          </a:p>
          <a:p>
            <a:pPr marL="514350" indent="-514350"/>
            <a:r>
              <a:rPr lang="hu-H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kaszattermés </a:t>
            </a:r>
            <a:r>
              <a:rPr lang="hu-HU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pl. napraforgó, kömény</a:t>
            </a:r>
          </a:p>
          <a:p>
            <a:pPr marL="514350" indent="-514350"/>
            <a:r>
              <a:rPr lang="hu-H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szemtermés </a:t>
            </a:r>
            <a:r>
              <a:rPr lang="hu-HU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pl. árpa, kukorica</a:t>
            </a:r>
          </a:p>
          <a:p>
            <a:pPr marL="514350" indent="-514350"/>
            <a:r>
              <a:rPr lang="hu-H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lependéktermés  </a:t>
            </a:r>
            <a:r>
              <a:rPr lang="hu-HU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pl. kőrisfa, juhar </a:t>
            </a:r>
          </a:p>
          <a:p>
            <a:pPr marL="514350" indent="-514350">
              <a:buNone/>
            </a:pPr>
            <a:r>
              <a:rPr lang="hu-HU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II. </a:t>
            </a:r>
            <a:r>
              <a:rPr lang="hu-HU" sz="2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FELNYÍLÓ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hu-HU" sz="2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hüvelytermés </a:t>
            </a:r>
            <a:r>
              <a:rPr lang="hu-HU" sz="22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pl. bab, akác, borsó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hu-HU" sz="2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becőtermés </a:t>
            </a:r>
            <a:r>
              <a:rPr lang="hu-HU" sz="22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pl. repce, káposzta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hu-HU" sz="2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toktermés </a:t>
            </a:r>
            <a:r>
              <a:rPr lang="hu-HU" sz="22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pl. mák, őszi kikerics</a:t>
            </a:r>
          </a:p>
          <a:p>
            <a:pPr marL="514350" indent="-514350">
              <a:buNone/>
            </a:pPr>
            <a:r>
              <a:rPr lang="hu-H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Áltermések </a:t>
            </a:r>
            <a:r>
              <a:rPr lang="hu-H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- a magház összenő más virágelemekkel pl. a vacokkal</a:t>
            </a:r>
          </a:p>
          <a:p>
            <a:pPr marL="514350" indent="-514350">
              <a:buNone/>
            </a:pPr>
            <a:r>
              <a:rPr lang="hu-H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pl.  eper, alma    </a:t>
            </a:r>
          </a:p>
        </p:txBody>
      </p:sp>
      <p:pic>
        <p:nvPicPr>
          <p:cNvPr id="6" name="Picture 5" descr="Terméstípusok+Valódi+termés_+csak+a+termőből+jön+létre+Áltermés_.jpg"/>
          <p:cNvPicPr>
            <a:picLocks noChangeAspect="1"/>
          </p:cNvPicPr>
          <p:nvPr/>
        </p:nvPicPr>
        <p:blipFill>
          <a:blip r:embed="rId2"/>
          <a:srcRect l="32052" t="32596" r="35316" b="39123"/>
          <a:stretch>
            <a:fillRect/>
          </a:stretch>
        </p:blipFill>
        <p:spPr>
          <a:xfrm>
            <a:off x="10439400" y="1447800"/>
            <a:ext cx="2667000" cy="1981200"/>
          </a:xfrm>
          <a:prstGeom prst="rect">
            <a:avLst/>
          </a:prstGeom>
        </p:spPr>
      </p:pic>
      <p:pic>
        <p:nvPicPr>
          <p:cNvPr id="7" name="Picture 6" descr="kukorica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3581400"/>
            <a:ext cx="2667000" cy="1600201"/>
          </a:xfrm>
          <a:prstGeom prst="rect">
            <a:avLst/>
          </a:prstGeom>
        </p:spPr>
      </p:pic>
      <p:pic>
        <p:nvPicPr>
          <p:cNvPr id="8" name="Picture 7" descr="mak.jpg"/>
          <p:cNvPicPr>
            <a:picLocks noChangeAspect="1"/>
          </p:cNvPicPr>
          <p:nvPr/>
        </p:nvPicPr>
        <p:blipFill>
          <a:blip r:embed="rId4"/>
          <a:srcRect t="34259" r="3704"/>
          <a:stretch>
            <a:fillRect/>
          </a:stretch>
        </p:blipFill>
        <p:spPr>
          <a:xfrm>
            <a:off x="10287000" y="3505200"/>
            <a:ext cx="2758225" cy="1676400"/>
          </a:xfrm>
          <a:prstGeom prst="rect">
            <a:avLst/>
          </a:prstGeom>
        </p:spPr>
      </p:pic>
      <p:pic>
        <p:nvPicPr>
          <p:cNvPr id="9" name="Picture 8" descr="áltermések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4201" y="5562600"/>
            <a:ext cx="2286000" cy="14478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9525000" y="1981200"/>
            <a:ext cx="7620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791200" y="4495800"/>
            <a:ext cx="9906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flipV="1">
            <a:off x="6096000" y="4953000"/>
            <a:ext cx="4038600" cy="1143000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953000" y="7010400"/>
            <a:ext cx="52578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838200"/>
            <a:ext cx="7391400" cy="8629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Gyakorlatok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752600"/>
            <a:ext cx="11125200" cy="5943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Adjon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két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példát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húsos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termésre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zárvatermőknél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mindkét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termésnél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írjon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egy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példát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olyan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növényre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amelyre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adott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termés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jellemző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Bogyótermés – paradicsom</a:t>
            </a:r>
          </a:p>
          <a:p>
            <a:pPr>
              <a:buNone/>
            </a:pPr>
            <a:r>
              <a:rPr lang="hu-H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Csonthéjas termés – szilva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Adjon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két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példát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zárvatermőknél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előforduló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felnyíló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száraz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terméstípusra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írjon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mindkét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terméstípusra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egy-egy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jellemzőt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Makktermés – tölgyfa</a:t>
            </a:r>
          </a:p>
          <a:p>
            <a:pPr>
              <a:buNone/>
            </a:pPr>
            <a:r>
              <a:rPr lang="hu-H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Szemtermés – árpa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Nevezzen meg két növényekre jellemző mozgásformát, majd társítson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mindeg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hu-HU" sz="2000" smtClean="0">
                <a:latin typeface="Times New Roman" pitchFamily="18" charset="0"/>
                <a:cs typeface="Times New Roman" pitchFamily="18" charset="0"/>
              </a:rPr>
              <a:t>ikhez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egy-egy példát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Fototropizmus – napraforgó</a:t>
            </a:r>
          </a:p>
          <a:p>
            <a:pPr>
              <a:buNone/>
            </a:pPr>
            <a:r>
              <a:rPr lang="hu-H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Szeizmonasztia – mimóza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zárvatermők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virágának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termőtáját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alkotják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a)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termőlevelek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összessége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b)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sziromlevelek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összessége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c)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csészelevelek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összessége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d)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porzók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összessége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5334000" y="6248400"/>
            <a:ext cx="25146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914400"/>
            <a:ext cx="6019800" cy="83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Összegzés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920240"/>
            <a:ext cx="11049000" cy="543115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hu-H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400" u="sng" dirty="0" smtClean="0">
                <a:latin typeface="Times New Roman" pitchFamily="18" charset="0"/>
                <a:cs typeface="Times New Roman" pitchFamily="18" charset="0"/>
              </a:rPr>
              <a:t>A növények mozgása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Passzív és aktív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Helyváltoztató és </a:t>
            </a:r>
            <a:r>
              <a:rPr lang="hu-HU" sz="2400" smtClean="0">
                <a:latin typeface="Times New Roman" pitchFamily="18" charset="0"/>
                <a:cs typeface="Times New Roman" pitchFamily="18" charset="0"/>
              </a:rPr>
              <a:t>helyzetváltoztató mozgások (taxisok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, tropizmusok, nasztiák)</a:t>
            </a:r>
          </a:p>
          <a:p>
            <a:pPr>
              <a:buNone/>
            </a:pPr>
            <a:r>
              <a:rPr lang="hu-HU" sz="2400" u="sng" dirty="0" smtClean="0">
                <a:latin typeface="Times New Roman" pitchFamily="18" charset="0"/>
                <a:cs typeface="Times New Roman" pitchFamily="18" charset="0"/>
              </a:rPr>
              <a:t>A növények szaporodása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Ivartalan 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Ivaros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Virág, termés, mag – felépítése és szerepe</a:t>
            </a:r>
          </a:p>
          <a:p>
            <a:pPr>
              <a:buNone/>
            </a:pPr>
            <a:r>
              <a:rPr lang="hu-HU" sz="2400" u="sng" dirty="0" smtClean="0">
                <a:latin typeface="Times New Roman" pitchFamily="18" charset="0"/>
                <a:cs typeface="Times New Roman" pitchFamily="18" charset="0"/>
              </a:rPr>
              <a:t>Gyakorlatok</a:t>
            </a:r>
          </a:p>
          <a:p>
            <a:pPr algn="ctr">
              <a:buNone/>
            </a:pP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SOK SIKERT!!!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52600" y="1143000"/>
            <a:ext cx="11049000" cy="838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A növényi szervek vagy szervezet mozgása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Passzív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ülső erőhatások következményei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z anyagcserében nem következik be változás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em szükséges energiabefektetés</a:t>
            </a:r>
          </a:p>
          <a:p>
            <a:pPr>
              <a:buNone/>
            </a:pPr>
            <a:r>
              <a:rPr lang="hu-HU" sz="2400" u="sng" dirty="0" smtClean="0">
                <a:latin typeface="Times New Roman" pitchFamily="18" charset="0"/>
                <a:cs typeface="Times New Roman" pitchFamily="18" charset="0"/>
              </a:rPr>
              <a:t>Ökológiai szerep: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eporzás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agvak és termések terjesztése:</a:t>
            </a:r>
          </a:p>
          <a:p>
            <a:pPr lvl="1">
              <a:buFont typeface="Wingdings" pitchFamily="2" charset="2"/>
              <a:buChar char="Ø"/>
            </a:pP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szél : apró magvak, röpítőfüggelékek, szőrképletek</a:t>
            </a:r>
          </a:p>
          <a:p>
            <a:pPr lvl="1">
              <a:buFont typeface="Wingdings" pitchFamily="2" charset="2"/>
              <a:buChar char="Ø"/>
            </a:pP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víz: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kókuszdió</a:t>
            </a:r>
          </a:p>
          <a:p>
            <a:pPr lvl="1">
              <a:buFont typeface="Wingdings" pitchFamily="2" charset="2"/>
              <a:buChar char="Ø"/>
            </a:pP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állatok : ragadós, tapadós növényi szervek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Aktív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növény a saját energiáját használja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ehetnek önállóak vagy külső inger által kiváltottak</a:t>
            </a:r>
          </a:p>
          <a:p>
            <a:pPr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ÖNÁLLÓAK: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l. citoplazmaáramlások a vakuólum körül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acsok, tekeredő szárvégek aljzato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kereső forgómozgása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ügyek és virágbimbók nyílása</a:t>
            </a:r>
          </a:p>
          <a:p>
            <a:pPr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KÜLSŐ INGER ÁLTAL KIVÁLTOTTAK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elyváltoztató –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TAXISOK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elyzetváltoztató –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TROPIZMUSOK</a:t>
            </a:r>
          </a:p>
          <a:p>
            <a:pPr>
              <a:buNone/>
            </a:pP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 – NASZTIÁK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00200" y="1447800"/>
            <a:ext cx="11353800" cy="590359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TAXISOK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ízi életmódot folytató, merev sejtfal nélküli egysejtűek vagy telepesek mozgása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storok, állábak, csillók segítségével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POZ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TÍV – az ingerforrás irányába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NEGATÍV – ellentétes irányba</a:t>
            </a:r>
          </a:p>
          <a:p>
            <a:pPr>
              <a:buNone/>
            </a:pPr>
            <a:r>
              <a:rPr lang="hu-HU" sz="2400" b="1" u="sng" dirty="0" smtClean="0">
                <a:latin typeface="Times New Roman" pitchFamily="18" charset="0"/>
                <a:cs typeface="Times New Roman" pitchFamily="18" charset="0"/>
              </a:rPr>
              <a:t>Az inger természete szerint  lehet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FOTOTAXIS</a:t>
            </a:r>
          </a:p>
          <a:p>
            <a:pPr>
              <a:buNone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KEMOTAXIS</a:t>
            </a:r>
          </a:p>
          <a:p>
            <a:pPr>
              <a:buNone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HIDROTAXIS</a:t>
            </a:r>
          </a:p>
          <a:p>
            <a:pPr>
              <a:buNone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TERMOTAXIS</a:t>
            </a:r>
          </a:p>
          <a:p>
            <a:pPr>
              <a:buNone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AEROTAXIS</a:t>
            </a:r>
          </a:p>
          <a:p>
            <a:pPr>
              <a:buNone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fototax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2895600"/>
            <a:ext cx="2857500" cy="1600200"/>
          </a:xfrm>
          <a:prstGeom prst="rect">
            <a:avLst/>
          </a:prstGeom>
        </p:spPr>
      </p:pic>
      <p:pic>
        <p:nvPicPr>
          <p:cNvPr id="5" name="Picture 4" descr="kemotaxi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4876800"/>
            <a:ext cx="2857500" cy="16002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876800" y="3886200"/>
            <a:ext cx="3200400" cy="6096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67200" y="4876800"/>
            <a:ext cx="3962400" cy="914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00200" y="1447800"/>
            <a:ext cx="11353800" cy="590359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TROPIZMUSOK</a:t>
            </a:r>
          </a:p>
          <a:p>
            <a:pPr>
              <a:buFont typeface="Wingdings" pitchFamily="2" charset="2"/>
              <a:buChar char="Ø"/>
            </a:pPr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IRÁNYÍTOTT MOZGÁSOK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-a szerveknek  inger irányától függő mozgása</a:t>
            </a:r>
          </a:p>
          <a:p>
            <a:pPr>
              <a:buNone/>
            </a:pP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kiváltó inger lehet: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GRAVITÁCIÓ- geotropizmus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FÉNY – fototropizmus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VEGYI INGER – kemotropizmus</a:t>
            </a:r>
          </a:p>
          <a:p>
            <a:pPr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553200" y="3200400"/>
            <a:ext cx="838200" cy="1524000"/>
          </a:xfrm>
          <a:prstGeom prst="righ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48600" y="3200400"/>
            <a:ext cx="3124200" cy="137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6600" b="1" dirty="0" smtClean="0"/>
              <a:t>+	-</a:t>
            </a:r>
            <a:endParaRPr lang="en-US" sz="6600" b="1" dirty="0"/>
          </a:p>
        </p:txBody>
      </p:sp>
      <p:pic>
        <p:nvPicPr>
          <p:cNvPr id="6" name="Picture 5" descr="Geotropizmus_+A+gravitációs+erő+hatására+történő+elmozdulás.jpg"/>
          <p:cNvPicPr>
            <a:picLocks noChangeAspect="1"/>
          </p:cNvPicPr>
          <p:nvPr/>
        </p:nvPicPr>
        <p:blipFill>
          <a:blip r:embed="rId2"/>
          <a:srcRect l="16552" t="44561" r="14921" b="13017"/>
          <a:stretch>
            <a:fillRect/>
          </a:stretch>
        </p:blipFill>
        <p:spPr>
          <a:xfrm>
            <a:off x="1676400" y="4724401"/>
            <a:ext cx="3886200" cy="2209800"/>
          </a:xfrm>
          <a:prstGeom prst="rect">
            <a:avLst/>
          </a:prstGeom>
        </p:spPr>
      </p:pic>
      <p:pic>
        <p:nvPicPr>
          <p:cNvPr id="7" name="Picture 6" descr="2000px-Phototropism_Diagram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4724400"/>
            <a:ext cx="3900991" cy="2202371"/>
          </a:xfrm>
          <a:prstGeom prst="rect">
            <a:avLst/>
          </a:prstGeom>
        </p:spPr>
      </p:pic>
      <p:pic>
        <p:nvPicPr>
          <p:cNvPr id="9" name="Picture 8" descr="pollentömlő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0010" y="4724400"/>
            <a:ext cx="3536390" cy="21431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90800" y="6858000"/>
            <a:ext cx="21038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geotropizmus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6858000"/>
            <a:ext cx="21775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fototropizmu</a:t>
            </a:r>
            <a:r>
              <a:rPr lang="hu-HU" dirty="0" smtClean="0"/>
              <a:t>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363200" y="6858000"/>
            <a:ext cx="22405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kemotropizmu</a:t>
            </a:r>
            <a:r>
              <a:rPr lang="hu-HU" dirty="0" smtClean="0"/>
              <a:t>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2323306" y="5295900"/>
            <a:ext cx="3124994" cy="79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00200" y="1447800"/>
            <a:ext cx="11353800" cy="590359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NASZTIÁK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szervek az inger irányától független mozgást végeznek</a:t>
            </a:r>
          </a:p>
          <a:p>
            <a:pPr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kiváltó inger lehet: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apszakok váltakozása – NIKTINASZTIA</a:t>
            </a:r>
          </a:p>
          <a:p>
            <a:pPr>
              <a:buNone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- oka a fény és a hőmérséklet intenzitásának változása</a:t>
            </a:r>
          </a:p>
          <a:p>
            <a:pPr>
              <a:buNone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- kedvező időben elősegítik a beporzást,  kedvezőtlenebb időben védik a    	növény ivarszerveit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őmérséklet – TERMONASZTIA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ény – FOTONASZTIA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echanikai ingerek - SZEIZMONASZTIA </a:t>
            </a:r>
          </a:p>
          <a:p>
            <a:pPr>
              <a:buNone/>
            </a:pP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Tulip_agenensis_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8400" y="1828800"/>
            <a:ext cx="2514600" cy="1905510"/>
          </a:xfrm>
          <a:prstGeom prst="rect">
            <a:avLst/>
          </a:prstGeom>
        </p:spPr>
      </p:pic>
      <p:pic>
        <p:nvPicPr>
          <p:cNvPr id="15" name="Picture 14" descr="Szeizmonasztia+a+mimóza+és+a+Vénusz-légycsapója+eseté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4267201"/>
            <a:ext cx="5105400" cy="3048000"/>
          </a:xfrm>
          <a:prstGeom prst="rect">
            <a:avLst/>
          </a:prstGeom>
        </p:spPr>
      </p:pic>
      <p:pic>
        <p:nvPicPr>
          <p:cNvPr id="16" name="Picture 15" descr="PITZPANG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5867401"/>
            <a:ext cx="2619375" cy="1524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6000" y="6705600"/>
            <a:ext cx="21451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hlinkClick r:id="rId5"/>
              </a:rPr>
              <a:t>https://slideplayer.hu/slide/2230862</a:t>
            </a:r>
            <a:r>
              <a:rPr lang="en-US" sz="1000" dirty="0" smtClean="0"/>
              <a:t> 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638800" y="2514600"/>
            <a:ext cx="4648200" cy="2209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543800" y="5638800"/>
            <a:ext cx="6858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6200000" flipH="1">
            <a:off x="4038600" y="5791200"/>
            <a:ext cx="1219200" cy="457200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77200" y="1600200"/>
            <a:ext cx="4599939" cy="680086"/>
          </a:xfrm>
        </p:spPr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növények szaporodása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077200" y="3048000"/>
            <a:ext cx="5105400" cy="1905000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Az élőlények alapvető tulajdonsága,  hogy önmagukhoz hasonló utódokat hoznak létre.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Placeholder 7" descr="400px-Angiosperm_life_cycle_diagram_hu.svg (1).pn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371600" y="1295400"/>
            <a:ext cx="6248400" cy="525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47800" y="1371600"/>
            <a:ext cx="11506200" cy="59797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hu-HU" sz="3200" b="1" dirty="0">
                <a:latin typeface="Times New Roman" pitchFamily="18" charset="0"/>
                <a:cs typeface="Times New Roman" pitchFamily="18" charset="0"/>
              </a:rPr>
              <a:t>Ivartalan </a:t>
            </a: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szaporodás</a:t>
            </a:r>
          </a:p>
          <a:p>
            <a:pPr algn="ctr">
              <a:lnSpc>
                <a:spcPct val="90000"/>
              </a:lnSpc>
              <a:buNone/>
              <a:defRPr/>
            </a:pPr>
            <a:endParaRPr lang="hu-H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utód egy sejtből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vagy testi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sejtekből keletkezik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hu-HU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Előnyei:</a:t>
            </a:r>
          </a:p>
          <a:p>
            <a:pPr lvl="1">
              <a:lnSpc>
                <a:spcPct val="90000"/>
              </a:lnSpc>
              <a:defRPr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gy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szülőt igényel</a:t>
            </a:r>
          </a:p>
          <a:p>
            <a:pPr lvl="1">
              <a:lnSpc>
                <a:spcPct val="90000"/>
              </a:lnSpc>
              <a:defRPr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ok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utódot eredményez</a:t>
            </a:r>
          </a:p>
          <a:p>
            <a:pPr lvl="1">
              <a:lnSpc>
                <a:spcPct val="90000"/>
              </a:lnSpc>
              <a:defRPr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kedvezőtlenebb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körülmény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között is megvalósul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hu-HU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Hátránya:</a:t>
            </a:r>
          </a:p>
          <a:p>
            <a:pPr lvl="1">
              <a:lnSpc>
                <a:spcPct val="90000"/>
              </a:lnSpc>
              <a:defRPr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faj formaszegénységét eredményezi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(mert az utódok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tulajdonságai megegyeznek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szülőkével – „klónok”),  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így a környezet megváltozásakor könnyen kipusztulhat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95400"/>
            <a:ext cx="11277600" cy="60559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hu-HU" sz="2800" b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Ivartalan </a:t>
            </a:r>
            <a:r>
              <a:rPr lang="hu-HU" sz="28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szaporodás fajtái</a:t>
            </a:r>
            <a:r>
              <a:rPr lang="hu-HU" sz="2800" b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hu-H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Spórával</a:t>
            </a:r>
          </a:p>
          <a:p>
            <a:pPr lvl="1">
              <a:lnSpc>
                <a:spcPct val="90000"/>
              </a:lnSpc>
              <a:defRPr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póra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: ivartalan szaporító sejt</a:t>
            </a:r>
          </a:p>
          <a:p>
            <a:pPr lvl="1">
              <a:lnSpc>
                <a:spcPct val="90000"/>
              </a:lnSpc>
              <a:defRPr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agy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számban keletkezik, könnyen terjed</a:t>
            </a:r>
          </a:p>
          <a:p>
            <a:pPr lvl="1">
              <a:lnSpc>
                <a:spcPct val="90000"/>
              </a:lnSpc>
              <a:defRPr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spóratartóban, a spóraanyasejt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osztódásával 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jön létre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i="1" dirty="0" smtClean="0">
                <a:latin typeface="Times New Roman" pitchFamily="18" charset="0"/>
                <a:cs typeface="Times New Roman" pitchFamily="18" charset="0"/>
              </a:rPr>
              <a:t>pl. moszatok</a:t>
            </a:r>
            <a:r>
              <a:rPr lang="hu-HU" sz="2800" i="1" dirty="0">
                <a:latin typeface="Times New Roman" pitchFamily="18" charset="0"/>
                <a:cs typeface="Times New Roman" pitchFamily="18" charset="0"/>
              </a:rPr>
              <a:t>, mohák, harasztok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hu-H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Vegetatív testrészekkel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		- 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eleptest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részével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hu-HU" sz="2800" i="1" dirty="0" smtClean="0">
                <a:latin typeface="Times New Roman" pitchFamily="18" charset="0"/>
                <a:cs typeface="Times New Roman" pitchFamily="18" charset="0"/>
              </a:rPr>
              <a:t>pl</a:t>
            </a:r>
            <a:r>
              <a:rPr lang="hu-HU" sz="2800" i="1" dirty="0">
                <a:latin typeface="Times New Roman" pitchFamily="18" charset="0"/>
                <a:cs typeface="Times New Roman" pitchFamily="18" charset="0"/>
              </a:rPr>
              <a:t>. mohák, zuzmók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Módosult vegetatív szervekkel</a:t>
            </a:r>
          </a:p>
          <a:p>
            <a:pPr lvl="1">
              <a:lnSpc>
                <a:spcPct val="90000"/>
              </a:lnSpc>
              <a:buFontTx/>
              <a:buChar char="-"/>
              <a:defRPr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hagymával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indával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i="1" dirty="0" smtClean="0">
                <a:latin typeface="Times New Roman" pitchFamily="18" charset="0"/>
                <a:cs typeface="Times New Roman" pitchFamily="18" charset="0"/>
              </a:rPr>
              <a:t>pl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8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hu-HU" sz="2800" i="1" dirty="0" smtClean="0">
                <a:latin typeface="Times New Roman" pitchFamily="18" charset="0"/>
                <a:cs typeface="Times New Roman" pitchFamily="18" charset="0"/>
              </a:rPr>
              <a:t>ajtásos növények (földieper) </a:t>
            </a:r>
            <a:endParaRPr lang="hu-H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Images tagged &quot;eper-inda&quot; | Gondos kertész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34600" y="3962400"/>
            <a:ext cx="2514600" cy="335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</TotalTime>
  <Words>894</Words>
  <Application>Microsoft Office PowerPoint</Application>
  <PresentationFormat>Custom</PresentationFormat>
  <Paragraphs>229</Paragraphs>
  <Slides>24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A növények mozgásjelenségei és szaporodása</vt:lpstr>
      <vt:lpstr>Slide 2</vt:lpstr>
      <vt:lpstr> A növényi szervek vagy szervezet mozgása  </vt:lpstr>
      <vt:lpstr>Slide 4</vt:lpstr>
      <vt:lpstr>Slide 5</vt:lpstr>
      <vt:lpstr>Slide 6</vt:lpstr>
      <vt:lpstr>A növények szaporodása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VIRÁGZATOK – több virágból álló hajtásrendszer</vt:lpstr>
      <vt:lpstr>AZ IVARSEJTEK KIALAKULÁSA</vt:lpstr>
      <vt:lpstr>AZ IVARSEJTEK KIALAKULÁSA</vt:lpstr>
      <vt:lpstr>Slide 19</vt:lpstr>
      <vt:lpstr>Slide 20</vt:lpstr>
      <vt:lpstr>Slide 21</vt:lpstr>
      <vt:lpstr>Slide 22</vt:lpstr>
      <vt:lpstr>Gyakorlatok</vt:lpstr>
      <vt:lpstr>Összegzés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növények mozgásjelenségei</dc:title>
  <dc:creator>Windows User</dc:creator>
  <cp:lastModifiedBy>Windows User</cp:lastModifiedBy>
  <cp:revision>135</cp:revision>
  <dcterms:created xsi:type="dcterms:W3CDTF">2020-05-16T07:04:55Z</dcterms:created>
  <dcterms:modified xsi:type="dcterms:W3CDTF">2020-05-18T15:43:10Z</dcterms:modified>
</cp:coreProperties>
</file>