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5759450" cy="3240088"/>
  <p:notesSz cx="6858000" cy="9144000"/>
  <p:embeddedFontLst>
    <p:embeddedFont>
      <p:font typeface="Muli Regular Italics" panose="020B0604020202020204" charset="-18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Arimo" panose="020B0604020202020204" charset="0"/>
      <p:regular r:id="rId28"/>
    </p:embeddedFont>
    <p:embeddedFont>
      <p:font typeface="Muli Bold" panose="020B0604020202020204" charset="-18"/>
      <p:regular r:id="rId29"/>
    </p:embeddedFont>
    <p:embeddedFont>
      <p:font typeface="Arimo Bold" panose="020B0604020202020204" charset="0"/>
      <p:regular r:id="rId30"/>
    </p:embeddedFont>
    <p:embeddedFont>
      <p:font typeface="Muli Regular" panose="020B0604020202020204" charset="-18"/>
      <p:regular r:id="rId31"/>
    </p:embeddedFont>
    <p:embeddedFont>
      <p:font typeface="Muli Regular Bold" panose="020B0604020202020204" charset="-18"/>
      <p:regular r:id="rId32"/>
    </p:embeddedFont>
    <p:embeddedFont>
      <p:font typeface="Muli Bold Bold" panose="020B0604020202020204" charset="-18"/>
      <p:regular r:id="rId33"/>
    </p:embeddedFont>
  </p:embeddedFontLst>
  <p:defaultTextStyle>
    <a:defPPr>
      <a:defRPr lang="en-US"/>
    </a:defPPr>
    <a:lvl1pPr marL="0" algn="l" defTabSz="287945" rtl="0" eaLnBrk="1" latinLnBrk="0" hangingPunct="1">
      <a:defRPr sz="567" kern="1200">
        <a:solidFill>
          <a:schemeClr val="tx1"/>
        </a:solidFill>
        <a:latin typeface="+mn-lt"/>
        <a:ea typeface="+mn-ea"/>
        <a:cs typeface="+mn-cs"/>
      </a:defRPr>
    </a:lvl1pPr>
    <a:lvl2pPr marL="143972" algn="l" defTabSz="287945" rtl="0" eaLnBrk="1" latinLnBrk="0" hangingPunct="1">
      <a:defRPr sz="567" kern="1200">
        <a:solidFill>
          <a:schemeClr val="tx1"/>
        </a:solidFill>
        <a:latin typeface="+mn-lt"/>
        <a:ea typeface="+mn-ea"/>
        <a:cs typeface="+mn-cs"/>
      </a:defRPr>
    </a:lvl2pPr>
    <a:lvl3pPr marL="287945" algn="l" defTabSz="287945" rtl="0" eaLnBrk="1" latinLnBrk="0" hangingPunct="1">
      <a:defRPr sz="567" kern="1200">
        <a:solidFill>
          <a:schemeClr val="tx1"/>
        </a:solidFill>
        <a:latin typeface="+mn-lt"/>
        <a:ea typeface="+mn-ea"/>
        <a:cs typeface="+mn-cs"/>
      </a:defRPr>
    </a:lvl3pPr>
    <a:lvl4pPr marL="431917" algn="l" defTabSz="287945" rtl="0" eaLnBrk="1" latinLnBrk="0" hangingPunct="1">
      <a:defRPr sz="567" kern="1200">
        <a:solidFill>
          <a:schemeClr val="tx1"/>
        </a:solidFill>
        <a:latin typeface="+mn-lt"/>
        <a:ea typeface="+mn-ea"/>
        <a:cs typeface="+mn-cs"/>
      </a:defRPr>
    </a:lvl4pPr>
    <a:lvl5pPr marL="575889" algn="l" defTabSz="287945" rtl="0" eaLnBrk="1" latinLnBrk="0" hangingPunct="1">
      <a:defRPr sz="567" kern="1200">
        <a:solidFill>
          <a:schemeClr val="tx1"/>
        </a:solidFill>
        <a:latin typeface="+mn-lt"/>
        <a:ea typeface="+mn-ea"/>
        <a:cs typeface="+mn-cs"/>
      </a:defRPr>
    </a:lvl5pPr>
    <a:lvl6pPr marL="719861" algn="l" defTabSz="287945" rtl="0" eaLnBrk="1" latinLnBrk="0" hangingPunct="1">
      <a:defRPr sz="567" kern="1200">
        <a:solidFill>
          <a:schemeClr val="tx1"/>
        </a:solidFill>
        <a:latin typeface="+mn-lt"/>
        <a:ea typeface="+mn-ea"/>
        <a:cs typeface="+mn-cs"/>
      </a:defRPr>
    </a:lvl6pPr>
    <a:lvl7pPr marL="863834" algn="l" defTabSz="287945" rtl="0" eaLnBrk="1" latinLnBrk="0" hangingPunct="1">
      <a:defRPr sz="567" kern="1200">
        <a:solidFill>
          <a:schemeClr val="tx1"/>
        </a:solidFill>
        <a:latin typeface="+mn-lt"/>
        <a:ea typeface="+mn-ea"/>
        <a:cs typeface="+mn-cs"/>
      </a:defRPr>
    </a:lvl7pPr>
    <a:lvl8pPr marL="1007806" algn="l" defTabSz="287945" rtl="0" eaLnBrk="1" latinLnBrk="0" hangingPunct="1">
      <a:defRPr sz="567" kern="1200">
        <a:solidFill>
          <a:schemeClr val="tx1"/>
        </a:solidFill>
        <a:latin typeface="+mn-lt"/>
        <a:ea typeface="+mn-ea"/>
        <a:cs typeface="+mn-cs"/>
      </a:defRPr>
    </a:lvl8pPr>
    <a:lvl9pPr marL="1151778" algn="l" defTabSz="287945" rtl="0" eaLnBrk="1" latinLnBrk="0" hangingPunct="1">
      <a:defRPr sz="56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0" userDrawn="1">
          <p15:clr>
            <a:srgbClr val="A4A3A4"/>
          </p15:clr>
        </p15:guide>
        <p15:guide id="2" pos="9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44" d="100"/>
          <a:sy n="144" d="100"/>
        </p:scale>
        <p:origin x="786" y="114"/>
      </p:cViewPr>
      <p:guideLst>
        <p:guide orient="horz" pos="680"/>
        <p:guide pos="9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4. 5. 2020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5" rtl="0" eaLnBrk="1" latinLnBrk="0" hangingPunct="1">
      <a:defRPr sz="378" kern="1200">
        <a:solidFill>
          <a:schemeClr val="tx1"/>
        </a:solidFill>
        <a:latin typeface="+mn-lt"/>
        <a:ea typeface="+mn-ea"/>
        <a:cs typeface="+mn-cs"/>
      </a:defRPr>
    </a:lvl1pPr>
    <a:lvl2pPr marL="143972" algn="l" defTabSz="287945" rtl="0" eaLnBrk="1" latinLnBrk="0" hangingPunct="1">
      <a:defRPr sz="378" kern="1200">
        <a:solidFill>
          <a:schemeClr val="tx1"/>
        </a:solidFill>
        <a:latin typeface="+mn-lt"/>
        <a:ea typeface="+mn-ea"/>
        <a:cs typeface="+mn-cs"/>
      </a:defRPr>
    </a:lvl2pPr>
    <a:lvl3pPr marL="287945" algn="l" defTabSz="287945" rtl="0" eaLnBrk="1" latinLnBrk="0" hangingPunct="1">
      <a:defRPr sz="378" kern="1200">
        <a:solidFill>
          <a:schemeClr val="tx1"/>
        </a:solidFill>
        <a:latin typeface="+mn-lt"/>
        <a:ea typeface="+mn-ea"/>
        <a:cs typeface="+mn-cs"/>
      </a:defRPr>
    </a:lvl3pPr>
    <a:lvl4pPr marL="431917" algn="l" defTabSz="287945" rtl="0" eaLnBrk="1" latinLnBrk="0" hangingPunct="1">
      <a:defRPr sz="378" kern="1200">
        <a:solidFill>
          <a:schemeClr val="tx1"/>
        </a:solidFill>
        <a:latin typeface="+mn-lt"/>
        <a:ea typeface="+mn-ea"/>
        <a:cs typeface="+mn-cs"/>
      </a:defRPr>
    </a:lvl4pPr>
    <a:lvl5pPr marL="575889" algn="l" defTabSz="287945" rtl="0" eaLnBrk="1" latinLnBrk="0" hangingPunct="1">
      <a:defRPr sz="378" kern="1200">
        <a:solidFill>
          <a:schemeClr val="tx1"/>
        </a:solidFill>
        <a:latin typeface="+mn-lt"/>
        <a:ea typeface="+mn-ea"/>
        <a:cs typeface="+mn-cs"/>
      </a:defRPr>
    </a:lvl5pPr>
    <a:lvl6pPr marL="719861" algn="l" defTabSz="287945" rtl="0" eaLnBrk="1" latinLnBrk="0" hangingPunct="1">
      <a:defRPr sz="378" kern="1200">
        <a:solidFill>
          <a:schemeClr val="tx1"/>
        </a:solidFill>
        <a:latin typeface="+mn-lt"/>
        <a:ea typeface="+mn-ea"/>
        <a:cs typeface="+mn-cs"/>
      </a:defRPr>
    </a:lvl6pPr>
    <a:lvl7pPr marL="863834" algn="l" defTabSz="287945" rtl="0" eaLnBrk="1" latinLnBrk="0" hangingPunct="1">
      <a:defRPr sz="378" kern="1200">
        <a:solidFill>
          <a:schemeClr val="tx1"/>
        </a:solidFill>
        <a:latin typeface="+mn-lt"/>
        <a:ea typeface="+mn-ea"/>
        <a:cs typeface="+mn-cs"/>
      </a:defRPr>
    </a:lvl7pPr>
    <a:lvl8pPr marL="1007806" algn="l" defTabSz="287945" rtl="0" eaLnBrk="1" latinLnBrk="0" hangingPunct="1">
      <a:defRPr sz="378" kern="1200">
        <a:solidFill>
          <a:schemeClr val="tx1"/>
        </a:solidFill>
        <a:latin typeface="+mn-lt"/>
        <a:ea typeface="+mn-ea"/>
        <a:cs typeface="+mn-cs"/>
      </a:defRPr>
    </a:lvl8pPr>
    <a:lvl9pPr marL="1151778" algn="l" defTabSz="287945" rtl="0" eaLnBrk="1" latinLnBrk="0" hangingPunct="1">
      <a:defRPr sz="37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4. 5. 2020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az érettségire nem biztos, hogy a 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082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4. 5. 2020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az érettségire nem biztos, hogy a 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915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4. 5. 2020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az érettségire nem biztos, hogy a 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564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4. 5. 2020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az érettségire nem biztos, hogy a 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535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4. 5. 2020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az érettségire nem biztos, hogy a 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593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4. 5. 2020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az érettségire nem biztos, hogy a 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989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80" y="671018"/>
            <a:ext cx="2447766" cy="463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959" y="1224033"/>
            <a:ext cx="2015808" cy="5520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1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5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1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3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7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7801" y="86503"/>
            <a:ext cx="647938" cy="184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986" y="86503"/>
            <a:ext cx="1895819" cy="184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79" y="1388038"/>
            <a:ext cx="2447766" cy="429012"/>
          </a:xfrm>
        </p:spPr>
        <p:txBody>
          <a:bodyPr anchor="t"/>
          <a:lstStyle>
            <a:lvl1pPr algn="l">
              <a:defRPr sz="126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479" y="915525"/>
            <a:ext cx="2447766" cy="472513"/>
          </a:xfrm>
        </p:spPr>
        <p:txBody>
          <a:bodyPr anchor="b"/>
          <a:lstStyle>
            <a:lvl1pPr marL="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1pPr>
            <a:lvl2pPr marL="143972" indent="0">
              <a:buNone/>
              <a:defRPr sz="567">
                <a:solidFill>
                  <a:schemeClr val="tx1">
                    <a:tint val="75000"/>
                  </a:schemeClr>
                </a:solidFill>
              </a:defRPr>
            </a:lvl2pPr>
            <a:lvl3pPr marL="287945" indent="0">
              <a:buNone/>
              <a:defRPr sz="504">
                <a:solidFill>
                  <a:schemeClr val="tx1">
                    <a:tint val="75000"/>
                  </a:schemeClr>
                </a:solidFill>
              </a:defRPr>
            </a:lvl3pPr>
            <a:lvl4pPr marL="431917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4pPr>
            <a:lvl5pPr marL="575889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5pPr>
            <a:lvl6pPr marL="719861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6pPr>
            <a:lvl7pPr marL="863834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7pPr>
            <a:lvl8pPr marL="1007806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8pPr>
            <a:lvl9pPr marL="1151778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986" y="504014"/>
            <a:ext cx="1271879" cy="1425539"/>
          </a:xfrm>
        </p:spPr>
        <p:txBody>
          <a:bodyPr/>
          <a:lstStyle>
            <a:lvl1pPr>
              <a:defRPr sz="882"/>
            </a:lvl1pPr>
            <a:lvl2pPr>
              <a:defRPr sz="756"/>
            </a:lvl2pPr>
            <a:lvl3pPr>
              <a:defRPr sz="630"/>
            </a:lvl3pPr>
            <a:lvl4pPr>
              <a:defRPr sz="567"/>
            </a:lvl4pPr>
            <a:lvl5pPr>
              <a:defRPr sz="567"/>
            </a:lvl5pPr>
            <a:lvl6pPr>
              <a:defRPr sz="567"/>
            </a:lvl6pPr>
            <a:lvl7pPr>
              <a:defRPr sz="567"/>
            </a:lvl7pPr>
            <a:lvl8pPr>
              <a:defRPr sz="567"/>
            </a:lvl8pPr>
            <a:lvl9pPr>
              <a:defRPr sz="5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860" y="504014"/>
            <a:ext cx="1271879" cy="1425539"/>
          </a:xfrm>
        </p:spPr>
        <p:txBody>
          <a:bodyPr/>
          <a:lstStyle>
            <a:lvl1pPr>
              <a:defRPr sz="882"/>
            </a:lvl1pPr>
            <a:lvl2pPr>
              <a:defRPr sz="756"/>
            </a:lvl2pPr>
            <a:lvl3pPr>
              <a:defRPr sz="630"/>
            </a:lvl3pPr>
            <a:lvl4pPr>
              <a:defRPr sz="567"/>
            </a:lvl4pPr>
            <a:lvl5pPr>
              <a:defRPr sz="567"/>
            </a:lvl5pPr>
            <a:lvl6pPr>
              <a:defRPr sz="567"/>
            </a:lvl6pPr>
            <a:lvl7pPr>
              <a:defRPr sz="567"/>
            </a:lvl7pPr>
            <a:lvl8pPr>
              <a:defRPr sz="567"/>
            </a:lvl8pPr>
            <a:lvl9pPr>
              <a:defRPr sz="5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986" y="483513"/>
            <a:ext cx="1272379" cy="201505"/>
          </a:xfrm>
        </p:spPr>
        <p:txBody>
          <a:bodyPr anchor="b"/>
          <a:lstStyle>
            <a:lvl1pPr marL="0" indent="0">
              <a:buNone/>
              <a:defRPr sz="756" b="1"/>
            </a:lvl1pPr>
            <a:lvl2pPr marL="143972" indent="0">
              <a:buNone/>
              <a:defRPr sz="630" b="1"/>
            </a:lvl2pPr>
            <a:lvl3pPr marL="287945" indent="0">
              <a:buNone/>
              <a:defRPr sz="567" b="1"/>
            </a:lvl3pPr>
            <a:lvl4pPr marL="431917" indent="0">
              <a:buNone/>
              <a:defRPr sz="504" b="1"/>
            </a:lvl4pPr>
            <a:lvl5pPr marL="575889" indent="0">
              <a:buNone/>
              <a:defRPr sz="504" b="1"/>
            </a:lvl5pPr>
            <a:lvl6pPr marL="719861" indent="0">
              <a:buNone/>
              <a:defRPr sz="504" b="1"/>
            </a:lvl6pPr>
            <a:lvl7pPr marL="863834" indent="0">
              <a:buNone/>
              <a:defRPr sz="504" b="1"/>
            </a:lvl7pPr>
            <a:lvl8pPr marL="1007806" indent="0">
              <a:buNone/>
              <a:defRPr sz="504" b="1"/>
            </a:lvl8pPr>
            <a:lvl9pPr marL="1151778" indent="0">
              <a:buNone/>
              <a:defRPr sz="50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986" y="685019"/>
            <a:ext cx="1272379" cy="1244534"/>
          </a:xfrm>
        </p:spPr>
        <p:txBody>
          <a:bodyPr/>
          <a:lstStyle>
            <a:lvl1pPr>
              <a:defRPr sz="756"/>
            </a:lvl1pPr>
            <a:lvl2pPr>
              <a:defRPr sz="630"/>
            </a:lvl2pPr>
            <a:lvl3pPr>
              <a:defRPr sz="567"/>
            </a:lvl3pPr>
            <a:lvl4pPr>
              <a:defRPr sz="504"/>
            </a:lvl4pPr>
            <a:lvl5pPr>
              <a:defRPr sz="504"/>
            </a:lvl5pPr>
            <a:lvl6pPr>
              <a:defRPr sz="504"/>
            </a:lvl6pPr>
            <a:lvl7pPr>
              <a:defRPr sz="504"/>
            </a:lvl7pPr>
            <a:lvl8pPr>
              <a:defRPr sz="504"/>
            </a:lvl8pPr>
            <a:lvl9pPr>
              <a:defRPr sz="50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2861" y="483513"/>
            <a:ext cx="1272878" cy="201505"/>
          </a:xfrm>
        </p:spPr>
        <p:txBody>
          <a:bodyPr anchor="b"/>
          <a:lstStyle>
            <a:lvl1pPr marL="0" indent="0">
              <a:buNone/>
              <a:defRPr sz="756" b="1"/>
            </a:lvl1pPr>
            <a:lvl2pPr marL="143972" indent="0">
              <a:buNone/>
              <a:defRPr sz="630" b="1"/>
            </a:lvl2pPr>
            <a:lvl3pPr marL="287945" indent="0">
              <a:buNone/>
              <a:defRPr sz="567" b="1"/>
            </a:lvl3pPr>
            <a:lvl4pPr marL="431917" indent="0">
              <a:buNone/>
              <a:defRPr sz="504" b="1"/>
            </a:lvl4pPr>
            <a:lvl5pPr marL="575889" indent="0">
              <a:buNone/>
              <a:defRPr sz="504" b="1"/>
            </a:lvl5pPr>
            <a:lvl6pPr marL="719861" indent="0">
              <a:buNone/>
              <a:defRPr sz="504" b="1"/>
            </a:lvl6pPr>
            <a:lvl7pPr marL="863834" indent="0">
              <a:buNone/>
              <a:defRPr sz="504" b="1"/>
            </a:lvl7pPr>
            <a:lvl8pPr marL="1007806" indent="0">
              <a:buNone/>
              <a:defRPr sz="504" b="1"/>
            </a:lvl8pPr>
            <a:lvl9pPr marL="1151778" indent="0">
              <a:buNone/>
              <a:defRPr sz="50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2861" y="685019"/>
            <a:ext cx="1272878" cy="1244534"/>
          </a:xfrm>
        </p:spPr>
        <p:txBody>
          <a:bodyPr/>
          <a:lstStyle>
            <a:lvl1pPr>
              <a:defRPr sz="756"/>
            </a:lvl1pPr>
            <a:lvl2pPr>
              <a:defRPr sz="630"/>
            </a:lvl2pPr>
            <a:lvl3pPr>
              <a:defRPr sz="567"/>
            </a:lvl3pPr>
            <a:lvl4pPr>
              <a:defRPr sz="504"/>
            </a:lvl4pPr>
            <a:lvl5pPr>
              <a:defRPr sz="504"/>
            </a:lvl5pPr>
            <a:lvl6pPr>
              <a:defRPr sz="504"/>
            </a:lvl6pPr>
            <a:lvl7pPr>
              <a:defRPr sz="504"/>
            </a:lvl7pPr>
            <a:lvl8pPr>
              <a:defRPr sz="504"/>
            </a:lvl8pPr>
            <a:lvl9pPr>
              <a:defRPr sz="50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86" y="86002"/>
            <a:ext cx="947410" cy="366010"/>
          </a:xfrm>
        </p:spPr>
        <p:txBody>
          <a:bodyPr anchor="b"/>
          <a:lstStyle>
            <a:lvl1pPr algn="l">
              <a:defRPr sz="63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93" y="86003"/>
            <a:ext cx="1609846" cy="1843550"/>
          </a:xfrm>
        </p:spPr>
        <p:txBody>
          <a:bodyPr/>
          <a:lstStyle>
            <a:lvl1pPr>
              <a:defRPr sz="1008"/>
            </a:lvl1pPr>
            <a:lvl2pPr>
              <a:defRPr sz="882"/>
            </a:lvl2pPr>
            <a:lvl3pPr>
              <a:defRPr sz="756"/>
            </a:lvl3pPr>
            <a:lvl4pPr>
              <a:defRPr sz="630"/>
            </a:lvl4pPr>
            <a:lvl5pPr>
              <a:defRPr sz="630"/>
            </a:lvl5pPr>
            <a:lvl6pPr>
              <a:defRPr sz="630"/>
            </a:lvl6pPr>
            <a:lvl7pPr>
              <a:defRPr sz="630"/>
            </a:lvl7pPr>
            <a:lvl8pPr>
              <a:defRPr sz="630"/>
            </a:lvl8pPr>
            <a:lvl9pPr>
              <a:defRPr sz="63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86" y="452013"/>
            <a:ext cx="947410" cy="1477540"/>
          </a:xfrm>
        </p:spPr>
        <p:txBody>
          <a:bodyPr/>
          <a:lstStyle>
            <a:lvl1pPr marL="0" indent="0">
              <a:buNone/>
              <a:defRPr sz="441"/>
            </a:lvl1pPr>
            <a:lvl2pPr marL="143972" indent="0">
              <a:buNone/>
              <a:defRPr sz="378"/>
            </a:lvl2pPr>
            <a:lvl3pPr marL="287945" indent="0">
              <a:buNone/>
              <a:defRPr sz="315"/>
            </a:lvl3pPr>
            <a:lvl4pPr marL="431917" indent="0">
              <a:buNone/>
              <a:defRPr sz="283"/>
            </a:lvl4pPr>
            <a:lvl5pPr marL="575889" indent="0">
              <a:buNone/>
              <a:defRPr sz="283"/>
            </a:lvl5pPr>
            <a:lvl6pPr marL="719861" indent="0">
              <a:buNone/>
              <a:defRPr sz="283"/>
            </a:lvl6pPr>
            <a:lvl7pPr marL="863834" indent="0">
              <a:buNone/>
              <a:defRPr sz="283"/>
            </a:lvl7pPr>
            <a:lvl8pPr marL="1007806" indent="0">
              <a:buNone/>
              <a:defRPr sz="283"/>
            </a:lvl8pPr>
            <a:lvl9pPr marL="1151778" indent="0">
              <a:buNone/>
              <a:defRPr sz="28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46" y="1512041"/>
            <a:ext cx="1727835" cy="178505"/>
          </a:xfrm>
        </p:spPr>
        <p:txBody>
          <a:bodyPr anchor="b"/>
          <a:lstStyle>
            <a:lvl1pPr algn="l">
              <a:defRPr sz="63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446" y="193005"/>
            <a:ext cx="1727835" cy="1296035"/>
          </a:xfrm>
        </p:spPr>
        <p:txBody>
          <a:bodyPr/>
          <a:lstStyle>
            <a:lvl1pPr marL="0" indent="0">
              <a:buNone/>
              <a:defRPr sz="1008"/>
            </a:lvl1pPr>
            <a:lvl2pPr marL="143972" indent="0">
              <a:buNone/>
              <a:defRPr sz="882"/>
            </a:lvl2pPr>
            <a:lvl3pPr marL="287945" indent="0">
              <a:buNone/>
              <a:defRPr sz="756"/>
            </a:lvl3pPr>
            <a:lvl4pPr marL="431917" indent="0">
              <a:buNone/>
              <a:defRPr sz="630"/>
            </a:lvl4pPr>
            <a:lvl5pPr marL="575889" indent="0">
              <a:buNone/>
              <a:defRPr sz="630"/>
            </a:lvl5pPr>
            <a:lvl6pPr marL="719861" indent="0">
              <a:buNone/>
              <a:defRPr sz="630"/>
            </a:lvl6pPr>
            <a:lvl7pPr marL="863834" indent="0">
              <a:buNone/>
              <a:defRPr sz="630"/>
            </a:lvl7pPr>
            <a:lvl8pPr marL="1007806" indent="0">
              <a:buNone/>
              <a:defRPr sz="630"/>
            </a:lvl8pPr>
            <a:lvl9pPr marL="1151778" indent="0">
              <a:buNone/>
              <a:defRPr sz="63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446" y="1690546"/>
            <a:ext cx="1727835" cy="253507"/>
          </a:xfrm>
        </p:spPr>
        <p:txBody>
          <a:bodyPr/>
          <a:lstStyle>
            <a:lvl1pPr marL="0" indent="0">
              <a:buNone/>
              <a:defRPr sz="441"/>
            </a:lvl1pPr>
            <a:lvl2pPr marL="143972" indent="0">
              <a:buNone/>
              <a:defRPr sz="378"/>
            </a:lvl2pPr>
            <a:lvl3pPr marL="287945" indent="0">
              <a:buNone/>
              <a:defRPr sz="315"/>
            </a:lvl3pPr>
            <a:lvl4pPr marL="431917" indent="0">
              <a:buNone/>
              <a:defRPr sz="283"/>
            </a:lvl4pPr>
            <a:lvl5pPr marL="575889" indent="0">
              <a:buNone/>
              <a:defRPr sz="283"/>
            </a:lvl5pPr>
            <a:lvl6pPr marL="719861" indent="0">
              <a:buNone/>
              <a:defRPr sz="283"/>
            </a:lvl6pPr>
            <a:lvl7pPr marL="863834" indent="0">
              <a:buNone/>
              <a:defRPr sz="283"/>
            </a:lvl7pPr>
            <a:lvl8pPr marL="1007806" indent="0">
              <a:buNone/>
              <a:defRPr sz="283"/>
            </a:lvl8pPr>
            <a:lvl9pPr marL="1151778" indent="0">
              <a:buNone/>
              <a:defRPr sz="28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986" y="86502"/>
            <a:ext cx="2591753" cy="360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986" y="504014"/>
            <a:ext cx="2591753" cy="1425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3986" y="2002055"/>
            <a:ext cx="671936" cy="1150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3906" y="2002055"/>
            <a:ext cx="911913" cy="1150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3803" y="2002055"/>
            <a:ext cx="671936" cy="1150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7945" rtl="0" eaLnBrk="1" latinLnBrk="0" hangingPunct="1">
        <a:spcBef>
          <a:spcPct val="0"/>
        </a:spcBef>
        <a:buNone/>
        <a:defRPr sz="13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79" indent="-107979" algn="l" defTabSz="287945" rtl="0" eaLnBrk="1" latinLnBrk="0" hangingPunct="1">
        <a:spcBef>
          <a:spcPct val="20000"/>
        </a:spcBef>
        <a:buFont typeface="Arial" pitchFamily="34" charset="0"/>
        <a:buChar char="•"/>
        <a:defRPr sz="1008" kern="1200">
          <a:solidFill>
            <a:schemeClr val="tx1"/>
          </a:solidFill>
          <a:latin typeface="+mn-lt"/>
          <a:ea typeface="+mn-ea"/>
          <a:cs typeface="+mn-cs"/>
        </a:defRPr>
      </a:lvl1pPr>
      <a:lvl2pPr marL="233955" indent="-89983" algn="l" defTabSz="287945" rtl="0" eaLnBrk="1" latinLnBrk="0" hangingPunct="1">
        <a:spcBef>
          <a:spcPct val="20000"/>
        </a:spcBef>
        <a:buFont typeface="Arial" pitchFamily="34" charset="0"/>
        <a:buChar char="–"/>
        <a:defRPr sz="882" kern="1200">
          <a:solidFill>
            <a:schemeClr val="tx1"/>
          </a:solidFill>
          <a:latin typeface="+mn-lt"/>
          <a:ea typeface="+mn-ea"/>
          <a:cs typeface="+mn-cs"/>
        </a:defRPr>
      </a:lvl2pPr>
      <a:lvl3pPr marL="359931" indent="-71986" algn="l" defTabSz="287945" rtl="0" eaLnBrk="1" latinLnBrk="0" hangingPunct="1">
        <a:spcBef>
          <a:spcPct val="20000"/>
        </a:spcBef>
        <a:buFont typeface="Arial" pitchFamily="34" charset="0"/>
        <a:buChar char="•"/>
        <a:defRPr sz="756" kern="1200">
          <a:solidFill>
            <a:schemeClr val="tx1"/>
          </a:solidFill>
          <a:latin typeface="+mn-lt"/>
          <a:ea typeface="+mn-ea"/>
          <a:cs typeface="+mn-cs"/>
        </a:defRPr>
      </a:lvl3pPr>
      <a:lvl4pPr marL="503903" indent="-71986" algn="l" defTabSz="287945" rtl="0" eaLnBrk="1" latinLnBrk="0" hangingPunct="1">
        <a:spcBef>
          <a:spcPct val="20000"/>
        </a:spcBef>
        <a:buFont typeface="Arial" pitchFamily="34" charset="0"/>
        <a:buChar char="–"/>
        <a:defRPr sz="630" kern="1200">
          <a:solidFill>
            <a:schemeClr val="tx1"/>
          </a:solidFill>
          <a:latin typeface="+mn-lt"/>
          <a:ea typeface="+mn-ea"/>
          <a:cs typeface="+mn-cs"/>
        </a:defRPr>
      </a:lvl4pPr>
      <a:lvl5pPr marL="647875" indent="-71986" algn="l" defTabSz="287945" rtl="0" eaLnBrk="1" latinLnBrk="0" hangingPunct="1">
        <a:spcBef>
          <a:spcPct val="20000"/>
        </a:spcBef>
        <a:buFont typeface="Arial" pitchFamily="34" charset="0"/>
        <a:buChar char="»"/>
        <a:defRPr sz="630" kern="1200">
          <a:solidFill>
            <a:schemeClr val="tx1"/>
          </a:solidFill>
          <a:latin typeface="+mn-lt"/>
          <a:ea typeface="+mn-ea"/>
          <a:cs typeface="+mn-cs"/>
        </a:defRPr>
      </a:lvl5pPr>
      <a:lvl6pPr marL="791848" indent="-71986" algn="l" defTabSz="287945" rtl="0" eaLnBrk="1" latinLnBrk="0" hangingPunct="1">
        <a:spcBef>
          <a:spcPct val="20000"/>
        </a:spcBef>
        <a:buFont typeface="Arial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6pPr>
      <a:lvl7pPr marL="935820" indent="-71986" algn="l" defTabSz="287945" rtl="0" eaLnBrk="1" latinLnBrk="0" hangingPunct="1">
        <a:spcBef>
          <a:spcPct val="20000"/>
        </a:spcBef>
        <a:buFont typeface="Arial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7pPr>
      <a:lvl8pPr marL="1079792" indent="-71986" algn="l" defTabSz="287945" rtl="0" eaLnBrk="1" latinLnBrk="0" hangingPunct="1">
        <a:spcBef>
          <a:spcPct val="20000"/>
        </a:spcBef>
        <a:buFont typeface="Arial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8pPr>
      <a:lvl9pPr marL="1223764" indent="-71986" algn="l" defTabSz="287945" rtl="0" eaLnBrk="1" latinLnBrk="0" hangingPunct="1">
        <a:spcBef>
          <a:spcPct val="20000"/>
        </a:spcBef>
        <a:buFont typeface="Arial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45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1pPr>
      <a:lvl2pPr marL="143972" algn="l" defTabSz="287945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2pPr>
      <a:lvl3pPr marL="287945" algn="l" defTabSz="287945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3pPr>
      <a:lvl4pPr marL="431917" algn="l" defTabSz="287945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4pPr>
      <a:lvl5pPr marL="575889" algn="l" defTabSz="287945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5pPr>
      <a:lvl6pPr marL="719861" algn="l" defTabSz="287945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6pPr>
      <a:lvl7pPr marL="863834" algn="l" defTabSz="287945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7pPr>
      <a:lvl8pPr marL="1007806" algn="l" defTabSz="287945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8pPr>
      <a:lvl9pPr marL="1151778" algn="l" defTabSz="287945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interest.es/pin/266908715387226837/" TargetMode="Externa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interest.ca/pin/478789004130779495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399865" y="2880304"/>
            <a:ext cx="359585" cy="359585"/>
          </a:xfrm>
          <a:prstGeom prst="rect">
            <a:avLst/>
          </a:prstGeom>
          <a:solidFill>
            <a:srgbClr val="4099F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99865" y="2880304"/>
            <a:ext cx="359585" cy="359585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5399865" y="2520719"/>
            <a:ext cx="359585" cy="359585"/>
            <a:chOff x="0" y="0"/>
            <a:chExt cx="1708150" cy="17081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197A1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23969" y="2841222"/>
            <a:ext cx="179572" cy="63031"/>
            <a:chOff x="0" y="0"/>
            <a:chExt cx="1222941" cy="429260"/>
          </a:xfrm>
        </p:grpSpPr>
        <p:sp>
          <p:nvSpPr>
            <p:cNvPr id="7" name="Freeform 7"/>
            <p:cNvSpPr/>
            <p:nvPr/>
          </p:nvSpPr>
          <p:spPr>
            <a:xfrm>
              <a:off x="0" y="-5080"/>
              <a:ext cx="1222941" cy="434340"/>
            </a:xfrm>
            <a:custGeom>
              <a:avLst/>
              <a:gdLst/>
              <a:ahLst/>
              <a:cxnLst/>
              <a:rect l="l" t="t" r="r" b="b"/>
              <a:pathLst>
                <a:path w="1222941" h="434340">
                  <a:moveTo>
                    <a:pt x="1205161" y="187960"/>
                  </a:moveTo>
                  <a:lnTo>
                    <a:pt x="943541" y="11430"/>
                  </a:lnTo>
                  <a:cubicBezTo>
                    <a:pt x="925761" y="0"/>
                    <a:pt x="902901" y="3810"/>
                    <a:pt x="890201" y="21590"/>
                  </a:cubicBezTo>
                  <a:cubicBezTo>
                    <a:pt x="878771" y="39370"/>
                    <a:pt x="882581" y="62230"/>
                    <a:pt x="900361" y="74930"/>
                  </a:cubicBezTo>
                  <a:lnTo>
                    <a:pt x="1059111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059111" y="257810"/>
                  </a:lnTo>
                  <a:lnTo>
                    <a:pt x="900361" y="364490"/>
                  </a:lnTo>
                  <a:cubicBezTo>
                    <a:pt x="882581" y="375920"/>
                    <a:pt x="878771" y="400050"/>
                    <a:pt x="890201" y="417830"/>
                  </a:cubicBezTo>
                  <a:cubicBezTo>
                    <a:pt x="897821" y="429260"/>
                    <a:pt x="909251" y="434340"/>
                    <a:pt x="921951" y="434340"/>
                  </a:cubicBezTo>
                  <a:cubicBezTo>
                    <a:pt x="929571" y="434340"/>
                    <a:pt x="937191" y="431800"/>
                    <a:pt x="943541" y="427990"/>
                  </a:cubicBezTo>
                  <a:lnTo>
                    <a:pt x="1206431" y="251460"/>
                  </a:lnTo>
                  <a:cubicBezTo>
                    <a:pt x="1216591" y="243840"/>
                    <a:pt x="1222941" y="232410"/>
                    <a:pt x="1222941" y="219710"/>
                  </a:cubicBezTo>
                  <a:cubicBezTo>
                    <a:pt x="1222941" y="207010"/>
                    <a:pt x="1216591" y="195580"/>
                    <a:pt x="1205161" y="187960"/>
                  </a:cubicBezTo>
                  <a:close/>
                </a:path>
              </a:pathLst>
            </a:custGeom>
            <a:solidFill>
              <a:srgbClr val="141414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3958224" y="719493"/>
            <a:ext cx="1801226" cy="1801226"/>
          </a:xfrm>
          <a:prstGeom prst="rect">
            <a:avLst/>
          </a:prstGeom>
          <a:solidFill>
            <a:srgbClr val="FDB137"/>
          </a:solid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3964729" y="751065"/>
            <a:ext cx="1801226" cy="1801226"/>
            <a:chOff x="6705600" y="1371600"/>
            <a:chExt cx="10972800" cy="10972800"/>
          </a:xfrm>
        </p:grpSpPr>
        <p:sp>
          <p:nvSpPr>
            <p:cNvPr id="10" name="Freeform 10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4099F7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3592248" y="2505586"/>
            <a:ext cx="1072137" cy="734303"/>
          </a:xfrm>
          <a:prstGeom prst="rect">
            <a:avLst/>
          </a:prstGeom>
          <a:solidFill>
            <a:srgbClr val="F36648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81194" y="2122052"/>
            <a:ext cx="383535" cy="383535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5399865" y="359722"/>
            <a:ext cx="359585" cy="359585"/>
          </a:xfrm>
          <a:prstGeom prst="rect">
            <a:avLst/>
          </a:prstGeom>
          <a:solidFill>
            <a:srgbClr val="4152A4"/>
          </a:solidFill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99865" y="359722"/>
            <a:ext cx="359585" cy="359585"/>
          </a:xfrm>
          <a:prstGeom prst="rect">
            <a:avLst/>
          </a:prstGeom>
        </p:spPr>
      </p:pic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5040280" y="359784"/>
            <a:ext cx="359585" cy="359585"/>
            <a:chOff x="0" y="0"/>
            <a:chExt cx="1708150" cy="17081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4099F7"/>
            </a:solidFill>
          </p:spPr>
        </p:sp>
      </p:grpSp>
      <p:sp>
        <p:nvSpPr>
          <p:cNvPr id="17" name="AutoShape 17"/>
          <p:cNvSpPr/>
          <p:nvPr/>
        </p:nvSpPr>
        <p:spPr>
          <a:xfrm>
            <a:off x="4700209" y="199"/>
            <a:ext cx="699656" cy="359647"/>
          </a:xfrm>
          <a:prstGeom prst="rect">
            <a:avLst/>
          </a:prstGeom>
          <a:solidFill>
            <a:srgbClr val="F197A1"/>
          </a:solidFill>
        </p:spPr>
      </p:sp>
      <p:grpSp>
        <p:nvGrpSpPr>
          <p:cNvPr id="18" name="Group 18"/>
          <p:cNvGrpSpPr/>
          <p:nvPr/>
        </p:nvGrpSpPr>
        <p:grpSpPr>
          <a:xfrm>
            <a:off x="323969" y="852481"/>
            <a:ext cx="3335057" cy="1584426"/>
            <a:chOff x="0" y="85725"/>
            <a:chExt cx="14119756" cy="6708046"/>
          </a:xfrm>
        </p:grpSpPr>
        <p:sp>
          <p:nvSpPr>
            <p:cNvPr id="19" name="TextBox 19"/>
            <p:cNvSpPr txBox="1"/>
            <p:nvPr/>
          </p:nvSpPr>
          <p:spPr>
            <a:xfrm>
              <a:off x="0" y="85725"/>
              <a:ext cx="14119756" cy="3800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64"/>
                </a:lnSpc>
              </a:pPr>
              <a:r>
                <a:rPr lang="en-US" sz="3149">
                  <a:solidFill>
                    <a:srgbClr val="141414"/>
                  </a:solidFill>
                  <a:latin typeface="Muli Regular"/>
                </a:rPr>
                <a:t>A verselemzés ábécéje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4513441"/>
              <a:ext cx="11073353" cy="2280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60"/>
                </a:lnSpc>
              </a:pPr>
              <a:r>
                <a:rPr lang="en-US" sz="1133">
                  <a:solidFill>
                    <a:srgbClr val="141414"/>
                  </a:solidFill>
                  <a:latin typeface="Muli Regular"/>
                </a:rPr>
                <a:t>...tanár nélkül</a:t>
              </a:r>
            </a:p>
            <a:p>
              <a:pPr>
                <a:lnSpc>
                  <a:spcPts val="1360"/>
                </a:lnSpc>
              </a:pPr>
              <a:endParaRPr lang="en-US" sz="1133">
                <a:solidFill>
                  <a:srgbClr val="141414"/>
                </a:solidFill>
                <a:latin typeface="Muli Regular"/>
              </a:endParaRPr>
            </a:p>
            <a:p>
              <a:pPr>
                <a:lnSpc>
                  <a:spcPts val="1360"/>
                </a:lnSpc>
              </a:pPr>
              <a:endParaRPr lang="en-US" sz="1133">
                <a:solidFill>
                  <a:srgbClr val="141414"/>
                </a:solidFill>
                <a:latin typeface="Muli Regular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23969" y="359846"/>
            <a:ext cx="3151602" cy="20626"/>
            <a:chOff x="0" y="0"/>
            <a:chExt cx="13343055" cy="87326"/>
          </a:xfrm>
        </p:grpSpPr>
        <p:sp>
          <p:nvSpPr>
            <p:cNvPr id="22" name="AutoShape 22"/>
            <p:cNvSpPr/>
            <p:nvPr/>
          </p:nvSpPr>
          <p:spPr>
            <a:xfrm>
              <a:off x="0" y="24411"/>
              <a:ext cx="13343055" cy="38504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0" y="0"/>
              <a:ext cx="1102990" cy="87326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11262" y="806090"/>
            <a:ext cx="845588" cy="845588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4664386" y="2505586"/>
            <a:ext cx="735479" cy="734303"/>
            <a:chOff x="0" y="0"/>
            <a:chExt cx="6350000" cy="633984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52A4"/>
            </a:solid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3964729" y="-14934"/>
            <a:ext cx="735479" cy="734303"/>
            <a:chOff x="0" y="0"/>
            <a:chExt cx="6350000" cy="633984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52A4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3969" y="359846"/>
            <a:ext cx="3118512" cy="20410"/>
            <a:chOff x="0" y="0"/>
            <a:chExt cx="13202963" cy="86410"/>
          </a:xfrm>
        </p:grpSpPr>
        <p:sp>
          <p:nvSpPr>
            <p:cNvPr id="3" name="AutoShape 3"/>
            <p:cNvSpPr/>
            <p:nvPr/>
          </p:nvSpPr>
          <p:spPr>
            <a:xfrm>
              <a:off x="0" y="24155"/>
              <a:ext cx="13202963" cy="3810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0" y="0"/>
              <a:ext cx="1091410" cy="8641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2631795" y="928582"/>
            <a:ext cx="2803686" cy="1831999"/>
            <a:chOff x="0" y="-57149"/>
            <a:chExt cx="11870070" cy="7756208"/>
          </a:xfrm>
        </p:grpSpPr>
        <p:sp>
          <p:nvSpPr>
            <p:cNvPr id="6" name="TextBox 6"/>
            <p:cNvSpPr txBox="1"/>
            <p:nvPr/>
          </p:nvSpPr>
          <p:spPr>
            <a:xfrm>
              <a:off x="0" y="-57149"/>
              <a:ext cx="11870070" cy="1303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21"/>
                </a:lnSpc>
              </a:pPr>
              <a:r>
                <a:rPr lang="en-US" sz="872" dirty="0">
                  <a:solidFill>
                    <a:srgbClr val="141414"/>
                  </a:solidFill>
                  <a:latin typeface="Muli Bold Bold"/>
                </a:rPr>
                <a:t>2.  RECEPCIÓELMÉLET - BEFOGADÓCENTRIKUS ELEMZÉSI MÓDSZER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812637"/>
              <a:ext cx="11870070" cy="48864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6"/>
                </a:lnSpc>
              </a:pP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A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hemeneutikából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indul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ki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: "</a:t>
              </a:r>
              <a:r>
                <a:rPr lang="en-US" sz="732" i="1" dirty="0">
                  <a:solidFill>
                    <a:srgbClr val="000000"/>
                  </a:solidFill>
                  <a:latin typeface="Muli Regular"/>
                </a:rPr>
                <a:t>Minden </a:t>
              </a:r>
              <a:r>
                <a:rPr lang="en-US" sz="732" i="1" dirty="0" err="1">
                  <a:solidFill>
                    <a:srgbClr val="000000"/>
                  </a:solidFill>
                  <a:latin typeface="Muli Regular"/>
                </a:rPr>
                <a:t>megértés</a:t>
              </a:r>
              <a:r>
                <a:rPr lang="en-US" sz="732" i="1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732" i="1" dirty="0" err="1">
                  <a:solidFill>
                    <a:srgbClr val="000000"/>
                  </a:solidFill>
                  <a:latin typeface="Muli Regular"/>
                </a:rPr>
                <a:t>félreértés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."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mondja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732" dirty="0">
                  <a:solidFill>
                    <a:srgbClr val="000000"/>
                  </a:solidFill>
                  <a:latin typeface="Muli Regular Bold"/>
                </a:rPr>
                <a:t>H</a:t>
              </a:r>
              <a:r>
                <a:rPr lang="en-US" sz="732" dirty="0" smtClean="0">
                  <a:solidFill>
                    <a:srgbClr val="000000"/>
                  </a:solidFill>
                  <a:latin typeface="Muli Regular Bold"/>
                </a:rPr>
                <a:t>.</a:t>
              </a:r>
              <a:r>
                <a:rPr lang="hu-HU" sz="732" dirty="0" smtClean="0">
                  <a:solidFill>
                    <a:srgbClr val="000000"/>
                  </a:solidFill>
                  <a:latin typeface="Muli Regular Bold"/>
                </a:rPr>
                <a:t> </a:t>
              </a:r>
              <a:r>
                <a:rPr lang="en-US" sz="732" dirty="0" smtClean="0">
                  <a:solidFill>
                    <a:srgbClr val="000000"/>
                  </a:solidFill>
                  <a:latin typeface="Muli Regular Bold"/>
                </a:rPr>
                <a:t>G</a:t>
              </a:r>
              <a:r>
                <a:rPr lang="en-US" sz="732" dirty="0">
                  <a:solidFill>
                    <a:srgbClr val="000000"/>
                  </a:solidFill>
                  <a:latin typeface="Muli Regular Bold"/>
                </a:rPr>
                <a:t>. </a:t>
              </a:r>
              <a:r>
                <a:rPr lang="en-US" sz="732" dirty="0" err="1">
                  <a:solidFill>
                    <a:srgbClr val="000000"/>
                  </a:solidFill>
                  <a:latin typeface="Muli Regular Bold"/>
                </a:rPr>
                <a:t>Gadamer</a:t>
              </a:r>
              <a:r>
                <a:rPr lang="en-US" sz="732" dirty="0">
                  <a:solidFill>
                    <a:srgbClr val="000000"/>
                  </a:solidFill>
                  <a:latin typeface="Muli Regular Bold"/>
                </a:rPr>
                <a:t>.</a:t>
              </a:r>
            </a:p>
            <a:p>
              <a:pPr>
                <a:lnSpc>
                  <a:spcPts val="1026"/>
                </a:lnSpc>
              </a:pPr>
              <a:r>
                <a:rPr lang="en-US" sz="732" dirty="0">
                  <a:solidFill>
                    <a:srgbClr val="000000"/>
                  </a:solidFill>
                  <a:latin typeface="Muli Regular Bold"/>
                </a:rPr>
                <a:t>H. </a:t>
              </a:r>
              <a:r>
                <a:rPr lang="en-US" sz="732" dirty="0" smtClean="0">
                  <a:solidFill>
                    <a:srgbClr val="000000"/>
                  </a:solidFill>
                  <a:latin typeface="Muli Regular Bold"/>
                </a:rPr>
                <a:t>R.</a:t>
              </a:r>
              <a:r>
                <a:rPr lang="hu-HU" sz="732" dirty="0" smtClean="0">
                  <a:solidFill>
                    <a:srgbClr val="000000"/>
                  </a:solidFill>
                  <a:latin typeface="Muli Regular Bold"/>
                </a:rPr>
                <a:t> </a:t>
              </a:r>
              <a:r>
                <a:rPr lang="en-US" sz="732" dirty="0" err="1" smtClean="0">
                  <a:solidFill>
                    <a:srgbClr val="000000"/>
                  </a:solidFill>
                  <a:latin typeface="Muli Regular Bold"/>
                </a:rPr>
                <a:t>Jauss</a:t>
              </a:r>
              <a:r>
                <a:rPr lang="en-US" sz="732" dirty="0" smtClean="0">
                  <a:solidFill>
                    <a:srgbClr val="000000"/>
                  </a:solidFill>
                  <a:latin typeface="Muli Regular Bold"/>
                </a:rPr>
                <a:t>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szerint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 a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szöveg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jelentése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az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olvasó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és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 a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szöveg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dialógusából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alakul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ki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 (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elvárási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horizont</a:t>
              </a:r>
              <a:r>
                <a:rPr lang="en-US" sz="732" dirty="0" smtClean="0">
                  <a:solidFill>
                    <a:srgbClr val="000000"/>
                  </a:solidFill>
                  <a:latin typeface="Muli Regular"/>
                </a:rPr>
                <a:t>)</a:t>
              </a:r>
              <a:r>
                <a:rPr lang="hu-HU" sz="732" dirty="0" smtClean="0">
                  <a:solidFill>
                    <a:srgbClr val="000000"/>
                  </a:solidFill>
                  <a:latin typeface="Muli Regular"/>
                </a:rPr>
                <a:t>.</a:t>
              </a:r>
              <a:endParaRPr lang="en-US" sz="732" dirty="0">
                <a:solidFill>
                  <a:srgbClr val="000000"/>
                </a:solidFill>
                <a:latin typeface="Muli Regular"/>
              </a:endParaRPr>
            </a:p>
            <a:p>
              <a:pPr>
                <a:lnSpc>
                  <a:spcPts val="1026"/>
                </a:lnSpc>
              </a:pP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Az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olvasó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áll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 a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megértés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középpontjában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.</a:t>
              </a:r>
            </a:p>
            <a:p>
              <a:pPr>
                <a:lnSpc>
                  <a:spcPts val="1026"/>
                </a:lnSpc>
              </a:pP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Az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olvasás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folyamatát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,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az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irodalmi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mű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hatását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vizsgálja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.</a:t>
              </a:r>
            </a:p>
            <a:p>
              <a:pPr>
                <a:lnSpc>
                  <a:spcPts val="1026"/>
                </a:lnSpc>
              </a:pPr>
              <a:r>
                <a:rPr lang="en-US" sz="732" dirty="0" err="1">
                  <a:solidFill>
                    <a:srgbClr val="000000"/>
                  </a:solidFill>
                  <a:latin typeface="Muli Regular Bold"/>
                </a:rPr>
                <a:t>Iser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szerint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az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olvasó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folyamatosan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hipotéziseket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gyárt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,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amelyeket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 a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továbbiakban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 a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szöveg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megerősít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vagy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732" dirty="0" err="1">
                  <a:solidFill>
                    <a:srgbClr val="000000"/>
                  </a:solidFill>
                  <a:latin typeface="Muli Regular"/>
                </a:rPr>
                <a:t>nem</a:t>
              </a:r>
              <a:r>
                <a:rPr lang="en-US" sz="732" dirty="0">
                  <a:solidFill>
                    <a:srgbClr val="000000"/>
                  </a:solidFill>
                  <a:latin typeface="Muli Regular"/>
                </a:rPr>
                <a:t>. </a:t>
              </a:r>
            </a:p>
            <a:p>
              <a:pPr>
                <a:lnSpc>
                  <a:spcPts val="1026"/>
                </a:lnSpc>
              </a:pPr>
              <a:endParaRPr lang="en-US" sz="732" dirty="0">
                <a:solidFill>
                  <a:srgbClr val="000000"/>
                </a:solidFill>
                <a:latin typeface="Muli Regular"/>
              </a:endParaRPr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718039" y="582495"/>
            <a:ext cx="359585" cy="359585"/>
            <a:chOff x="0" y="0"/>
            <a:chExt cx="1708150" cy="17081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4099F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97831" y="410124"/>
            <a:ext cx="359585" cy="359585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5151234" y="582495"/>
            <a:ext cx="359585" cy="359585"/>
          </a:xfrm>
          <a:prstGeom prst="rect">
            <a:avLst/>
          </a:prstGeom>
          <a:solidFill>
            <a:srgbClr val="F36648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3885" y="849357"/>
            <a:ext cx="1666595" cy="184992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557571" y="315169"/>
            <a:ext cx="1877910" cy="10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93"/>
              </a:lnSpc>
            </a:pPr>
            <a:r>
              <a:rPr lang="en-US">
                <a:solidFill>
                  <a:srgbClr val="141414"/>
                </a:solidFill>
                <a:latin typeface="Muli Regular"/>
              </a:rPr>
              <a:t>Kolozs megyei magyartanárok 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3969" y="368128"/>
            <a:ext cx="3435412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82"/>
              </a:lnSpc>
            </a:pPr>
            <a:r>
              <a:rPr lang="en-US" sz="2273">
                <a:solidFill>
                  <a:srgbClr val="141414"/>
                </a:solidFill>
                <a:latin typeface="Muli Regular"/>
              </a:rPr>
              <a:t>Verselemzési módszerek 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3885" y="2782644"/>
            <a:ext cx="1877910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93"/>
              </a:lnSpc>
            </a:pPr>
            <a:r>
              <a:rPr lang="en-US">
                <a:solidFill>
                  <a:srgbClr val="141414"/>
                </a:solidFill>
                <a:latin typeface="Muli Regular"/>
              </a:rPr>
              <a:t>https://www.pinterest.ca/pin/ARvKCtbuWohNNoZVids2T6XlPu96zf2BwQ7uoOM3VfWwlE7vsDP5Pik/ </a:t>
            </a:r>
          </a:p>
        </p:txBody>
      </p:sp>
      <p:sp>
        <p:nvSpPr>
          <p:cNvPr id="16" name="AutoShape 16"/>
          <p:cNvSpPr/>
          <p:nvPr/>
        </p:nvSpPr>
        <p:spPr>
          <a:xfrm>
            <a:off x="4358453" y="489771"/>
            <a:ext cx="359585" cy="359585"/>
          </a:xfrm>
          <a:prstGeom prst="rect">
            <a:avLst/>
          </a:prstGeom>
          <a:solidFill>
            <a:srgbClr val="FDB137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3969" y="359846"/>
            <a:ext cx="3118512" cy="20410"/>
            <a:chOff x="0" y="0"/>
            <a:chExt cx="13202963" cy="86410"/>
          </a:xfrm>
        </p:grpSpPr>
        <p:sp>
          <p:nvSpPr>
            <p:cNvPr id="3" name="AutoShape 3"/>
            <p:cNvSpPr/>
            <p:nvPr/>
          </p:nvSpPr>
          <p:spPr>
            <a:xfrm>
              <a:off x="0" y="24155"/>
              <a:ext cx="13202963" cy="3810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0" y="0"/>
              <a:ext cx="1091410" cy="8641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398199" y="1450045"/>
            <a:ext cx="2932828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79"/>
              </a:lnSpc>
            </a:pP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Az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olvasó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horizontját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mozgósítani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kell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 a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mű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megértésekor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. </a:t>
            </a:r>
          </a:p>
          <a:p>
            <a:pPr>
              <a:lnSpc>
                <a:spcPts val="1079"/>
              </a:lnSpc>
            </a:pP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Ezt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három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egyre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táguló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koncentrikus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körrel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lehet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771" dirty="0" err="1" smtClean="0">
                <a:solidFill>
                  <a:srgbClr val="000000"/>
                </a:solidFill>
                <a:latin typeface="Muli Regular"/>
              </a:rPr>
              <a:t>érzékeltetni</a:t>
            </a:r>
            <a:r>
              <a:rPr lang="hu-HU" sz="771" dirty="0">
                <a:solidFill>
                  <a:srgbClr val="000000"/>
                </a:solidFill>
                <a:latin typeface="Muli Regular"/>
              </a:rPr>
              <a:t>:</a:t>
            </a:r>
            <a:endParaRPr lang="en-US" sz="771" dirty="0">
              <a:solidFill>
                <a:srgbClr val="000000"/>
              </a:solidFill>
              <a:latin typeface="Muli Regular"/>
            </a:endParaRPr>
          </a:p>
          <a:p>
            <a:pPr>
              <a:lnSpc>
                <a:spcPts val="1079"/>
              </a:lnSpc>
            </a:pPr>
            <a:r>
              <a:rPr lang="en-US" sz="771" dirty="0">
                <a:solidFill>
                  <a:srgbClr val="000000"/>
                </a:solidFill>
                <a:latin typeface="Muli Regular"/>
              </a:rPr>
              <a:t>1</a:t>
            </a:r>
            <a:r>
              <a:rPr lang="en-US" sz="771" dirty="0" smtClean="0">
                <a:solidFill>
                  <a:srgbClr val="000000"/>
                </a:solidFill>
                <a:latin typeface="Muli Regular"/>
              </a:rPr>
              <a:t>. </a:t>
            </a:r>
            <a:r>
              <a:rPr lang="hu-HU" sz="771" dirty="0" smtClean="0">
                <a:solidFill>
                  <a:srgbClr val="000000"/>
                </a:solidFill>
                <a:latin typeface="Muli Regular"/>
              </a:rPr>
              <a:t>A </a:t>
            </a:r>
            <a:r>
              <a:rPr lang="en-US" sz="771" dirty="0" err="1" smtClean="0">
                <a:solidFill>
                  <a:srgbClr val="000000"/>
                </a:solidFill>
                <a:latin typeface="Muli Regular"/>
              </a:rPr>
              <a:t>legbelső</a:t>
            </a:r>
            <a:r>
              <a:rPr lang="en-US" sz="771" dirty="0" smtClean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körbe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tartozik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 a </a:t>
            </a:r>
            <a:r>
              <a:rPr lang="en-US" sz="771" dirty="0" err="1" smtClean="0">
                <a:solidFill>
                  <a:srgbClr val="000000"/>
                </a:solidFill>
                <a:latin typeface="Muli Regular"/>
              </a:rPr>
              <a:t>vers</a:t>
            </a:r>
            <a:r>
              <a:rPr lang="hu-HU" sz="771" dirty="0" smtClean="0">
                <a:solidFill>
                  <a:srgbClr val="000000"/>
                </a:solidFill>
                <a:latin typeface="Muli Regular"/>
              </a:rPr>
              <a:t>s</a:t>
            </a:r>
            <a:r>
              <a:rPr lang="en-US" sz="771" dirty="0" err="1" smtClean="0">
                <a:solidFill>
                  <a:srgbClr val="000000"/>
                </a:solidFill>
                <a:latin typeface="Muli Regular"/>
              </a:rPr>
              <a:t>zöveg</a:t>
            </a:r>
            <a:r>
              <a:rPr lang="en-US" sz="771" dirty="0" smtClean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szavainak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 a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szó</a:t>
            </a:r>
            <a:endParaRPr lang="en-US" sz="771" dirty="0">
              <a:solidFill>
                <a:srgbClr val="000000"/>
              </a:solidFill>
              <a:latin typeface="Muli Regular"/>
            </a:endParaRPr>
          </a:p>
          <a:p>
            <a:pPr>
              <a:lnSpc>
                <a:spcPts val="1079"/>
              </a:lnSpc>
            </a:pP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szerinti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771" dirty="0" err="1" smtClean="0">
                <a:solidFill>
                  <a:srgbClr val="000000"/>
                </a:solidFill>
                <a:latin typeface="Muli Regular"/>
              </a:rPr>
              <a:t>jelentéssíkja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. </a:t>
            </a:r>
          </a:p>
          <a:p>
            <a:pPr>
              <a:lnSpc>
                <a:spcPts val="1079"/>
              </a:lnSpc>
            </a:pPr>
            <a:r>
              <a:rPr lang="en-US" sz="771" dirty="0">
                <a:solidFill>
                  <a:srgbClr val="000000"/>
                </a:solidFill>
                <a:latin typeface="Muli Regular"/>
              </a:rPr>
              <a:t>2. </a:t>
            </a:r>
            <a:r>
              <a:rPr lang="hu-HU" sz="771" dirty="0">
                <a:solidFill>
                  <a:srgbClr val="000000"/>
                </a:solidFill>
                <a:latin typeface="Muli Regular"/>
              </a:rPr>
              <a:t>A</a:t>
            </a:r>
            <a:r>
              <a:rPr lang="en-US" sz="771" dirty="0" smtClean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köré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szerveződik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az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asszociációk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tágabb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horizontja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-</a:t>
            </a:r>
          </a:p>
          <a:p>
            <a:pPr>
              <a:lnSpc>
                <a:spcPts val="1079"/>
              </a:lnSpc>
            </a:pP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ez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többnyire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egyéni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, de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mégis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egyfajta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közös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megtanult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kulturális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közkincs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.</a:t>
            </a:r>
          </a:p>
          <a:p>
            <a:pPr>
              <a:lnSpc>
                <a:spcPts val="1079"/>
              </a:lnSpc>
            </a:pPr>
            <a:r>
              <a:rPr lang="en-US" sz="771" dirty="0">
                <a:solidFill>
                  <a:srgbClr val="000000"/>
                </a:solidFill>
                <a:latin typeface="Muli Regular"/>
              </a:rPr>
              <a:t>3. </a:t>
            </a:r>
            <a:r>
              <a:rPr lang="hu-HU" sz="771" dirty="0" err="1">
                <a:solidFill>
                  <a:srgbClr val="000000"/>
                </a:solidFill>
                <a:latin typeface="Muli Regular"/>
              </a:rPr>
              <a:t>M</a:t>
            </a:r>
            <a:r>
              <a:rPr lang="en-US" sz="771" dirty="0" err="1" smtClean="0">
                <a:solidFill>
                  <a:srgbClr val="000000"/>
                </a:solidFill>
                <a:latin typeface="Muli Regular"/>
              </a:rPr>
              <a:t>ajd</a:t>
            </a:r>
            <a:r>
              <a:rPr lang="en-US" sz="771" dirty="0" smtClean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a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legkülső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legtágabb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, a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határtalanságba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vesző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771" dirty="0" err="1" smtClean="0">
                <a:solidFill>
                  <a:srgbClr val="000000"/>
                </a:solidFill>
                <a:latin typeface="Muli Regular"/>
              </a:rPr>
              <a:t>kör</a:t>
            </a:r>
            <a:r>
              <a:rPr lang="hu-HU" sz="771" dirty="0" smtClean="0">
                <a:solidFill>
                  <a:srgbClr val="000000"/>
                </a:solidFill>
                <a:latin typeface="Muli Regular"/>
              </a:rPr>
              <a:t> következik</a:t>
            </a:r>
            <a:r>
              <a:rPr lang="en-US" sz="771" dirty="0" smtClean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melyben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az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olvasó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minden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előzetes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tapasztalata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tudása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vágya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világfelfogása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 benne </a:t>
            </a:r>
            <a:r>
              <a:rPr lang="en-US" sz="771" dirty="0" err="1">
                <a:solidFill>
                  <a:srgbClr val="000000"/>
                </a:solidFill>
                <a:latin typeface="Muli Regular"/>
              </a:rPr>
              <a:t>lehet</a:t>
            </a:r>
            <a:r>
              <a:rPr lang="en-US" sz="771" dirty="0">
                <a:solidFill>
                  <a:srgbClr val="000000"/>
                </a:solidFill>
                <a:latin typeface="Muli Regular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72337" y="380127"/>
            <a:ext cx="4345701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14"/>
              </a:lnSpc>
            </a:pPr>
            <a:r>
              <a:rPr lang="en-US" sz="1653">
                <a:solidFill>
                  <a:srgbClr val="141414"/>
                </a:solidFill>
                <a:latin typeface="Muli Regular"/>
              </a:rPr>
              <a:t>Műelemzés – műértés, szerk. Sipos Lajos, Budapest 1990. 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5075896" y="1105459"/>
            <a:ext cx="359585" cy="359585"/>
            <a:chOff x="0" y="0"/>
            <a:chExt cx="1708150" cy="17081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4099F7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71441" y="762288"/>
            <a:ext cx="359585" cy="359585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5151234" y="582495"/>
            <a:ext cx="359585" cy="359585"/>
          </a:xfrm>
          <a:prstGeom prst="rect">
            <a:avLst/>
          </a:prstGeom>
          <a:solidFill>
            <a:srgbClr val="F36648"/>
          </a:solidFill>
        </p:spPr>
      </p:sp>
      <p:sp>
        <p:nvSpPr>
          <p:cNvPr id="12" name="TextBox 12"/>
          <p:cNvSpPr txBox="1"/>
          <p:nvPr/>
        </p:nvSpPr>
        <p:spPr>
          <a:xfrm>
            <a:off x="3557571" y="315169"/>
            <a:ext cx="1877910" cy="10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93"/>
              </a:lnSpc>
            </a:pPr>
            <a:r>
              <a:rPr lang="en-US">
                <a:solidFill>
                  <a:srgbClr val="141414"/>
                </a:solidFill>
                <a:latin typeface="Muli Regular"/>
              </a:rPr>
              <a:t>Kolozs megyei magyartanárok </a:t>
            </a:r>
          </a:p>
        </p:txBody>
      </p:sp>
      <p:sp>
        <p:nvSpPr>
          <p:cNvPr id="13" name="AutoShape 13"/>
          <p:cNvSpPr/>
          <p:nvPr/>
        </p:nvSpPr>
        <p:spPr>
          <a:xfrm>
            <a:off x="4718039" y="954100"/>
            <a:ext cx="359585" cy="359585"/>
          </a:xfrm>
          <a:prstGeom prst="rect">
            <a:avLst/>
          </a:prstGeom>
          <a:solidFill>
            <a:srgbClr val="FDB137"/>
          </a:solid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34" y="1105459"/>
            <a:ext cx="1350379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3969" y="359846"/>
            <a:ext cx="3118512" cy="20410"/>
            <a:chOff x="0" y="0"/>
            <a:chExt cx="13202963" cy="86410"/>
          </a:xfrm>
        </p:grpSpPr>
        <p:sp>
          <p:nvSpPr>
            <p:cNvPr id="3" name="AutoShape 3"/>
            <p:cNvSpPr/>
            <p:nvPr/>
          </p:nvSpPr>
          <p:spPr>
            <a:xfrm>
              <a:off x="0" y="24155"/>
              <a:ext cx="13202963" cy="3810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0" y="0"/>
              <a:ext cx="1091410" cy="8641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012079" y="936102"/>
            <a:ext cx="3318948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21"/>
              </a:lnSpc>
            </a:pPr>
            <a:r>
              <a:rPr lang="en-US" sz="800" dirty="0">
                <a:solidFill>
                  <a:srgbClr val="000000"/>
                </a:solidFill>
                <a:latin typeface="Muli Regular"/>
              </a:rPr>
              <a:t>„</a:t>
            </a:r>
            <a:r>
              <a:rPr lang="en-US" sz="800" dirty="0" err="1">
                <a:solidFill>
                  <a:srgbClr val="000000"/>
                </a:solidFill>
                <a:latin typeface="Muli Regular"/>
              </a:rPr>
              <a:t>Vagyok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, mint </a:t>
            </a:r>
            <a:r>
              <a:rPr lang="en-US" sz="800" dirty="0" err="1">
                <a:solidFill>
                  <a:srgbClr val="000000"/>
                </a:solidFill>
                <a:latin typeface="Muli Regular"/>
              </a:rPr>
              <a:t>minden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800" dirty="0" smtClean="0">
                <a:solidFill>
                  <a:srgbClr val="000000"/>
                </a:solidFill>
                <a:latin typeface="Muli Regular"/>
              </a:rPr>
              <a:t>ember</a:t>
            </a:r>
            <a:r>
              <a:rPr lang="hu-HU" sz="800" dirty="0" smtClean="0">
                <a:solidFill>
                  <a:srgbClr val="000000"/>
                </a:solidFill>
                <a:latin typeface="Muli Regular"/>
              </a:rPr>
              <a:t>:</a:t>
            </a:r>
            <a:r>
              <a:rPr lang="en-US" sz="800" dirty="0" smtClean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Muli Regular"/>
              </a:rPr>
              <a:t>fenség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, </a:t>
            </a:r>
          </a:p>
          <a:p>
            <a:pPr>
              <a:lnSpc>
                <a:spcPts val="1221"/>
              </a:lnSpc>
            </a:pPr>
            <a:r>
              <a:rPr lang="en-US" sz="800" dirty="0" err="1">
                <a:solidFill>
                  <a:srgbClr val="000000"/>
                </a:solidFill>
                <a:latin typeface="Arimo"/>
              </a:rPr>
              <a:t>Észak-fok</a:t>
            </a:r>
            <a:r>
              <a:rPr lang="en-US" sz="8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800" dirty="0" err="1">
                <a:solidFill>
                  <a:srgbClr val="000000"/>
                </a:solidFill>
                <a:latin typeface="Arimo"/>
              </a:rPr>
              <a:t>titok</a:t>
            </a:r>
            <a:r>
              <a:rPr lang="en-US" sz="8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800" dirty="0" err="1">
                <a:solidFill>
                  <a:srgbClr val="000000"/>
                </a:solidFill>
                <a:latin typeface="Arimo"/>
              </a:rPr>
              <a:t>idegenség</a:t>
            </a:r>
            <a:r>
              <a:rPr lang="en-US" sz="800" dirty="0" smtClean="0">
                <a:solidFill>
                  <a:srgbClr val="000000"/>
                </a:solidFill>
                <a:latin typeface="Arimo"/>
              </a:rPr>
              <a:t>,</a:t>
            </a:r>
            <a:endParaRPr lang="hu-HU" sz="800" dirty="0" smtClean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1221"/>
              </a:lnSpc>
            </a:pPr>
            <a:r>
              <a:rPr lang="hu-HU" sz="800" dirty="0" smtClean="0">
                <a:solidFill>
                  <a:srgbClr val="000000"/>
                </a:solidFill>
                <a:latin typeface="Arimo"/>
              </a:rPr>
              <a:t>Lidérces messze fény,</a:t>
            </a:r>
          </a:p>
          <a:p>
            <a:pPr>
              <a:lnSpc>
                <a:spcPts val="1221"/>
              </a:lnSpc>
            </a:pPr>
            <a:r>
              <a:rPr lang="hu-HU" sz="800" dirty="0" smtClean="0">
                <a:solidFill>
                  <a:srgbClr val="000000"/>
                </a:solidFill>
                <a:latin typeface="Arimo"/>
              </a:rPr>
              <a:t>Lidérces messze fény.</a:t>
            </a:r>
          </a:p>
          <a:p>
            <a:pPr>
              <a:lnSpc>
                <a:spcPts val="1221"/>
              </a:lnSpc>
            </a:pPr>
            <a:endParaRPr lang="en-US" sz="800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1221"/>
              </a:lnSpc>
            </a:pPr>
            <a:r>
              <a:rPr lang="en-US" sz="800" dirty="0">
                <a:solidFill>
                  <a:srgbClr val="000000"/>
                </a:solidFill>
                <a:latin typeface="Arimo"/>
              </a:rPr>
              <a:t>De </a:t>
            </a:r>
            <a:r>
              <a:rPr lang="en-US" sz="800" dirty="0" err="1">
                <a:solidFill>
                  <a:srgbClr val="000000"/>
                </a:solidFill>
                <a:latin typeface="Arimo"/>
              </a:rPr>
              <a:t>jaj</a:t>
            </a:r>
            <a:r>
              <a:rPr lang="en-US" sz="8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800" dirty="0" err="1">
                <a:solidFill>
                  <a:srgbClr val="000000"/>
                </a:solidFill>
                <a:latin typeface="Arimo"/>
              </a:rPr>
              <a:t>nem</a:t>
            </a:r>
            <a:r>
              <a:rPr lang="en-US" sz="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rimo"/>
              </a:rPr>
              <a:t>tudok</a:t>
            </a:r>
            <a:r>
              <a:rPr lang="en-US" sz="800" dirty="0">
                <a:solidFill>
                  <a:srgbClr val="000000"/>
                </a:solidFill>
                <a:latin typeface="Arimo"/>
              </a:rPr>
              <a:t> </a:t>
            </a:r>
            <a:r>
              <a:rPr lang="hu-HU" sz="800" dirty="0" err="1">
                <a:solidFill>
                  <a:srgbClr val="000000"/>
                </a:solidFill>
                <a:latin typeface="Arimo"/>
              </a:rPr>
              <a:t>í</a:t>
            </a:r>
            <a:r>
              <a:rPr lang="en-US" sz="800" dirty="0" err="1" smtClean="0">
                <a:solidFill>
                  <a:srgbClr val="000000"/>
                </a:solidFill>
                <a:latin typeface="Arimo"/>
              </a:rPr>
              <a:t>gy</a:t>
            </a:r>
            <a:r>
              <a:rPr lang="en-US" sz="800" dirty="0" smtClean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rimo"/>
              </a:rPr>
              <a:t>maradni</a:t>
            </a:r>
            <a:r>
              <a:rPr lang="en-US" sz="800" dirty="0">
                <a:solidFill>
                  <a:srgbClr val="000000"/>
                </a:solidFill>
                <a:latin typeface="Arimo"/>
              </a:rPr>
              <a:t>,</a:t>
            </a:r>
          </a:p>
          <a:p>
            <a:pPr>
              <a:lnSpc>
                <a:spcPts val="1221"/>
              </a:lnSpc>
            </a:pPr>
            <a:r>
              <a:rPr lang="en-US" sz="800" dirty="0" err="1">
                <a:solidFill>
                  <a:srgbClr val="000000"/>
                </a:solidFill>
                <a:latin typeface="Arimo"/>
              </a:rPr>
              <a:t>Szeretném</a:t>
            </a:r>
            <a:r>
              <a:rPr lang="en-US" sz="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rimo"/>
              </a:rPr>
              <a:t>magam</a:t>
            </a:r>
            <a:r>
              <a:rPr lang="en-US" sz="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rimo"/>
              </a:rPr>
              <a:t>megmutatni</a:t>
            </a:r>
            <a:r>
              <a:rPr lang="en-US" sz="800" dirty="0">
                <a:solidFill>
                  <a:srgbClr val="000000"/>
                </a:solidFill>
                <a:latin typeface="Arimo"/>
              </a:rPr>
              <a:t>, </a:t>
            </a:r>
          </a:p>
          <a:p>
            <a:pPr>
              <a:lnSpc>
                <a:spcPts val="1221"/>
              </a:lnSpc>
            </a:pPr>
            <a:r>
              <a:rPr lang="en-US" sz="800" dirty="0" err="1">
                <a:solidFill>
                  <a:srgbClr val="000000"/>
                </a:solidFill>
                <a:latin typeface="Arimo"/>
              </a:rPr>
              <a:t>Hogy</a:t>
            </a:r>
            <a:r>
              <a:rPr lang="en-US" sz="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rimo"/>
              </a:rPr>
              <a:t>látva</a:t>
            </a:r>
            <a:r>
              <a:rPr lang="en-US" sz="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rimo"/>
              </a:rPr>
              <a:t>lássanak</a:t>
            </a:r>
            <a:r>
              <a:rPr lang="en-US" sz="800" dirty="0">
                <a:solidFill>
                  <a:srgbClr val="000000"/>
                </a:solidFill>
                <a:latin typeface="Arimo"/>
              </a:rPr>
              <a:t>,</a:t>
            </a:r>
          </a:p>
          <a:p>
            <a:pPr>
              <a:lnSpc>
                <a:spcPts val="1221"/>
              </a:lnSpc>
            </a:pPr>
            <a:r>
              <a:rPr lang="en-US" sz="800" dirty="0" err="1">
                <a:solidFill>
                  <a:srgbClr val="000000"/>
                </a:solidFill>
                <a:latin typeface="Arimo"/>
              </a:rPr>
              <a:t>Hogy</a:t>
            </a:r>
            <a:r>
              <a:rPr lang="en-US" sz="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rimo"/>
              </a:rPr>
              <a:t>látva</a:t>
            </a:r>
            <a:r>
              <a:rPr lang="en-US" sz="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rimo"/>
              </a:rPr>
              <a:t>lássanak</a:t>
            </a:r>
            <a:r>
              <a:rPr lang="en-US" sz="800" dirty="0">
                <a:solidFill>
                  <a:srgbClr val="000000"/>
                </a:solidFill>
                <a:latin typeface="Arimo"/>
              </a:rPr>
              <a:t>.</a:t>
            </a:r>
          </a:p>
          <a:p>
            <a:pPr>
              <a:lnSpc>
                <a:spcPts val="1221"/>
              </a:lnSpc>
            </a:pPr>
            <a:r>
              <a:rPr lang="en-US" sz="800" dirty="0">
                <a:solidFill>
                  <a:srgbClr val="000000"/>
                </a:solidFill>
                <a:latin typeface="Arimo"/>
              </a:rPr>
              <a:t> </a:t>
            </a:r>
          </a:p>
          <a:p>
            <a:pPr>
              <a:lnSpc>
                <a:spcPts val="1221"/>
              </a:lnSpc>
            </a:pPr>
            <a:r>
              <a:rPr lang="en-US" sz="800" dirty="0" err="1">
                <a:solidFill>
                  <a:srgbClr val="000000"/>
                </a:solidFill>
                <a:latin typeface="Arimo"/>
              </a:rPr>
              <a:t>Ezért</a:t>
            </a:r>
            <a:r>
              <a:rPr lang="en-US" sz="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mo"/>
              </a:rPr>
              <a:t>minden</a:t>
            </a:r>
            <a:r>
              <a:rPr lang="hu-HU" sz="800" dirty="0" smtClean="0">
                <a:solidFill>
                  <a:srgbClr val="000000"/>
                </a:solidFill>
                <a:latin typeface="Arimo"/>
              </a:rPr>
              <a:t>:</a:t>
            </a:r>
            <a:r>
              <a:rPr lang="en-US" sz="800" dirty="0" smtClean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rimo"/>
              </a:rPr>
              <a:t>önkínzás</a:t>
            </a:r>
            <a:r>
              <a:rPr lang="en-US" sz="8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800" dirty="0" err="1">
                <a:solidFill>
                  <a:srgbClr val="000000"/>
                </a:solidFill>
                <a:latin typeface="Arimo"/>
              </a:rPr>
              <a:t>ének</a:t>
            </a:r>
            <a:r>
              <a:rPr lang="en-US" sz="800" dirty="0">
                <a:solidFill>
                  <a:srgbClr val="000000"/>
                </a:solidFill>
                <a:latin typeface="Arimo"/>
              </a:rPr>
              <a:t>:</a:t>
            </a:r>
          </a:p>
          <a:p>
            <a:pPr>
              <a:lnSpc>
                <a:spcPts val="1221"/>
              </a:lnSpc>
            </a:pPr>
            <a:r>
              <a:rPr lang="en-US" sz="800" dirty="0" err="1">
                <a:solidFill>
                  <a:srgbClr val="000000"/>
                </a:solidFill>
                <a:latin typeface="Arimo"/>
              </a:rPr>
              <a:t>Szeretném</a:t>
            </a:r>
            <a:r>
              <a:rPr lang="en-US" sz="8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800" dirty="0" err="1">
                <a:solidFill>
                  <a:srgbClr val="000000"/>
                </a:solidFill>
                <a:latin typeface="Arimo"/>
              </a:rPr>
              <a:t>hogyha</a:t>
            </a:r>
            <a:r>
              <a:rPr lang="en-US" sz="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rimo"/>
              </a:rPr>
              <a:t>szeretnének</a:t>
            </a:r>
            <a:r>
              <a:rPr lang="en-US" sz="800" dirty="0">
                <a:solidFill>
                  <a:srgbClr val="000000"/>
                </a:solidFill>
                <a:latin typeface="Arimo"/>
              </a:rPr>
              <a:t>.” </a:t>
            </a:r>
          </a:p>
          <a:p>
            <a:pPr>
              <a:lnSpc>
                <a:spcPts val="1221"/>
              </a:lnSpc>
            </a:pPr>
            <a:endParaRPr lang="en-US" sz="800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1221"/>
              </a:lnSpc>
            </a:pPr>
            <a:r>
              <a:rPr lang="en-US" sz="800" dirty="0">
                <a:solidFill>
                  <a:srgbClr val="000000"/>
                </a:solidFill>
                <a:latin typeface="Arimo"/>
              </a:rPr>
              <a:t>(</a:t>
            </a:r>
            <a:r>
              <a:rPr lang="en-US" sz="800" dirty="0" err="1">
                <a:solidFill>
                  <a:srgbClr val="000000"/>
                </a:solidFill>
                <a:latin typeface="Arimo"/>
              </a:rPr>
              <a:t>Ady</a:t>
            </a:r>
            <a:r>
              <a:rPr lang="en-US" sz="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rimo"/>
              </a:rPr>
              <a:t>Endre</a:t>
            </a:r>
            <a:r>
              <a:rPr lang="en-US" sz="800" dirty="0">
                <a:solidFill>
                  <a:srgbClr val="000000"/>
                </a:solidFill>
                <a:latin typeface="Arimo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mo"/>
              </a:rPr>
              <a:t>Szeretném</a:t>
            </a:r>
            <a:r>
              <a:rPr lang="en-US" sz="800" dirty="0">
                <a:solidFill>
                  <a:srgbClr val="000000"/>
                </a:solidFill>
                <a:latin typeface="Arimo"/>
              </a:rPr>
              <a:t>, ha </a:t>
            </a:r>
            <a:r>
              <a:rPr lang="en-US" sz="800" dirty="0" err="1">
                <a:solidFill>
                  <a:srgbClr val="000000"/>
                </a:solidFill>
                <a:latin typeface="Arimo"/>
              </a:rPr>
              <a:t>szeretnének</a:t>
            </a:r>
            <a:r>
              <a:rPr lang="en-US" sz="800" dirty="0">
                <a:solidFill>
                  <a:srgbClr val="000000"/>
                </a:solidFill>
                <a:latin typeface="Arimo"/>
              </a:rPr>
              <a:t>) </a:t>
            </a:r>
          </a:p>
          <a:p>
            <a:pPr>
              <a:lnSpc>
                <a:spcPts val="1221"/>
              </a:lnSpc>
            </a:pPr>
            <a:endParaRPr lang="en-US" sz="834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72337" y="380127"/>
            <a:ext cx="4345701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14"/>
              </a:lnSpc>
            </a:pPr>
            <a:r>
              <a:rPr lang="en-US" sz="1653">
                <a:solidFill>
                  <a:srgbClr val="141414"/>
                </a:solidFill>
                <a:latin typeface="Muli Regular"/>
              </a:rPr>
              <a:t>Orbán Gyöngyi: Megértő irodalomolvasás - tankönyvek 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4971441" y="816525"/>
            <a:ext cx="359585" cy="359585"/>
            <a:chOff x="0" y="0"/>
            <a:chExt cx="1708150" cy="17081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4099F7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71441" y="1176110"/>
            <a:ext cx="359585" cy="359585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5151234" y="582495"/>
            <a:ext cx="359585" cy="359585"/>
          </a:xfrm>
          <a:prstGeom prst="rect">
            <a:avLst/>
          </a:prstGeom>
          <a:solidFill>
            <a:srgbClr val="F36648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9802" y="1034990"/>
            <a:ext cx="1429800" cy="19064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5151234" y="1535695"/>
            <a:ext cx="359585" cy="359585"/>
          </a:xfrm>
          <a:prstGeom prst="rect">
            <a:avLst/>
          </a:prstGeom>
          <a:solidFill>
            <a:srgbClr val="FDB137"/>
          </a:solidFill>
        </p:spPr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319517" y="1620044"/>
            <a:ext cx="831717" cy="129587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557571" y="315169"/>
            <a:ext cx="1877910" cy="10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93"/>
              </a:lnSpc>
            </a:pPr>
            <a:r>
              <a:rPr lang="en-US">
                <a:solidFill>
                  <a:srgbClr val="141414"/>
                </a:solidFill>
                <a:latin typeface="Muli Regular"/>
              </a:rPr>
              <a:t>Kolozs megyei magyartanárok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3969" y="359846"/>
            <a:ext cx="3118512" cy="20410"/>
            <a:chOff x="0" y="0"/>
            <a:chExt cx="13202963" cy="86410"/>
          </a:xfrm>
        </p:grpSpPr>
        <p:sp>
          <p:nvSpPr>
            <p:cNvPr id="3" name="AutoShape 3"/>
            <p:cNvSpPr/>
            <p:nvPr/>
          </p:nvSpPr>
          <p:spPr>
            <a:xfrm>
              <a:off x="0" y="24155"/>
              <a:ext cx="13202963" cy="3810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0" y="0"/>
              <a:ext cx="1091410" cy="8641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50745" y="487885"/>
            <a:ext cx="4193683" cy="2167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35"/>
              </a:lnSpc>
            </a:pPr>
            <a:endParaRPr sz="179" dirty="0"/>
          </a:p>
          <a:p>
            <a:pPr algn="just">
              <a:lnSpc>
                <a:spcPts val="1335"/>
              </a:lnSpc>
            </a:pPr>
            <a:r>
              <a:rPr lang="en-US" sz="911" dirty="0">
                <a:solidFill>
                  <a:srgbClr val="000000"/>
                </a:solidFill>
                <a:latin typeface="Arimo"/>
              </a:rPr>
              <a:t>„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Az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individuum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rejtélye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és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kimondhatatlansága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az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ami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állandóan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megértésre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és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értelmezésre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szorul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és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magában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hordozza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azt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smtClean="0">
                <a:solidFill>
                  <a:srgbClr val="000000"/>
                </a:solidFill>
                <a:latin typeface="Arimo"/>
              </a:rPr>
              <a:t>a</a:t>
            </a:r>
            <a:r>
              <a:rPr lang="hu-HU" sz="911" dirty="0" smtClean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 smtClean="0">
                <a:solidFill>
                  <a:srgbClr val="000000"/>
                </a:solidFill>
                <a:latin typeface="Arimo"/>
              </a:rPr>
              <a:t>felismerést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hogy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az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ember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interszubjektív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szituációban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létező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lény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Ebből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a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helyzetéből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adódik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hogy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nincs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szilárd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helye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ezen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a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világon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mert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állandó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ugrásra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kényszerül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a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lét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szakadékai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fölött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világok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közötti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átjárásra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megértésre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és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megértetésre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szorul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ugyanakkor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ez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az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állandó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mozgás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keresés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a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feltétele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annak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hogy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részesüljön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a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mindenkori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Másikkal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való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találkozás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felvilágosodást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911" dirty="0" err="1">
                <a:solidFill>
                  <a:srgbClr val="F36648"/>
                </a:solidFill>
                <a:latin typeface="Arimo Bold"/>
              </a:rPr>
              <a:t>igazságtörténést</a:t>
            </a:r>
            <a:r>
              <a:rPr lang="en-US" sz="911" dirty="0">
                <a:solidFill>
                  <a:srgbClr val="F36648"/>
                </a:solidFill>
                <a:latin typeface="Arimo Bold"/>
              </a:rPr>
              <a:t> 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is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magában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hordozó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felszabadító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élményében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.”</a:t>
            </a:r>
          </a:p>
          <a:p>
            <a:pPr algn="just">
              <a:lnSpc>
                <a:spcPts val="1335"/>
              </a:lnSpc>
            </a:pPr>
            <a:endParaRPr lang="en-US" sz="911" dirty="0">
              <a:solidFill>
                <a:srgbClr val="000000"/>
              </a:solidFill>
              <a:latin typeface="Arimo"/>
            </a:endParaRPr>
          </a:p>
          <a:p>
            <a:pPr algn="just">
              <a:lnSpc>
                <a:spcPts val="1335"/>
              </a:lnSpc>
            </a:pPr>
            <a:r>
              <a:rPr lang="en-US" sz="911" dirty="0">
                <a:solidFill>
                  <a:srgbClr val="000000"/>
                </a:solidFill>
                <a:latin typeface="Arimo"/>
              </a:rPr>
              <a:t>(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Orbán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Gyöngyi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: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Ugyanúgy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, mint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eddig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. A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hermeneutika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helye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az</a:t>
            </a:r>
            <a:endParaRPr lang="en-US" sz="911" dirty="0">
              <a:solidFill>
                <a:srgbClr val="000000"/>
              </a:solidFill>
              <a:latin typeface="Arimo"/>
            </a:endParaRPr>
          </a:p>
          <a:p>
            <a:pPr algn="just">
              <a:lnSpc>
                <a:spcPts val="1335"/>
              </a:lnSpc>
            </a:pPr>
            <a:r>
              <a:rPr lang="en-US" sz="911" dirty="0" err="1">
                <a:solidFill>
                  <a:srgbClr val="000000"/>
                </a:solidFill>
                <a:latin typeface="Arimo"/>
              </a:rPr>
              <a:t>irodalomtanításban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. In: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Elektronikus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könyv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és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nevelés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. Xl. </a:t>
            </a:r>
            <a:r>
              <a:rPr lang="en-US" sz="911" dirty="0" err="1">
                <a:solidFill>
                  <a:srgbClr val="000000"/>
                </a:solidFill>
                <a:latin typeface="Arimo"/>
              </a:rPr>
              <a:t>évfolyam</a:t>
            </a:r>
            <a:r>
              <a:rPr lang="en-US" sz="911" dirty="0">
                <a:solidFill>
                  <a:srgbClr val="000000"/>
                </a:solidFill>
                <a:latin typeface="Arimo"/>
              </a:rPr>
              <a:t> 2009/1</a:t>
            </a:r>
            <a:r>
              <a:rPr lang="en-US" sz="911" dirty="0" smtClean="0">
                <a:solidFill>
                  <a:srgbClr val="000000"/>
                </a:solidFill>
                <a:latin typeface="Arimo"/>
              </a:rPr>
              <a:t>.</a:t>
            </a:r>
            <a:r>
              <a:rPr lang="hu-HU" sz="911" dirty="0" smtClean="0">
                <a:solidFill>
                  <a:srgbClr val="000000"/>
                </a:solidFill>
                <a:latin typeface="Arimo"/>
              </a:rPr>
              <a:t>)</a:t>
            </a:r>
            <a:endParaRPr lang="en-US" sz="911" dirty="0">
              <a:solidFill>
                <a:srgbClr val="000000"/>
              </a:solidFill>
              <a:latin typeface="Arimo"/>
            </a:endParaRPr>
          </a:p>
          <a:p>
            <a:pPr algn="just">
              <a:lnSpc>
                <a:spcPts val="1335"/>
              </a:lnSpc>
            </a:pPr>
            <a:r>
              <a:rPr lang="en-US" sz="911" dirty="0">
                <a:solidFill>
                  <a:srgbClr val="000000"/>
                </a:solidFill>
                <a:latin typeface="Arimo"/>
              </a:rPr>
              <a:t>http://www.tanszertar.hu/eken/2009_01/ogy_0901.htm</a:t>
            </a: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718039" y="582495"/>
            <a:ext cx="359585" cy="359585"/>
            <a:chOff x="0" y="0"/>
            <a:chExt cx="1708150" cy="17081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4099F7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97831" y="942080"/>
            <a:ext cx="359585" cy="359585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5151234" y="582495"/>
            <a:ext cx="359585" cy="359585"/>
          </a:xfrm>
          <a:prstGeom prst="rect">
            <a:avLst/>
          </a:prstGeom>
          <a:solidFill>
            <a:srgbClr val="F36648"/>
          </a:solidFill>
        </p:spPr>
      </p:sp>
      <p:sp>
        <p:nvSpPr>
          <p:cNvPr id="10" name="TextBox 10"/>
          <p:cNvSpPr txBox="1"/>
          <p:nvPr/>
        </p:nvSpPr>
        <p:spPr>
          <a:xfrm>
            <a:off x="3557571" y="315169"/>
            <a:ext cx="1877910" cy="10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93"/>
              </a:lnSpc>
            </a:pPr>
            <a:r>
              <a:rPr lang="en-US">
                <a:solidFill>
                  <a:srgbClr val="141414"/>
                </a:solidFill>
                <a:latin typeface="Muli Regular"/>
              </a:rPr>
              <a:t>Kolozs megyei magyartanárok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3969" y="359846"/>
            <a:ext cx="3118512" cy="20410"/>
            <a:chOff x="0" y="0"/>
            <a:chExt cx="13202963" cy="86410"/>
          </a:xfrm>
        </p:grpSpPr>
        <p:sp>
          <p:nvSpPr>
            <p:cNvPr id="3" name="AutoShape 3"/>
            <p:cNvSpPr/>
            <p:nvPr/>
          </p:nvSpPr>
          <p:spPr>
            <a:xfrm>
              <a:off x="0" y="24155"/>
              <a:ext cx="13202963" cy="3810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0" y="0"/>
              <a:ext cx="1091410" cy="8641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54983" y="1167668"/>
            <a:ext cx="2744731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5"/>
              </a:lnSpc>
            </a:pPr>
            <a:endParaRPr sz="179" dirty="0"/>
          </a:p>
          <a:p>
            <a:pPr algn="just">
              <a:lnSpc>
                <a:spcPts val="835"/>
              </a:lnSpc>
            </a:pPr>
            <a:r>
              <a:rPr lang="en-US" sz="800" dirty="0" err="1">
                <a:solidFill>
                  <a:srgbClr val="000000"/>
                </a:solidFill>
                <a:latin typeface="Muli Regular"/>
              </a:rPr>
              <a:t>Sokféle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Muli Regular"/>
              </a:rPr>
              <a:t>elemzésmód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Muli Regular"/>
              </a:rPr>
              <a:t>létezik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, de </a:t>
            </a:r>
            <a:r>
              <a:rPr lang="en-US" sz="800" dirty="0" err="1">
                <a:solidFill>
                  <a:srgbClr val="000000"/>
                </a:solidFill>
                <a:latin typeface="Muli Regular"/>
              </a:rPr>
              <a:t>egységes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Muli Regular"/>
              </a:rPr>
              <a:t>recept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Muli Regular"/>
              </a:rPr>
              <a:t>nincs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. </a:t>
            </a:r>
            <a:r>
              <a:rPr lang="en-US" sz="800" dirty="0" err="1">
                <a:solidFill>
                  <a:srgbClr val="000000"/>
                </a:solidFill>
                <a:latin typeface="Muli Regular"/>
              </a:rPr>
              <a:t>Mindenkinek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Muli Regular"/>
              </a:rPr>
              <a:t>magának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Muli Regular"/>
              </a:rPr>
              <a:t>kell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Muli Regular"/>
              </a:rPr>
              <a:t>kialakítani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 a </a:t>
            </a:r>
            <a:r>
              <a:rPr lang="en-US" sz="800" dirty="0" err="1">
                <a:solidFill>
                  <a:srgbClr val="000000"/>
                </a:solidFill>
                <a:latin typeface="Muli Regular"/>
              </a:rPr>
              <a:t>saját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Muli Regular"/>
              </a:rPr>
              <a:t>elemzésmódját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800" dirty="0" err="1">
                <a:solidFill>
                  <a:srgbClr val="000000"/>
                </a:solidFill>
                <a:latin typeface="Muli Regular"/>
              </a:rPr>
              <a:t>hisz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Muli Regular"/>
              </a:rPr>
              <a:t>bármelyik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Muli Regular"/>
              </a:rPr>
              <a:t>módszert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Muli Regular"/>
              </a:rPr>
              <a:t>csak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800" dirty="0" err="1">
                <a:solidFill>
                  <a:srgbClr val="F36648"/>
                </a:solidFill>
                <a:latin typeface="Muli Regular Bold"/>
              </a:rPr>
              <a:t>saját</a:t>
            </a:r>
            <a:r>
              <a:rPr lang="en-US" sz="800" dirty="0">
                <a:solidFill>
                  <a:srgbClr val="F36648"/>
                </a:solidFill>
                <a:latin typeface="Muli Regular Bold"/>
              </a:rPr>
              <a:t> </a:t>
            </a:r>
            <a:r>
              <a:rPr lang="en-US" sz="800" dirty="0" err="1">
                <a:solidFill>
                  <a:srgbClr val="F36648"/>
                </a:solidFill>
                <a:latin typeface="Muli Regular Bold"/>
              </a:rPr>
              <a:t>magán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Muli Regular"/>
              </a:rPr>
              <a:t>átszűrve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Muli Regular"/>
              </a:rPr>
              <a:t>alkalmazhatja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Muli Regular"/>
              </a:rPr>
              <a:t>eredményesen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.</a:t>
            </a:r>
          </a:p>
          <a:p>
            <a:pPr algn="just">
              <a:lnSpc>
                <a:spcPts val="835"/>
              </a:lnSpc>
            </a:pPr>
            <a:endParaRPr lang="en-US" sz="800" dirty="0">
              <a:solidFill>
                <a:srgbClr val="000000"/>
              </a:solidFill>
              <a:latin typeface="Muli Regular"/>
            </a:endParaRPr>
          </a:p>
          <a:p>
            <a:pPr algn="just">
              <a:lnSpc>
                <a:spcPts val="835"/>
              </a:lnSpc>
            </a:pPr>
            <a:r>
              <a:rPr lang="en-US" sz="800" dirty="0" err="1">
                <a:solidFill>
                  <a:srgbClr val="000000"/>
                </a:solidFill>
                <a:latin typeface="Muli Regular"/>
              </a:rPr>
              <a:t>Mindenki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 a </a:t>
            </a:r>
            <a:r>
              <a:rPr lang="en-US" sz="800" dirty="0" err="1">
                <a:solidFill>
                  <a:srgbClr val="F36648"/>
                </a:solidFill>
                <a:latin typeface="Muli Regular Bold"/>
              </a:rPr>
              <a:t>saját</a:t>
            </a:r>
            <a:r>
              <a:rPr lang="en-US" sz="800" dirty="0">
                <a:solidFill>
                  <a:srgbClr val="F36648"/>
                </a:solidFill>
                <a:latin typeface="Muli Regular Bold"/>
              </a:rPr>
              <a:t> </a:t>
            </a:r>
            <a:r>
              <a:rPr lang="en-US" sz="800" dirty="0" err="1">
                <a:solidFill>
                  <a:srgbClr val="F36648"/>
                </a:solidFill>
                <a:latin typeface="Muli Regular Bold"/>
              </a:rPr>
              <a:t>egyéniségét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Muli Regular"/>
              </a:rPr>
              <a:t>érvényesítse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 a </a:t>
            </a:r>
            <a:r>
              <a:rPr lang="en-US" sz="800" dirty="0" err="1" smtClean="0">
                <a:solidFill>
                  <a:srgbClr val="000000"/>
                </a:solidFill>
                <a:latin typeface="Muli Regular"/>
              </a:rPr>
              <a:t>versben</a:t>
            </a:r>
            <a:r>
              <a:rPr lang="hu-HU" sz="800" dirty="0">
                <a:solidFill>
                  <a:srgbClr val="000000"/>
                </a:solidFill>
                <a:latin typeface="Muli Regular"/>
              </a:rPr>
              <a:t>!</a:t>
            </a:r>
            <a:endParaRPr lang="en-US" sz="800" dirty="0">
              <a:solidFill>
                <a:srgbClr val="000000"/>
              </a:solidFill>
              <a:latin typeface="Muli Regular"/>
            </a:endParaRPr>
          </a:p>
          <a:p>
            <a:pPr algn="just">
              <a:lnSpc>
                <a:spcPts val="835"/>
              </a:lnSpc>
            </a:pPr>
            <a:endParaRPr lang="en-US" sz="800" dirty="0">
              <a:solidFill>
                <a:srgbClr val="000000"/>
              </a:solidFill>
              <a:latin typeface="Muli Regular"/>
            </a:endParaRPr>
          </a:p>
          <a:p>
            <a:pPr algn="just">
              <a:lnSpc>
                <a:spcPts val="835"/>
              </a:lnSpc>
            </a:pPr>
            <a:endParaRPr lang="en-US" sz="800" dirty="0">
              <a:solidFill>
                <a:srgbClr val="000000"/>
              </a:solidFill>
              <a:latin typeface="Muli Regular"/>
            </a:endParaRPr>
          </a:p>
          <a:p>
            <a:pPr algn="just">
              <a:lnSpc>
                <a:spcPts val="835"/>
              </a:lnSpc>
            </a:pPr>
            <a:endParaRPr lang="en-US" sz="800" dirty="0">
              <a:solidFill>
                <a:srgbClr val="000000"/>
              </a:solidFill>
              <a:latin typeface="Muli Regular"/>
            </a:endParaRPr>
          </a:p>
          <a:p>
            <a:pPr algn="just">
              <a:lnSpc>
                <a:spcPts val="835"/>
              </a:lnSpc>
            </a:pPr>
            <a:r>
              <a:rPr lang="en-US" sz="800" dirty="0" err="1">
                <a:solidFill>
                  <a:srgbClr val="000000"/>
                </a:solidFill>
                <a:latin typeface="Muli Regular"/>
              </a:rPr>
              <a:t>Verselemzéseitek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Muli Regular"/>
              </a:rPr>
              <a:t>során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Muli Regular"/>
              </a:rPr>
              <a:t>érdemes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Muli Regular"/>
              </a:rPr>
              <a:t>visszaemlékeznetek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Muli Regular"/>
              </a:rPr>
              <a:t>olyan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800" u="sng" dirty="0" err="1" smtClean="0">
                <a:solidFill>
                  <a:srgbClr val="000000"/>
                </a:solidFill>
                <a:latin typeface="Muli Regular"/>
              </a:rPr>
              <a:t>módszerekre</a:t>
            </a:r>
            <a:r>
              <a:rPr lang="en-US" sz="800" dirty="0" smtClean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is, </a:t>
            </a:r>
            <a:r>
              <a:rPr lang="en-US" sz="800" dirty="0" err="1">
                <a:solidFill>
                  <a:srgbClr val="000000"/>
                </a:solidFill>
                <a:latin typeface="Muli Regular"/>
              </a:rPr>
              <a:t>melyeket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Muli Regular"/>
              </a:rPr>
              <a:t>tanórákon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Muli Regular"/>
              </a:rPr>
              <a:t>használtatok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:</a:t>
            </a:r>
          </a:p>
          <a:p>
            <a:pPr algn="just">
              <a:lnSpc>
                <a:spcPts val="835"/>
              </a:lnSpc>
            </a:pPr>
            <a:r>
              <a:rPr lang="en-US" sz="800" dirty="0">
                <a:solidFill>
                  <a:srgbClr val="000000"/>
                </a:solidFill>
                <a:latin typeface="Muli Regular"/>
              </a:rPr>
              <a:t>- </a:t>
            </a:r>
            <a:r>
              <a:rPr lang="en-US" sz="800" dirty="0" err="1">
                <a:solidFill>
                  <a:srgbClr val="000000"/>
                </a:solidFill>
                <a:latin typeface="Muli Regular"/>
              </a:rPr>
              <a:t>összehasonlítói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  </a:t>
            </a:r>
            <a:r>
              <a:rPr lang="en-US" sz="800" dirty="0" err="1" smtClean="0">
                <a:solidFill>
                  <a:srgbClr val="000000"/>
                </a:solidFill>
                <a:latin typeface="Muli Regular"/>
              </a:rPr>
              <a:t>verselemzés</a:t>
            </a:r>
            <a:r>
              <a:rPr lang="hu-HU" sz="800" dirty="0" smtClean="0">
                <a:solidFill>
                  <a:srgbClr val="000000"/>
                </a:solidFill>
                <a:latin typeface="Muli Regular"/>
              </a:rPr>
              <a:t>i</a:t>
            </a:r>
            <a:r>
              <a:rPr lang="en-US" sz="800" dirty="0" smtClean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Muli Regular"/>
              </a:rPr>
              <a:t>tapasztalataitokat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,</a:t>
            </a:r>
          </a:p>
          <a:p>
            <a:pPr algn="just">
              <a:lnSpc>
                <a:spcPts val="835"/>
              </a:lnSpc>
            </a:pPr>
            <a:r>
              <a:rPr lang="en-US" sz="800" dirty="0">
                <a:solidFill>
                  <a:srgbClr val="000000"/>
                </a:solidFill>
                <a:latin typeface="Muli Regular"/>
              </a:rPr>
              <a:t>- </a:t>
            </a:r>
            <a:r>
              <a:rPr lang="en-US" sz="800" dirty="0" err="1">
                <a:solidFill>
                  <a:srgbClr val="000000"/>
                </a:solidFill>
                <a:latin typeface="Muli Regular"/>
              </a:rPr>
              <a:t>világirodalmi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Muli Regular"/>
              </a:rPr>
              <a:t>jártasságotokat</a:t>
            </a:r>
            <a:r>
              <a:rPr lang="hu-HU" sz="800" dirty="0" smtClean="0">
                <a:solidFill>
                  <a:srgbClr val="000000"/>
                </a:solidFill>
                <a:latin typeface="Muli Regular"/>
              </a:rPr>
              <a:t>,</a:t>
            </a:r>
            <a:endParaRPr lang="en-US" sz="800" dirty="0">
              <a:solidFill>
                <a:srgbClr val="000000"/>
              </a:solidFill>
              <a:latin typeface="Muli Regular"/>
            </a:endParaRPr>
          </a:p>
          <a:p>
            <a:pPr algn="just">
              <a:lnSpc>
                <a:spcPts val="835"/>
              </a:lnSpc>
            </a:pPr>
            <a:r>
              <a:rPr lang="en-US" sz="800" dirty="0" smtClean="0">
                <a:solidFill>
                  <a:srgbClr val="000000"/>
                </a:solidFill>
                <a:latin typeface="Muli Regular"/>
              </a:rPr>
              <a:t>-</a:t>
            </a:r>
            <a:r>
              <a:rPr lang="hu-HU" sz="800" dirty="0" smtClean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Muli Regular"/>
              </a:rPr>
              <a:t>nem</a:t>
            </a:r>
            <a:r>
              <a:rPr lang="en-US" sz="800" dirty="0" smtClean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Muli Regular"/>
              </a:rPr>
              <a:t>utolsósorban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Muli Regular"/>
              </a:rPr>
              <a:t>logikus</a:t>
            </a:r>
            <a:r>
              <a:rPr lang="en-US" sz="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Muli Regular"/>
              </a:rPr>
              <a:t>gondolkodásotokat</a:t>
            </a:r>
            <a:r>
              <a:rPr lang="hu-HU" sz="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hu-HU" sz="800" dirty="0" smtClean="0">
                <a:solidFill>
                  <a:srgbClr val="000000"/>
                </a:solidFill>
                <a:latin typeface="Muli Regular"/>
              </a:rPr>
              <a:t>hívhatjátok segítségül.</a:t>
            </a:r>
            <a:endParaRPr lang="en-US" sz="800" dirty="0">
              <a:solidFill>
                <a:srgbClr val="000000"/>
              </a:solidFill>
              <a:latin typeface="Muli Regular"/>
            </a:endParaRPr>
          </a:p>
          <a:p>
            <a:pPr algn="just">
              <a:lnSpc>
                <a:spcPts val="835"/>
              </a:lnSpc>
            </a:pPr>
            <a:endParaRPr lang="en-US" sz="596" dirty="0">
              <a:solidFill>
                <a:srgbClr val="000000"/>
              </a:solidFill>
              <a:latin typeface="Muli Regular"/>
            </a:endParaRPr>
          </a:p>
          <a:p>
            <a:pPr algn="just">
              <a:lnSpc>
                <a:spcPts val="835"/>
              </a:lnSpc>
            </a:pPr>
            <a:endParaRPr lang="en-US" sz="596" dirty="0">
              <a:solidFill>
                <a:srgbClr val="000000"/>
              </a:solidFill>
              <a:latin typeface="Muli Regular"/>
            </a:endParaRP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718039" y="582495"/>
            <a:ext cx="359585" cy="359585"/>
            <a:chOff x="0" y="0"/>
            <a:chExt cx="1708150" cy="17081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4099F7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97831" y="942080"/>
            <a:ext cx="359585" cy="359585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5151234" y="582495"/>
            <a:ext cx="359585" cy="359585"/>
          </a:xfrm>
          <a:prstGeom prst="rect">
            <a:avLst/>
          </a:prstGeom>
          <a:solidFill>
            <a:srgbClr val="F36648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26766" y="713308"/>
            <a:ext cx="1391272" cy="199584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557571" y="315169"/>
            <a:ext cx="1877910" cy="10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93"/>
              </a:lnSpc>
            </a:pPr>
            <a:r>
              <a:rPr lang="en-US">
                <a:solidFill>
                  <a:srgbClr val="141414"/>
                </a:solidFill>
                <a:latin typeface="Muli Regular"/>
              </a:rPr>
              <a:t>Kolozs megyei magyartanárok 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199714" y="2820965"/>
            <a:ext cx="1877910" cy="10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93"/>
              </a:lnSpc>
            </a:pPr>
            <a:r>
              <a:rPr lang="en-US">
                <a:solidFill>
                  <a:srgbClr val="141414"/>
                </a:solidFill>
                <a:latin typeface="Muli Regular"/>
              </a:rPr>
              <a:t>https://www.pinterest.ca/pin/330240585180097945/ 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4983" y="395125"/>
            <a:ext cx="262034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10"/>
              </a:lnSpc>
            </a:pPr>
            <a:r>
              <a:rPr lang="en-US" sz="1007">
                <a:solidFill>
                  <a:srgbClr val="141414"/>
                </a:solidFill>
                <a:latin typeface="Muli Regular"/>
              </a:rPr>
              <a:t>"A vers olyan, mint a lábbeli: mindenki a maga lelki lúdtalpa szerint taposhatja. "</a:t>
            </a:r>
          </a:p>
          <a:p>
            <a:pPr algn="r">
              <a:lnSpc>
                <a:spcPts val="1410"/>
              </a:lnSpc>
            </a:pPr>
            <a:r>
              <a:rPr lang="en-US" sz="1007">
                <a:solidFill>
                  <a:srgbClr val="141414"/>
                </a:solidFill>
                <a:latin typeface="Arimo"/>
              </a:rPr>
              <a:t>(Kányádi Sándor)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025211" y="2505587"/>
            <a:ext cx="734239" cy="734239"/>
          </a:xfrm>
          <a:prstGeom prst="rect">
            <a:avLst/>
          </a:prstGeom>
          <a:solidFill>
            <a:srgbClr val="F36648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25211" y="2505587"/>
            <a:ext cx="734239" cy="734239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290972" y="2505524"/>
            <a:ext cx="734239" cy="734239"/>
            <a:chOff x="0" y="0"/>
            <a:chExt cx="1708150" cy="17081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4099F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2505523"/>
            <a:ext cx="735479" cy="734303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137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323969" y="1317337"/>
            <a:ext cx="5111512" cy="5999"/>
          </a:xfrm>
          <a:prstGeom prst="rect">
            <a:avLst/>
          </a:prstGeom>
          <a:solidFill>
            <a:srgbClr val="141414"/>
          </a:solidFill>
        </p:spPr>
      </p:sp>
      <p:sp>
        <p:nvSpPr>
          <p:cNvPr id="9" name="TextBox 9"/>
          <p:cNvSpPr txBox="1"/>
          <p:nvPr/>
        </p:nvSpPr>
        <p:spPr>
          <a:xfrm>
            <a:off x="323969" y="652833"/>
            <a:ext cx="3967002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23"/>
              </a:lnSpc>
            </a:pPr>
            <a:r>
              <a:rPr lang="en-US" sz="2519">
                <a:solidFill>
                  <a:srgbClr val="141414"/>
                </a:solidFill>
                <a:latin typeface="Muli Regular"/>
              </a:rPr>
              <a:t>A biciklizés tudománya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23969" y="1559584"/>
            <a:ext cx="1090935" cy="500393"/>
            <a:chOff x="0" y="-47625"/>
            <a:chExt cx="4618731" cy="2118529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47625"/>
              <a:ext cx="4618731" cy="651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48"/>
                </a:lnSpc>
              </a:pPr>
              <a:r>
                <a:rPr lang="en-US" sz="891">
                  <a:solidFill>
                    <a:srgbClr val="141414"/>
                  </a:solidFill>
                  <a:latin typeface="Muli Bold Bold"/>
                </a:rPr>
                <a:t>ALKATÉSZEK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85037"/>
              <a:ext cx="4618731" cy="108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48"/>
                </a:lnSpc>
              </a:pPr>
              <a:r>
                <a:rPr lang="en-US" sz="749">
                  <a:solidFill>
                    <a:srgbClr val="141414"/>
                  </a:solidFill>
                  <a:latin typeface="Muli Regular"/>
                </a:rPr>
                <a:t>Eszközök</a:t>
              </a:r>
            </a:p>
            <a:p>
              <a:pPr>
                <a:lnSpc>
                  <a:spcPts val="1048"/>
                </a:lnSpc>
              </a:pPr>
              <a:endParaRPr lang="en-US" sz="749">
                <a:solidFill>
                  <a:srgbClr val="141414"/>
                </a:solidFill>
                <a:latin typeface="Muli Regular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706728" y="1559584"/>
            <a:ext cx="963235" cy="450429"/>
            <a:chOff x="0" y="-47625"/>
            <a:chExt cx="4078085" cy="1907000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47625"/>
              <a:ext cx="4078085" cy="5972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2"/>
                </a:lnSpc>
              </a:pPr>
              <a:r>
                <a:rPr lang="en-US" sz="787">
                  <a:solidFill>
                    <a:srgbClr val="141414"/>
                  </a:solidFill>
                  <a:latin typeface="Muli Bold Bold"/>
                </a:rPr>
                <a:t>STRUKTÚRA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882092"/>
              <a:ext cx="4078085" cy="977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26"/>
                </a:lnSpc>
              </a:pPr>
              <a:r>
                <a:rPr lang="en-US" sz="661">
                  <a:solidFill>
                    <a:srgbClr val="141414"/>
                  </a:solidFill>
                  <a:latin typeface="Muli Regular"/>
                </a:rPr>
                <a:t>Hogyan működik a vers?</a:t>
              </a:r>
            </a:p>
            <a:p>
              <a:pPr>
                <a:lnSpc>
                  <a:spcPts val="925"/>
                </a:lnSpc>
              </a:pPr>
              <a:endParaRPr lang="en-US" sz="661">
                <a:solidFill>
                  <a:srgbClr val="141414"/>
                </a:solidFill>
                <a:latin typeface="Muli Regular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089487" y="1559584"/>
            <a:ext cx="963235" cy="450429"/>
            <a:chOff x="0" y="-47625"/>
            <a:chExt cx="4078085" cy="1907000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47625"/>
              <a:ext cx="4078085" cy="5972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2"/>
                </a:lnSpc>
              </a:pPr>
              <a:r>
                <a:rPr lang="en-US" sz="787">
                  <a:solidFill>
                    <a:srgbClr val="141414"/>
                  </a:solidFill>
                  <a:latin typeface="Muli Bold Bold"/>
                </a:rPr>
                <a:t>EGYENSÚLY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882092"/>
              <a:ext cx="4078085" cy="977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25"/>
                </a:lnSpc>
              </a:pPr>
              <a:r>
                <a:rPr lang="en-US" sz="661">
                  <a:solidFill>
                    <a:srgbClr val="141414"/>
                  </a:solidFill>
                  <a:latin typeface="Muli Regular"/>
                </a:rPr>
                <a:t>Mit mond számomra a szöveg?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23969" y="359846"/>
            <a:ext cx="3118512" cy="20410"/>
            <a:chOff x="0" y="0"/>
            <a:chExt cx="13202963" cy="86410"/>
          </a:xfrm>
        </p:grpSpPr>
        <p:sp>
          <p:nvSpPr>
            <p:cNvPr id="20" name="AutoShape 20"/>
            <p:cNvSpPr/>
            <p:nvPr/>
          </p:nvSpPr>
          <p:spPr>
            <a:xfrm>
              <a:off x="0" y="24155"/>
              <a:ext cx="13202963" cy="3810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0" y="0"/>
              <a:ext cx="1091410" cy="8641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3557571" y="315169"/>
            <a:ext cx="1877910" cy="10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93"/>
              </a:lnSpc>
            </a:pPr>
            <a:r>
              <a:rPr lang="en-US">
                <a:solidFill>
                  <a:srgbClr val="141414"/>
                </a:solidFill>
                <a:latin typeface="Muli Regular"/>
              </a:rPr>
              <a:t>Kolozs megyei magyartanárok</a:t>
            </a:r>
          </a:p>
        </p:txBody>
      </p: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306301" y="1258898"/>
            <a:ext cx="122879" cy="122879"/>
            <a:chOff x="6705600" y="1371600"/>
            <a:chExt cx="10972800" cy="10972800"/>
          </a:xfrm>
        </p:grpSpPr>
        <p:sp>
          <p:nvSpPr>
            <p:cNvPr id="24" name="Freeform 24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141414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1706728" y="1258898"/>
            <a:ext cx="122879" cy="122879"/>
            <a:chOff x="6705600" y="1371600"/>
            <a:chExt cx="10972800" cy="10972800"/>
          </a:xfrm>
        </p:grpSpPr>
        <p:sp>
          <p:nvSpPr>
            <p:cNvPr id="26" name="Freeform 26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141414"/>
            </a:solidFill>
          </p:spPr>
        </p:sp>
      </p:grp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3089487" y="1258898"/>
            <a:ext cx="122879" cy="122879"/>
            <a:chOff x="6705600" y="1371600"/>
            <a:chExt cx="10972800" cy="10972800"/>
          </a:xfrm>
        </p:grpSpPr>
        <p:sp>
          <p:nvSpPr>
            <p:cNvPr id="28" name="Freeform 28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141414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3969" y="359846"/>
            <a:ext cx="3118512" cy="20410"/>
            <a:chOff x="0" y="0"/>
            <a:chExt cx="13202963" cy="86410"/>
          </a:xfrm>
        </p:grpSpPr>
        <p:sp>
          <p:nvSpPr>
            <p:cNvPr id="3" name="AutoShape 3"/>
            <p:cNvSpPr/>
            <p:nvPr/>
          </p:nvSpPr>
          <p:spPr>
            <a:xfrm>
              <a:off x="0" y="24155"/>
              <a:ext cx="13202963" cy="3810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0" y="0"/>
              <a:ext cx="1091410" cy="8641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023971" y="1407419"/>
            <a:ext cx="735479" cy="734303"/>
            <a:chOff x="0" y="0"/>
            <a:chExt cx="6350000" cy="63398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137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1300174" y="1544072"/>
            <a:ext cx="359585" cy="359585"/>
          </a:xfrm>
          <a:prstGeom prst="rect">
            <a:avLst/>
          </a:prstGeom>
          <a:solidFill>
            <a:srgbClr val="4099F7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91149" y="2038756"/>
            <a:ext cx="359585" cy="359585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659759" y="497605"/>
            <a:ext cx="359585" cy="359585"/>
            <a:chOff x="0" y="0"/>
            <a:chExt cx="1708150" cy="17081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DB137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1871285" y="1934731"/>
            <a:ext cx="359585" cy="734303"/>
          </a:xfrm>
          <a:prstGeom prst="rect">
            <a:avLst/>
          </a:prstGeom>
          <a:solidFill>
            <a:srgbClr val="F36648"/>
          </a:solidFill>
        </p:spPr>
      </p:sp>
      <p:sp>
        <p:nvSpPr>
          <p:cNvPr id="12" name="AutoShape 12"/>
          <p:cNvSpPr/>
          <p:nvPr/>
        </p:nvSpPr>
        <p:spPr>
          <a:xfrm>
            <a:off x="2051078" y="1414923"/>
            <a:ext cx="699656" cy="359647"/>
          </a:xfrm>
          <a:prstGeom prst="rect">
            <a:avLst/>
          </a:prstGeom>
          <a:solidFill>
            <a:srgbClr val="4152A4"/>
          </a:solidFill>
        </p:spPr>
      </p:sp>
      <p:grpSp>
        <p:nvGrpSpPr>
          <p:cNvPr id="13" name="Group 13"/>
          <p:cNvGrpSpPr/>
          <p:nvPr/>
        </p:nvGrpSpPr>
        <p:grpSpPr>
          <a:xfrm>
            <a:off x="323969" y="2841222"/>
            <a:ext cx="179572" cy="63031"/>
            <a:chOff x="0" y="0"/>
            <a:chExt cx="1222941" cy="429260"/>
          </a:xfrm>
        </p:grpSpPr>
        <p:sp>
          <p:nvSpPr>
            <p:cNvPr id="14" name="Freeform 14"/>
            <p:cNvSpPr/>
            <p:nvPr/>
          </p:nvSpPr>
          <p:spPr>
            <a:xfrm>
              <a:off x="0" y="-5080"/>
              <a:ext cx="1222941" cy="434340"/>
            </a:xfrm>
            <a:custGeom>
              <a:avLst/>
              <a:gdLst/>
              <a:ahLst/>
              <a:cxnLst/>
              <a:rect l="l" t="t" r="r" b="b"/>
              <a:pathLst>
                <a:path w="1222941" h="434340">
                  <a:moveTo>
                    <a:pt x="1205161" y="187960"/>
                  </a:moveTo>
                  <a:lnTo>
                    <a:pt x="943541" y="11430"/>
                  </a:lnTo>
                  <a:cubicBezTo>
                    <a:pt x="925761" y="0"/>
                    <a:pt x="902901" y="3810"/>
                    <a:pt x="890201" y="21590"/>
                  </a:cubicBezTo>
                  <a:cubicBezTo>
                    <a:pt x="878771" y="39370"/>
                    <a:pt x="882581" y="62230"/>
                    <a:pt x="900361" y="74930"/>
                  </a:cubicBezTo>
                  <a:lnTo>
                    <a:pt x="1059111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059111" y="257810"/>
                  </a:lnTo>
                  <a:lnTo>
                    <a:pt x="900361" y="364490"/>
                  </a:lnTo>
                  <a:cubicBezTo>
                    <a:pt x="882581" y="375920"/>
                    <a:pt x="878771" y="400050"/>
                    <a:pt x="890201" y="417830"/>
                  </a:cubicBezTo>
                  <a:cubicBezTo>
                    <a:pt x="897821" y="429260"/>
                    <a:pt x="909251" y="434340"/>
                    <a:pt x="921951" y="434340"/>
                  </a:cubicBezTo>
                  <a:cubicBezTo>
                    <a:pt x="929571" y="434340"/>
                    <a:pt x="937191" y="431800"/>
                    <a:pt x="943541" y="427990"/>
                  </a:cubicBezTo>
                  <a:lnTo>
                    <a:pt x="1206431" y="251460"/>
                  </a:lnTo>
                  <a:cubicBezTo>
                    <a:pt x="1216591" y="243840"/>
                    <a:pt x="1222941" y="232410"/>
                    <a:pt x="1222941" y="219710"/>
                  </a:cubicBezTo>
                  <a:cubicBezTo>
                    <a:pt x="1222941" y="207010"/>
                    <a:pt x="1216591" y="195580"/>
                    <a:pt x="1205161" y="187960"/>
                  </a:cubicBezTo>
                  <a:close/>
                </a:path>
              </a:pathLst>
            </a:custGeom>
            <a:solidFill>
              <a:srgbClr val="141414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4839327" y="497605"/>
            <a:ext cx="734239" cy="734239"/>
            <a:chOff x="0" y="0"/>
            <a:chExt cx="1708150" cy="17081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4099F7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323969" y="760697"/>
            <a:ext cx="1255625" cy="1913627"/>
            <a:chOff x="0" y="-76200"/>
            <a:chExt cx="5315985" cy="8101794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76200"/>
              <a:ext cx="5315985" cy="2768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5"/>
                </a:lnSpc>
              </a:pPr>
              <a:r>
                <a:rPr lang="en-US" sz="1203" dirty="0" err="1">
                  <a:solidFill>
                    <a:srgbClr val="141414"/>
                  </a:solidFill>
                  <a:latin typeface="Muli Regular Bold"/>
                </a:rPr>
                <a:t>Eszközök</a:t>
              </a:r>
              <a:r>
                <a:rPr lang="en-US" sz="1203" dirty="0">
                  <a:solidFill>
                    <a:srgbClr val="141414"/>
                  </a:solidFill>
                  <a:latin typeface="Muli Regular Bold"/>
                </a:rPr>
                <a:t> - </a:t>
              </a:r>
              <a:r>
                <a:rPr lang="en-US" sz="1203" dirty="0" err="1">
                  <a:solidFill>
                    <a:srgbClr val="141414"/>
                  </a:solidFill>
                  <a:latin typeface="Muli Regular Bold"/>
                </a:rPr>
                <a:t>Alkatrészek</a:t>
              </a:r>
              <a:r>
                <a:rPr lang="en-US" sz="1203" dirty="0">
                  <a:solidFill>
                    <a:srgbClr val="141414"/>
                  </a:solidFill>
                  <a:latin typeface="Muli Regular Bold"/>
                </a:rPr>
                <a:t> - </a:t>
              </a:r>
            </a:p>
            <a:p>
              <a:pPr>
                <a:lnSpc>
                  <a:spcPts val="1685"/>
                </a:lnSpc>
              </a:pPr>
              <a:endParaRPr lang="en-US" sz="1203" dirty="0">
                <a:solidFill>
                  <a:srgbClr val="141414"/>
                </a:solidFill>
                <a:latin typeface="Muli Regular Bold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3247762"/>
              <a:ext cx="4891032" cy="47778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32466" lvl="1" indent="-66233">
                <a:lnSpc>
                  <a:spcPts val="1123"/>
                </a:lnSpc>
                <a:buFont typeface="Arial"/>
                <a:buChar char="•"/>
              </a:pPr>
              <a:r>
                <a:rPr lang="en-US" sz="802">
                  <a:solidFill>
                    <a:srgbClr val="141414"/>
                  </a:solidFill>
                  <a:latin typeface="Muli Regular"/>
                </a:rPr>
                <a:t>Cím </a:t>
              </a:r>
            </a:p>
            <a:p>
              <a:pPr marL="132466" lvl="1" indent="-66233">
                <a:lnSpc>
                  <a:spcPts val="1123"/>
                </a:lnSpc>
                <a:buFont typeface="Arial"/>
                <a:buChar char="•"/>
              </a:pPr>
              <a:r>
                <a:rPr lang="en-US" sz="802">
                  <a:solidFill>
                    <a:srgbClr val="141414"/>
                  </a:solidFill>
                  <a:latin typeface="Muli Regular"/>
                </a:rPr>
                <a:t>Műfaj</a:t>
              </a:r>
            </a:p>
            <a:p>
              <a:pPr marL="132466" lvl="1" indent="-66233">
                <a:lnSpc>
                  <a:spcPts val="1123"/>
                </a:lnSpc>
                <a:buFont typeface="Arial"/>
                <a:buChar char="•"/>
              </a:pPr>
              <a:r>
                <a:rPr lang="en-US" sz="802">
                  <a:solidFill>
                    <a:srgbClr val="141414"/>
                  </a:solidFill>
                  <a:latin typeface="Muli Regular"/>
                </a:rPr>
                <a:t>Nézőpont</a:t>
              </a:r>
            </a:p>
            <a:p>
              <a:pPr marL="132466" lvl="1" indent="-66233">
                <a:lnSpc>
                  <a:spcPts val="1123"/>
                </a:lnSpc>
                <a:buFont typeface="Arial"/>
                <a:buChar char="•"/>
              </a:pPr>
              <a:r>
                <a:rPr lang="en-US" sz="802">
                  <a:solidFill>
                    <a:srgbClr val="141414"/>
                  </a:solidFill>
                  <a:latin typeface="Muli Regular"/>
                </a:rPr>
                <a:t>Vershelyzet</a:t>
              </a:r>
            </a:p>
            <a:p>
              <a:pPr marL="132466" lvl="1" indent="-66233">
                <a:lnSpc>
                  <a:spcPts val="1123"/>
                </a:lnSpc>
                <a:buFont typeface="Arial"/>
                <a:buChar char="•"/>
              </a:pPr>
              <a:r>
                <a:rPr lang="en-US" sz="802">
                  <a:solidFill>
                    <a:srgbClr val="141414"/>
                  </a:solidFill>
                  <a:latin typeface="Muli Regular"/>
                </a:rPr>
                <a:t>Stíluskorszak</a:t>
              </a:r>
            </a:p>
            <a:p>
              <a:pPr marL="132466" lvl="1" indent="-66233">
                <a:lnSpc>
                  <a:spcPts val="1123"/>
                </a:lnSpc>
                <a:buFont typeface="Arial"/>
                <a:buChar char="•"/>
              </a:pPr>
              <a:r>
                <a:rPr lang="en-US" sz="802">
                  <a:solidFill>
                    <a:srgbClr val="141414"/>
                  </a:solidFill>
                  <a:latin typeface="Muli Regular"/>
                </a:rPr>
                <a:t>Stíluseszközök</a:t>
              </a:r>
            </a:p>
            <a:p>
              <a:pPr marL="132466" lvl="1" indent="-66233">
                <a:lnSpc>
                  <a:spcPts val="1123"/>
                </a:lnSpc>
                <a:buFont typeface="Arial"/>
                <a:buChar char="•"/>
              </a:pPr>
              <a:r>
                <a:rPr lang="en-US" sz="802">
                  <a:solidFill>
                    <a:srgbClr val="141414"/>
                  </a:solidFill>
                  <a:latin typeface="Muli Regular"/>
                </a:rPr>
                <a:t>Verselés</a:t>
              </a:r>
            </a:p>
            <a:p>
              <a:pPr marL="132466" lvl="1" indent="-66233">
                <a:lnSpc>
                  <a:spcPts val="1123"/>
                </a:lnSpc>
                <a:buFont typeface="Arial"/>
                <a:buChar char="•"/>
              </a:pPr>
              <a:r>
                <a:rPr lang="en-US" sz="802">
                  <a:solidFill>
                    <a:srgbClr val="141414"/>
                  </a:solidFill>
                  <a:latin typeface="Muli Regular"/>
                </a:rPr>
                <a:t>Fogalomkészlet</a:t>
              </a:r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50734" y="412363"/>
            <a:ext cx="1939993" cy="2026215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557571" y="315169"/>
            <a:ext cx="1877910" cy="10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93"/>
              </a:lnSpc>
            </a:pPr>
            <a:r>
              <a:rPr lang="en-US">
                <a:solidFill>
                  <a:srgbClr val="141414"/>
                </a:solidFill>
                <a:latin typeface="Muli Regular"/>
              </a:rPr>
              <a:t>Kolozs megyei magyartanárok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3969" y="359846"/>
            <a:ext cx="3118512" cy="20410"/>
            <a:chOff x="0" y="0"/>
            <a:chExt cx="13202963" cy="86410"/>
          </a:xfrm>
        </p:grpSpPr>
        <p:sp>
          <p:nvSpPr>
            <p:cNvPr id="3" name="AutoShape 3"/>
            <p:cNvSpPr/>
            <p:nvPr/>
          </p:nvSpPr>
          <p:spPr>
            <a:xfrm>
              <a:off x="0" y="24155"/>
              <a:ext cx="13202963" cy="3810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0" y="0"/>
              <a:ext cx="1091410" cy="8641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4496526" y="634695"/>
            <a:ext cx="735479" cy="734303"/>
            <a:chOff x="0" y="0"/>
            <a:chExt cx="6350000" cy="63398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52A4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4794074" y="2544668"/>
            <a:ext cx="359585" cy="359585"/>
            <a:chOff x="0" y="0"/>
            <a:chExt cx="1708150" cy="17081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4099F7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4888569" y="1368998"/>
            <a:ext cx="734239" cy="734239"/>
            <a:chOff x="0" y="0"/>
            <a:chExt cx="1708150" cy="17081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DB13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323969" y="2841222"/>
            <a:ext cx="179572" cy="63031"/>
            <a:chOff x="0" y="0"/>
            <a:chExt cx="1222941" cy="429260"/>
          </a:xfrm>
        </p:grpSpPr>
        <p:sp>
          <p:nvSpPr>
            <p:cNvPr id="12" name="Freeform 12"/>
            <p:cNvSpPr/>
            <p:nvPr/>
          </p:nvSpPr>
          <p:spPr>
            <a:xfrm>
              <a:off x="0" y="-5080"/>
              <a:ext cx="1222941" cy="434340"/>
            </a:xfrm>
            <a:custGeom>
              <a:avLst/>
              <a:gdLst/>
              <a:ahLst/>
              <a:cxnLst/>
              <a:rect l="l" t="t" r="r" b="b"/>
              <a:pathLst>
                <a:path w="1222941" h="434340">
                  <a:moveTo>
                    <a:pt x="1205161" y="187960"/>
                  </a:moveTo>
                  <a:lnTo>
                    <a:pt x="943541" y="11430"/>
                  </a:lnTo>
                  <a:cubicBezTo>
                    <a:pt x="925761" y="0"/>
                    <a:pt x="902901" y="3810"/>
                    <a:pt x="890201" y="21590"/>
                  </a:cubicBezTo>
                  <a:cubicBezTo>
                    <a:pt x="878771" y="39370"/>
                    <a:pt x="882581" y="62230"/>
                    <a:pt x="900361" y="74930"/>
                  </a:cubicBezTo>
                  <a:lnTo>
                    <a:pt x="1059111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059111" y="257810"/>
                  </a:lnTo>
                  <a:lnTo>
                    <a:pt x="900361" y="364490"/>
                  </a:lnTo>
                  <a:cubicBezTo>
                    <a:pt x="882581" y="375920"/>
                    <a:pt x="878771" y="400050"/>
                    <a:pt x="890201" y="417830"/>
                  </a:cubicBezTo>
                  <a:cubicBezTo>
                    <a:pt x="897821" y="429260"/>
                    <a:pt x="909251" y="434340"/>
                    <a:pt x="921951" y="434340"/>
                  </a:cubicBezTo>
                  <a:cubicBezTo>
                    <a:pt x="929571" y="434340"/>
                    <a:pt x="937191" y="431800"/>
                    <a:pt x="943541" y="427990"/>
                  </a:cubicBezTo>
                  <a:lnTo>
                    <a:pt x="1206431" y="251460"/>
                  </a:lnTo>
                  <a:cubicBezTo>
                    <a:pt x="1216591" y="243840"/>
                    <a:pt x="1222941" y="232410"/>
                    <a:pt x="1222941" y="219710"/>
                  </a:cubicBezTo>
                  <a:cubicBezTo>
                    <a:pt x="1222941" y="207010"/>
                    <a:pt x="1216591" y="195580"/>
                    <a:pt x="1205161" y="187960"/>
                  </a:cubicBezTo>
                  <a:close/>
                </a:path>
              </a:pathLst>
            </a:custGeom>
            <a:solidFill>
              <a:srgbClr val="141414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5075896" y="2375450"/>
            <a:ext cx="359585" cy="359585"/>
          </a:xfrm>
          <a:prstGeom prst="rect">
            <a:avLst/>
          </a:prstGeom>
          <a:solidFill>
            <a:srgbClr val="4099F7"/>
          </a:solidFill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73866" y="2015865"/>
            <a:ext cx="359585" cy="359585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323970" y="441435"/>
            <a:ext cx="2453395" cy="2578657"/>
            <a:chOff x="0" y="-57149"/>
            <a:chExt cx="12928745" cy="10917355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57149"/>
              <a:ext cx="12928745" cy="1667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87"/>
                </a:lnSpc>
              </a:pPr>
              <a:r>
                <a:rPr lang="en-US" sz="1134" dirty="0" err="1" smtClean="0">
                  <a:solidFill>
                    <a:srgbClr val="141414"/>
                  </a:solidFill>
                  <a:latin typeface="Muli Regular Bold"/>
                </a:rPr>
                <a:t>Struktúra</a:t>
              </a:r>
              <a:r>
                <a:rPr lang="hu-HU" sz="1134" dirty="0" smtClean="0">
                  <a:solidFill>
                    <a:srgbClr val="141414"/>
                  </a:solidFill>
                  <a:latin typeface="Muli Regular Bold"/>
                </a:rPr>
                <a:t> </a:t>
              </a:r>
              <a:r>
                <a:rPr lang="en-US" sz="1134" dirty="0" smtClean="0">
                  <a:solidFill>
                    <a:srgbClr val="141414"/>
                  </a:solidFill>
                  <a:latin typeface="Muli Regular Bold"/>
                </a:rPr>
                <a:t>- </a:t>
              </a:r>
              <a:r>
                <a:rPr lang="en-US" sz="1134" dirty="0" err="1">
                  <a:solidFill>
                    <a:srgbClr val="141414"/>
                  </a:solidFill>
                  <a:latin typeface="Muli Regular Bold"/>
                </a:rPr>
                <a:t>Téma</a:t>
              </a:r>
              <a:r>
                <a:rPr lang="en-US" sz="1134" dirty="0">
                  <a:solidFill>
                    <a:srgbClr val="141414"/>
                  </a:solidFill>
                  <a:latin typeface="Muli Regular Bold"/>
                </a:rPr>
                <a:t>, </a:t>
              </a:r>
              <a:r>
                <a:rPr lang="en-US" sz="1134" dirty="0" err="1">
                  <a:solidFill>
                    <a:srgbClr val="141414"/>
                  </a:solidFill>
                  <a:latin typeface="Muli Regular Bold"/>
                </a:rPr>
                <a:t>tartalom</a:t>
              </a:r>
              <a:r>
                <a:rPr lang="en-US" sz="1134" dirty="0">
                  <a:solidFill>
                    <a:srgbClr val="141414"/>
                  </a:solidFill>
                  <a:latin typeface="Muli Regular Bold"/>
                </a:rPr>
                <a:t> - </a:t>
              </a:r>
              <a:r>
                <a:rPr lang="en-US" sz="1134" dirty="0" err="1">
                  <a:solidFill>
                    <a:srgbClr val="141414"/>
                  </a:solidFill>
                  <a:latin typeface="Muli Regular Bold"/>
                </a:rPr>
                <a:t>Hogy</a:t>
              </a:r>
              <a:r>
                <a:rPr lang="en-US" sz="1134" dirty="0">
                  <a:solidFill>
                    <a:srgbClr val="141414"/>
                  </a:solidFill>
                  <a:latin typeface="Muli Regular Bold"/>
                </a:rPr>
                <a:t> </a:t>
              </a:r>
              <a:r>
                <a:rPr lang="en-US" sz="1134" dirty="0" err="1">
                  <a:solidFill>
                    <a:srgbClr val="141414"/>
                  </a:solidFill>
                  <a:latin typeface="Muli Regular Bold"/>
                </a:rPr>
                <a:t>működik</a:t>
              </a:r>
              <a:r>
                <a:rPr lang="en-US" sz="1134" dirty="0">
                  <a:solidFill>
                    <a:srgbClr val="141414"/>
                  </a:solidFill>
                  <a:latin typeface="Muli Regular Bold"/>
                </a:rPr>
                <a:t>?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250250"/>
              <a:ext cx="11895239" cy="9609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8"/>
                </a:lnSpc>
              </a:pPr>
              <a:endParaRPr sz="179" dirty="0"/>
            </a:p>
            <a:p>
              <a:pPr>
                <a:lnSpc>
                  <a:spcPts val="1058"/>
                </a:lnSpc>
              </a:pPr>
              <a:endParaRPr sz="179" dirty="0"/>
            </a:p>
            <a:p>
              <a:pPr marL="124776" lvl="1" indent="-62388">
                <a:lnSpc>
                  <a:spcPts val="1058"/>
                </a:lnSpc>
                <a:buFont typeface="Arial"/>
                <a:buChar char="•"/>
              </a:pPr>
              <a:r>
                <a:rPr lang="en-US" sz="756" dirty="0" err="1">
                  <a:solidFill>
                    <a:srgbClr val="141414"/>
                  </a:solidFill>
                  <a:latin typeface="Muli Regular"/>
                </a:rPr>
                <a:t>megállapítom</a:t>
              </a:r>
              <a:r>
                <a:rPr lang="en-US" sz="756" dirty="0">
                  <a:solidFill>
                    <a:srgbClr val="141414"/>
                  </a:solidFill>
                  <a:latin typeface="Muli Regular"/>
                </a:rPr>
                <a:t> a </a:t>
              </a:r>
              <a:r>
                <a:rPr lang="en-US" sz="756" dirty="0" err="1">
                  <a:solidFill>
                    <a:srgbClr val="141414"/>
                  </a:solidFill>
                  <a:latin typeface="Muli Regular"/>
                </a:rPr>
                <a:t>vers</a:t>
              </a:r>
              <a:r>
                <a:rPr lang="en-US" sz="756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756" dirty="0" err="1">
                  <a:solidFill>
                    <a:srgbClr val="141414"/>
                  </a:solidFill>
                  <a:latin typeface="Muli Regular"/>
                </a:rPr>
                <a:t>témáját</a:t>
              </a:r>
              <a:r>
                <a:rPr lang="en-US" sz="756" dirty="0">
                  <a:solidFill>
                    <a:srgbClr val="141414"/>
                  </a:solidFill>
                  <a:latin typeface="Muli Regular"/>
                </a:rPr>
                <a:t> (</a:t>
              </a:r>
              <a:r>
                <a:rPr lang="en-US" sz="756" dirty="0" err="1">
                  <a:solidFill>
                    <a:srgbClr val="141414"/>
                  </a:solidFill>
                  <a:latin typeface="Muli Regular"/>
                </a:rPr>
                <a:t>leírás</a:t>
              </a:r>
              <a:r>
                <a:rPr lang="en-US" sz="756" dirty="0">
                  <a:solidFill>
                    <a:srgbClr val="141414"/>
                  </a:solidFill>
                  <a:latin typeface="Muli Regular"/>
                </a:rPr>
                <a:t>, </a:t>
              </a:r>
              <a:r>
                <a:rPr lang="en-US" sz="756" dirty="0" err="1">
                  <a:solidFill>
                    <a:srgbClr val="141414"/>
                  </a:solidFill>
                  <a:latin typeface="Muli Regular"/>
                </a:rPr>
                <a:t>meditáció</a:t>
              </a:r>
              <a:r>
                <a:rPr lang="en-US" sz="756" dirty="0">
                  <a:solidFill>
                    <a:srgbClr val="141414"/>
                  </a:solidFill>
                  <a:latin typeface="Muli Regular"/>
                </a:rPr>
                <a:t>, </a:t>
              </a:r>
              <a:r>
                <a:rPr lang="en-US" sz="756" dirty="0" err="1">
                  <a:solidFill>
                    <a:srgbClr val="141414"/>
                  </a:solidFill>
                  <a:latin typeface="Muli Regular"/>
                </a:rPr>
                <a:t>önreflexió</a:t>
              </a:r>
              <a:r>
                <a:rPr lang="en-US" sz="756" dirty="0">
                  <a:solidFill>
                    <a:srgbClr val="141414"/>
                  </a:solidFill>
                  <a:latin typeface="Muli Regular"/>
                </a:rPr>
                <a:t>)</a:t>
              </a:r>
            </a:p>
            <a:p>
              <a:pPr marL="124776" lvl="1" indent="-62388">
                <a:lnSpc>
                  <a:spcPts val="1058"/>
                </a:lnSpc>
                <a:buFont typeface="Arial"/>
                <a:buChar char="•"/>
              </a:pPr>
              <a:r>
                <a:rPr lang="en-US" sz="756" dirty="0" err="1">
                  <a:solidFill>
                    <a:srgbClr val="141414"/>
                  </a:solidFill>
                  <a:latin typeface="Muli Regular"/>
                </a:rPr>
                <a:t>megkeresem</a:t>
              </a:r>
              <a:r>
                <a:rPr lang="en-US" sz="756" dirty="0">
                  <a:solidFill>
                    <a:srgbClr val="141414"/>
                  </a:solidFill>
                  <a:latin typeface="Muli Regular"/>
                </a:rPr>
                <a:t> a </a:t>
              </a:r>
              <a:r>
                <a:rPr lang="en-US" sz="756" dirty="0" err="1">
                  <a:solidFill>
                    <a:srgbClr val="141414"/>
                  </a:solidFill>
                  <a:latin typeface="Muli Regular"/>
                </a:rPr>
                <a:t>versszakok</a:t>
              </a:r>
              <a:r>
                <a:rPr lang="en-US" sz="756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756" dirty="0" err="1">
                  <a:solidFill>
                    <a:srgbClr val="141414"/>
                  </a:solidFill>
                  <a:latin typeface="Muli Regular"/>
                </a:rPr>
                <a:t>közötti</a:t>
              </a:r>
              <a:r>
                <a:rPr lang="en-US" sz="756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756" dirty="0" err="1">
                  <a:solidFill>
                    <a:srgbClr val="141414"/>
                  </a:solidFill>
                  <a:latin typeface="Muli Regular"/>
                </a:rPr>
                <a:t>kapcsolatot</a:t>
              </a:r>
              <a:endParaRPr lang="en-US" sz="756" dirty="0">
                <a:solidFill>
                  <a:srgbClr val="141414"/>
                </a:solidFill>
                <a:latin typeface="Muli Regular"/>
              </a:endParaRPr>
            </a:p>
            <a:p>
              <a:pPr marL="124776" lvl="1" indent="-62388">
                <a:lnSpc>
                  <a:spcPts val="1058"/>
                </a:lnSpc>
                <a:buFont typeface="Arial"/>
                <a:buChar char="•"/>
              </a:pPr>
              <a:r>
                <a:rPr lang="en-US" sz="756" dirty="0" err="1">
                  <a:solidFill>
                    <a:srgbClr val="141414"/>
                  </a:solidFill>
                  <a:latin typeface="Muli Regular"/>
                </a:rPr>
                <a:t>leírom</a:t>
              </a:r>
              <a:r>
                <a:rPr lang="en-US" sz="756" dirty="0">
                  <a:solidFill>
                    <a:srgbClr val="141414"/>
                  </a:solidFill>
                  <a:latin typeface="Muli Regular"/>
                </a:rPr>
                <a:t> a </a:t>
              </a:r>
              <a:r>
                <a:rPr lang="en-US" sz="756" dirty="0" err="1">
                  <a:solidFill>
                    <a:srgbClr val="141414"/>
                  </a:solidFill>
                  <a:latin typeface="Muli Regular"/>
                </a:rPr>
                <a:t>versben</a:t>
              </a:r>
              <a:r>
                <a:rPr lang="en-US" sz="756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756" dirty="0" err="1">
                  <a:solidFill>
                    <a:srgbClr val="141414"/>
                  </a:solidFill>
                  <a:latin typeface="Muli Regular"/>
                </a:rPr>
                <a:t>jelentkező</a:t>
              </a:r>
              <a:r>
                <a:rPr lang="en-US" sz="756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756" dirty="0" err="1">
                  <a:solidFill>
                    <a:srgbClr val="141414"/>
                  </a:solidFill>
                  <a:latin typeface="Muli Regular"/>
                </a:rPr>
                <a:t>struktúrát</a:t>
              </a:r>
              <a:r>
                <a:rPr lang="en-US" sz="756" dirty="0">
                  <a:solidFill>
                    <a:srgbClr val="141414"/>
                  </a:solidFill>
                  <a:latin typeface="Muli Regular"/>
                </a:rPr>
                <a:t>  </a:t>
              </a:r>
            </a:p>
            <a:p>
              <a:pPr marL="124776" lvl="1" indent="-62388">
                <a:lnSpc>
                  <a:spcPts val="1058"/>
                </a:lnSpc>
                <a:buFont typeface="Arial"/>
                <a:buChar char="•"/>
              </a:pPr>
              <a:r>
                <a:rPr lang="en-US" sz="756" dirty="0" err="1">
                  <a:solidFill>
                    <a:srgbClr val="141414"/>
                  </a:solidFill>
                  <a:latin typeface="Muli Regular"/>
                </a:rPr>
                <a:t>megvizsgálom</a:t>
              </a:r>
              <a:r>
                <a:rPr lang="en-US" sz="756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756" dirty="0" err="1">
                  <a:solidFill>
                    <a:srgbClr val="141414"/>
                  </a:solidFill>
                  <a:latin typeface="Muli Regular"/>
                </a:rPr>
                <a:t>egyenként</a:t>
              </a:r>
              <a:r>
                <a:rPr lang="en-US" sz="756" dirty="0">
                  <a:solidFill>
                    <a:srgbClr val="141414"/>
                  </a:solidFill>
                  <a:latin typeface="Muli Regular"/>
                </a:rPr>
                <a:t> a </a:t>
              </a:r>
              <a:r>
                <a:rPr lang="en-US" sz="756" dirty="0" err="1">
                  <a:solidFill>
                    <a:srgbClr val="141414"/>
                  </a:solidFill>
                  <a:latin typeface="Muli Regular"/>
                </a:rPr>
                <a:t>vers</a:t>
              </a:r>
              <a:r>
                <a:rPr lang="en-US" sz="756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756" dirty="0" err="1" smtClean="0">
                  <a:solidFill>
                    <a:srgbClr val="141414"/>
                  </a:solidFill>
                  <a:latin typeface="Muli Regular"/>
                </a:rPr>
                <a:t>struktúráját</a:t>
              </a:r>
              <a:r>
                <a:rPr lang="hu-HU" sz="756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756" dirty="0" err="1" smtClean="0">
                  <a:solidFill>
                    <a:srgbClr val="141414"/>
                  </a:solidFill>
                  <a:latin typeface="Muli Regular"/>
                </a:rPr>
                <a:t>képező</a:t>
              </a:r>
              <a:r>
                <a:rPr lang="en-US" sz="756" dirty="0" smtClean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756" dirty="0" err="1">
                  <a:solidFill>
                    <a:srgbClr val="141414"/>
                  </a:solidFill>
                  <a:latin typeface="Muli Regular"/>
                </a:rPr>
                <a:t>elemeket</a:t>
              </a:r>
              <a:r>
                <a:rPr lang="en-US" sz="756" dirty="0">
                  <a:solidFill>
                    <a:srgbClr val="141414"/>
                  </a:solidFill>
                  <a:latin typeface="Muli Regular"/>
                </a:rPr>
                <a:t> (</a:t>
              </a:r>
              <a:r>
                <a:rPr lang="en-US" sz="756" dirty="0" err="1">
                  <a:solidFill>
                    <a:srgbClr val="141414"/>
                  </a:solidFill>
                  <a:latin typeface="Muli Regular"/>
                </a:rPr>
                <a:t>versszak</a:t>
              </a:r>
              <a:r>
                <a:rPr lang="en-US" sz="756" dirty="0">
                  <a:solidFill>
                    <a:srgbClr val="141414"/>
                  </a:solidFill>
                  <a:latin typeface="Muli Regular"/>
                </a:rPr>
                <a:t>, </a:t>
              </a:r>
              <a:r>
                <a:rPr lang="en-US" sz="756" dirty="0" err="1">
                  <a:solidFill>
                    <a:srgbClr val="141414"/>
                  </a:solidFill>
                  <a:latin typeface="Muli Regular"/>
                </a:rPr>
                <a:t>sor</a:t>
              </a:r>
              <a:r>
                <a:rPr lang="en-US" sz="756" dirty="0">
                  <a:solidFill>
                    <a:srgbClr val="141414"/>
                  </a:solidFill>
                  <a:latin typeface="Muli Regular"/>
                </a:rPr>
                <a:t>, </a:t>
              </a:r>
              <a:r>
                <a:rPr lang="en-US" sz="756" dirty="0" err="1">
                  <a:solidFill>
                    <a:srgbClr val="141414"/>
                  </a:solidFill>
                  <a:latin typeface="Muli Regular"/>
                </a:rPr>
                <a:t>gondolat</a:t>
              </a:r>
              <a:r>
                <a:rPr lang="en-US" sz="756" dirty="0">
                  <a:solidFill>
                    <a:srgbClr val="141414"/>
                  </a:solidFill>
                  <a:latin typeface="Muli Regular"/>
                </a:rPr>
                <a:t>, </a:t>
              </a:r>
              <a:r>
                <a:rPr lang="en-US" sz="756" dirty="0" err="1">
                  <a:solidFill>
                    <a:srgbClr val="141414"/>
                  </a:solidFill>
                  <a:latin typeface="Muli Regular"/>
                </a:rPr>
                <a:t>szó</a:t>
              </a:r>
              <a:r>
                <a:rPr lang="en-US" sz="756" dirty="0">
                  <a:solidFill>
                    <a:srgbClr val="141414"/>
                  </a:solidFill>
                  <a:latin typeface="Muli Regular"/>
                </a:rPr>
                <a:t>)</a:t>
              </a:r>
            </a:p>
            <a:p>
              <a:pPr marL="124776" lvl="1" indent="-62388">
                <a:lnSpc>
                  <a:spcPts val="1058"/>
                </a:lnSpc>
                <a:buFont typeface="Arial"/>
                <a:buChar char="•"/>
              </a:pPr>
              <a:r>
                <a:rPr lang="en-US" sz="756" dirty="0" err="1">
                  <a:solidFill>
                    <a:srgbClr val="141414"/>
                  </a:solidFill>
                  <a:latin typeface="Muli Regular"/>
                </a:rPr>
                <a:t>megkeresem</a:t>
              </a:r>
              <a:r>
                <a:rPr lang="en-US" sz="756" dirty="0">
                  <a:solidFill>
                    <a:srgbClr val="141414"/>
                  </a:solidFill>
                  <a:latin typeface="Muli Regular"/>
                </a:rPr>
                <a:t> van-e </a:t>
              </a:r>
              <a:r>
                <a:rPr lang="en-US" sz="756" dirty="0" err="1">
                  <a:solidFill>
                    <a:srgbClr val="141414"/>
                  </a:solidFill>
                  <a:latin typeface="Muli Regular"/>
                </a:rPr>
                <a:t>váltás</a:t>
              </a:r>
              <a:r>
                <a:rPr lang="en-US" sz="756" dirty="0">
                  <a:solidFill>
                    <a:srgbClr val="141414"/>
                  </a:solidFill>
                  <a:latin typeface="Muli Regular"/>
                </a:rPr>
                <a:t> a </a:t>
              </a:r>
              <a:r>
                <a:rPr lang="en-US" sz="756" dirty="0" err="1">
                  <a:solidFill>
                    <a:srgbClr val="141414"/>
                  </a:solidFill>
                  <a:latin typeface="Muli Regular"/>
                </a:rPr>
                <a:t>versben</a:t>
              </a:r>
              <a:r>
                <a:rPr lang="en-US" sz="756" dirty="0">
                  <a:solidFill>
                    <a:srgbClr val="141414"/>
                  </a:solidFill>
                  <a:latin typeface="Muli Regular"/>
                </a:rPr>
                <a:t> (</a:t>
              </a:r>
              <a:r>
                <a:rPr lang="en-US" sz="756" dirty="0" err="1">
                  <a:solidFill>
                    <a:srgbClr val="141414"/>
                  </a:solidFill>
                  <a:latin typeface="Muli Regular"/>
                </a:rPr>
                <a:t>tartalmi</a:t>
              </a:r>
              <a:r>
                <a:rPr lang="en-US" sz="756" dirty="0">
                  <a:solidFill>
                    <a:srgbClr val="141414"/>
                  </a:solidFill>
                  <a:latin typeface="Muli Regular"/>
                </a:rPr>
                <a:t>, </a:t>
              </a:r>
              <a:r>
                <a:rPr lang="en-US" sz="756" dirty="0" err="1">
                  <a:solidFill>
                    <a:srgbClr val="141414"/>
                  </a:solidFill>
                  <a:latin typeface="Muli Regular"/>
                </a:rPr>
                <a:t>hangulati</a:t>
              </a:r>
              <a:r>
                <a:rPr lang="en-US" sz="756" dirty="0">
                  <a:solidFill>
                    <a:srgbClr val="141414"/>
                  </a:solidFill>
                  <a:latin typeface="Muli Regular"/>
                </a:rPr>
                <a:t>)</a:t>
              </a:r>
            </a:p>
            <a:p>
              <a:pPr marL="124776" lvl="1" indent="-62388">
                <a:lnSpc>
                  <a:spcPts val="1058"/>
                </a:lnSpc>
                <a:buFont typeface="Arial"/>
                <a:buChar char="•"/>
              </a:pPr>
              <a:r>
                <a:rPr lang="en-US" sz="756" dirty="0" err="1">
                  <a:solidFill>
                    <a:srgbClr val="141414"/>
                  </a:solidFill>
                  <a:latin typeface="Muli Regular"/>
                </a:rPr>
                <a:t>megfogalmazom</a:t>
              </a:r>
              <a:r>
                <a:rPr lang="en-US" sz="756" dirty="0">
                  <a:solidFill>
                    <a:srgbClr val="141414"/>
                  </a:solidFill>
                  <a:latin typeface="Muli Regular"/>
                </a:rPr>
                <a:t> a </a:t>
              </a:r>
              <a:r>
                <a:rPr lang="en-US" sz="756" dirty="0" err="1">
                  <a:solidFill>
                    <a:srgbClr val="141414"/>
                  </a:solidFill>
                  <a:latin typeface="Muli Regular"/>
                </a:rPr>
                <a:t>konklúziókat</a:t>
              </a:r>
              <a:endParaRPr lang="en-US" sz="756" dirty="0">
                <a:solidFill>
                  <a:srgbClr val="141414"/>
                </a:solidFill>
                <a:latin typeface="Muli Regular"/>
              </a:endParaRPr>
            </a:p>
            <a:p>
              <a:pPr>
                <a:lnSpc>
                  <a:spcPts val="728"/>
                </a:lnSpc>
              </a:pPr>
              <a:endParaRPr lang="en-US" sz="756" dirty="0">
                <a:solidFill>
                  <a:srgbClr val="141414"/>
                </a:solidFill>
                <a:latin typeface="Muli Regular"/>
              </a:endParaRPr>
            </a:p>
            <a:p>
              <a:pPr>
                <a:lnSpc>
                  <a:spcPts val="728"/>
                </a:lnSpc>
              </a:pPr>
              <a:endParaRPr lang="en-US" sz="756" dirty="0">
                <a:solidFill>
                  <a:srgbClr val="141414"/>
                </a:solidFill>
                <a:latin typeface="Muli Regular"/>
              </a:endParaRPr>
            </a:p>
            <a:p>
              <a:pPr>
                <a:lnSpc>
                  <a:spcPts val="728"/>
                </a:lnSpc>
              </a:pPr>
              <a:endParaRPr lang="en-US" sz="756" dirty="0">
                <a:solidFill>
                  <a:srgbClr val="141414"/>
                </a:solidFill>
                <a:latin typeface="Muli Regular"/>
              </a:endParaRPr>
            </a:p>
            <a:p>
              <a:pPr>
                <a:lnSpc>
                  <a:spcPts val="728"/>
                </a:lnSpc>
              </a:pPr>
              <a:endParaRPr lang="en-US" sz="756" dirty="0">
                <a:solidFill>
                  <a:srgbClr val="141414"/>
                </a:solidFill>
                <a:latin typeface="Muli Regular"/>
              </a:endParaRPr>
            </a:p>
            <a:p>
              <a:pPr>
                <a:lnSpc>
                  <a:spcPts val="728"/>
                </a:lnSpc>
              </a:pPr>
              <a:endParaRPr lang="en-US" sz="756" dirty="0">
                <a:solidFill>
                  <a:srgbClr val="141414"/>
                </a:solidFill>
                <a:latin typeface="Muli Regular"/>
              </a:endParaRPr>
            </a:p>
            <a:p>
              <a:pPr>
                <a:lnSpc>
                  <a:spcPts val="728"/>
                </a:lnSpc>
              </a:pPr>
              <a:endParaRPr lang="en-US" sz="756" dirty="0">
                <a:solidFill>
                  <a:srgbClr val="141414"/>
                </a:solidFill>
                <a:latin typeface="Muli Regular"/>
              </a:endParaRPr>
            </a:p>
            <a:p>
              <a:pPr>
                <a:lnSpc>
                  <a:spcPts val="728"/>
                </a:lnSpc>
              </a:pPr>
              <a:endParaRPr lang="en-US" sz="756" dirty="0">
                <a:solidFill>
                  <a:srgbClr val="141414"/>
                </a:solidFill>
                <a:latin typeface="Muli Regular"/>
              </a:endParaRPr>
            </a:p>
            <a:p>
              <a:pPr>
                <a:lnSpc>
                  <a:spcPts val="728"/>
                </a:lnSpc>
              </a:pPr>
              <a:endParaRPr lang="en-US" sz="756" dirty="0">
                <a:solidFill>
                  <a:srgbClr val="141414"/>
                </a:solidFill>
                <a:latin typeface="Muli Regular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557571" y="315169"/>
            <a:ext cx="1877910" cy="10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93"/>
              </a:lnSpc>
            </a:pPr>
            <a:r>
              <a:rPr lang="en-US">
                <a:solidFill>
                  <a:srgbClr val="141414"/>
                </a:solidFill>
                <a:latin typeface="Muli Regular"/>
              </a:rPr>
              <a:t>Kolozs megyei magyartanárok 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131" y="783924"/>
            <a:ext cx="2063107" cy="1547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3969" y="359846"/>
            <a:ext cx="3118512" cy="20410"/>
            <a:chOff x="0" y="0"/>
            <a:chExt cx="13202963" cy="86410"/>
          </a:xfrm>
        </p:grpSpPr>
        <p:sp>
          <p:nvSpPr>
            <p:cNvPr id="3" name="AutoShape 3"/>
            <p:cNvSpPr/>
            <p:nvPr/>
          </p:nvSpPr>
          <p:spPr>
            <a:xfrm>
              <a:off x="0" y="24155"/>
              <a:ext cx="13202963" cy="3810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0" y="0"/>
              <a:ext cx="1091410" cy="8641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323969" y="2841222"/>
            <a:ext cx="179572" cy="63031"/>
            <a:chOff x="0" y="0"/>
            <a:chExt cx="1222941" cy="429260"/>
          </a:xfrm>
        </p:grpSpPr>
        <p:sp>
          <p:nvSpPr>
            <p:cNvPr id="6" name="Freeform 6"/>
            <p:cNvSpPr/>
            <p:nvPr/>
          </p:nvSpPr>
          <p:spPr>
            <a:xfrm>
              <a:off x="0" y="-5080"/>
              <a:ext cx="1222941" cy="434340"/>
            </a:xfrm>
            <a:custGeom>
              <a:avLst/>
              <a:gdLst/>
              <a:ahLst/>
              <a:cxnLst/>
              <a:rect l="l" t="t" r="r" b="b"/>
              <a:pathLst>
                <a:path w="1222941" h="434340">
                  <a:moveTo>
                    <a:pt x="1205161" y="187960"/>
                  </a:moveTo>
                  <a:lnTo>
                    <a:pt x="943541" y="11430"/>
                  </a:lnTo>
                  <a:cubicBezTo>
                    <a:pt x="925761" y="0"/>
                    <a:pt x="902901" y="3810"/>
                    <a:pt x="890201" y="21590"/>
                  </a:cubicBezTo>
                  <a:cubicBezTo>
                    <a:pt x="878771" y="39370"/>
                    <a:pt x="882581" y="62230"/>
                    <a:pt x="900361" y="74930"/>
                  </a:cubicBezTo>
                  <a:lnTo>
                    <a:pt x="1059111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059111" y="257810"/>
                  </a:lnTo>
                  <a:lnTo>
                    <a:pt x="900361" y="364490"/>
                  </a:lnTo>
                  <a:cubicBezTo>
                    <a:pt x="882581" y="375920"/>
                    <a:pt x="878771" y="400050"/>
                    <a:pt x="890201" y="417830"/>
                  </a:cubicBezTo>
                  <a:cubicBezTo>
                    <a:pt x="897821" y="429260"/>
                    <a:pt x="909251" y="434340"/>
                    <a:pt x="921951" y="434340"/>
                  </a:cubicBezTo>
                  <a:cubicBezTo>
                    <a:pt x="929571" y="434340"/>
                    <a:pt x="937191" y="431800"/>
                    <a:pt x="943541" y="427990"/>
                  </a:cubicBezTo>
                  <a:lnTo>
                    <a:pt x="1206431" y="251460"/>
                  </a:lnTo>
                  <a:cubicBezTo>
                    <a:pt x="1216591" y="243840"/>
                    <a:pt x="1222941" y="232410"/>
                    <a:pt x="1222941" y="219710"/>
                  </a:cubicBezTo>
                  <a:cubicBezTo>
                    <a:pt x="1222941" y="207010"/>
                    <a:pt x="1216591" y="195580"/>
                    <a:pt x="1205161" y="187960"/>
                  </a:cubicBezTo>
                  <a:close/>
                </a:path>
              </a:pathLst>
            </a:custGeom>
            <a:solidFill>
              <a:srgbClr val="141414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06040" y="2692945"/>
            <a:ext cx="359585" cy="359585"/>
          </a:xfrm>
          <a:prstGeom prst="rect">
            <a:avLst/>
          </a:prstGeom>
        </p:spPr>
      </p:pic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3347102" y="1762548"/>
            <a:ext cx="734239" cy="734239"/>
            <a:chOff x="0" y="0"/>
            <a:chExt cx="1708150" cy="17081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DB137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3007129" y="933219"/>
            <a:ext cx="728297" cy="728297"/>
          </a:xfrm>
          <a:prstGeom prst="rect">
            <a:avLst/>
          </a:prstGeom>
          <a:solidFill>
            <a:srgbClr val="F36648"/>
          </a:solidFill>
        </p:spPr>
      </p:sp>
      <p:sp>
        <p:nvSpPr>
          <p:cNvPr id="11" name="AutoShape 11"/>
          <p:cNvSpPr/>
          <p:nvPr/>
        </p:nvSpPr>
        <p:spPr>
          <a:xfrm>
            <a:off x="5025211" y="2505587"/>
            <a:ext cx="734239" cy="734239"/>
          </a:xfrm>
          <a:prstGeom prst="rect">
            <a:avLst/>
          </a:prstGeom>
          <a:solidFill>
            <a:srgbClr val="F36648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82183" y="2234589"/>
            <a:ext cx="734239" cy="734239"/>
          </a:xfrm>
          <a:prstGeom prst="rect">
            <a:avLst/>
          </a:prstGeom>
        </p:spPr>
      </p:pic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2841272" y="1534972"/>
            <a:ext cx="359585" cy="359585"/>
            <a:chOff x="0" y="0"/>
            <a:chExt cx="1708150" cy="17081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4099F7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323969" y="359846"/>
            <a:ext cx="2830521" cy="2785651"/>
            <a:chOff x="0" y="-85725"/>
            <a:chExt cx="12482449" cy="11666574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85725"/>
              <a:ext cx="12482449" cy="1140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1"/>
                </a:lnSpc>
              </a:pPr>
              <a:r>
                <a:rPr lang="en-US" sz="1480" dirty="0" err="1">
                  <a:solidFill>
                    <a:srgbClr val="141414"/>
                  </a:solidFill>
                  <a:latin typeface="Muli Regular Bold"/>
                </a:rPr>
                <a:t>Szemlélet</a:t>
              </a:r>
              <a:r>
                <a:rPr lang="en-US" sz="1480" dirty="0">
                  <a:solidFill>
                    <a:srgbClr val="141414"/>
                  </a:solidFill>
                  <a:latin typeface="Muli Regular Bold"/>
                </a:rPr>
                <a:t> - </a:t>
              </a:r>
              <a:r>
                <a:rPr lang="en-US" sz="1480" dirty="0" err="1">
                  <a:solidFill>
                    <a:srgbClr val="141414"/>
                  </a:solidFill>
                  <a:latin typeface="Muli Regular Bold"/>
                </a:rPr>
                <a:t>Egyensúly</a:t>
              </a:r>
              <a:endParaRPr lang="en-US" sz="1480" dirty="0">
                <a:solidFill>
                  <a:srgbClr val="141414"/>
                </a:solidFill>
                <a:latin typeface="Muli Regular Bold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808013"/>
              <a:ext cx="11484617" cy="9772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84"/>
                </a:lnSpc>
              </a:pPr>
              <a:endParaRPr sz="179" dirty="0"/>
            </a:p>
            <a:p>
              <a:pPr>
                <a:lnSpc>
                  <a:spcPts val="1184"/>
                </a:lnSpc>
              </a:pPr>
              <a:endParaRPr sz="179" dirty="0"/>
            </a:p>
            <a:p>
              <a:pPr>
                <a:lnSpc>
                  <a:spcPts val="1184"/>
                </a:lnSpc>
              </a:pPr>
              <a:r>
                <a:rPr lang="en-US" sz="846" dirty="0">
                  <a:solidFill>
                    <a:srgbClr val="141414"/>
                  </a:solidFill>
                  <a:latin typeface="Muli Regular"/>
                </a:rPr>
                <a:t>-</a:t>
              </a:r>
              <a:r>
                <a:rPr lang="en-US" sz="846" dirty="0" err="1">
                  <a:solidFill>
                    <a:srgbClr val="141414"/>
                  </a:solidFill>
                  <a:latin typeface="Muli Regular"/>
                </a:rPr>
                <a:t>az</a:t>
              </a:r>
              <a:r>
                <a:rPr lang="en-US" sz="846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846" dirty="0" err="1">
                  <a:solidFill>
                    <a:srgbClr val="141414"/>
                  </a:solidFill>
                  <a:latin typeface="Muli Regular"/>
                </a:rPr>
                <a:t>elemzésnek</a:t>
              </a:r>
              <a:r>
                <a:rPr lang="en-US" sz="846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846" dirty="0" err="1">
                  <a:solidFill>
                    <a:srgbClr val="141414"/>
                  </a:solidFill>
                  <a:latin typeface="Muli Regular"/>
                </a:rPr>
                <a:t>az</a:t>
              </a:r>
              <a:r>
                <a:rPr lang="en-US" sz="846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846" dirty="0" err="1">
                  <a:solidFill>
                    <a:srgbClr val="141414"/>
                  </a:solidFill>
                  <a:latin typeface="Muli Regular"/>
                </a:rPr>
                <a:t>alapját</a:t>
              </a:r>
              <a:r>
                <a:rPr lang="en-US" sz="846" dirty="0">
                  <a:solidFill>
                    <a:srgbClr val="141414"/>
                  </a:solidFill>
                  <a:latin typeface="Muli Regular"/>
                </a:rPr>
                <a:t>, a </a:t>
              </a:r>
              <a:r>
                <a:rPr lang="en-US" sz="846" dirty="0" err="1">
                  <a:solidFill>
                    <a:srgbClr val="141414"/>
                  </a:solidFill>
                  <a:latin typeface="Muli Regular"/>
                </a:rPr>
                <a:t>hátterét</a:t>
              </a:r>
              <a:r>
                <a:rPr lang="en-US" sz="846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846" dirty="0" err="1">
                  <a:solidFill>
                    <a:srgbClr val="141414"/>
                  </a:solidFill>
                  <a:latin typeface="Muli Regular"/>
                </a:rPr>
                <a:t>képezi</a:t>
              </a:r>
              <a:r>
                <a:rPr lang="en-US" sz="846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846" dirty="0" err="1">
                  <a:solidFill>
                    <a:srgbClr val="141414"/>
                  </a:solidFill>
                  <a:latin typeface="Muli Regular"/>
                </a:rPr>
                <a:t>az</a:t>
              </a:r>
              <a:r>
                <a:rPr lang="en-US" sz="846" dirty="0">
                  <a:solidFill>
                    <a:srgbClr val="141414"/>
                  </a:solidFill>
                  <a:latin typeface="Muli Regular"/>
                </a:rPr>
                <a:t> a SZEMLÉLET, </a:t>
              </a:r>
              <a:r>
                <a:rPr lang="en-US" sz="846" dirty="0" err="1">
                  <a:solidFill>
                    <a:srgbClr val="141414"/>
                  </a:solidFill>
                  <a:latin typeface="Muli Regular"/>
                </a:rPr>
                <a:t>amit</a:t>
              </a:r>
              <a:r>
                <a:rPr lang="en-US" sz="846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846" dirty="0" err="1">
                  <a:solidFill>
                    <a:srgbClr val="141414"/>
                  </a:solidFill>
                  <a:latin typeface="Muli Regular"/>
                </a:rPr>
                <a:t>érvényesítek</a:t>
              </a:r>
              <a:endParaRPr lang="en-US" sz="846" dirty="0">
                <a:solidFill>
                  <a:srgbClr val="141414"/>
                </a:solidFill>
                <a:latin typeface="Muli Regular"/>
              </a:endParaRPr>
            </a:p>
            <a:p>
              <a:pPr>
                <a:lnSpc>
                  <a:spcPts val="1184"/>
                </a:lnSpc>
              </a:pPr>
              <a:r>
                <a:rPr lang="en-US" sz="846" dirty="0">
                  <a:solidFill>
                    <a:srgbClr val="141414"/>
                  </a:solidFill>
                  <a:latin typeface="Muli Regular"/>
                </a:rPr>
                <a:t>-</a:t>
              </a:r>
              <a:r>
                <a:rPr lang="en-US" sz="846" dirty="0" err="1">
                  <a:solidFill>
                    <a:srgbClr val="141414"/>
                  </a:solidFill>
                  <a:latin typeface="Muli Regular"/>
                </a:rPr>
                <a:t>legyen</a:t>
              </a:r>
              <a:r>
                <a:rPr lang="en-US" sz="846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846" dirty="0" err="1">
                  <a:solidFill>
                    <a:srgbClr val="141414"/>
                  </a:solidFill>
                  <a:latin typeface="Muli Regular"/>
                </a:rPr>
                <a:t>ennek</a:t>
              </a:r>
              <a:r>
                <a:rPr lang="en-US" sz="846" dirty="0">
                  <a:solidFill>
                    <a:srgbClr val="141414"/>
                  </a:solidFill>
                  <a:latin typeface="Muli Regular"/>
                </a:rPr>
                <a:t> a </a:t>
              </a:r>
              <a:r>
                <a:rPr lang="en-US" sz="846" dirty="0" err="1">
                  <a:solidFill>
                    <a:srgbClr val="141414"/>
                  </a:solidFill>
                  <a:latin typeface="Muli Regular"/>
                </a:rPr>
                <a:t>szemléletnek</a:t>
              </a:r>
              <a:r>
                <a:rPr lang="en-US" sz="846" dirty="0">
                  <a:solidFill>
                    <a:srgbClr val="141414"/>
                  </a:solidFill>
                  <a:latin typeface="Muli Regular"/>
                </a:rPr>
                <a:t> a </a:t>
              </a:r>
              <a:r>
                <a:rPr lang="en-US" sz="846" dirty="0" err="1">
                  <a:solidFill>
                    <a:srgbClr val="141414"/>
                  </a:solidFill>
                  <a:latin typeface="Muli Regular"/>
                </a:rPr>
                <a:t>kulcsmotívuma</a:t>
              </a:r>
              <a:r>
                <a:rPr lang="en-US" sz="846" dirty="0">
                  <a:solidFill>
                    <a:srgbClr val="141414"/>
                  </a:solidFill>
                  <a:latin typeface="Muli Regular"/>
                </a:rPr>
                <a:t> a KÉRDEZÉS </a:t>
              </a:r>
            </a:p>
            <a:p>
              <a:pPr>
                <a:lnSpc>
                  <a:spcPts val="1184"/>
                </a:lnSpc>
              </a:pPr>
              <a:endParaRPr lang="en-US" sz="846" dirty="0">
                <a:solidFill>
                  <a:srgbClr val="141414"/>
                </a:solidFill>
                <a:latin typeface="Muli Regular"/>
              </a:endParaRPr>
            </a:p>
            <a:p>
              <a:pPr>
                <a:lnSpc>
                  <a:spcPts val="1184"/>
                </a:lnSpc>
              </a:pPr>
              <a:r>
                <a:rPr lang="en-US" sz="846" dirty="0">
                  <a:solidFill>
                    <a:srgbClr val="141414"/>
                  </a:solidFill>
                  <a:latin typeface="Muli Regular"/>
                </a:rPr>
                <a:t>-ne </a:t>
              </a:r>
              <a:r>
                <a:rPr lang="en-US" sz="846" dirty="0" err="1">
                  <a:solidFill>
                    <a:srgbClr val="141414"/>
                  </a:solidFill>
                  <a:latin typeface="Muli Regular"/>
                </a:rPr>
                <a:t>felejtsétek</a:t>
              </a:r>
              <a:r>
                <a:rPr lang="en-US" sz="846" dirty="0">
                  <a:solidFill>
                    <a:srgbClr val="141414"/>
                  </a:solidFill>
                  <a:latin typeface="Muli Regular"/>
                </a:rPr>
                <a:t>: </a:t>
              </a:r>
              <a:r>
                <a:rPr lang="en-US" sz="846" dirty="0" err="1">
                  <a:solidFill>
                    <a:srgbClr val="141414"/>
                  </a:solidFill>
                  <a:latin typeface="Muli Regular"/>
                </a:rPr>
                <a:t>abból</a:t>
              </a:r>
              <a:r>
                <a:rPr lang="en-US" sz="846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846" dirty="0" err="1">
                  <a:solidFill>
                    <a:srgbClr val="141414"/>
                  </a:solidFill>
                  <a:latin typeface="Muli Regular"/>
                </a:rPr>
                <a:t>indultunk</a:t>
              </a:r>
              <a:r>
                <a:rPr lang="en-US" sz="846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846" dirty="0" err="1">
                  <a:solidFill>
                    <a:srgbClr val="141414"/>
                  </a:solidFill>
                  <a:latin typeface="Muli Regular"/>
                </a:rPr>
                <a:t>ki</a:t>
              </a:r>
              <a:r>
                <a:rPr lang="en-US" sz="846" dirty="0">
                  <a:solidFill>
                    <a:srgbClr val="141414"/>
                  </a:solidFill>
                  <a:latin typeface="Muli Regular"/>
                </a:rPr>
                <a:t>, </a:t>
              </a:r>
              <a:r>
                <a:rPr lang="en-US" sz="846" dirty="0" err="1">
                  <a:solidFill>
                    <a:srgbClr val="141414"/>
                  </a:solidFill>
                  <a:latin typeface="Muli Regular"/>
                </a:rPr>
                <a:t>hogy</a:t>
              </a:r>
              <a:r>
                <a:rPr lang="en-US" sz="846" dirty="0">
                  <a:solidFill>
                    <a:srgbClr val="141414"/>
                  </a:solidFill>
                  <a:latin typeface="Muli Regular"/>
                </a:rPr>
                <a:t> a </a:t>
              </a:r>
              <a:r>
                <a:rPr lang="en-US" sz="846" dirty="0" err="1">
                  <a:solidFill>
                    <a:srgbClr val="141414"/>
                  </a:solidFill>
                  <a:latin typeface="Muli Regular"/>
                </a:rPr>
                <a:t>szöveg</a:t>
              </a:r>
              <a:r>
                <a:rPr lang="en-US" sz="846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846" dirty="0" err="1">
                  <a:solidFill>
                    <a:srgbClr val="141414"/>
                  </a:solidFill>
                  <a:latin typeface="Muli Regular"/>
                </a:rPr>
                <a:t>párbeszédre</a:t>
              </a:r>
              <a:r>
                <a:rPr lang="en-US" sz="846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846" dirty="0" err="1">
                  <a:solidFill>
                    <a:srgbClr val="141414"/>
                  </a:solidFill>
                  <a:latin typeface="Muli Regular"/>
                </a:rPr>
                <a:t>hív</a:t>
              </a:r>
              <a:r>
                <a:rPr lang="en-US" sz="846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846" dirty="0" err="1">
                  <a:solidFill>
                    <a:srgbClr val="141414"/>
                  </a:solidFill>
                  <a:latin typeface="Muli Regular"/>
                </a:rPr>
                <a:t>bennünket</a:t>
              </a:r>
              <a:endParaRPr lang="en-US" sz="846" dirty="0">
                <a:solidFill>
                  <a:srgbClr val="141414"/>
                </a:solidFill>
                <a:latin typeface="Muli Regular"/>
              </a:endParaRPr>
            </a:p>
            <a:p>
              <a:pPr>
                <a:lnSpc>
                  <a:spcPts val="1184"/>
                </a:lnSpc>
              </a:pPr>
              <a:r>
                <a:rPr lang="en-US" sz="846" dirty="0">
                  <a:solidFill>
                    <a:srgbClr val="141414"/>
                  </a:solidFill>
                  <a:latin typeface="Muli Regular"/>
                </a:rPr>
                <a:t>-</a:t>
              </a:r>
              <a:r>
                <a:rPr lang="en-US" sz="846" dirty="0" err="1">
                  <a:solidFill>
                    <a:srgbClr val="141414"/>
                  </a:solidFill>
                  <a:latin typeface="Muli Regular"/>
                </a:rPr>
                <a:t>fogalmazzuk</a:t>
              </a:r>
              <a:r>
                <a:rPr lang="en-US" sz="846" dirty="0">
                  <a:solidFill>
                    <a:srgbClr val="141414"/>
                  </a:solidFill>
                  <a:latin typeface="Muli Regular"/>
                </a:rPr>
                <a:t> meg </a:t>
              </a:r>
              <a:r>
                <a:rPr lang="en-US" sz="846" dirty="0" err="1" smtClean="0">
                  <a:solidFill>
                    <a:srgbClr val="141414"/>
                  </a:solidFill>
                  <a:latin typeface="Muli Regular"/>
                </a:rPr>
                <a:t>kérdéseinket</a:t>
              </a:r>
              <a:r>
                <a:rPr lang="hu-HU" sz="846" dirty="0" smtClean="0">
                  <a:solidFill>
                    <a:srgbClr val="141414"/>
                  </a:solidFill>
                  <a:latin typeface="Muli Regular"/>
                </a:rPr>
                <a:t>,</a:t>
              </a:r>
              <a:r>
                <a:rPr lang="en-US" sz="846" dirty="0" smtClean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846" dirty="0">
                  <a:solidFill>
                    <a:srgbClr val="141414"/>
                  </a:solidFill>
                  <a:latin typeface="Muli Regular"/>
                </a:rPr>
                <a:t>(</a:t>
              </a:r>
              <a:r>
                <a:rPr lang="en-US" sz="846" dirty="0" err="1">
                  <a:solidFill>
                    <a:srgbClr val="141414"/>
                  </a:solidFill>
                  <a:latin typeface="Muli Regular"/>
                </a:rPr>
                <a:t>amelyeket</a:t>
              </a:r>
              <a:r>
                <a:rPr lang="en-US" sz="846" dirty="0">
                  <a:solidFill>
                    <a:srgbClr val="141414"/>
                  </a:solidFill>
                  <a:latin typeface="Muli Regular"/>
                </a:rPr>
                <a:t> a </a:t>
              </a:r>
              <a:r>
                <a:rPr lang="en-US" sz="846" dirty="0" err="1">
                  <a:solidFill>
                    <a:srgbClr val="141414"/>
                  </a:solidFill>
                  <a:latin typeface="Muli Regular"/>
                </a:rPr>
                <a:t>szöveggel</a:t>
              </a:r>
              <a:r>
                <a:rPr lang="en-US" sz="846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846" dirty="0" err="1">
                  <a:solidFill>
                    <a:srgbClr val="141414"/>
                  </a:solidFill>
                  <a:latin typeface="Muli Regular"/>
                </a:rPr>
                <a:t>kapcsolatban</a:t>
              </a:r>
              <a:r>
                <a:rPr lang="en-US" sz="846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846" dirty="0" err="1">
                  <a:solidFill>
                    <a:srgbClr val="141414"/>
                  </a:solidFill>
                  <a:latin typeface="Muli Regular"/>
                </a:rPr>
                <a:t>felteszünk</a:t>
              </a:r>
              <a:r>
                <a:rPr lang="en-US" sz="846" dirty="0">
                  <a:solidFill>
                    <a:srgbClr val="141414"/>
                  </a:solidFill>
                  <a:latin typeface="Muli Regular"/>
                </a:rPr>
                <a:t>) </a:t>
              </a:r>
              <a:r>
                <a:rPr lang="en-US" sz="846" dirty="0" err="1">
                  <a:solidFill>
                    <a:srgbClr val="141414"/>
                  </a:solidFill>
                  <a:latin typeface="Muli Regular"/>
                </a:rPr>
                <a:t>és</a:t>
              </a:r>
              <a:r>
                <a:rPr lang="en-US" sz="846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846" dirty="0" err="1">
                  <a:solidFill>
                    <a:srgbClr val="141414"/>
                  </a:solidFill>
                  <a:latin typeface="Muli Regular"/>
                </a:rPr>
                <a:t>válaszoljuk</a:t>
              </a:r>
              <a:r>
                <a:rPr lang="en-US" sz="846" dirty="0">
                  <a:solidFill>
                    <a:srgbClr val="141414"/>
                  </a:solidFill>
                  <a:latin typeface="Muli Regular"/>
                </a:rPr>
                <a:t> meg </a:t>
              </a:r>
              <a:r>
                <a:rPr lang="en-US" sz="846" dirty="0" err="1">
                  <a:solidFill>
                    <a:srgbClr val="141414"/>
                  </a:solidFill>
                  <a:latin typeface="Muli Regular"/>
                </a:rPr>
                <a:t>ezeket</a:t>
              </a:r>
              <a:r>
                <a:rPr lang="en-US" sz="846" dirty="0">
                  <a:solidFill>
                    <a:srgbClr val="141414"/>
                  </a:solidFill>
                  <a:latin typeface="Muli Regular"/>
                </a:rPr>
                <a:t> a </a:t>
              </a:r>
              <a:r>
                <a:rPr lang="en-US" sz="846" dirty="0" err="1">
                  <a:solidFill>
                    <a:srgbClr val="141414"/>
                  </a:solidFill>
                  <a:latin typeface="Muli Regular"/>
                </a:rPr>
                <a:t>kérdéseket</a:t>
              </a:r>
              <a:endParaRPr lang="en-US" sz="846" dirty="0">
                <a:solidFill>
                  <a:srgbClr val="141414"/>
                </a:solidFill>
                <a:latin typeface="Muli Regular"/>
              </a:endParaRPr>
            </a:p>
            <a:p>
              <a:pPr>
                <a:lnSpc>
                  <a:spcPts val="1184"/>
                </a:lnSpc>
              </a:pPr>
              <a:endParaRPr lang="en-US" sz="846" dirty="0">
                <a:solidFill>
                  <a:srgbClr val="141414"/>
                </a:solidFill>
                <a:latin typeface="Muli Regular"/>
              </a:endParaRPr>
            </a:p>
            <a:p>
              <a:pPr>
                <a:lnSpc>
                  <a:spcPts val="1184"/>
                </a:lnSpc>
              </a:pPr>
              <a:endParaRPr lang="en-US" sz="846" dirty="0">
                <a:solidFill>
                  <a:srgbClr val="141414"/>
                </a:solidFill>
                <a:latin typeface="Muli Regular"/>
              </a:endParaRPr>
            </a:p>
            <a:p>
              <a:pPr>
                <a:lnSpc>
                  <a:spcPts val="1184"/>
                </a:lnSpc>
              </a:pPr>
              <a:endParaRPr lang="en-US" sz="846" dirty="0">
                <a:solidFill>
                  <a:srgbClr val="141414"/>
                </a:solidFill>
                <a:latin typeface="Muli Regular"/>
              </a:endParaRP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57174" y="1588988"/>
            <a:ext cx="250854" cy="250854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557571" y="315169"/>
            <a:ext cx="1877910" cy="10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93"/>
              </a:lnSpc>
            </a:pPr>
            <a:r>
              <a:rPr lang="en-US" dirty="0" err="1">
                <a:solidFill>
                  <a:srgbClr val="141414"/>
                </a:solidFill>
                <a:latin typeface="Muli Regular"/>
              </a:rPr>
              <a:t>Kolozs</a:t>
            </a:r>
            <a:r>
              <a:rPr lang="en-US" dirty="0">
                <a:solidFill>
                  <a:srgbClr val="141414"/>
                </a:solidFill>
                <a:latin typeface="Muli Regular"/>
              </a:rPr>
              <a:t> </a:t>
            </a:r>
            <a:r>
              <a:rPr lang="en-US" dirty="0" err="1">
                <a:solidFill>
                  <a:srgbClr val="141414"/>
                </a:solidFill>
                <a:latin typeface="Muli Regular"/>
              </a:rPr>
              <a:t>megyei</a:t>
            </a:r>
            <a:r>
              <a:rPr lang="en-US" dirty="0">
                <a:solidFill>
                  <a:srgbClr val="141414"/>
                </a:solidFill>
                <a:latin typeface="Muli Regular"/>
              </a:rPr>
              <a:t> </a:t>
            </a:r>
            <a:r>
              <a:rPr lang="en-US" dirty="0" err="1">
                <a:solidFill>
                  <a:srgbClr val="141414"/>
                </a:solidFill>
                <a:latin typeface="Muli Regular"/>
              </a:rPr>
              <a:t>magyartanárok</a:t>
            </a:r>
            <a:r>
              <a:rPr lang="en-US" dirty="0">
                <a:solidFill>
                  <a:srgbClr val="141414"/>
                </a:solidFill>
                <a:latin typeface="Muli Regular"/>
              </a:rPr>
              <a:t> 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45" y="590245"/>
            <a:ext cx="1631844" cy="1677737"/>
          </a:xfrm>
          <a:prstGeom prst="rect">
            <a:avLst/>
          </a:prstGeom>
        </p:spPr>
      </p:pic>
      <p:sp>
        <p:nvSpPr>
          <p:cNvPr id="22" name="TextBox 19"/>
          <p:cNvSpPr txBox="1"/>
          <p:nvPr/>
        </p:nvSpPr>
        <p:spPr>
          <a:xfrm>
            <a:off x="2895994" y="2534603"/>
            <a:ext cx="1877910" cy="9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93"/>
              </a:lnSpc>
            </a:pPr>
            <a:endParaRPr lang="en-US" dirty="0">
              <a:solidFill>
                <a:srgbClr val="141414"/>
              </a:solidFill>
              <a:latin typeface="Muli Regular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56674" y="2496310"/>
            <a:ext cx="1782860" cy="179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hlinkClick r:id="rId6"/>
              </a:rPr>
              <a:t>https://www.pinterest.es/pin/266908715387226837/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84303" y="784862"/>
            <a:ext cx="2490686" cy="2216602"/>
            <a:chOff x="0" y="0"/>
            <a:chExt cx="10544912" cy="9384513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0544912" cy="1248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10"/>
                </a:lnSpc>
              </a:pPr>
              <a:r>
                <a:rPr lang="en-US" sz="1925">
                  <a:solidFill>
                    <a:srgbClr val="141414"/>
                  </a:solidFill>
                  <a:latin typeface="Muli Regular"/>
                </a:rPr>
                <a:t>Sorrend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5576" y="1671027"/>
              <a:ext cx="10019336" cy="7713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078"/>
                </a:lnSpc>
              </a:pPr>
              <a:r>
                <a:rPr lang="en-US" sz="800" dirty="0" err="1">
                  <a:solidFill>
                    <a:srgbClr val="141414"/>
                  </a:solidFill>
                  <a:latin typeface="Muli Regular"/>
                </a:rPr>
                <a:t>Megtanulom</a:t>
              </a:r>
              <a:r>
                <a:rPr lang="en-US" sz="800" dirty="0">
                  <a:solidFill>
                    <a:srgbClr val="141414"/>
                  </a:solidFill>
                  <a:latin typeface="Muli Regular"/>
                </a:rPr>
                <a:t>, </a:t>
              </a:r>
              <a:r>
                <a:rPr lang="en-US" sz="800" dirty="0" err="1">
                  <a:solidFill>
                    <a:srgbClr val="141414"/>
                  </a:solidFill>
                  <a:latin typeface="Muli Regular"/>
                </a:rPr>
                <a:t>ami</a:t>
              </a:r>
              <a:r>
                <a:rPr lang="en-US" sz="800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800" dirty="0" err="1">
                  <a:solidFill>
                    <a:srgbClr val="141414"/>
                  </a:solidFill>
                  <a:latin typeface="Muli Regular"/>
                </a:rPr>
                <a:t>megtanulható</a:t>
              </a:r>
              <a:r>
                <a:rPr lang="en-US" sz="800" dirty="0">
                  <a:solidFill>
                    <a:srgbClr val="141414"/>
                  </a:solidFill>
                  <a:latin typeface="Muli Regular"/>
                </a:rPr>
                <a:t> (</a:t>
              </a:r>
              <a:r>
                <a:rPr lang="en-US" sz="800" dirty="0" err="1">
                  <a:solidFill>
                    <a:srgbClr val="141414"/>
                  </a:solidFill>
                  <a:latin typeface="Muli Regular"/>
                </a:rPr>
                <a:t>Eszközök</a:t>
              </a:r>
              <a:r>
                <a:rPr lang="en-US" sz="800" dirty="0">
                  <a:solidFill>
                    <a:srgbClr val="141414"/>
                  </a:solidFill>
                  <a:latin typeface="Muli Regular"/>
                </a:rPr>
                <a:t>).</a:t>
              </a:r>
            </a:p>
            <a:p>
              <a:pPr algn="just">
                <a:lnSpc>
                  <a:spcPts val="1078"/>
                </a:lnSpc>
              </a:pPr>
              <a:endParaRPr lang="en-US" sz="800" dirty="0">
                <a:solidFill>
                  <a:srgbClr val="141414"/>
                </a:solidFill>
                <a:latin typeface="Muli Regular"/>
              </a:endParaRPr>
            </a:p>
            <a:p>
              <a:pPr algn="just">
                <a:lnSpc>
                  <a:spcPts val="1078"/>
                </a:lnSpc>
              </a:pPr>
              <a:r>
                <a:rPr lang="en-US" sz="800" dirty="0" err="1">
                  <a:solidFill>
                    <a:srgbClr val="141414"/>
                  </a:solidFill>
                  <a:latin typeface="Arimo"/>
                </a:rPr>
                <a:t>Többször</a:t>
              </a:r>
              <a:r>
                <a:rPr lang="en-US" sz="800" dirty="0">
                  <a:solidFill>
                    <a:srgbClr val="141414"/>
                  </a:solidFill>
                  <a:latin typeface="Arimo"/>
                </a:rPr>
                <a:t> </a:t>
              </a:r>
              <a:r>
                <a:rPr lang="en-US" sz="800" dirty="0" err="1">
                  <a:solidFill>
                    <a:srgbClr val="141414"/>
                  </a:solidFill>
                  <a:latin typeface="Arimo"/>
                </a:rPr>
                <a:t>elolvasom</a:t>
              </a:r>
              <a:r>
                <a:rPr lang="en-US" sz="800" dirty="0">
                  <a:solidFill>
                    <a:srgbClr val="141414"/>
                  </a:solidFill>
                  <a:latin typeface="Arimo"/>
                </a:rPr>
                <a:t> a </a:t>
              </a:r>
              <a:r>
                <a:rPr lang="en-US" sz="800" dirty="0" err="1">
                  <a:solidFill>
                    <a:srgbClr val="141414"/>
                  </a:solidFill>
                  <a:latin typeface="Arimo"/>
                </a:rPr>
                <a:t>verset</a:t>
              </a:r>
              <a:r>
                <a:rPr lang="en-US" sz="800" dirty="0">
                  <a:solidFill>
                    <a:srgbClr val="141414"/>
                  </a:solidFill>
                  <a:latin typeface="Arimo"/>
                </a:rPr>
                <a:t>.</a:t>
              </a:r>
            </a:p>
            <a:p>
              <a:pPr algn="just">
                <a:lnSpc>
                  <a:spcPts val="1078"/>
                </a:lnSpc>
              </a:pPr>
              <a:endParaRPr lang="en-US" sz="800" dirty="0">
                <a:solidFill>
                  <a:srgbClr val="141414"/>
                </a:solidFill>
                <a:latin typeface="Arimo"/>
              </a:endParaRPr>
            </a:p>
            <a:p>
              <a:pPr algn="just">
                <a:lnSpc>
                  <a:spcPts val="1078"/>
                </a:lnSpc>
              </a:pPr>
              <a:r>
                <a:rPr lang="en-US" sz="800" dirty="0" err="1">
                  <a:solidFill>
                    <a:srgbClr val="141414"/>
                  </a:solidFill>
                  <a:latin typeface="Muli Regular"/>
                </a:rPr>
                <a:t>M</a:t>
              </a:r>
              <a:r>
                <a:rPr lang="en-US" sz="800" dirty="0" err="1">
                  <a:solidFill>
                    <a:srgbClr val="141414"/>
                  </a:solidFill>
                  <a:latin typeface="Arimo"/>
                </a:rPr>
                <a:t>egkeresem</a:t>
              </a:r>
              <a:r>
                <a:rPr lang="en-US" sz="800" dirty="0">
                  <a:solidFill>
                    <a:srgbClr val="141414"/>
                  </a:solidFill>
                  <a:latin typeface="Arimo"/>
                </a:rPr>
                <a:t> a </a:t>
              </a:r>
              <a:r>
                <a:rPr lang="en-US" sz="800" dirty="0" err="1">
                  <a:solidFill>
                    <a:srgbClr val="141414"/>
                  </a:solidFill>
                  <a:latin typeface="Arimo"/>
                </a:rPr>
                <a:t>fő</a:t>
              </a:r>
              <a:r>
                <a:rPr lang="en-US" sz="800" dirty="0">
                  <a:solidFill>
                    <a:srgbClr val="141414"/>
                  </a:solidFill>
                  <a:latin typeface="Arimo"/>
                </a:rPr>
                <a:t> </a:t>
              </a:r>
              <a:r>
                <a:rPr lang="en-US" sz="800" dirty="0" err="1" smtClean="0">
                  <a:solidFill>
                    <a:srgbClr val="141414"/>
                  </a:solidFill>
                  <a:latin typeface="Arimo"/>
                </a:rPr>
                <a:t>gondolatot</a:t>
              </a:r>
              <a:r>
                <a:rPr lang="hu-HU" sz="800" dirty="0" smtClean="0">
                  <a:solidFill>
                    <a:srgbClr val="141414"/>
                  </a:solidFill>
                  <a:latin typeface="Arimo"/>
                </a:rPr>
                <a:t>.</a:t>
              </a:r>
              <a:r>
                <a:rPr lang="en-US" sz="800" dirty="0" smtClean="0">
                  <a:solidFill>
                    <a:srgbClr val="141414"/>
                  </a:solidFill>
                  <a:latin typeface="Arimo"/>
                </a:rPr>
                <a:t> </a:t>
              </a:r>
              <a:r>
                <a:rPr lang="en-US" sz="800" dirty="0">
                  <a:solidFill>
                    <a:srgbClr val="141414"/>
                  </a:solidFill>
                  <a:latin typeface="Arimo"/>
                </a:rPr>
                <a:t>(</a:t>
              </a:r>
              <a:r>
                <a:rPr lang="en-US" sz="800" dirty="0" err="1">
                  <a:solidFill>
                    <a:srgbClr val="141414"/>
                  </a:solidFill>
                  <a:latin typeface="Arimo"/>
                </a:rPr>
                <a:t>Struktúra</a:t>
              </a:r>
              <a:r>
                <a:rPr lang="en-US" sz="800" dirty="0">
                  <a:solidFill>
                    <a:srgbClr val="141414"/>
                  </a:solidFill>
                  <a:latin typeface="Arimo"/>
                </a:rPr>
                <a:t>, </a:t>
              </a:r>
              <a:r>
                <a:rPr lang="en-US" sz="800" dirty="0" err="1">
                  <a:solidFill>
                    <a:srgbClr val="141414"/>
                  </a:solidFill>
                  <a:latin typeface="Arimo"/>
                </a:rPr>
                <a:t>téma</a:t>
              </a:r>
              <a:r>
                <a:rPr lang="en-US" sz="800" dirty="0">
                  <a:solidFill>
                    <a:srgbClr val="141414"/>
                  </a:solidFill>
                  <a:latin typeface="Arimo"/>
                </a:rPr>
                <a:t>, </a:t>
              </a:r>
              <a:r>
                <a:rPr lang="en-US" sz="800" dirty="0" err="1">
                  <a:solidFill>
                    <a:srgbClr val="141414"/>
                  </a:solidFill>
                  <a:latin typeface="Arimo"/>
                </a:rPr>
                <a:t>tartalom</a:t>
              </a:r>
              <a:r>
                <a:rPr lang="en-US" sz="800" dirty="0" smtClean="0">
                  <a:solidFill>
                    <a:srgbClr val="141414"/>
                  </a:solidFill>
                  <a:latin typeface="Arimo"/>
                </a:rPr>
                <a:t>)</a:t>
              </a:r>
              <a:endParaRPr lang="en-US" sz="800" dirty="0">
                <a:solidFill>
                  <a:srgbClr val="141414"/>
                </a:solidFill>
                <a:latin typeface="Arimo"/>
              </a:endParaRPr>
            </a:p>
            <a:p>
              <a:pPr algn="just">
                <a:lnSpc>
                  <a:spcPts val="1078"/>
                </a:lnSpc>
              </a:pPr>
              <a:endParaRPr lang="en-US" sz="800" dirty="0">
                <a:solidFill>
                  <a:srgbClr val="141414"/>
                </a:solidFill>
                <a:latin typeface="Arimo"/>
              </a:endParaRPr>
            </a:p>
            <a:p>
              <a:pPr algn="just">
                <a:lnSpc>
                  <a:spcPts val="1078"/>
                </a:lnSpc>
              </a:pPr>
              <a:r>
                <a:rPr lang="en-US" sz="800" dirty="0" err="1">
                  <a:solidFill>
                    <a:srgbClr val="141414"/>
                  </a:solidFill>
                  <a:latin typeface="Muli Regular"/>
                </a:rPr>
                <a:t>M</a:t>
              </a:r>
              <a:r>
                <a:rPr lang="en-US" sz="800" dirty="0" err="1">
                  <a:solidFill>
                    <a:srgbClr val="141414"/>
                  </a:solidFill>
                  <a:latin typeface="Arimo"/>
                </a:rPr>
                <a:t>egtervezem</a:t>
              </a:r>
              <a:r>
                <a:rPr lang="en-US" sz="800" dirty="0">
                  <a:solidFill>
                    <a:srgbClr val="141414"/>
                  </a:solidFill>
                  <a:latin typeface="Arimo"/>
                </a:rPr>
                <a:t> </a:t>
              </a:r>
              <a:r>
                <a:rPr lang="en-US" sz="800" dirty="0" err="1">
                  <a:solidFill>
                    <a:srgbClr val="141414"/>
                  </a:solidFill>
                  <a:latin typeface="Arimo"/>
                </a:rPr>
                <a:t>az</a:t>
              </a:r>
              <a:r>
                <a:rPr lang="en-US" sz="800" dirty="0">
                  <a:solidFill>
                    <a:srgbClr val="141414"/>
                  </a:solidFill>
                  <a:latin typeface="Arimo"/>
                </a:rPr>
                <a:t> </a:t>
              </a:r>
              <a:r>
                <a:rPr lang="en-US" sz="800" dirty="0" err="1">
                  <a:solidFill>
                    <a:srgbClr val="141414"/>
                  </a:solidFill>
                  <a:latin typeface="Arimo"/>
                </a:rPr>
                <a:t>elemzésem</a:t>
              </a:r>
              <a:r>
                <a:rPr lang="en-US" sz="800" dirty="0">
                  <a:solidFill>
                    <a:srgbClr val="141414"/>
                  </a:solidFill>
                  <a:latin typeface="Arimo"/>
                </a:rPr>
                <a:t> </a:t>
              </a:r>
              <a:r>
                <a:rPr lang="en-US" sz="800" dirty="0" err="1">
                  <a:solidFill>
                    <a:srgbClr val="141414"/>
                  </a:solidFill>
                  <a:latin typeface="Arimo"/>
                </a:rPr>
                <a:t>fő</a:t>
              </a:r>
              <a:r>
                <a:rPr lang="en-US" sz="800" dirty="0">
                  <a:solidFill>
                    <a:srgbClr val="141414"/>
                  </a:solidFill>
                  <a:latin typeface="Arimo"/>
                </a:rPr>
                <a:t> </a:t>
              </a:r>
              <a:r>
                <a:rPr lang="en-US" sz="800" dirty="0" err="1">
                  <a:solidFill>
                    <a:srgbClr val="141414"/>
                  </a:solidFill>
                  <a:latin typeface="Arimo"/>
                </a:rPr>
                <a:t>vonalát</a:t>
              </a:r>
              <a:r>
                <a:rPr lang="en-US" sz="800" dirty="0">
                  <a:solidFill>
                    <a:srgbClr val="141414"/>
                  </a:solidFill>
                  <a:latin typeface="Arimo"/>
                </a:rPr>
                <a:t> </a:t>
              </a:r>
              <a:r>
                <a:rPr lang="en-US" sz="800" dirty="0" err="1">
                  <a:solidFill>
                    <a:srgbClr val="141414"/>
                  </a:solidFill>
                  <a:latin typeface="Arimo"/>
                </a:rPr>
                <a:t>és</a:t>
              </a:r>
              <a:r>
                <a:rPr lang="en-US" sz="800" dirty="0">
                  <a:solidFill>
                    <a:srgbClr val="141414"/>
                  </a:solidFill>
                  <a:latin typeface="Arimo"/>
                </a:rPr>
                <a:t> </a:t>
              </a:r>
              <a:r>
                <a:rPr lang="en-US" sz="800" dirty="0" err="1">
                  <a:solidFill>
                    <a:srgbClr val="141414"/>
                  </a:solidFill>
                  <a:latin typeface="Arimo"/>
                </a:rPr>
                <a:t>az</a:t>
              </a:r>
              <a:r>
                <a:rPr lang="en-US" sz="800" dirty="0">
                  <a:solidFill>
                    <a:srgbClr val="141414"/>
                  </a:solidFill>
                  <a:latin typeface="Arimo"/>
                </a:rPr>
                <a:t> </a:t>
              </a:r>
              <a:r>
                <a:rPr lang="en-US" sz="800" dirty="0" err="1">
                  <a:solidFill>
                    <a:srgbClr val="141414"/>
                  </a:solidFill>
                  <a:latin typeface="Arimo"/>
                </a:rPr>
                <a:t>ahhoz</a:t>
              </a:r>
              <a:r>
                <a:rPr lang="en-US" sz="800" dirty="0">
                  <a:solidFill>
                    <a:srgbClr val="141414"/>
                  </a:solidFill>
                  <a:latin typeface="Arimo"/>
                </a:rPr>
                <a:t> </a:t>
              </a:r>
              <a:r>
                <a:rPr lang="en-US" sz="800" dirty="0" err="1">
                  <a:solidFill>
                    <a:srgbClr val="141414"/>
                  </a:solidFill>
                  <a:latin typeface="Arimo"/>
                </a:rPr>
                <a:t>társuló</a:t>
              </a:r>
              <a:r>
                <a:rPr lang="en-US" sz="800" dirty="0">
                  <a:solidFill>
                    <a:srgbClr val="141414"/>
                  </a:solidFill>
                  <a:latin typeface="Arimo"/>
                </a:rPr>
                <a:t> </a:t>
              </a:r>
              <a:r>
                <a:rPr lang="en-US" sz="800" dirty="0" err="1" smtClean="0">
                  <a:solidFill>
                    <a:srgbClr val="141414"/>
                  </a:solidFill>
                  <a:latin typeface="Arimo"/>
                </a:rPr>
                <a:t>alpontokat</a:t>
              </a:r>
              <a:r>
                <a:rPr lang="hu-HU" sz="800" dirty="0" smtClean="0">
                  <a:solidFill>
                    <a:srgbClr val="141414"/>
                  </a:solidFill>
                  <a:latin typeface="Arimo"/>
                </a:rPr>
                <a:t>.</a:t>
              </a:r>
              <a:r>
                <a:rPr lang="en-US" sz="800" dirty="0" smtClean="0">
                  <a:solidFill>
                    <a:srgbClr val="141414"/>
                  </a:solidFill>
                  <a:latin typeface="Arimo"/>
                </a:rPr>
                <a:t> </a:t>
              </a:r>
              <a:r>
                <a:rPr lang="en-US" sz="800" dirty="0">
                  <a:solidFill>
                    <a:srgbClr val="141414"/>
                  </a:solidFill>
                  <a:latin typeface="Arimo"/>
                </a:rPr>
                <a:t>(</a:t>
              </a:r>
              <a:r>
                <a:rPr lang="en-US" sz="800" dirty="0" err="1">
                  <a:solidFill>
                    <a:srgbClr val="141414"/>
                  </a:solidFill>
                  <a:latin typeface="Arimo"/>
                </a:rPr>
                <a:t>Szemlélet</a:t>
              </a:r>
              <a:r>
                <a:rPr lang="en-US" sz="800" dirty="0" smtClean="0">
                  <a:solidFill>
                    <a:srgbClr val="141414"/>
                  </a:solidFill>
                  <a:latin typeface="Arimo"/>
                </a:rPr>
                <a:t>)</a:t>
              </a:r>
              <a:endParaRPr lang="en-US" sz="800" dirty="0">
                <a:solidFill>
                  <a:srgbClr val="141414"/>
                </a:solidFill>
                <a:latin typeface="Arimo"/>
              </a:endParaRPr>
            </a:p>
            <a:p>
              <a:pPr algn="just">
                <a:lnSpc>
                  <a:spcPts val="1078"/>
                </a:lnSpc>
              </a:pPr>
              <a:endParaRPr lang="en-US" sz="800" dirty="0">
                <a:solidFill>
                  <a:srgbClr val="141414"/>
                </a:solidFill>
                <a:latin typeface="Arimo"/>
              </a:endParaRPr>
            </a:p>
            <a:p>
              <a:pPr algn="just">
                <a:lnSpc>
                  <a:spcPts val="1078"/>
                </a:lnSpc>
              </a:pPr>
              <a:r>
                <a:rPr lang="en-US" sz="800" dirty="0" err="1">
                  <a:solidFill>
                    <a:srgbClr val="141414"/>
                  </a:solidFill>
                  <a:latin typeface="Muli Regular"/>
                </a:rPr>
                <a:t>Fi</a:t>
              </a:r>
              <a:r>
                <a:rPr lang="en-US" sz="800" dirty="0" err="1">
                  <a:solidFill>
                    <a:srgbClr val="141414"/>
                  </a:solidFill>
                  <a:latin typeface="Arimo"/>
                </a:rPr>
                <a:t>gyelek</a:t>
              </a:r>
              <a:r>
                <a:rPr lang="en-US" sz="800" dirty="0">
                  <a:solidFill>
                    <a:srgbClr val="141414"/>
                  </a:solidFill>
                  <a:latin typeface="Arimo"/>
                </a:rPr>
                <a:t> a </a:t>
              </a:r>
              <a:r>
                <a:rPr lang="en-US" sz="800" dirty="0" err="1">
                  <a:solidFill>
                    <a:srgbClr val="141414"/>
                  </a:solidFill>
                  <a:latin typeface="Arimo"/>
                </a:rPr>
                <a:t>megfelelő</a:t>
              </a:r>
              <a:r>
                <a:rPr lang="en-US" sz="800" dirty="0">
                  <a:solidFill>
                    <a:srgbClr val="141414"/>
                  </a:solidFill>
                  <a:latin typeface="Arimo"/>
                </a:rPr>
                <a:t> </a:t>
              </a:r>
              <a:r>
                <a:rPr lang="en-US" sz="800" dirty="0" err="1">
                  <a:solidFill>
                    <a:srgbClr val="141414"/>
                  </a:solidFill>
                  <a:latin typeface="Arimo"/>
                </a:rPr>
                <a:t>fogalomhasználatra</a:t>
              </a:r>
              <a:r>
                <a:rPr lang="en-US" sz="800" dirty="0">
                  <a:solidFill>
                    <a:srgbClr val="141414"/>
                  </a:solidFill>
                  <a:latin typeface="Arimo"/>
                </a:rPr>
                <a:t>,</a:t>
              </a:r>
            </a:p>
            <a:p>
              <a:pPr algn="just">
                <a:lnSpc>
                  <a:spcPts val="1078"/>
                </a:lnSpc>
              </a:pPr>
              <a:r>
                <a:rPr lang="en-US" sz="800" dirty="0">
                  <a:solidFill>
                    <a:srgbClr val="141414"/>
                  </a:solidFill>
                  <a:latin typeface="Arimo"/>
                </a:rPr>
                <a:t>a </a:t>
              </a:r>
              <a:r>
                <a:rPr lang="en-US" sz="800" dirty="0" err="1">
                  <a:solidFill>
                    <a:srgbClr val="141414"/>
                  </a:solidFill>
                  <a:latin typeface="Arimo"/>
                </a:rPr>
                <a:t>helyesírásra</a:t>
              </a:r>
              <a:r>
                <a:rPr lang="en-US" sz="800" dirty="0">
                  <a:solidFill>
                    <a:srgbClr val="141414"/>
                  </a:solidFill>
                  <a:latin typeface="Arimo"/>
                </a:rPr>
                <a:t>,</a:t>
              </a:r>
            </a:p>
            <a:p>
              <a:pPr algn="just">
                <a:lnSpc>
                  <a:spcPts val="1078"/>
                </a:lnSpc>
              </a:pPr>
              <a:r>
                <a:rPr lang="en-US" sz="800" dirty="0">
                  <a:solidFill>
                    <a:srgbClr val="141414"/>
                  </a:solidFill>
                  <a:latin typeface="Arimo"/>
                </a:rPr>
                <a:t>a </a:t>
              </a:r>
              <a:r>
                <a:rPr lang="en-US" sz="800" dirty="0" err="1">
                  <a:solidFill>
                    <a:srgbClr val="141414"/>
                  </a:solidFill>
                  <a:latin typeface="Arimo"/>
                </a:rPr>
                <a:t>logikus</a:t>
              </a:r>
              <a:r>
                <a:rPr lang="en-US" sz="800" dirty="0">
                  <a:solidFill>
                    <a:srgbClr val="141414"/>
                  </a:solidFill>
                  <a:latin typeface="Arimo"/>
                </a:rPr>
                <a:t> </a:t>
              </a:r>
              <a:r>
                <a:rPr lang="en-US" sz="800" dirty="0" err="1">
                  <a:solidFill>
                    <a:srgbClr val="141414"/>
                  </a:solidFill>
                  <a:latin typeface="Arimo"/>
                </a:rPr>
                <a:t>gondolatvezetésre</a:t>
              </a:r>
              <a:r>
                <a:rPr lang="en-US" sz="800" dirty="0">
                  <a:solidFill>
                    <a:srgbClr val="141414"/>
                  </a:solidFill>
                  <a:latin typeface="Arimo"/>
                </a:rPr>
                <a:t>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3969" y="359846"/>
            <a:ext cx="3118512" cy="20410"/>
            <a:chOff x="0" y="0"/>
            <a:chExt cx="13202963" cy="86410"/>
          </a:xfrm>
        </p:grpSpPr>
        <p:sp>
          <p:nvSpPr>
            <p:cNvPr id="6" name="AutoShape 6"/>
            <p:cNvSpPr/>
            <p:nvPr/>
          </p:nvSpPr>
          <p:spPr>
            <a:xfrm>
              <a:off x="0" y="24155"/>
              <a:ext cx="13202963" cy="3810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0" y="0"/>
              <a:ext cx="1091410" cy="8641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34240" y="1771347"/>
            <a:ext cx="1470832" cy="1468479"/>
            <a:chOff x="0" y="0"/>
            <a:chExt cx="6350000" cy="63398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137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0" y="1037108"/>
            <a:ext cx="734239" cy="734239"/>
          </a:xfrm>
          <a:prstGeom prst="rect">
            <a:avLst/>
          </a:prstGeom>
          <a:solidFill>
            <a:srgbClr val="F36648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8410" y="1771347"/>
            <a:ext cx="546661" cy="546661"/>
          </a:xfrm>
          <a:prstGeom prst="rect">
            <a:avLst/>
          </a:prstGeom>
        </p:spPr>
      </p:pic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0" y="2505587"/>
            <a:ext cx="734239" cy="734239"/>
            <a:chOff x="0" y="0"/>
            <a:chExt cx="1708150" cy="170815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4099F7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1718" y="910342"/>
            <a:ext cx="1295876" cy="1295876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469738" y="647384"/>
            <a:ext cx="1263207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02"/>
              </a:lnSpc>
            </a:pPr>
            <a:r>
              <a:rPr lang="en-US" sz="787">
                <a:solidFill>
                  <a:srgbClr val="141414"/>
                </a:solidFill>
                <a:latin typeface="Muli Bold Bold"/>
              </a:rPr>
              <a:t>JÓ MUNKÁT, SOK SIKERT HOZZÁ!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57571" y="315169"/>
            <a:ext cx="1877910" cy="10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93"/>
              </a:lnSpc>
            </a:pPr>
            <a:r>
              <a:rPr lang="en-US" dirty="0" err="1">
                <a:solidFill>
                  <a:srgbClr val="141414"/>
                </a:solidFill>
                <a:latin typeface="Muli Regular"/>
              </a:rPr>
              <a:t>Kolozs</a:t>
            </a:r>
            <a:r>
              <a:rPr lang="en-US" dirty="0">
                <a:solidFill>
                  <a:srgbClr val="141414"/>
                </a:solidFill>
                <a:latin typeface="Muli Regular"/>
              </a:rPr>
              <a:t> </a:t>
            </a:r>
            <a:r>
              <a:rPr lang="en-US" dirty="0" err="1">
                <a:solidFill>
                  <a:srgbClr val="141414"/>
                </a:solidFill>
                <a:latin typeface="Muli Regular"/>
              </a:rPr>
              <a:t>megyei</a:t>
            </a:r>
            <a:r>
              <a:rPr lang="en-US" dirty="0">
                <a:solidFill>
                  <a:srgbClr val="141414"/>
                </a:solidFill>
                <a:latin typeface="Muli Regular"/>
              </a:rPr>
              <a:t> </a:t>
            </a:r>
            <a:r>
              <a:rPr lang="en-US" dirty="0" err="1">
                <a:solidFill>
                  <a:srgbClr val="141414"/>
                </a:solidFill>
                <a:latin typeface="Muli Regular"/>
              </a:rPr>
              <a:t>magyartanárok</a:t>
            </a:r>
            <a:r>
              <a:rPr lang="en-US" dirty="0">
                <a:solidFill>
                  <a:srgbClr val="141414"/>
                </a:solidFill>
                <a:latin typeface="Muli Regular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9577" y="2196750"/>
            <a:ext cx="719170" cy="71917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399577" y="2016957"/>
            <a:ext cx="359585" cy="359585"/>
            <a:chOff x="0" y="0"/>
            <a:chExt cx="1708150" cy="17081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4099F7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323969" y="359846"/>
            <a:ext cx="3118512" cy="20410"/>
            <a:chOff x="0" y="0"/>
            <a:chExt cx="13202963" cy="86410"/>
          </a:xfrm>
        </p:grpSpPr>
        <p:sp>
          <p:nvSpPr>
            <p:cNvPr id="6" name="AutoShape 6"/>
            <p:cNvSpPr/>
            <p:nvPr/>
          </p:nvSpPr>
          <p:spPr>
            <a:xfrm>
              <a:off x="0" y="24155"/>
              <a:ext cx="13202963" cy="3810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0" y="0"/>
              <a:ext cx="1091410" cy="8641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888466" y="2112504"/>
            <a:ext cx="359585" cy="359585"/>
          </a:xfrm>
          <a:prstGeom prst="rect">
            <a:avLst/>
          </a:prstGeom>
          <a:solidFill>
            <a:srgbClr val="FDB137"/>
          </a:solidFill>
        </p:spPr>
      </p:sp>
      <p:grpSp>
        <p:nvGrpSpPr>
          <p:cNvPr id="9" name="Group 9"/>
          <p:cNvGrpSpPr/>
          <p:nvPr/>
        </p:nvGrpSpPr>
        <p:grpSpPr>
          <a:xfrm>
            <a:off x="1214127" y="359846"/>
            <a:ext cx="3046294" cy="2096881"/>
            <a:chOff x="0" y="0"/>
            <a:chExt cx="12897210" cy="887764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12897210" cy="17916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65"/>
                </a:lnSpc>
              </a:pPr>
              <a:r>
                <a:rPr lang="en-US" sz="2721">
                  <a:solidFill>
                    <a:srgbClr val="141414"/>
                  </a:solidFill>
                  <a:latin typeface="Muli Regular"/>
                </a:rPr>
                <a:t>Labirintus?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42821" y="2362416"/>
              <a:ext cx="12254389" cy="651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523"/>
                </a:lnSpc>
              </a:pPr>
              <a:r>
                <a:rPr lang="en-US" sz="1088" dirty="0">
                  <a:solidFill>
                    <a:srgbClr val="141414"/>
                  </a:solidFill>
                  <a:latin typeface="Muli Regular"/>
                </a:rPr>
                <a:t>A </a:t>
              </a:r>
              <a:r>
                <a:rPr lang="en-US" sz="1088" dirty="0" err="1">
                  <a:solidFill>
                    <a:srgbClr val="141414"/>
                  </a:solidFill>
                  <a:latin typeface="Muli Regular"/>
                </a:rPr>
                <a:t>szöveg</a:t>
              </a:r>
              <a:r>
                <a:rPr lang="en-US" sz="1088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1088" dirty="0" err="1">
                  <a:solidFill>
                    <a:srgbClr val="141414"/>
                  </a:solidFill>
                  <a:latin typeface="Muli Regular"/>
                </a:rPr>
                <a:t>kérdés</a:t>
              </a:r>
              <a:r>
                <a:rPr lang="en-US" sz="1088" dirty="0">
                  <a:solidFill>
                    <a:srgbClr val="141414"/>
                  </a:solidFill>
                  <a:latin typeface="Muli Regular"/>
                </a:rPr>
                <a:t>, </a:t>
              </a:r>
              <a:r>
                <a:rPr lang="en-US" sz="1088" dirty="0" err="1">
                  <a:solidFill>
                    <a:srgbClr val="141414"/>
                  </a:solidFill>
                  <a:latin typeface="Muli Regular"/>
                </a:rPr>
                <a:t>amelyre</a:t>
              </a:r>
              <a:r>
                <a:rPr lang="en-US" sz="1088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1088" dirty="0" err="1">
                  <a:solidFill>
                    <a:srgbClr val="141414"/>
                  </a:solidFill>
                  <a:latin typeface="Muli Regular"/>
                </a:rPr>
                <a:t>nekünk</a:t>
              </a:r>
              <a:r>
                <a:rPr lang="en-US" sz="1088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1088" dirty="0" err="1">
                  <a:solidFill>
                    <a:srgbClr val="141414"/>
                  </a:solidFill>
                  <a:latin typeface="Muli Regular"/>
                </a:rPr>
                <a:t>olvasóknak</a:t>
              </a:r>
              <a:r>
                <a:rPr lang="en-US" sz="1088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1088" dirty="0" err="1">
                  <a:solidFill>
                    <a:srgbClr val="141414"/>
                  </a:solidFill>
                  <a:latin typeface="Muli Regular"/>
                </a:rPr>
                <a:t>kell</a:t>
              </a:r>
              <a:r>
                <a:rPr lang="en-US" sz="1088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1088" dirty="0" err="1">
                  <a:solidFill>
                    <a:srgbClr val="141414"/>
                  </a:solidFill>
                  <a:latin typeface="Muli Regular"/>
                </a:rPr>
                <a:t>választ</a:t>
              </a:r>
              <a:r>
                <a:rPr lang="en-US" sz="1088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1088" dirty="0" err="1">
                  <a:solidFill>
                    <a:srgbClr val="141414"/>
                  </a:solidFill>
                  <a:latin typeface="Muli Regular"/>
                </a:rPr>
                <a:t>adnunk</a:t>
              </a:r>
              <a:r>
                <a:rPr lang="en-US" sz="1088" dirty="0">
                  <a:solidFill>
                    <a:srgbClr val="141414"/>
                  </a:solidFill>
                  <a:latin typeface="Muli Regular"/>
                </a:rPr>
                <a:t> - </a:t>
              </a:r>
              <a:r>
                <a:rPr lang="en-US" sz="1088" dirty="0">
                  <a:solidFill>
                    <a:srgbClr val="141414"/>
                  </a:solidFill>
                  <a:latin typeface="Muli Regular Bold"/>
                </a:rPr>
                <a:t>PÁRBESZÉDRE</a:t>
              </a:r>
              <a:r>
                <a:rPr lang="en-US" sz="1088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1088" dirty="0" err="1">
                  <a:solidFill>
                    <a:srgbClr val="141414"/>
                  </a:solidFill>
                  <a:latin typeface="Muli Regular"/>
                </a:rPr>
                <a:t>hív</a:t>
              </a:r>
              <a:r>
                <a:rPr lang="en-US" sz="1088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1088" dirty="0" err="1" smtClean="0">
                  <a:solidFill>
                    <a:srgbClr val="141414"/>
                  </a:solidFill>
                  <a:latin typeface="Muli Regular"/>
                </a:rPr>
                <a:t>bennünket</a:t>
              </a:r>
              <a:r>
                <a:rPr lang="hu-HU" sz="1088" dirty="0" smtClean="0">
                  <a:solidFill>
                    <a:srgbClr val="141414"/>
                  </a:solidFill>
                  <a:latin typeface="Muli Regular"/>
                </a:rPr>
                <a:t>. </a:t>
              </a:r>
              <a:endParaRPr lang="en-US" sz="1088" dirty="0">
                <a:solidFill>
                  <a:srgbClr val="141414"/>
                </a:solidFill>
                <a:latin typeface="Muli Regular"/>
              </a:endParaRPr>
            </a:p>
            <a:p>
              <a:pPr algn="r">
                <a:lnSpc>
                  <a:spcPts val="1523"/>
                </a:lnSpc>
              </a:pPr>
              <a:endParaRPr lang="en-US" sz="1088" dirty="0">
                <a:solidFill>
                  <a:srgbClr val="141414"/>
                </a:solidFill>
                <a:latin typeface="Muli Regular"/>
              </a:endParaRPr>
            </a:p>
            <a:p>
              <a:pPr algn="r">
                <a:lnSpc>
                  <a:spcPts val="1523"/>
                </a:lnSpc>
              </a:pPr>
              <a:r>
                <a:rPr lang="en-US" sz="1088" dirty="0">
                  <a:solidFill>
                    <a:srgbClr val="141414"/>
                  </a:solidFill>
                  <a:latin typeface="Muli Regular Italics"/>
                </a:rPr>
                <a:t>"</a:t>
              </a:r>
              <a:r>
                <a:rPr lang="en-US" sz="1088" dirty="0" err="1">
                  <a:solidFill>
                    <a:srgbClr val="141414"/>
                  </a:solidFill>
                  <a:latin typeface="Muli Regular Italics"/>
                </a:rPr>
                <a:t>Az</a:t>
              </a:r>
              <a:r>
                <a:rPr lang="en-US" sz="1088" dirty="0">
                  <a:solidFill>
                    <a:srgbClr val="141414"/>
                  </a:solidFill>
                  <a:latin typeface="Muli Regular Italics"/>
                </a:rPr>
                <a:t> </a:t>
              </a:r>
              <a:r>
                <a:rPr lang="en-US" sz="1088" dirty="0" err="1">
                  <a:solidFill>
                    <a:srgbClr val="141414"/>
                  </a:solidFill>
                  <a:latin typeface="Muli Regular Italics"/>
                </a:rPr>
                <a:t>olvasás</a:t>
              </a:r>
              <a:r>
                <a:rPr lang="en-US" sz="1088" dirty="0">
                  <a:solidFill>
                    <a:srgbClr val="141414"/>
                  </a:solidFill>
                  <a:latin typeface="Muli Regular Italics"/>
                </a:rPr>
                <a:t> </a:t>
              </a:r>
              <a:r>
                <a:rPr lang="en-US" sz="1088" dirty="0" err="1">
                  <a:solidFill>
                    <a:srgbClr val="141414"/>
                  </a:solidFill>
                  <a:latin typeface="Muli Regular Italics"/>
                </a:rPr>
                <a:t>képessége</a:t>
              </a:r>
              <a:r>
                <a:rPr lang="en-US" sz="1088" dirty="0">
                  <a:solidFill>
                    <a:srgbClr val="141414"/>
                  </a:solidFill>
                  <a:latin typeface="Muli Regular Italics"/>
                </a:rPr>
                <a:t>, </a:t>
              </a:r>
              <a:r>
                <a:rPr lang="en-US" sz="1088" dirty="0" err="1">
                  <a:solidFill>
                    <a:srgbClr val="141414"/>
                  </a:solidFill>
                  <a:latin typeface="Muli Regular Italics"/>
                </a:rPr>
                <a:t>az</a:t>
              </a:r>
              <a:r>
                <a:rPr lang="en-US" sz="1088" dirty="0">
                  <a:solidFill>
                    <a:srgbClr val="141414"/>
                  </a:solidFill>
                  <a:latin typeface="Muli Regular Italics"/>
                </a:rPr>
                <a:t> </a:t>
              </a:r>
              <a:r>
                <a:rPr lang="en-US" sz="1088" dirty="0" err="1">
                  <a:solidFill>
                    <a:srgbClr val="141414"/>
                  </a:solidFill>
                  <a:latin typeface="Muli Regular Italics"/>
                </a:rPr>
                <a:t>írás</a:t>
              </a:r>
              <a:r>
                <a:rPr lang="en-US" sz="1088" dirty="0">
                  <a:solidFill>
                    <a:srgbClr val="141414"/>
                  </a:solidFill>
                  <a:latin typeface="Muli Regular Italics"/>
                </a:rPr>
                <a:t> </a:t>
              </a:r>
              <a:r>
                <a:rPr lang="en-US" sz="1088" dirty="0" err="1">
                  <a:solidFill>
                    <a:srgbClr val="141414"/>
                  </a:solidFill>
                  <a:latin typeface="Muli Regular Italics"/>
                </a:rPr>
                <a:t>megértése</a:t>
              </a:r>
              <a:r>
                <a:rPr lang="en-US" sz="1088" dirty="0">
                  <a:solidFill>
                    <a:srgbClr val="141414"/>
                  </a:solidFill>
                  <a:latin typeface="Muli Regular Italics"/>
                </a:rPr>
                <a:t> </a:t>
              </a:r>
              <a:r>
                <a:rPr lang="en-US" sz="1088" dirty="0" err="1">
                  <a:solidFill>
                    <a:srgbClr val="141414"/>
                  </a:solidFill>
                  <a:latin typeface="Muli Regular Italics"/>
                </a:rPr>
                <a:t>olyan</a:t>
              </a:r>
              <a:r>
                <a:rPr lang="en-US" sz="1088" dirty="0">
                  <a:solidFill>
                    <a:srgbClr val="141414"/>
                  </a:solidFill>
                  <a:latin typeface="Muli Regular Italics"/>
                </a:rPr>
                <a:t>, mint </a:t>
              </a:r>
              <a:r>
                <a:rPr lang="en-US" sz="1088" dirty="0" err="1">
                  <a:solidFill>
                    <a:srgbClr val="141414"/>
                  </a:solidFill>
                  <a:latin typeface="Muli Regular Italics"/>
                </a:rPr>
                <a:t>valami</a:t>
              </a:r>
              <a:r>
                <a:rPr lang="en-US" sz="1088" dirty="0">
                  <a:solidFill>
                    <a:srgbClr val="141414"/>
                  </a:solidFill>
                  <a:latin typeface="Muli Regular Italics"/>
                </a:rPr>
                <a:t> </a:t>
              </a:r>
              <a:r>
                <a:rPr lang="en-US" sz="1088" dirty="0" err="1">
                  <a:solidFill>
                    <a:srgbClr val="141414"/>
                  </a:solidFill>
                  <a:latin typeface="Muli Regular Italics"/>
                </a:rPr>
                <a:t>titokzatos</a:t>
              </a:r>
              <a:r>
                <a:rPr lang="en-US" sz="1088" dirty="0">
                  <a:solidFill>
                    <a:srgbClr val="141414"/>
                  </a:solidFill>
                  <a:latin typeface="Muli Regular Italics"/>
                </a:rPr>
                <a:t> </a:t>
              </a:r>
              <a:r>
                <a:rPr lang="en-US" sz="1088" dirty="0" err="1">
                  <a:solidFill>
                    <a:srgbClr val="141414"/>
                  </a:solidFill>
                  <a:latin typeface="Muli Regular Italics"/>
                </a:rPr>
                <a:t>művészet</a:t>
              </a:r>
              <a:r>
                <a:rPr lang="en-US" sz="1088" dirty="0">
                  <a:solidFill>
                    <a:srgbClr val="141414"/>
                  </a:solidFill>
                  <a:latin typeface="Muli Regular Italics"/>
                </a:rPr>
                <a:t>, </a:t>
              </a:r>
              <a:r>
                <a:rPr lang="en-US" sz="1088" dirty="0" err="1">
                  <a:solidFill>
                    <a:srgbClr val="141414"/>
                  </a:solidFill>
                  <a:latin typeface="Muli Regular Italics"/>
                </a:rPr>
                <a:t>sőt</a:t>
              </a:r>
              <a:r>
                <a:rPr lang="en-US" sz="1088" dirty="0">
                  <a:solidFill>
                    <a:srgbClr val="141414"/>
                  </a:solidFill>
                  <a:latin typeface="Muli Regular Italics"/>
                </a:rPr>
                <a:t>, mint </a:t>
              </a:r>
              <a:r>
                <a:rPr lang="en-US" sz="1088" dirty="0" err="1">
                  <a:solidFill>
                    <a:srgbClr val="141414"/>
                  </a:solidFill>
                  <a:latin typeface="Muli Regular Italics"/>
                </a:rPr>
                <a:t>valami</a:t>
              </a:r>
              <a:r>
                <a:rPr lang="en-US" sz="1088" dirty="0">
                  <a:solidFill>
                    <a:srgbClr val="141414"/>
                  </a:solidFill>
                  <a:latin typeface="Muli Regular Italics"/>
                </a:rPr>
                <a:t> </a:t>
              </a:r>
              <a:r>
                <a:rPr lang="en-US" sz="1088" dirty="0" err="1">
                  <a:solidFill>
                    <a:srgbClr val="141414"/>
                  </a:solidFill>
                  <a:latin typeface="Muli Regular Italics"/>
                </a:rPr>
                <a:t>varázslat</a:t>
              </a:r>
              <a:r>
                <a:rPr lang="en-US" sz="1088" dirty="0">
                  <a:solidFill>
                    <a:srgbClr val="141414"/>
                  </a:solidFill>
                  <a:latin typeface="Muli Regular Italics"/>
                </a:rPr>
                <a:t>, </a:t>
              </a:r>
              <a:r>
                <a:rPr lang="en-US" sz="1088" dirty="0" err="1">
                  <a:solidFill>
                    <a:srgbClr val="141414"/>
                  </a:solidFill>
                  <a:latin typeface="Muli Regular Italics"/>
                </a:rPr>
                <a:t>amely</a:t>
              </a:r>
              <a:r>
                <a:rPr lang="en-US" sz="1088" dirty="0">
                  <a:solidFill>
                    <a:srgbClr val="141414"/>
                  </a:solidFill>
                  <a:latin typeface="Muli Regular Italics"/>
                </a:rPr>
                <a:t> old </a:t>
              </a:r>
              <a:r>
                <a:rPr lang="en-US" sz="1088" dirty="0" err="1">
                  <a:solidFill>
                    <a:srgbClr val="141414"/>
                  </a:solidFill>
                  <a:latin typeface="Muli Regular Italics"/>
                </a:rPr>
                <a:t>és</a:t>
              </a:r>
              <a:r>
                <a:rPr lang="en-US" sz="1088" dirty="0">
                  <a:solidFill>
                    <a:srgbClr val="141414"/>
                  </a:solidFill>
                  <a:latin typeface="Muli Regular Italics"/>
                </a:rPr>
                <a:t> </a:t>
              </a:r>
              <a:r>
                <a:rPr lang="en-US" sz="1088" dirty="0" err="1">
                  <a:solidFill>
                    <a:srgbClr val="141414"/>
                  </a:solidFill>
                  <a:latin typeface="Muli Regular Italics"/>
                </a:rPr>
                <a:t>köt</a:t>
              </a:r>
              <a:r>
                <a:rPr lang="en-US" sz="1088" dirty="0">
                  <a:solidFill>
                    <a:srgbClr val="141414"/>
                  </a:solidFill>
                  <a:latin typeface="Muli Regular Italics"/>
                </a:rPr>
                <a:t> </a:t>
              </a:r>
              <a:r>
                <a:rPr lang="en-US" sz="1088" dirty="0" err="1">
                  <a:solidFill>
                    <a:srgbClr val="141414"/>
                  </a:solidFill>
                  <a:latin typeface="Muli Regular Italics"/>
                </a:rPr>
                <a:t>bennünket</a:t>
              </a:r>
              <a:r>
                <a:rPr lang="en-US" sz="1088" dirty="0">
                  <a:solidFill>
                    <a:srgbClr val="141414"/>
                  </a:solidFill>
                  <a:latin typeface="Muli Regular Italics"/>
                </a:rPr>
                <a:t>.</a:t>
              </a:r>
              <a:r>
                <a:rPr lang="en-US" sz="1088" dirty="0">
                  <a:solidFill>
                    <a:srgbClr val="141414"/>
                  </a:solidFill>
                  <a:latin typeface="Muli Regular"/>
                </a:rPr>
                <a:t>" (H</a:t>
              </a:r>
              <a:r>
                <a:rPr lang="en-US" sz="1088" dirty="0" smtClean="0">
                  <a:solidFill>
                    <a:srgbClr val="141414"/>
                  </a:solidFill>
                  <a:latin typeface="Muli Regular"/>
                </a:rPr>
                <a:t>.</a:t>
              </a:r>
              <a:r>
                <a:rPr lang="hu-HU" sz="1088" dirty="0" smtClean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1088" dirty="0" smtClean="0">
                  <a:solidFill>
                    <a:srgbClr val="141414"/>
                  </a:solidFill>
                  <a:latin typeface="Muli Regular"/>
                </a:rPr>
                <a:t>G.</a:t>
              </a:r>
              <a:r>
                <a:rPr lang="hu-HU" sz="1088" dirty="0" smtClean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1088" dirty="0" err="1" smtClean="0">
                  <a:solidFill>
                    <a:srgbClr val="141414"/>
                  </a:solidFill>
                  <a:latin typeface="Muli Regular"/>
                </a:rPr>
                <a:t>Gadamer</a:t>
              </a:r>
              <a:r>
                <a:rPr lang="en-US" sz="1088" dirty="0">
                  <a:solidFill>
                    <a:srgbClr val="141414"/>
                  </a:solidFill>
                  <a:latin typeface="Muli Regular"/>
                </a:rPr>
                <a:t>)  </a:t>
              </a: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16418" y="981808"/>
            <a:ext cx="1019063" cy="139473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3969" y="314921"/>
            <a:ext cx="890158" cy="1257347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557571" y="315169"/>
            <a:ext cx="1877910" cy="10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93"/>
              </a:lnSpc>
            </a:pPr>
            <a:r>
              <a:rPr lang="en-US">
                <a:solidFill>
                  <a:srgbClr val="141414"/>
                </a:solidFill>
                <a:latin typeface="Muli Regular"/>
              </a:rPr>
              <a:t>Kolozs megyei magyartanárok 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615423" y="2720611"/>
            <a:ext cx="1877910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94"/>
              </a:lnSpc>
            </a:pPr>
            <a:r>
              <a:rPr lang="en-US">
                <a:solidFill>
                  <a:srgbClr val="141414"/>
                </a:solidFill>
                <a:latin typeface="Muli Regular"/>
              </a:rPr>
              <a:t>https://www.pinterest.ca/pin/330240585180097940</a:t>
            </a:r>
          </a:p>
          <a:p>
            <a:pPr algn="r">
              <a:lnSpc>
                <a:spcPts val="793"/>
              </a:lnSpc>
            </a:pPr>
            <a:r>
              <a:rPr lang="en-US">
                <a:solidFill>
                  <a:srgbClr val="141414"/>
                </a:solidFill>
                <a:latin typeface="Muli Regular"/>
              </a:rPr>
              <a:t>https://www.pinterest.ca/pin/330240585180097934//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3969" y="359846"/>
            <a:ext cx="3118512" cy="20410"/>
            <a:chOff x="0" y="0"/>
            <a:chExt cx="13202963" cy="86410"/>
          </a:xfrm>
        </p:grpSpPr>
        <p:sp>
          <p:nvSpPr>
            <p:cNvPr id="3" name="AutoShape 3"/>
            <p:cNvSpPr/>
            <p:nvPr/>
          </p:nvSpPr>
          <p:spPr>
            <a:xfrm>
              <a:off x="0" y="24155"/>
              <a:ext cx="13202963" cy="3810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0" y="0"/>
              <a:ext cx="1091410" cy="8641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799828" y="322386"/>
            <a:ext cx="1801226" cy="1801226"/>
            <a:chOff x="6705600" y="1371600"/>
            <a:chExt cx="10972800" cy="10972800"/>
          </a:xfrm>
        </p:grpSpPr>
        <p:sp>
          <p:nvSpPr>
            <p:cNvPr id="6" name="Freeform 6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FDB137"/>
            </a:solidFill>
          </p:spPr>
        </p:sp>
      </p:grpSp>
      <p:grpSp>
        <p:nvGrpSpPr>
          <p:cNvPr id="7" name="Group 7"/>
          <p:cNvGrpSpPr/>
          <p:nvPr/>
        </p:nvGrpSpPr>
        <p:grpSpPr>
          <a:xfrm rot="-10800000">
            <a:off x="4732077" y="1942719"/>
            <a:ext cx="735479" cy="734303"/>
            <a:chOff x="0" y="0"/>
            <a:chExt cx="6350000" cy="63398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52A4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16151" y="2505587"/>
            <a:ext cx="596858" cy="596858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323969" y="2041099"/>
            <a:ext cx="2434519" cy="901606"/>
            <a:chOff x="0" y="-9525"/>
            <a:chExt cx="10307116" cy="381716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9525"/>
              <a:ext cx="10307116" cy="14116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55"/>
                </a:lnSpc>
              </a:pPr>
              <a:r>
                <a:rPr lang="en-US" sz="2129">
                  <a:solidFill>
                    <a:srgbClr val="141414"/>
                  </a:solidFill>
                  <a:latin typeface="Muli Regular"/>
                </a:rPr>
                <a:t>Gyakoroljátok!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853070"/>
              <a:ext cx="9793390" cy="19545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92"/>
                </a:lnSpc>
              </a:pPr>
              <a:r>
                <a:rPr lang="en-US" sz="851">
                  <a:solidFill>
                    <a:srgbClr val="141414"/>
                  </a:solidFill>
                  <a:latin typeface="Muli Regular"/>
                </a:rPr>
                <a:t>... és ne felejtsétek: a legfontosabb megtalálni az EGYENSÚLYT, érvényesíteni a megfelelő szemléletet!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760" y="534531"/>
            <a:ext cx="1595248" cy="221048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127525" y="2793793"/>
            <a:ext cx="1782860" cy="179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hlinkClick r:id="rId4"/>
              </a:rPr>
              <a:t>https://www.pinterest.ca/pin/478789004130779495/</a:t>
            </a:r>
            <a:endParaRPr lang="hu-HU" dirty="0"/>
          </a:p>
        </p:txBody>
      </p:sp>
      <p:sp>
        <p:nvSpPr>
          <p:cNvPr id="15" name="TextBox 16"/>
          <p:cNvSpPr txBox="1"/>
          <p:nvPr/>
        </p:nvSpPr>
        <p:spPr>
          <a:xfrm>
            <a:off x="3557571" y="315169"/>
            <a:ext cx="1877910" cy="10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93"/>
              </a:lnSpc>
            </a:pPr>
            <a:r>
              <a:rPr lang="en-US" dirty="0" err="1">
                <a:solidFill>
                  <a:srgbClr val="141414"/>
                </a:solidFill>
                <a:latin typeface="Muli Regular"/>
              </a:rPr>
              <a:t>Kolozs</a:t>
            </a:r>
            <a:r>
              <a:rPr lang="en-US" dirty="0">
                <a:solidFill>
                  <a:srgbClr val="141414"/>
                </a:solidFill>
                <a:latin typeface="Muli Regular"/>
              </a:rPr>
              <a:t> </a:t>
            </a:r>
            <a:r>
              <a:rPr lang="en-US" dirty="0" err="1">
                <a:solidFill>
                  <a:srgbClr val="141414"/>
                </a:solidFill>
                <a:latin typeface="Muli Regular"/>
              </a:rPr>
              <a:t>megyei</a:t>
            </a:r>
            <a:r>
              <a:rPr lang="en-US" dirty="0">
                <a:solidFill>
                  <a:srgbClr val="141414"/>
                </a:solidFill>
                <a:latin typeface="Muli Regular"/>
              </a:rPr>
              <a:t> </a:t>
            </a:r>
            <a:r>
              <a:rPr lang="en-US" dirty="0" err="1">
                <a:solidFill>
                  <a:srgbClr val="141414"/>
                </a:solidFill>
                <a:latin typeface="Muli Regular"/>
              </a:rPr>
              <a:t>magyartanárok</a:t>
            </a:r>
            <a:r>
              <a:rPr lang="en-US" dirty="0">
                <a:solidFill>
                  <a:srgbClr val="141414"/>
                </a:solidFill>
                <a:latin typeface="Muli Regular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699677" y="920438"/>
            <a:ext cx="1700188" cy="1700188"/>
            <a:chOff x="6705600" y="1371600"/>
            <a:chExt cx="10972800" cy="10972800"/>
          </a:xfrm>
        </p:grpSpPr>
        <p:sp>
          <p:nvSpPr>
            <p:cNvPr id="3" name="Freeform 3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FDB137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5040280" y="2282494"/>
            <a:ext cx="359585" cy="359585"/>
          </a:xfrm>
          <a:prstGeom prst="rect">
            <a:avLst/>
          </a:prstGeom>
          <a:solidFill>
            <a:srgbClr val="F3664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43455" y="2520688"/>
            <a:ext cx="359585" cy="359585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369978" y="2556335"/>
            <a:ext cx="359585" cy="359585"/>
            <a:chOff x="0" y="0"/>
            <a:chExt cx="1708150" cy="17081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4099F7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23969" y="359846"/>
            <a:ext cx="3118512" cy="20410"/>
            <a:chOff x="0" y="0"/>
            <a:chExt cx="13202963" cy="86410"/>
          </a:xfrm>
        </p:grpSpPr>
        <p:sp>
          <p:nvSpPr>
            <p:cNvPr id="9" name="AutoShape 9"/>
            <p:cNvSpPr/>
            <p:nvPr/>
          </p:nvSpPr>
          <p:spPr>
            <a:xfrm>
              <a:off x="0" y="24155"/>
              <a:ext cx="13202963" cy="3810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0" y="0"/>
              <a:ext cx="1091410" cy="8641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323969" y="471391"/>
            <a:ext cx="3118512" cy="1947300"/>
            <a:chOff x="0" y="0"/>
            <a:chExt cx="13202963" cy="8244361"/>
          </a:xfrm>
        </p:grpSpPr>
        <p:sp>
          <p:nvSpPr>
            <p:cNvPr id="12" name="TextBox 12"/>
            <p:cNvSpPr txBox="1"/>
            <p:nvPr/>
          </p:nvSpPr>
          <p:spPr>
            <a:xfrm>
              <a:off x="0" y="0"/>
              <a:ext cx="13202963" cy="1520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32"/>
                </a:lnSpc>
              </a:pPr>
              <a:r>
                <a:rPr lang="en-US" sz="2360" dirty="0" err="1">
                  <a:solidFill>
                    <a:srgbClr val="141414"/>
                  </a:solidFill>
                  <a:latin typeface="Muli Regular"/>
                </a:rPr>
                <a:t>Hogyan</a:t>
              </a:r>
              <a:r>
                <a:rPr lang="en-US" sz="2360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2360" dirty="0" err="1">
                  <a:solidFill>
                    <a:srgbClr val="141414"/>
                  </a:solidFill>
                  <a:latin typeface="Muli Regular"/>
                </a:rPr>
                <a:t>kezdjem</a:t>
              </a:r>
              <a:r>
                <a:rPr lang="en-US" sz="2360" dirty="0">
                  <a:solidFill>
                    <a:srgbClr val="141414"/>
                  </a:solidFill>
                  <a:latin typeface="Muli Regular"/>
                </a:rPr>
                <a:t>?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335657"/>
              <a:ext cx="13202963" cy="542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32"/>
                </a:lnSpc>
              </a:pPr>
              <a:r>
                <a:rPr lang="en-US" sz="737" dirty="0">
                  <a:solidFill>
                    <a:srgbClr val="141414"/>
                  </a:solidFill>
                  <a:latin typeface="Muli Bold"/>
                </a:rPr>
                <a:t>MEGTANULOM, AMI MEGTANULHATÓ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026493"/>
              <a:ext cx="13202963" cy="10858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91"/>
                </a:lnSpc>
              </a:pPr>
              <a:r>
                <a:rPr lang="en-US" sz="708" dirty="0" err="1">
                  <a:solidFill>
                    <a:srgbClr val="141414"/>
                  </a:solidFill>
                  <a:latin typeface="Muli Regular"/>
                </a:rPr>
                <a:t>fogalomkészlet</a:t>
              </a:r>
              <a:r>
                <a:rPr lang="en-US" sz="708" dirty="0">
                  <a:solidFill>
                    <a:srgbClr val="141414"/>
                  </a:solidFill>
                  <a:latin typeface="Muli Regular"/>
                </a:rPr>
                <a:t>, </a:t>
              </a:r>
              <a:r>
                <a:rPr lang="en-US" sz="708" dirty="0" err="1">
                  <a:solidFill>
                    <a:srgbClr val="141414"/>
                  </a:solidFill>
                  <a:latin typeface="Muli Regular"/>
                </a:rPr>
                <a:t>stíluseszközök</a:t>
              </a:r>
              <a:r>
                <a:rPr lang="en-US" sz="708" dirty="0">
                  <a:solidFill>
                    <a:srgbClr val="141414"/>
                  </a:solidFill>
                  <a:latin typeface="Muli Regular"/>
                </a:rPr>
                <a:t>, </a:t>
              </a:r>
              <a:r>
                <a:rPr lang="en-US" sz="708" dirty="0" smtClean="0">
                  <a:solidFill>
                    <a:srgbClr val="141414"/>
                  </a:solidFill>
                  <a:latin typeface="Muli Regular"/>
                </a:rPr>
                <a:t>m</a:t>
              </a:r>
              <a:r>
                <a:rPr lang="hu-HU" sz="708" dirty="0" smtClean="0">
                  <a:solidFill>
                    <a:srgbClr val="141414"/>
                  </a:solidFill>
                  <a:latin typeface="Muli Regular"/>
                </a:rPr>
                <a:t>ű</a:t>
              </a:r>
              <a:r>
                <a:rPr lang="en-US" sz="708" dirty="0" err="1" smtClean="0">
                  <a:solidFill>
                    <a:srgbClr val="141414"/>
                  </a:solidFill>
                  <a:latin typeface="Muli Regular"/>
                </a:rPr>
                <a:t>fajok</a:t>
              </a:r>
              <a:r>
                <a:rPr lang="en-US" sz="708" dirty="0" smtClean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708" dirty="0" err="1">
                  <a:solidFill>
                    <a:srgbClr val="141414"/>
                  </a:solidFill>
                  <a:latin typeface="Muli Regular"/>
                </a:rPr>
                <a:t>meghatározása</a:t>
              </a:r>
              <a:r>
                <a:rPr lang="en-US" sz="708" dirty="0">
                  <a:solidFill>
                    <a:srgbClr val="141414"/>
                  </a:solidFill>
                  <a:latin typeface="Muli Regular"/>
                </a:rPr>
                <a:t>, </a:t>
              </a:r>
              <a:r>
                <a:rPr lang="en-US" sz="708" dirty="0" err="1">
                  <a:solidFill>
                    <a:srgbClr val="141414"/>
                  </a:solidFill>
                  <a:latin typeface="Muli Regular"/>
                </a:rPr>
                <a:t>stíluskorszakok</a:t>
              </a:r>
              <a:r>
                <a:rPr lang="en-US" sz="708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708" dirty="0" err="1">
                  <a:solidFill>
                    <a:srgbClr val="141414"/>
                  </a:solidFill>
                  <a:latin typeface="Muli Regular"/>
                </a:rPr>
                <a:t>beazonosítása</a:t>
              </a:r>
              <a:r>
                <a:rPr lang="en-US" sz="708" dirty="0">
                  <a:solidFill>
                    <a:srgbClr val="141414"/>
                  </a:solidFill>
                  <a:latin typeface="Muli Regular"/>
                </a:rPr>
                <a:t>, </a:t>
              </a:r>
              <a:r>
                <a:rPr lang="en-US" sz="708" dirty="0" err="1">
                  <a:solidFill>
                    <a:srgbClr val="141414"/>
                  </a:solidFill>
                  <a:latin typeface="Muli Regular"/>
                </a:rPr>
                <a:t>szerkesztési</a:t>
              </a:r>
              <a:r>
                <a:rPr lang="en-US" sz="708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708" dirty="0" err="1">
                  <a:solidFill>
                    <a:srgbClr val="141414"/>
                  </a:solidFill>
                  <a:latin typeface="Muli Regular"/>
                </a:rPr>
                <a:t>sajátosságok</a:t>
              </a:r>
              <a:r>
                <a:rPr lang="en-US" sz="708" dirty="0">
                  <a:solidFill>
                    <a:srgbClr val="141414"/>
                  </a:solidFill>
                  <a:latin typeface="Muli Regular"/>
                </a:rPr>
                <a:t>, </a:t>
              </a:r>
              <a:r>
                <a:rPr lang="en-US" sz="708" dirty="0" err="1">
                  <a:solidFill>
                    <a:srgbClr val="141414"/>
                  </a:solidFill>
                  <a:latin typeface="Muli Regular"/>
                </a:rPr>
                <a:t>verselés</a:t>
              </a:r>
              <a:r>
                <a:rPr lang="en-US" sz="708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708" dirty="0" err="1">
                  <a:solidFill>
                    <a:srgbClr val="141414"/>
                  </a:solidFill>
                  <a:latin typeface="Muli Regular"/>
                </a:rPr>
                <a:t>stb</a:t>
              </a:r>
              <a:r>
                <a:rPr lang="en-US" sz="708" dirty="0">
                  <a:solidFill>
                    <a:srgbClr val="141414"/>
                  </a:solidFill>
                  <a:latin typeface="Muli Regular"/>
                </a:rPr>
                <a:t>.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4931832"/>
              <a:ext cx="13202963" cy="542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32"/>
                </a:lnSpc>
              </a:pPr>
              <a:r>
                <a:rPr lang="en-US" sz="737" dirty="0">
                  <a:solidFill>
                    <a:srgbClr val="141414"/>
                  </a:solidFill>
                  <a:latin typeface="Muli Bold Bold"/>
                </a:rPr>
                <a:t>KIPRÓBÁLOM 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5622664"/>
              <a:ext cx="13202963" cy="542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91"/>
                </a:lnSpc>
              </a:pPr>
              <a:r>
                <a:rPr lang="en-US" sz="708" dirty="0">
                  <a:solidFill>
                    <a:srgbClr val="141414"/>
                  </a:solidFill>
                  <a:latin typeface="Muli Regular"/>
                </a:rPr>
                <a:t>... </a:t>
              </a:r>
              <a:r>
                <a:rPr lang="en-US" sz="708" dirty="0" err="1">
                  <a:solidFill>
                    <a:srgbClr val="141414"/>
                  </a:solidFill>
                  <a:latin typeface="Muli Regular"/>
                </a:rPr>
                <a:t>elküldöm</a:t>
              </a:r>
              <a:r>
                <a:rPr lang="en-US" sz="708" dirty="0">
                  <a:solidFill>
                    <a:srgbClr val="141414"/>
                  </a:solidFill>
                  <a:latin typeface="Muli Regular"/>
                </a:rPr>
                <a:t> a </a:t>
              </a:r>
              <a:r>
                <a:rPr lang="en-US" sz="708" dirty="0" err="1">
                  <a:solidFill>
                    <a:srgbClr val="141414"/>
                  </a:solidFill>
                  <a:latin typeface="Muli Regular"/>
                </a:rPr>
                <a:t>tanáromnak</a:t>
              </a:r>
              <a:r>
                <a:rPr lang="en-US" sz="708" dirty="0">
                  <a:solidFill>
                    <a:srgbClr val="141414"/>
                  </a:solidFill>
                  <a:latin typeface="Muli Regular"/>
                </a:rPr>
                <a:t>, </a:t>
              </a:r>
              <a:r>
                <a:rPr lang="en-US" sz="708" dirty="0" err="1">
                  <a:solidFill>
                    <a:srgbClr val="141414"/>
                  </a:solidFill>
                  <a:latin typeface="Muli Regular"/>
                </a:rPr>
                <a:t>hogy</a:t>
              </a:r>
              <a:r>
                <a:rPr lang="en-US" sz="708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708" dirty="0" err="1">
                  <a:solidFill>
                    <a:srgbClr val="141414"/>
                  </a:solidFill>
                  <a:latin typeface="Muli Regular"/>
                </a:rPr>
                <a:t>javítsa</a:t>
              </a:r>
              <a:r>
                <a:rPr lang="en-US" sz="708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708" dirty="0" err="1">
                  <a:solidFill>
                    <a:srgbClr val="141414"/>
                  </a:solidFill>
                  <a:latin typeface="Muli Regular"/>
                </a:rPr>
                <a:t>ki</a:t>
              </a:r>
              <a:r>
                <a:rPr lang="en-US" sz="708" dirty="0">
                  <a:solidFill>
                    <a:srgbClr val="141414"/>
                  </a:solidFill>
                  <a:latin typeface="Muli Regular"/>
                </a:rPr>
                <a:t>, </a:t>
              </a:r>
              <a:r>
                <a:rPr lang="en-US" sz="708" dirty="0" err="1">
                  <a:solidFill>
                    <a:srgbClr val="141414"/>
                  </a:solidFill>
                  <a:latin typeface="Muli Regular"/>
                </a:rPr>
                <a:t>szóljon</a:t>
              </a:r>
              <a:r>
                <a:rPr lang="en-US" sz="708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708" dirty="0" err="1">
                  <a:solidFill>
                    <a:srgbClr val="141414"/>
                  </a:solidFill>
                  <a:latin typeface="Muli Regular"/>
                </a:rPr>
                <a:t>hozzá</a:t>
              </a:r>
              <a:r>
                <a:rPr lang="en-US" sz="708" dirty="0">
                  <a:solidFill>
                    <a:srgbClr val="141414"/>
                  </a:solidFill>
                  <a:latin typeface="Muli Regular"/>
                </a:rPr>
                <a:t>...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7011453"/>
              <a:ext cx="13202963" cy="542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32"/>
                </a:lnSpc>
              </a:pPr>
              <a:r>
                <a:rPr lang="en-US" sz="737" dirty="0">
                  <a:solidFill>
                    <a:srgbClr val="141414"/>
                  </a:solidFill>
                  <a:latin typeface="Muli Bold Bold"/>
                </a:rPr>
                <a:t>GYAKORLOM, GYAKORLOM, GYAKORLOM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7701426"/>
              <a:ext cx="13202963" cy="542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91"/>
                </a:lnSpc>
              </a:pPr>
              <a:r>
                <a:rPr lang="en-US" sz="708" dirty="0">
                  <a:solidFill>
                    <a:srgbClr val="141414"/>
                  </a:solidFill>
                  <a:latin typeface="Muli Regular"/>
                </a:rPr>
                <a:t>...</a:t>
              </a:r>
              <a:r>
                <a:rPr lang="en-US" sz="708" dirty="0" err="1">
                  <a:solidFill>
                    <a:srgbClr val="141414"/>
                  </a:solidFill>
                  <a:latin typeface="Muli Regular"/>
                </a:rPr>
                <a:t>mert</a:t>
              </a:r>
              <a:r>
                <a:rPr lang="en-US" sz="708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708" dirty="0" err="1">
                  <a:solidFill>
                    <a:srgbClr val="141414"/>
                  </a:solidFill>
                  <a:latin typeface="Muli Regular"/>
                </a:rPr>
                <a:t>így</a:t>
              </a:r>
              <a:r>
                <a:rPr lang="en-US" sz="708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708" dirty="0" err="1">
                  <a:solidFill>
                    <a:srgbClr val="141414"/>
                  </a:solidFill>
                  <a:latin typeface="Muli Regular"/>
                </a:rPr>
                <a:t>fejlőd</a:t>
              </a:r>
              <a:r>
                <a:rPr lang="hu-HU" sz="708" dirty="0">
                  <a:solidFill>
                    <a:srgbClr val="141414"/>
                  </a:solidFill>
                  <a:latin typeface="Muli Regular"/>
                </a:rPr>
                <a:t>nek</a:t>
              </a:r>
              <a:r>
                <a:rPr lang="en-US" sz="708" dirty="0">
                  <a:solidFill>
                    <a:srgbClr val="141414"/>
                  </a:solidFill>
                  <a:latin typeface="Muli Regular"/>
                </a:rPr>
                <a:t> a </a:t>
              </a:r>
              <a:r>
                <a:rPr lang="en-US" sz="708" dirty="0" err="1">
                  <a:solidFill>
                    <a:srgbClr val="141414"/>
                  </a:solidFill>
                  <a:latin typeface="Muli Regular"/>
                </a:rPr>
                <a:t>készsége</a:t>
              </a:r>
              <a:r>
                <a:rPr lang="hu-HU" sz="708" dirty="0">
                  <a:solidFill>
                    <a:srgbClr val="141414"/>
                  </a:solidFill>
                  <a:latin typeface="Muli Regular"/>
                </a:rPr>
                <a:t>i</a:t>
              </a:r>
              <a:r>
                <a:rPr lang="en-US" sz="708" dirty="0" smtClean="0">
                  <a:solidFill>
                    <a:srgbClr val="141414"/>
                  </a:solidFill>
                  <a:latin typeface="Muli Regular"/>
                </a:rPr>
                <a:t>m</a:t>
              </a:r>
              <a:r>
                <a:rPr lang="hu-HU" sz="708" dirty="0" smtClean="0">
                  <a:solidFill>
                    <a:srgbClr val="141414"/>
                  </a:solidFill>
                  <a:latin typeface="Muli Regular"/>
                </a:rPr>
                <a:t>…</a:t>
              </a:r>
              <a:endParaRPr lang="en-US" sz="708" dirty="0">
                <a:solidFill>
                  <a:srgbClr val="141414"/>
                </a:solidFill>
                <a:latin typeface="Muli Regular"/>
              </a:endParaRPr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94872" y="593773"/>
            <a:ext cx="1548582" cy="2322148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3557571" y="315169"/>
            <a:ext cx="1877910" cy="10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93"/>
              </a:lnSpc>
            </a:pPr>
            <a:r>
              <a:rPr lang="en-US">
                <a:solidFill>
                  <a:srgbClr val="141414"/>
                </a:solidFill>
                <a:latin typeface="Muli Regular"/>
              </a:rPr>
              <a:t>Kolozs megyei magyartanárok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701242" y="2181618"/>
            <a:ext cx="734239" cy="734239"/>
          </a:xfrm>
          <a:prstGeom prst="rect">
            <a:avLst/>
          </a:prstGeom>
          <a:solidFill>
            <a:srgbClr val="F36648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86744" y="2096708"/>
            <a:ext cx="734239" cy="734239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383176" y="979101"/>
            <a:ext cx="734239" cy="734239"/>
            <a:chOff x="0" y="0"/>
            <a:chExt cx="1708150" cy="17081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4099F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23969" y="2181617"/>
            <a:ext cx="735479" cy="734303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137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323969" y="1317337"/>
            <a:ext cx="5111512" cy="5999"/>
          </a:xfrm>
          <a:prstGeom prst="rect">
            <a:avLst/>
          </a:prstGeom>
          <a:solidFill>
            <a:srgbClr val="141414"/>
          </a:solidFill>
        </p:spPr>
      </p:sp>
      <p:sp>
        <p:nvSpPr>
          <p:cNvPr id="9" name="TextBox 9"/>
          <p:cNvSpPr txBox="1"/>
          <p:nvPr/>
        </p:nvSpPr>
        <p:spPr>
          <a:xfrm>
            <a:off x="367740" y="683702"/>
            <a:ext cx="5067741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8"/>
              </a:lnSpc>
            </a:pPr>
            <a:r>
              <a:rPr lang="en-US" sz="2315" dirty="0" err="1">
                <a:solidFill>
                  <a:srgbClr val="141414"/>
                </a:solidFill>
                <a:latin typeface="Muli Regular"/>
              </a:rPr>
              <a:t>Miért</a:t>
            </a:r>
            <a:r>
              <a:rPr lang="en-US" sz="2315" dirty="0">
                <a:solidFill>
                  <a:srgbClr val="141414"/>
                </a:solidFill>
                <a:latin typeface="Muli Regular"/>
              </a:rPr>
              <a:t> </a:t>
            </a:r>
            <a:r>
              <a:rPr lang="en-US" sz="2315" dirty="0" err="1">
                <a:solidFill>
                  <a:srgbClr val="141414"/>
                </a:solidFill>
                <a:latin typeface="Muli Regular"/>
              </a:rPr>
              <a:t>jó</a:t>
            </a:r>
            <a:r>
              <a:rPr lang="en-US" sz="2315" dirty="0">
                <a:solidFill>
                  <a:srgbClr val="141414"/>
                </a:solidFill>
                <a:latin typeface="Muli Regular"/>
              </a:rPr>
              <a:t>, ha </a:t>
            </a:r>
            <a:r>
              <a:rPr lang="en-US" sz="2315" dirty="0" err="1">
                <a:solidFill>
                  <a:srgbClr val="141414"/>
                </a:solidFill>
                <a:latin typeface="Muli Regular"/>
              </a:rPr>
              <a:t>tudok</a:t>
            </a:r>
            <a:r>
              <a:rPr lang="en-US" sz="2315" dirty="0">
                <a:solidFill>
                  <a:srgbClr val="141414"/>
                </a:solidFill>
                <a:latin typeface="Muli Regular"/>
              </a:rPr>
              <a:t> </a:t>
            </a:r>
            <a:r>
              <a:rPr lang="en-US" sz="2315" dirty="0" err="1">
                <a:solidFill>
                  <a:srgbClr val="141414"/>
                </a:solidFill>
                <a:latin typeface="Muli Regular"/>
              </a:rPr>
              <a:t>verset</a:t>
            </a:r>
            <a:r>
              <a:rPr lang="en-US" sz="2315" dirty="0">
                <a:solidFill>
                  <a:srgbClr val="141414"/>
                </a:solidFill>
                <a:latin typeface="Muli Regular"/>
              </a:rPr>
              <a:t> </a:t>
            </a:r>
            <a:r>
              <a:rPr lang="en-US" sz="2315" dirty="0" err="1">
                <a:solidFill>
                  <a:srgbClr val="141414"/>
                </a:solidFill>
                <a:latin typeface="Muli Regular"/>
              </a:rPr>
              <a:t>elemezni</a:t>
            </a:r>
            <a:r>
              <a:rPr lang="en-US" sz="2315" dirty="0">
                <a:solidFill>
                  <a:srgbClr val="141414"/>
                </a:solidFill>
                <a:latin typeface="Muli Regular"/>
              </a:rPr>
              <a:t>?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23969" y="1559584"/>
            <a:ext cx="963235" cy="816741"/>
            <a:chOff x="0" y="-47625"/>
            <a:chExt cx="4078085" cy="345786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47625"/>
              <a:ext cx="4078085" cy="1194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2"/>
                </a:lnSpc>
              </a:pPr>
              <a:r>
                <a:rPr lang="en-US" sz="787" dirty="0">
                  <a:solidFill>
                    <a:srgbClr val="141414"/>
                  </a:solidFill>
                  <a:latin typeface="Muli Bold Bold"/>
                </a:rPr>
                <a:t>MŰVÉSZI ÉRZÉKENYSÉG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455672"/>
              <a:ext cx="4078085" cy="1954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25"/>
                </a:lnSpc>
              </a:pP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Fogékonyabb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leszek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 a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költészetben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rejtőző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szépségre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,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megtanulom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értékelni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 a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szépet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706728" y="1559584"/>
            <a:ext cx="963235" cy="1162989"/>
            <a:chOff x="0" y="-47625"/>
            <a:chExt cx="4078085" cy="4923786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47625"/>
              <a:ext cx="4078085" cy="1194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2"/>
                </a:lnSpc>
              </a:pPr>
              <a:r>
                <a:rPr lang="en-US" sz="787" dirty="0">
                  <a:solidFill>
                    <a:srgbClr val="141414"/>
                  </a:solidFill>
                  <a:latin typeface="Muli Bold Bold"/>
                </a:rPr>
                <a:t>ÉRZELMI INTELLIGENCIA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455672"/>
              <a:ext cx="4078085" cy="34204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25"/>
                </a:lnSpc>
              </a:pP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Empatikusabb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leszek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, ha </a:t>
              </a:r>
              <a:r>
                <a:rPr lang="hu-HU" sz="661" dirty="0" smtClean="0">
                  <a:solidFill>
                    <a:srgbClr val="141414"/>
                  </a:solidFill>
                  <a:latin typeface="Muli Regular"/>
                </a:rPr>
                <a:t>„</a:t>
              </a:r>
              <a:r>
                <a:rPr lang="en-US" sz="661" dirty="0" err="1" smtClean="0">
                  <a:solidFill>
                    <a:srgbClr val="141414"/>
                  </a:solidFill>
                  <a:latin typeface="Muli Regular"/>
                </a:rPr>
                <a:t>odaadom</a:t>
              </a:r>
              <a:r>
                <a:rPr lang="en-US" sz="661" dirty="0" smtClean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661" dirty="0" err="1" smtClean="0">
                  <a:solidFill>
                    <a:srgbClr val="141414"/>
                  </a:solidFill>
                  <a:latin typeface="Muli Regular"/>
                </a:rPr>
                <a:t>magam</a:t>
              </a:r>
              <a:r>
                <a:rPr lang="hu-HU" sz="661" dirty="0" smtClean="0">
                  <a:solidFill>
                    <a:srgbClr val="141414"/>
                  </a:solidFill>
                  <a:latin typeface="Muli Regular"/>
                </a:rPr>
                <a:t>”</a:t>
              </a:r>
              <a:r>
                <a:rPr lang="en-US" sz="661" dirty="0" smtClean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a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feladatnak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,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akkor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661" dirty="0" err="1" smtClean="0">
                  <a:solidFill>
                    <a:srgbClr val="141414"/>
                  </a:solidFill>
                  <a:latin typeface="Muli Regular"/>
                </a:rPr>
                <a:t>megeleven</a:t>
              </a:r>
              <a:r>
                <a:rPr lang="hu-HU" sz="661" dirty="0" smtClean="0">
                  <a:solidFill>
                    <a:srgbClr val="141414"/>
                  </a:solidFill>
                  <a:latin typeface="Muli Regular"/>
                </a:rPr>
                <a:t>e</a:t>
              </a:r>
              <a:r>
                <a:rPr lang="en-US" sz="661" dirty="0" err="1" smtClean="0">
                  <a:solidFill>
                    <a:srgbClr val="141414"/>
                  </a:solidFill>
                  <a:latin typeface="Muli Regular"/>
                </a:rPr>
                <a:t>dik</a:t>
              </a:r>
              <a:r>
                <a:rPr lang="en-US" sz="661" dirty="0" smtClean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bennem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sok-sok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addig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ismeretlen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élethelyzet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,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érzés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,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tapasztalat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,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kép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089487" y="1559584"/>
            <a:ext cx="963235" cy="912094"/>
            <a:chOff x="0" y="-47625"/>
            <a:chExt cx="4078085" cy="3861570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47625"/>
              <a:ext cx="4078085" cy="5972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2"/>
                </a:lnSpc>
              </a:pPr>
              <a:r>
                <a:rPr lang="en-US" sz="787" dirty="0">
                  <a:solidFill>
                    <a:srgbClr val="141414"/>
                  </a:solidFill>
                  <a:latin typeface="Muli Bold Bold"/>
                </a:rPr>
                <a:t>KÉPZELŐERŐ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882092"/>
              <a:ext cx="4078085" cy="293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25"/>
                </a:lnSpc>
              </a:pP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Fejlődik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 a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fantáziám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,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megtanulom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elképzelni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azokat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az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érzéseket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,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gondolatokat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, </a:t>
              </a:r>
              <a:r>
                <a:rPr lang="en-US" sz="661" dirty="0" err="1">
                  <a:solidFill>
                    <a:srgbClr val="141414"/>
                  </a:solidFill>
                  <a:latin typeface="Muli Regular Bold"/>
                </a:rPr>
                <a:t>világokat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 is,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amelyek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 a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versekben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rejlenek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472246" y="1559584"/>
            <a:ext cx="963235" cy="912094"/>
            <a:chOff x="0" y="-47625"/>
            <a:chExt cx="4078085" cy="3861570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47625"/>
              <a:ext cx="4078085" cy="5972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2"/>
                </a:lnSpc>
              </a:pPr>
              <a:r>
                <a:rPr lang="en-US" sz="787" dirty="0">
                  <a:solidFill>
                    <a:srgbClr val="141414"/>
                  </a:solidFill>
                  <a:latin typeface="Muli Bold Bold"/>
                </a:rPr>
                <a:t>ÖNISMERET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882092"/>
              <a:ext cx="4078085" cy="293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25"/>
                </a:lnSpc>
              </a:pP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A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megélt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érzéseket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magamon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próbálom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ki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: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vajon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én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mit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tennék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hasonló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helyzetben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,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mit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jelent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számomra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egy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661" dirty="0" err="1">
                  <a:solidFill>
                    <a:srgbClr val="141414"/>
                  </a:solidFill>
                  <a:latin typeface="Muli Regular"/>
                </a:rPr>
                <a:t>lehulló</a:t>
              </a:r>
              <a:r>
                <a:rPr lang="en-US" sz="661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661" dirty="0" err="1" smtClean="0">
                  <a:solidFill>
                    <a:srgbClr val="141414"/>
                  </a:solidFill>
                  <a:latin typeface="Muli Regular"/>
                </a:rPr>
                <a:t>hajszál</a:t>
              </a:r>
              <a:r>
                <a:rPr lang="hu-HU" sz="661" dirty="0">
                  <a:solidFill>
                    <a:srgbClr val="141414"/>
                  </a:solidFill>
                  <a:latin typeface="Muli Regular"/>
                </a:rPr>
                <a:t>?</a:t>
              </a:r>
              <a:endParaRPr lang="en-US" sz="661" dirty="0">
                <a:solidFill>
                  <a:srgbClr val="141414"/>
                </a:solidFill>
                <a:latin typeface="Muli Regular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23969" y="359846"/>
            <a:ext cx="3118512" cy="20410"/>
            <a:chOff x="0" y="0"/>
            <a:chExt cx="13202963" cy="86410"/>
          </a:xfrm>
        </p:grpSpPr>
        <p:sp>
          <p:nvSpPr>
            <p:cNvPr id="23" name="AutoShape 23"/>
            <p:cNvSpPr/>
            <p:nvPr/>
          </p:nvSpPr>
          <p:spPr>
            <a:xfrm>
              <a:off x="0" y="24155"/>
              <a:ext cx="13202963" cy="3810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0" y="0"/>
              <a:ext cx="1091410" cy="8641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306301" y="1258898"/>
            <a:ext cx="122879" cy="122879"/>
            <a:chOff x="6705600" y="1371600"/>
            <a:chExt cx="10972800" cy="10972800"/>
          </a:xfrm>
        </p:grpSpPr>
        <p:sp>
          <p:nvSpPr>
            <p:cNvPr id="26" name="Freeform 26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141414"/>
            </a:solidFill>
          </p:spPr>
        </p:sp>
      </p:grp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1706728" y="1258898"/>
            <a:ext cx="122879" cy="122879"/>
            <a:chOff x="6705600" y="1371600"/>
            <a:chExt cx="10972800" cy="10972800"/>
          </a:xfrm>
        </p:grpSpPr>
        <p:sp>
          <p:nvSpPr>
            <p:cNvPr id="28" name="Freeform 28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141414"/>
            </a:solidFill>
          </p:spPr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3089487" y="1258898"/>
            <a:ext cx="122879" cy="122879"/>
            <a:chOff x="6705600" y="1371600"/>
            <a:chExt cx="10972800" cy="10972800"/>
          </a:xfrm>
        </p:grpSpPr>
        <p:sp>
          <p:nvSpPr>
            <p:cNvPr id="30" name="Freeform 30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141414"/>
            </a:solidFill>
          </p:spPr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4489915" y="1258898"/>
            <a:ext cx="122879" cy="122879"/>
            <a:chOff x="6705600" y="1371600"/>
            <a:chExt cx="10972800" cy="10972800"/>
          </a:xfrm>
        </p:grpSpPr>
        <p:sp>
          <p:nvSpPr>
            <p:cNvPr id="32" name="Freeform 32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141414"/>
            </a:solidFill>
          </p:spPr>
        </p:sp>
      </p:grpSp>
      <p:sp>
        <p:nvSpPr>
          <p:cNvPr id="33" name="TextBox 33"/>
          <p:cNvSpPr txBox="1"/>
          <p:nvPr/>
        </p:nvSpPr>
        <p:spPr>
          <a:xfrm>
            <a:off x="3557571" y="315169"/>
            <a:ext cx="1877910" cy="10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93"/>
              </a:lnSpc>
            </a:pPr>
            <a:r>
              <a:rPr lang="en-US">
                <a:solidFill>
                  <a:srgbClr val="141414"/>
                </a:solidFill>
                <a:latin typeface="Muli Regular"/>
              </a:rPr>
              <a:t>Kolozs megyei magyartanárok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06" b="770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3969" y="359846"/>
            <a:ext cx="3118512" cy="20410"/>
            <a:chOff x="0" y="0"/>
            <a:chExt cx="13202963" cy="86410"/>
          </a:xfrm>
        </p:grpSpPr>
        <p:sp>
          <p:nvSpPr>
            <p:cNvPr id="3" name="AutoShape 3"/>
            <p:cNvSpPr/>
            <p:nvPr/>
          </p:nvSpPr>
          <p:spPr>
            <a:xfrm>
              <a:off x="0" y="24155"/>
              <a:ext cx="13202963" cy="3810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0" y="0"/>
              <a:ext cx="1091410" cy="8641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23091" y="1334513"/>
            <a:ext cx="1801226" cy="1801226"/>
          </a:xfrm>
          <a:prstGeom prst="rect">
            <a:avLst/>
          </a:prstGeom>
          <a:solidFill>
            <a:srgbClr val="FDB137"/>
          </a:solid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-35444" y="1221961"/>
            <a:ext cx="1801226" cy="1801226"/>
            <a:chOff x="6705600" y="1371600"/>
            <a:chExt cx="10972800" cy="10972800"/>
          </a:xfrm>
        </p:grpSpPr>
        <p:sp>
          <p:nvSpPr>
            <p:cNvPr id="7" name="Freeform 7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4099F7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2619" y="1728512"/>
            <a:ext cx="845588" cy="84558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-10800000">
            <a:off x="900613" y="2505586"/>
            <a:ext cx="735479" cy="734303"/>
            <a:chOff x="0" y="0"/>
            <a:chExt cx="6350000" cy="63398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52A4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359585" y="719493"/>
            <a:ext cx="359585" cy="359585"/>
          </a:xfrm>
          <a:prstGeom prst="rect">
            <a:avLst/>
          </a:prstGeom>
          <a:solidFill>
            <a:srgbClr val="4152A4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079078"/>
            <a:ext cx="359585" cy="359585"/>
          </a:xfrm>
          <a:prstGeom prst="rect">
            <a:avLst/>
          </a:prstGeom>
        </p:spPr>
      </p:pic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900613" y="2146001"/>
            <a:ext cx="359585" cy="359585"/>
            <a:chOff x="0" y="0"/>
            <a:chExt cx="1708150" cy="17081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4099F7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028866" y="899286"/>
            <a:ext cx="1911739" cy="1653654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049274" y="407874"/>
            <a:ext cx="3660902" cy="1083094"/>
            <a:chOff x="0" y="-9525"/>
            <a:chExt cx="15499300" cy="4585536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9525"/>
              <a:ext cx="15499300" cy="16288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23"/>
                </a:lnSpc>
              </a:pPr>
              <a:r>
                <a:rPr lang="en-US" sz="2519">
                  <a:solidFill>
                    <a:srgbClr val="141414"/>
                  </a:solidFill>
                  <a:latin typeface="Muli Regular"/>
                </a:rPr>
                <a:t>ÉRETTSÉGI 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72509" y="3815903"/>
              <a:ext cx="14726791" cy="760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10"/>
                </a:lnSpc>
              </a:pPr>
              <a:r>
                <a:rPr lang="en-US" sz="1007" b="1" dirty="0">
                  <a:solidFill>
                    <a:srgbClr val="141414"/>
                  </a:solidFill>
                  <a:latin typeface="Muli Regular"/>
                </a:rPr>
                <a:t>GONDOLOM TITEKET EZ ÉRDEKEL ELSŐSORBAN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80406" y="1704968"/>
            <a:ext cx="188045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58"/>
              </a:lnSpc>
            </a:pPr>
            <a:r>
              <a:rPr lang="en-US" sz="756" b="1" dirty="0">
                <a:solidFill>
                  <a:srgbClr val="141414"/>
                </a:solidFill>
                <a:latin typeface="Muli Regular"/>
              </a:rPr>
              <a:t>A </a:t>
            </a:r>
            <a:r>
              <a:rPr lang="en-US" sz="756" b="1" dirty="0" err="1">
                <a:solidFill>
                  <a:srgbClr val="141414"/>
                </a:solidFill>
                <a:latin typeface="Muli Regular"/>
              </a:rPr>
              <a:t>verselemzés</a:t>
            </a:r>
            <a:r>
              <a:rPr lang="en-US" sz="756" b="1" dirty="0">
                <a:solidFill>
                  <a:srgbClr val="141414"/>
                </a:solidFill>
                <a:latin typeface="Muli Regular"/>
              </a:rPr>
              <a:t> </a:t>
            </a:r>
            <a:r>
              <a:rPr lang="en-US" sz="756" b="1" dirty="0" err="1">
                <a:solidFill>
                  <a:srgbClr val="141414"/>
                </a:solidFill>
                <a:latin typeface="Muli Regular"/>
              </a:rPr>
              <a:t>képessége</a:t>
            </a:r>
            <a:r>
              <a:rPr lang="en-US" sz="756" b="1" dirty="0">
                <a:solidFill>
                  <a:srgbClr val="141414"/>
                </a:solidFill>
                <a:latin typeface="Muli Regular"/>
              </a:rPr>
              <a:t> </a:t>
            </a:r>
            <a:r>
              <a:rPr lang="en-US" sz="756" b="1" dirty="0" err="1">
                <a:solidFill>
                  <a:srgbClr val="141414"/>
                </a:solidFill>
                <a:latin typeface="Muli Regular"/>
              </a:rPr>
              <a:t>az</a:t>
            </a:r>
            <a:r>
              <a:rPr lang="en-US" sz="756" b="1" dirty="0">
                <a:solidFill>
                  <a:srgbClr val="141414"/>
                </a:solidFill>
                <a:latin typeface="Muli Regular"/>
              </a:rPr>
              <a:t> </a:t>
            </a:r>
            <a:r>
              <a:rPr lang="en-US" sz="756" b="1" dirty="0" err="1">
                <a:solidFill>
                  <a:srgbClr val="141414"/>
                </a:solidFill>
                <a:latin typeface="Muli Regular"/>
              </a:rPr>
              <a:t>érettségi</a:t>
            </a:r>
            <a:r>
              <a:rPr lang="en-US" sz="756" b="1" dirty="0">
                <a:solidFill>
                  <a:srgbClr val="141414"/>
                </a:solidFill>
                <a:latin typeface="Muli Regular"/>
              </a:rPr>
              <a:t> </a:t>
            </a:r>
            <a:r>
              <a:rPr lang="en-US" sz="756" b="1" dirty="0" err="1">
                <a:solidFill>
                  <a:srgbClr val="141414"/>
                </a:solidFill>
                <a:latin typeface="Muli Regular"/>
              </a:rPr>
              <a:t>követelmények</a:t>
            </a:r>
            <a:r>
              <a:rPr lang="en-US" sz="756" b="1" dirty="0">
                <a:solidFill>
                  <a:srgbClr val="141414"/>
                </a:solidFill>
                <a:latin typeface="Muli Regular"/>
              </a:rPr>
              <a:t> </a:t>
            </a:r>
            <a:r>
              <a:rPr lang="en-US" sz="756" b="1" dirty="0" err="1">
                <a:solidFill>
                  <a:srgbClr val="141414"/>
                </a:solidFill>
                <a:latin typeface="Muli Regular"/>
              </a:rPr>
              <a:t>egyike</a:t>
            </a:r>
            <a:r>
              <a:rPr lang="en-US" sz="756" dirty="0">
                <a:solidFill>
                  <a:srgbClr val="141414"/>
                </a:solidFill>
                <a:latin typeface="Muli Regular"/>
              </a:rPr>
              <a:t>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557571" y="315169"/>
            <a:ext cx="1877910" cy="10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93"/>
              </a:lnSpc>
            </a:pPr>
            <a:r>
              <a:rPr lang="en-US">
                <a:solidFill>
                  <a:srgbClr val="141414"/>
                </a:solidFill>
                <a:latin typeface="Muli Regular"/>
              </a:rPr>
              <a:t>Kolozs megyei magyartanárok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9585" y="1183346"/>
            <a:ext cx="719170" cy="71917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646028" y="1903373"/>
            <a:ext cx="359585" cy="359585"/>
            <a:chOff x="0" y="0"/>
            <a:chExt cx="1708150" cy="17081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4099F7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278289" y="2181617"/>
            <a:ext cx="735479" cy="734303"/>
            <a:chOff x="0" y="0"/>
            <a:chExt cx="6350000" cy="63398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97A1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323969" y="359846"/>
            <a:ext cx="3118512" cy="20410"/>
            <a:chOff x="0" y="0"/>
            <a:chExt cx="13202963" cy="86410"/>
          </a:xfrm>
        </p:grpSpPr>
        <p:sp>
          <p:nvSpPr>
            <p:cNvPr id="8" name="AutoShape 8"/>
            <p:cNvSpPr/>
            <p:nvPr/>
          </p:nvSpPr>
          <p:spPr>
            <a:xfrm>
              <a:off x="0" y="24155"/>
              <a:ext cx="13202963" cy="3810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0" y="0"/>
              <a:ext cx="1091410" cy="8641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1078756" y="1543787"/>
            <a:ext cx="359585" cy="359585"/>
          </a:xfrm>
          <a:prstGeom prst="rect">
            <a:avLst/>
          </a:prstGeom>
          <a:solidFill>
            <a:srgbClr val="FDB137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l="5494" t="1427" r="2239" b="1749"/>
          <a:stretch>
            <a:fillRect/>
          </a:stretch>
        </p:blipFill>
        <p:spPr>
          <a:xfrm>
            <a:off x="825821" y="487368"/>
            <a:ext cx="4107809" cy="242855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557571" y="315169"/>
            <a:ext cx="1877910" cy="10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93"/>
              </a:lnSpc>
            </a:pPr>
            <a:r>
              <a:rPr lang="en-US">
                <a:solidFill>
                  <a:srgbClr val="141414"/>
                </a:solidFill>
                <a:latin typeface="Muli Regular"/>
              </a:rPr>
              <a:t>Kolozs megyei magyartanárok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598639" y="1079047"/>
            <a:ext cx="1801226" cy="1801226"/>
            <a:chOff x="6705600" y="1371600"/>
            <a:chExt cx="10972800" cy="10972800"/>
          </a:xfrm>
        </p:grpSpPr>
        <p:sp>
          <p:nvSpPr>
            <p:cNvPr id="3" name="Freeform 3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FDB137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5399865" y="2880273"/>
            <a:ext cx="359585" cy="359585"/>
          </a:xfrm>
          <a:prstGeom prst="rect">
            <a:avLst/>
          </a:prstGeom>
          <a:solidFill>
            <a:srgbClr val="F3664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75896" y="2556335"/>
            <a:ext cx="359585" cy="359585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499252" y="2556335"/>
            <a:ext cx="359585" cy="359585"/>
            <a:chOff x="0" y="0"/>
            <a:chExt cx="1708150" cy="17081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4099F7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23969" y="359846"/>
            <a:ext cx="3118512" cy="20410"/>
            <a:chOff x="0" y="0"/>
            <a:chExt cx="13202963" cy="86410"/>
          </a:xfrm>
        </p:grpSpPr>
        <p:sp>
          <p:nvSpPr>
            <p:cNvPr id="9" name="AutoShape 9"/>
            <p:cNvSpPr/>
            <p:nvPr/>
          </p:nvSpPr>
          <p:spPr>
            <a:xfrm>
              <a:off x="0" y="24155"/>
              <a:ext cx="13202963" cy="3810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0" y="0"/>
              <a:ext cx="1091410" cy="8641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l="38184"/>
          <a:stretch>
            <a:fillRect/>
          </a:stretch>
        </p:blipFill>
        <p:spPr>
          <a:xfrm>
            <a:off x="3486036" y="841183"/>
            <a:ext cx="1589860" cy="1715152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323969" y="380255"/>
            <a:ext cx="2807045" cy="2143882"/>
            <a:chOff x="0" y="0"/>
            <a:chExt cx="11884294" cy="9076631"/>
          </a:xfrm>
        </p:grpSpPr>
        <p:sp>
          <p:nvSpPr>
            <p:cNvPr id="13" name="TextBox 13"/>
            <p:cNvSpPr txBox="1"/>
            <p:nvPr/>
          </p:nvSpPr>
          <p:spPr>
            <a:xfrm>
              <a:off x="0" y="0"/>
              <a:ext cx="11884294" cy="1574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450" dirty="0" err="1">
                  <a:solidFill>
                    <a:srgbClr val="141414"/>
                  </a:solidFill>
                  <a:latin typeface="Muli Regular"/>
                </a:rPr>
                <a:t>Mit</a:t>
              </a:r>
              <a:r>
                <a:rPr lang="en-US" sz="2450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2450" dirty="0" err="1">
                  <a:solidFill>
                    <a:srgbClr val="141414"/>
                  </a:solidFill>
                  <a:latin typeface="Muli Regular"/>
                </a:rPr>
                <a:t>kell</a:t>
              </a:r>
              <a:r>
                <a:rPr lang="en-US" sz="2450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2450" dirty="0" err="1">
                  <a:solidFill>
                    <a:srgbClr val="141414"/>
                  </a:solidFill>
                  <a:latin typeface="Muli Regular"/>
                </a:rPr>
                <a:t>tudnom</a:t>
              </a:r>
              <a:r>
                <a:rPr lang="en-US" sz="2450" dirty="0">
                  <a:solidFill>
                    <a:srgbClr val="141414"/>
                  </a:solidFill>
                  <a:latin typeface="Muli Regular"/>
                </a:rPr>
                <a:t>?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426435"/>
              <a:ext cx="11884294" cy="5972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72"/>
                </a:lnSpc>
              </a:pPr>
              <a:r>
                <a:rPr lang="en-US" sz="766" dirty="0">
                  <a:solidFill>
                    <a:srgbClr val="141414"/>
                  </a:solidFill>
                  <a:latin typeface="Muli Bold"/>
                </a:rPr>
                <a:t>E</a:t>
              </a:r>
              <a:r>
                <a:rPr lang="en-US" sz="766" dirty="0">
                  <a:solidFill>
                    <a:srgbClr val="141414"/>
                  </a:solidFill>
                  <a:latin typeface="Muli Bold Bold"/>
                </a:rPr>
                <a:t>SZKÖZÖK - ALKATRÉSZEK- MI MICSODA?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3143579"/>
              <a:ext cx="11884294" cy="16288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9"/>
                </a:lnSpc>
              </a:pPr>
              <a:r>
                <a:rPr lang="en-US" sz="735" dirty="0">
                  <a:solidFill>
                    <a:srgbClr val="141414"/>
                  </a:solidFill>
                  <a:latin typeface="Muli Regular"/>
                </a:rPr>
                <a:t>... </a:t>
              </a:r>
              <a:r>
                <a:rPr lang="en-US" sz="735" dirty="0" err="1">
                  <a:solidFill>
                    <a:srgbClr val="141414"/>
                  </a:solidFill>
                  <a:latin typeface="Muli Regular"/>
                </a:rPr>
                <a:t>cím</a:t>
              </a:r>
              <a:r>
                <a:rPr lang="en-US" sz="735" dirty="0">
                  <a:solidFill>
                    <a:srgbClr val="141414"/>
                  </a:solidFill>
                  <a:latin typeface="Muli Regular"/>
                </a:rPr>
                <a:t>, </a:t>
              </a:r>
              <a:r>
                <a:rPr lang="en-US" sz="735" dirty="0" err="1">
                  <a:solidFill>
                    <a:srgbClr val="141414"/>
                  </a:solidFill>
                  <a:latin typeface="Muli Regular"/>
                </a:rPr>
                <a:t>nézőpont</a:t>
              </a:r>
              <a:r>
                <a:rPr lang="en-US" sz="735" dirty="0">
                  <a:solidFill>
                    <a:srgbClr val="141414"/>
                  </a:solidFill>
                  <a:latin typeface="Muli Regular"/>
                </a:rPr>
                <a:t>, </a:t>
              </a:r>
              <a:r>
                <a:rPr lang="en-US" sz="735" dirty="0" err="1">
                  <a:solidFill>
                    <a:srgbClr val="141414"/>
                  </a:solidFill>
                  <a:latin typeface="Muli Regular"/>
                </a:rPr>
                <a:t>vershelyzet</a:t>
              </a:r>
              <a:r>
                <a:rPr lang="en-US" sz="735" dirty="0">
                  <a:solidFill>
                    <a:srgbClr val="141414"/>
                  </a:solidFill>
                  <a:latin typeface="Muli Regular"/>
                </a:rPr>
                <a:t>, </a:t>
              </a:r>
              <a:r>
                <a:rPr lang="en-US" sz="735" dirty="0" err="1">
                  <a:solidFill>
                    <a:srgbClr val="141414"/>
                  </a:solidFill>
                  <a:latin typeface="Muli Regular"/>
                </a:rPr>
                <a:t>beszédhelyzet</a:t>
              </a:r>
              <a:r>
                <a:rPr lang="en-US" sz="735" dirty="0">
                  <a:solidFill>
                    <a:srgbClr val="141414"/>
                  </a:solidFill>
                  <a:latin typeface="Muli Regular"/>
                </a:rPr>
                <a:t>, </a:t>
              </a:r>
              <a:r>
                <a:rPr lang="hu-HU" sz="735" dirty="0" smtClean="0">
                  <a:solidFill>
                    <a:srgbClr val="141414"/>
                  </a:solidFill>
                  <a:latin typeface="Muli Regular"/>
                </a:rPr>
                <a:t>személyesség, személytelenség, tárgyias réteg, </a:t>
              </a:r>
              <a:r>
                <a:rPr lang="en-US" sz="735" dirty="0" smtClean="0">
                  <a:solidFill>
                    <a:srgbClr val="141414"/>
                  </a:solidFill>
                  <a:latin typeface="Muli Regular"/>
                </a:rPr>
                <a:t>m</a:t>
              </a:r>
              <a:r>
                <a:rPr lang="hu-HU" sz="735" dirty="0" smtClean="0">
                  <a:solidFill>
                    <a:srgbClr val="141414"/>
                  </a:solidFill>
                  <a:latin typeface="Muli Regular"/>
                </a:rPr>
                <a:t>ű</a:t>
              </a:r>
              <a:r>
                <a:rPr lang="en-US" sz="735" dirty="0" err="1" smtClean="0">
                  <a:solidFill>
                    <a:srgbClr val="141414"/>
                  </a:solidFill>
                  <a:latin typeface="Muli Regular"/>
                </a:rPr>
                <a:t>fajok</a:t>
              </a:r>
              <a:r>
                <a:rPr lang="en-US" sz="735" dirty="0">
                  <a:solidFill>
                    <a:srgbClr val="141414"/>
                  </a:solidFill>
                  <a:latin typeface="Muli Regular"/>
                </a:rPr>
                <a:t>, </a:t>
              </a:r>
              <a:r>
                <a:rPr lang="en-US" sz="735" dirty="0" err="1">
                  <a:solidFill>
                    <a:srgbClr val="141414"/>
                  </a:solidFill>
                  <a:latin typeface="Muli Regular"/>
                </a:rPr>
                <a:t>verselés</a:t>
              </a:r>
              <a:r>
                <a:rPr lang="en-US" sz="735" dirty="0">
                  <a:solidFill>
                    <a:srgbClr val="141414"/>
                  </a:solidFill>
                  <a:latin typeface="Muli Regular"/>
                </a:rPr>
                <a:t>, </a:t>
              </a:r>
              <a:r>
                <a:rPr lang="en-US" sz="735" dirty="0" err="1">
                  <a:solidFill>
                    <a:srgbClr val="141414"/>
                  </a:solidFill>
                  <a:latin typeface="Muli Regular"/>
                </a:rPr>
                <a:t>rímek</a:t>
              </a:r>
              <a:r>
                <a:rPr lang="en-US" sz="735" dirty="0">
                  <a:solidFill>
                    <a:srgbClr val="141414"/>
                  </a:solidFill>
                  <a:latin typeface="Muli Regular"/>
                </a:rPr>
                <a:t>, </a:t>
              </a:r>
              <a:r>
                <a:rPr lang="en-US" sz="735" dirty="0" err="1">
                  <a:solidFill>
                    <a:srgbClr val="141414"/>
                  </a:solidFill>
                  <a:latin typeface="Muli Regular"/>
                </a:rPr>
                <a:t>stíluskorszakok</a:t>
              </a:r>
              <a:r>
                <a:rPr lang="en-US" sz="735" dirty="0" smtClean="0">
                  <a:solidFill>
                    <a:srgbClr val="141414"/>
                  </a:solidFill>
                  <a:latin typeface="Muli Regular"/>
                </a:rPr>
                <a:t>, </a:t>
              </a:r>
              <a:r>
                <a:rPr lang="en-US" sz="735" dirty="0" err="1">
                  <a:solidFill>
                    <a:srgbClr val="141414"/>
                  </a:solidFill>
                  <a:latin typeface="Muli Regular"/>
                </a:rPr>
                <a:t>stb</a:t>
              </a:r>
              <a:r>
                <a:rPr lang="en-US" sz="735" dirty="0">
                  <a:solidFill>
                    <a:srgbClr val="141414"/>
                  </a:solidFill>
                  <a:latin typeface="Muli Regular"/>
                </a:rPr>
                <a:t>.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5121492"/>
              <a:ext cx="11884294" cy="5972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72"/>
                </a:lnSpc>
              </a:pPr>
              <a:r>
                <a:rPr lang="en-US" sz="766">
                  <a:solidFill>
                    <a:srgbClr val="141414"/>
                  </a:solidFill>
                  <a:latin typeface="Muli Bold Bold"/>
                </a:rPr>
                <a:t>STRUKTÚRA - HOGY VAN ÖSSZESZERELVE?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5838640"/>
              <a:ext cx="11884294" cy="10858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9"/>
                </a:lnSpc>
              </a:pPr>
              <a:r>
                <a:rPr lang="en-US" sz="735" dirty="0">
                  <a:solidFill>
                    <a:srgbClr val="141414"/>
                  </a:solidFill>
                  <a:latin typeface="Muli Regular"/>
                </a:rPr>
                <a:t>... </a:t>
              </a:r>
              <a:r>
                <a:rPr lang="en-US" sz="735" dirty="0" err="1">
                  <a:solidFill>
                    <a:srgbClr val="141414"/>
                  </a:solidFill>
                  <a:latin typeface="Muli Regular"/>
                </a:rPr>
                <a:t>hány</a:t>
              </a:r>
              <a:r>
                <a:rPr lang="en-US" sz="735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735" dirty="0" err="1">
                  <a:solidFill>
                    <a:srgbClr val="141414"/>
                  </a:solidFill>
                  <a:latin typeface="Muli Regular"/>
                </a:rPr>
                <a:t>versszak</a:t>
              </a:r>
              <a:r>
                <a:rPr lang="en-US" sz="735" dirty="0">
                  <a:solidFill>
                    <a:srgbClr val="141414"/>
                  </a:solidFill>
                  <a:latin typeface="Muli Regular"/>
                </a:rPr>
                <a:t>, </a:t>
              </a:r>
              <a:r>
                <a:rPr lang="en-US" sz="735" dirty="0" err="1">
                  <a:solidFill>
                    <a:srgbClr val="141414"/>
                  </a:solidFill>
                  <a:latin typeface="Muli Regular"/>
                </a:rPr>
                <a:t>azok</a:t>
              </a:r>
              <a:r>
                <a:rPr lang="en-US" sz="735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735" dirty="0" err="1">
                  <a:solidFill>
                    <a:srgbClr val="141414"/>
                  </a:solidFill>
                  <a:latin typeface="Muli Regular"/>
                </a:rPr>
                <a:t>egymáshoz</a:t>
              </a:r>
              <a:r>
                <a:rPr lang="en-US" sz="735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735" dirty="0" err="1">
                  <a:solidFill>
                    <a:srgbClr val="141414"/>
                  </a:solidFill>
                  <a:latin typeface="Muli Regular"/>
                </a:rPr>
                <a:t>való</a:t>
              </a:r>
              <a:r>
                <a:rPr lang="en-US" sz="735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735" dirty="0" err="1">
                  <a:solidFill>
                    <a:srgbClr val="141414"/>
                  </a:solidFill>
                  <a:latin typeface="Muli Regular"/>
                </a:rPr>
                <a:t>viszonya</a:t>
              </a:r>
              <a:r>
                <a:rPr lang="en-US" sz="735" dirty="0">
                  <a:solidFill>
                    <a:srgbClr val="141414"/>
                  </a:solidFill>
                  <a:latin typeface="Muli Regular"/>
                </a:rPr>
                <a:t>, </a:t>
              </a:r>
              <a:r>
                <a:rPr lang="en-US" sz="735" dirty="0" err="1">
                  <a:solidFill>
                    <a:srgbClr val="141414"/>
                  </a:solidFill>
                  <a:latin typeface="Muli Regular"/>
                </a:rPr>
                <a:t>váltások</a:t>
              </a:r>
              <a:r>
                <a:rPr lang="en-US" sz="735" dirty="0">
                  <a:solidFill>
                    <a:srgbClr val="141414"/>
                  </a:solidFill>
                  <a:latin typeface="Muli Regular"/>
                </a:rPr>
                <a:t>, </a:t>
              </a:r>
              <a:r>
                <a:rPr lang="en-US" sz="735" dirty="0" err="1">
                  <a:solidFill>
                    <a:srgbClr val="141414"/>
                  </a:solidFill>
                  <a:latin typeface="Muli Regular"/>
                </a:rPr>
                <a:t>gondolatmenet</a:t>
              </a:r>
              <a:r>
                <a:rPr lang="en-US" sz="735" dirty="0">
                  <a:solidFill>
                    <a:srgbClr val="141414"/>
                  </a:solidFill>
                  <a:latin typeface="Muli Regular"/>
                </a:rPr>
                <a:t>...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7816553"/>
              <a:ext cx="11884294" cy="5972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72"/>
                </a:lnSpc>
              </a:pPr>
              <a:r>
                <a:rPr lang="en-US" sz="766">
                  <a:solidFill>
                    <a:srgbClr val="141414"/>
                  </a:solidFill>
                  <a:latin typeface="Muli Bold Bold"/>
                </a:rPr>
                <a:t>SZEMLÉLET - HOGYAN FOGOK MENNI RAJTA?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8533697"/>
              <a:ext cx="11884294" cy="542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9"/>
                </a:lnSpc>
              </a:pPr>
              <a:r>
                <a:rPr lang="en-US" sz="735" dirty="0">
                  <a:solidFill>
                    <a:srgbClr val="141414"/>
                  </a:solidFill>
                  <a:latin typeface="Muli Regular"/>
                </a:rPr>
                <a:t>..... </a:t>
              </a:r>
              <a:r>
                <a:rPr lang="en-US" sz="735" dirty="0" err="1">
                  <a:solidFill>
                    <a:srgbClr val="141414"/>
                  </a:solidFill>
                  <a:latin typeface="Muli Regular"/>
                </a:rPr>
                <a:t>ezt</a:t>
              </a:r>
              <a:r>
                <a:rPr lang="en-US" sz="735" dirty="0">
                  <a:solidFill>
                    <a:srgbClr val="141414"/>
                  </a:solidFill>
                  <a:latin typeface="Muli Regular"/>
                </a:rPr>
                <a:t> a </a:t>
              </a:r>
              <a:r>
                <a:rPr lang="en-US" sz="735" dirty="0" err="1">
                  <a:solidFill>
                    <a:srgbClr val="141414"/>
                  </a:solidFill>
                  <a:latin typeface="Muli Regular"/>
                </a:rPr>
                <a:t>legnehezebb</a:t>
              </a:r>
              <a:r>
                <a:rPr lang="en-US" sz="735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735" dirty="0" err="1">
                  <a:solidFill>
                    <a:srgbClr val="141414"/>
                  </a:solidFill>
                  <a:latin typeface="Muli Regular"/>
                </a:rPr>
                <a:t>megtanulni</a:t>
              </a:r>
              <a:r>
                <a:rPr lang="en-US" sz="735" dirty="0">
                  <a:solidFill>
                    <a:srgbClr val="141414"/>
                  </a:solidFill>
                  <a:latin typeface="Muli Regular"/>
                </a:rPr>
                <a:t>, </a:t>
              </a:r>
              <a:r>
                <a:rPr lang="en-US" sz="735" dirty="0" err="1">
                  <a:solidFill>
                    <a:srgbClr val="141414"/>
                  </a:solidFill>
                  <a:latin typeface="Muli Regular"/>
                </a:rPr>
                <a:t>mert</a:t>
              </a:r>
              <a:r>
                <a:rPr lang="en-US" sz="735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735" dirty="0" err="1">
                  <a:solidFill>
                    <a:srgbClr val="141414"/>
                  </a:solidFill>
                  <a:latin typeface="Muli Regular"/>
                </a:rPr>
                <a:t>egyensúly</a:t>
              </a:r>
              <a:r>
                <a:rPr lang="en-US" sz="735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735" dirty="0" err="1">
                  <a:solidFill>
                    <a:srgbClr val="141414"/>
                  </a:solidFill>
                  <a:latin typeface="Muli Regular"/>
                </a:rPr>
                <a:t>kell</a:t>
              </a:r>
              <a:r>
                <a:rPr lang="en-US" sz="735" dirty="0">
                  <a:solidFill>
                    <a:srgbClr val="141414"/>
                  </a:solidFill>
                  <a:latin typeface="Muli Regular"/>
                </a:rPr>
                <a:t> </a:t>
              </a:r>
              <a:r>
                <a:rPr lang="en-US" sz="735" dirty="0" err="1">
                  <a:solidFill>
                    <a:srgbClr val="141414"/>
                  </a:solidFill>
                  <a:latin typeface="Muli Regular"/>
                </a:rPr>
                <a:t>hozzá</a:t>
              </a:r>
              <a:r>
                <a:rPr lang="en-US" sz="735" dirty="0">
                  <a:solidFill>
                    <a:srgbClr val="141414"/>
                  </a:solidFill>
                  <a:latin typeface="Muli Regular"/>
                </a:rPr>
                <a:t>...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557571" y="315169"/>
            <a:ext cx="1877910" cy="10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93"/>
              </a:lnSpc>
            </a:pPr>
            <a:r>
              <a:rPr lang="en-US">
                <a:solidFill>
                  <a:srgbClr val="141414"/>
                </a:solidFill>
                <a:latin typeface="Muli Regular"/>
              </a:rPr>
              <a:t>Kolozs megyei magyartanárok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3969" y="359846"/>
            <a:ext cx="3118512" cy="20410"/>
            <a:chOff x="0" y="0"/>
            <a:chExt cx="13202963" cy="86410"/>
          </a:xfrm>
        </p:grpSpPr>
        <p:sp>
          <p:nvSpPr>
            <p:cNvPr id="3" name="AutoShape 3"/>
            <p:cNvSpPr/>
            <p:nvPr/>
          </p:nvSpPr>
          <p:spPr>
            <a:xfrm>
              <a:off x="0" y="24155"/>
              <a:ext cx="13202963" cy="3810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0" y="0"/>
              <a:ext cx="1091410" cy="8641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9942" r="9942"/>
          <a:stretch>
            <a:fillRect/>
          </a:stretch>
        </p:blipFill>
        <p:spPr>
          <a:xfrm>
            <a:off x="372337" y="842448"/>
            <a:ext cx="2101112" cy="173750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879725" y="841247"/>
            <a:ext cx="2271509" cy="2234592"/>
            <a:chOff x="0" y="-57150"/>
            <a:chExt cx="10378167" cy="11300707"/>
          </a:xfrm>
        </p:grpSpPr>
        <p:sp>
          <p:nvSpPr>
            <p:cNvPr id="7" name="TextBox 7"/>
            <p:cNvSpPr txBox="1"/>
            <p:nvPr/>
          </p:nvSpPr>
          <p:spPr>
            <a:xfrm>
              <a:off x="0" y="-57150"/>
              <a:ext cx="10378167" cy="15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1996" lvl="1">
                <a:lnSpc>
                  <a:spcPts val="1221"/>
                </a:lnSpc>
              </a:pPr>
              <a:r>
                <a:rPr lang="hu-HU" sz="872" dirty="0" smtClean="0">
                  <a:solidFill>
                    <a:srgbClr val="141414"/>
                  </a:solidFill>
                  <a:latin typeface="Muli Bold Bold"/>
                </a:rPr>
                <a:t>1. </a:t>
              </a:r>
              <a:r>
                <a:rPr lang="en-US" sz="872" dirty="0" smtClean="0">
                  <a:solidFill>
                    <a:srgbClr val="141414"/>
                  </a:solidFill>
                  <a:latin typeface="Muli Bold Bold"/>
                </a:rPr>
                <a:t>EXPLICATION </a:t>
              </a:r>
              <a:r>
                <a:rPr lang="en-US" sz="872" dirty="0">
                  <a:solidFill>
                    <a:srgbClr val="141414"/>
                  </a:solidFill>
                  <a:latin typeface="Muli Bold Bold"/>
                </a:rPr>
                <a:t>DE TEXTE </a:t>
              </a:r>
            </a:p>
            <a:p>
              <a:pPr>
                <a:lnSpc>
                  <a:spcPts val="1221"/>
                </a:lnSpc>
              </a:pPr>
              <a:r>
                <a:rPr lang="en-US" sz="872" dirty="0">
                  <a:solidFill>
                    <a:srgbClr val="141414"/>
                  </a:solidFill>
                  <a:latin typeface="Muli Bold Bold"/>
                </a:rPr>
                <a:t>MŰKÖZPONTÚ ELEMZÉSI MODELL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812636"/>
              <a:ext cx="10378167" cy="8430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6"/>
                </a:lnSpc>
              </a:pPr>
              <a:r>
                <a:rPr lang="en-US" sz="700" dirty="0" err="1">
                  <a:solidFill>
                    <a:srgbClr val="141414"/>
                  </a:solidFill>
                  <a:latin typeface="Muli Regular" panose="020B0604020202020204" charset="-18"/>
                </a:rPr>
                <a:t>Keletkezési</a:t>
              </a:r>
              <a:r>
                <a:rPr lang="en-US" sz="700" dirty="0">
                  <a:solidFill>
                    <a:srgbClr val="141414"/>
                  </a:solidFill>
                  <a:latin typeface="Muli Regular" panose="020B0604020202020204" charset="-18"/>
                </a:rPr>
                <a:t> </a:t>
              </a:r>
              <a:r>
                <a:rPr lang="en-US" sz="700" dirty="0" err="1" smtClean="0">
                  <a:solidFill>
                    <a:srgbClr val="141414"/>
                  </a:solidFill>
                  <a:latin typeface="Muli Regular" panose="020B0604020202020204" charset="-18"/>
                </a:rPr>
                <a:t>körülmények</a:t>
              </a:r>
              <a:endParaRPr lang="en-US" sz="700" dirty="0">
                <a:solidFill>
                  <a:srgbClr val="141414"/>
                </a:solidFill>
                <a:latin typeface="Muli Regular" panose="020B0604020202020204" charset="-18"/>
              </a:endParaRPr>
            </a:p>
            <a:p>
              <a:pPr>
                <a:lnSpc>
                  <a:spcPts val="1026"/>
                </a:lnSpc>
              </a:pPr>
              <a:endParaRPr lang="en-US" sz="732" dirty="0">
                <a:solidFill>
                  <a:srgbClr val="141414"/>
                </a:solidFill>
                <a:latin typeface="Muli Regular" panose="020B0604020202020204" charset="-18"/>
              </a:endParaRPr>
            </a:p>
            <a:p>
              <a:pPr>
                <a:lnSpc>
                  <a:spcPts val="1026"/>
                </a:lnSpc>
              </a:pPr>
              <a:r>
                <a:rPr lang="en-US" sz="700" dirty="0" err="1">
                  <a:solidFill>
                    <a:srgbClr val="000000"/>
                  </a:solidFill>
                  <a:latin typeface="Muli Regular" panose="020B0604020202020204" charset="-18"/>
                </a:rPr>
                <a:t>Elolvassuk</a:t>
              </a:r>
              <a:r>
                <a:rPr lang="en-US" sz="700" dirty="0">
                  <a:solidFill>
                    <a:srgbClr val="000000"/>
                  </a:solidFill>
                  <a:latin typeface="Muli Regular" panose="020B0604020202020204" charset="-18"/>
                </a:rPr>
                <a:t> a </a:t>
              </a:r>
              <a:r>
                <a:rPr lang="en-US" sz="700" dirty="0" err="1">
                  <a:solidFill>
                    <a:srgbClr val="000000"/>
                  </a:solidFill>
                  <a:latin typeface="Muli Regular" panose="020B0604020202020204" charset="-18"/>
                </a:rPr>
                <a:t>verset</a:t>
              </a:r>
              <a:r>
                <a:rPr lang="en-US" sz="700" dirty="0">
                  <a:solidFill>
                    <a:srgbClr val="000000"/>
                  </a:solidFill>
                  <a:latin typeface="Muli Regular" panose="020B0604020202020204" charset="-18"/>
                </a:rPr>
                <a:t>- </a:t>
              </a:r>
              <a:r>
                <a:rPr lang="en-US" sz="700" dirty="0" err="1">
                  <a:solidFill>
                    <a:srgbClr val="000000"/>
                  </a:solidFill>
                  <a:latin typeface="Muli Regular" panose="020B0604020202020204" charset="-18"/>
                </a:rPr>
                <a:t>többször</a:t>
              </a:r>
              <a:r>
                <a:rPr lang="en-US" sz="700" dirty="0">
                  <a:solidFill>
                    <a:srgbClr val="000000"/>
                  </a:solidFill>
                  <a:latin typeface="Muli Regular" panose="020B0604020202020204" charset="-18"/>
                </a:rPr>
                <a:t> is- </a:t>
              </a:r>
              <a:r>
                <a:rPr lang="en-US" sz="700" dirty="0" err="1">
                  <a:solidFill>
                    <a:srgbClr val="000000"/>
                  </a:solidFill>
                  <a:latin typeface="Muli Regular" panose="020B0604020202020204" charset="-18"/>
                </a:rPr>
                <a:t>fő</a:t>
              </a:r>
              <a:r>
                <a:rPr lang="en-US" sz="700" dirty="0">
                  <a:solidFill>
                    <a:srgbClr val="000000"/>
                  </a:solidFill>
                  <a:latin typeface="Muli Regular" panose="020B0604020202020204" charset="-18"/>
                </a:rPr>
                <a:t> </a:t>
              </a:r>
              <a:r>
                <a:rPr lang="en-US" sz="700" dirty="0" err="1" smtClean="0">
                  <a:solidFill>
                    <a:srgbClr val="000000"/>
                  </a:solidFill>
                  <a:latin typeface="Muli Regular" panose="020B0604020202020204" charset="-18"/>
                </a:rPr>
                <a:t>összefüggések</a:t>
              </a:r>
              <a:endParaRPr lang="en-US" sz="700" dirty="0">
                <a:solidFill>
                  <a:srgbClr val="000000"/>
                </a:solidFill>
                <a:latin typeface="Muli Regular" panose="020B0604020202020204" charset="-18"/>
              </a:endParaRPr>
            </a:p>
            <a:p>
              <a:pPr>
                <a:lnSpc>
                  <a:spcPts val="1026"/>
                </a:lnSpc>
              </a:pPr>
              <a:endParaRPr lang="en-US" sz="700" dirty="0">
                <a:solidFill>
                  <a:srgbClr val="000000"/>
                </a:solidFill>
                <a:latin typeface="Muli Regular" panose="020B0604020202020204" charset="-18"/>
              </a:endParaRPr>
            </a:p>
            <a:p>
              <a:pPr>
                <a:lnSpc>
                  <a:spcPts val="1026"/>
                </a:lnSpc>
              </a:pPr>
              <a:r>
                <a:rPr lang="en-US" sz="700" dirty="0" err="1">
                  <a:solidFill>
                    <a:srgbClr val="000000"/>
                  </a:solidFill>
                  <a:latin typeface="Muli Regular" panose="020B0604020202020204" charset="-18"/>
                </a:rPr>
                <a:t>Meghatározzuk</a:t>
              </a:r>
              <a:r>
                <a:rPr lang="en-US" sz="700" dirty="0">
                  <a:solidFill>
                    <a:srgbClr val="000000"/>
                  </a:solidFill>
                  <a:latin typeface="Muli Regular" panose="020B0604020202020204" charset="-18"/>
                </a:rPr>
                <a:t> a </a:t>
              </a:r>
              <a:r>
                <a:rPr lang="en-US" sz="700" dirty="0" err="1">
                  <a:solidFill>
                    <a:srgbClr val="000000"/>
                  </a:solidFill>
                  <a:latin typeface="Muli Regular" panose="020B0604020202020204" charset="-18"/>
                </a:rPr>
                <a:t>domináns</a:t>
              </a:r>
              <a:r>
                <a:rPr lang="en-US" sz="700" dirty="0">
                  <a:solidFill>
                    <a:srgbClr val="000000"/>
                  </a:solidFill>
                  <a:latin typeface="Muli Regular" panose="020B0604020202020204" charset="-18"/>
                </a:rPr>
                <a:t> </a:t>
              </a:r>
              <a:r>
                <a:rPr lang="en-US" sz="700" dirty="0" err="1">
                  <a:solidFill>
                    <a:srgbClr val="000000"/>
                  </a:solidFill>
                  <a:latin typeface="Muli Regular" panose="020B0604020202020204" charset="-18"/>
                </a:rPr>
                <a:t>témakört</a:t>
              </a:r>
              <a:r>
                <a:rPr lang="en-US" sz="700" dirty="0">
                  <a:solidFill>
                    <a:srgbClr val="000000"/>
                  </a:solidFill>
                  <a:latin typeface="Muli Regular" panose="020B0604020202020204" charset="-18"/>
                </a:rPr>
                <a:t>- a </a:t>
              </a:r>
              <a:r>
                <a:rPr lang="en-US" sz="700" dirty="0" err="1">
                  <a:solidFill>
                    <a:srgbClr val="000000"/>
                  </a:solidFill>
                  <a:latin typeface="Muli Regular" panose="020B0604020202020204" charset="-18"/>
                </a:rPr>
                <a:t>mű</a:t>
              </a:r>
              <a:r>
                <a:rPr lang="en-US" sz="700" dirty="0">
                  <a:solidFill>
                    <a:srgbClr val="000000"/>
                  </a:solidFill>
                  <a:latin typeface="Muli Regular" panose="020B0604020202020204" charset="-18"/>
                </a:rPr>
                <a:t> </a:t>
              </a:r>
              <a:r>
                <a:rPr lang="en-US" sz="700" dirty="0" err="1">
                  <a:solidFill>
                    <a:srgbClr val="000000"/>
                  </a:solidFill>
                  <a:latin typeface="Muli Regular" panose="020B0604020202020204" charset="-18"/>
                </a:rPr>
                <a:t>szerkezeti</a:t>
              </a:r>
              <a:r>
                <a:rPr lang="en-US" sz="700" dirty="0">
                  <a:solidFill>
                    <a:srgbClr val="000000"/>
                  </a:solidFill>
                  <a:latin typeface="Muli Regular" panose="020B0604020202020204" charset="-18"/>
                </a:rPr>
                <a:t> </a:t>
              </a:r>
              <a:r>
                <a:rPr lang="en-US" sz="700" dirty="0" err="1" smtClean="0">
                  <a:solidFill>
                    <a:srgbClr val="000000"/>
                  </a:solidFill>
                  <a:latin typeface="Muli Regular" panose="020B0604020202020204" charset="-18"/>
                </a:rPr>
                <a:t>felépítése</a:t>
              </a:r>
              <a:endParaRPr lang="en-US" sz="700" dirty="0">
                <a:solidFill>
                  <a:srgbClr val="000000"/>
                </a:solidFill>
                <a:latin typeface="Muli Regular" panose="020B0604020202020204" charset="-18"/>
              </a:endParaRPr>
            </a:p>
            <a:p>
              <a:pPr>
                <a:lnSpc>
                  <a:spcPts val="1026"/>
                </a:lnSpc>
              </a:pPr>
              <a:endParaRPr lang="en-US" sz="700" dirty="0">
                <a:solidFill>
                  <a:srgbClr val="000000"/>
                </a:solidFill>
                <a:latin typeface="Muli Regular" panose="020B0604020202020204" charset="-18"/>
              </a:endParaRPr>
            </a:p>
            <a:p>
              <a:pPr>
                <a:lnSpc>
                  <a:spcPts val="1026"/>
                </a:lnSpc>
              </a:pPr>
              <a:r>
                <a:rPr lang="en-US" sz="700" dirty="0" err="1">
                  <a:solidFill>
                    <a:srgbClr val="000000"/>
                  </a:solidFill>
                  <a:latin typeface="Muli Regular" panose="020B0604020202020204" charset="-18"/>
                </a:rPr>
                <a:t>Részletesen</a:t>
              </a:r>
              <a:r>
                <a:rPr lang="en-US" sz="700" dirty="0">
                  <a:solidFill>
                    <a:srgbClr val="000000"/>
                  </a:solidFill>
                  <a:latin typeface="Muli Regular" panose="020B0604020202020204" charset="-18"/>
                </a:rPr>
                <a:t> </a:t>
              </a:r>
              <a:r>
                <a:rPr lang="en-US" sz="700" dirty="0" err="1">
                  <a:solidFill>
                    <a:srgbClr val="000000"/>
                  </a:solidFill>
                  <a:latin typeface="Muli Regular" panose="020B0604020202020204" charset="-18"/>
                </a:rPr>
                <a:t>megvizsgáljuk</a:t>
              </a:r>
              <a:r>
                <a:rPr lang="en-US" sz="700" dirty="0">
                  <a:solidFill>
                    <a:srgbClr val="000000"/>
                  </a:solidFill>
                  <a:latin typeface="Muli Regular" panose="020B0604020202020204" charset="-18"/>
                </a:rPr>
                <a:t> a </a:t>
              </a:r>
              <a:r>
                <a:rPr lang="en-US" sz="700" dirty="0" err="1">
                  <a:solidFill>
                    <a:srgbClr val="000000"/>
                  </a:solidFill>
                  <a:latin typeface="Muli Regular" panose="020B0604020202020204" charset="-18"/>
                </a:rPr>
                <a:t>verset</a:t>
              </a:r>
              <a:r>
                <a:rPr lang="en-US" sz="700" dirty="0">
                  <a:solidFill>
                    <a:srgbClr val="000000"/>
                  </a:solidFill>
                  <a:latin typeface="Muli Regular" panose="020B0604020202020204" charset="-18"/>
                </a:rPr>
                <a:t>- </a:t>
              </a:r>
              <a:r>
                <a:rPr lang="en-US" sz="700" dirty="0" err="1">
                  <a:solidFill>
                    <a:srgbClr val="000000"/>
                  </a:solidFill>
                  <a:latin typeface="Muli Regular" panose="020B0604020202020204" charset="-18"/>
                </a:rPr>
                <a:t>szakaszonként</a:t>
              </a:r>
              <a:r>
                <a:rPr lang="en-US" sz="700" dirty="0">
                  <a:solidFill>
                    <a:srgbClr val="000000"/>
                  </a:solidFill>
                  <a:latin typeface="Muli Regular" panose="020B0604020202020204" charset="-18"/>
                </a:rPr>
                <a:t>, </a:t>
              </a:r>
              <a:r>
                <a:rPr lang="en-US" sz="700" dirty="0" err="1">
                  <a:solidFill>
                    <a:srgbClr val="000000"/>
                  </a:solidFill>
                  <a:latin typeface="Muli Regular" panose="020B0604020202020204" charset="-18"/>
                </a:rPr>
                <a:t>mondatonként</a:t>
              </a:r>
              <a:r>
                <a:rPr lang="en-US" sz="700" dirty="0">
                  <a:solidFill>
                    <a:srgbClr val="000000"/>
                  </a:solidFill>
                  <a:latin typeface="Muli Regular" panose="020B0604020202020204" charset="-18"/>
                </a:rPr>
                <a:t>, </a:t>
              </a:r>
              <a:r>
                <a:rPr lang="en-US" sz="700" dirty="0" err="1" smtClean="0">
                  <a:solidFill>
                    <a:srgbClr val="000000"/>
                  </a:solidFill>
                  <a:latin typeface="Muli Regular" panose="020B0604020202020204" charset="-18"/>
                </a:rPr>
                <a:t>szavanként</a:t>
              </a:r>
              <a:endParaRPr lang="hu-HU" sz="700" dirty="0">
                <a:solidFill>
                  <a:srgbClr val="000000"/>
                </a:solidFill>
                <a:latin typeface="Muli Regular" panose="020B0604020202020204" charset="-18"/>
              </a:endParaRPr>
            </a:p>
            <a:p>
              <a:pPr>
                <a:lnSpc>
                  <a:spcPts val="1026"/>
                </a:lnSpc>
              </a:pPr>
              <a:endParaRPr lang="hu-HU" sz="700" dirty="0">
                <a:solidFill>
                  <a:srgbClr val="000000"/>
                </a:solidFill>
                <a:latin typeface="Muli Regular" panose="020B0604020202020204" charset="-18"/>
              </a:endParaRPr>
            </a:p>
            <a:p>
              <a:pPr>
                <a:lnSpc>
                  <a:spcPts val="1026"/>
                </a:lnSpc>
              </a:pPr>
              <a:r>
                <a:rPr lang="en-US" sz="700" dirty="0" err="1">
                  <a:solidFill>
                    <a:srgbClr val="000000"/>
                  </a:solidFill>
                  <a:latin typeface="Muli Regular" panose="020B0604020202020204" charset="-18"/>
                </a:rPr>
                <a:t>Összefoglaljuk</a:t>
              </a:r>
              <a:r>
                <a:rPr lang="en-US" sz="700" dirty="0">
                  <a:solidFill>
                    <a:srgbClr val="000000"/>
                  </a:solidFill>
                  <a:latin typeface="Muli Regular" panose="020B0604020202020204" charset="-18"/>
                </a:rPr>
                <a:t> </a:t>
              </a:r>
              <a:r>
                <a:rPr lang="en-US" sz="700" dirty="0" err="1" smtClean="0">
                  <a:solidFill>
                    <a:srgbClr val="000000"/>
                  </a:solidFill>
                  <a:latin typeface="Muli Regular" panose="020B0604020202020204" charset="-18"/>
                </a:rPr>
                <a:t>eredményeinket</a:t>
              </a:r>
              <a:endParaRPr lang="en-US" sz="700" dirty="0">
                <a:solidFill>
                  <a:srgbClr val="000000"/>
                </a:solidFill>
                <a:latin typeface="Muli Regular" panose="020B0604020202020204" charset="-18"/>
              </a:endParaRPr>
            </a:p>
            <a:p>
              <a:pPr>
                <a:lnSpc>
                  <a:spcPts val="1026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>
                <a:lnSpc>
                  <a:spcPts val="1026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557571" y="315169"/>
            <a:ext cx="1877910" cy="10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93"/>
              </a:lnSpc>
            </a:pPr>
            <a:r>
              <a:rPr lang="en-US">
                <a:solidFill>
                  <a:srgbClr val="141414"/>
                </a:solidFill>
                <a:latin typeface="Muli Regular"/>
              </a:rPr>
              <a:t>Kolozs megyei magyartanárok 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3969" y="368128"/>
            <a:ext cx="3435412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82"/>
              </a:lnSpc>
            </a:pPr>
            <a:r>
              <a:rPr lang="en-US" sz="2273" dirty="0" err="1">
                <a:solidFill>
                  <a:srgbClr val="141414"/>
                </a:solidFill>
                <a:latin typeface="Muli Regular"/>
              </a:rPr>
              <a:t>Verselemzési</a:t>
            </a:r>
            <a:r>
              <a:rPr lang="en-US" sz="2273" dirty="0">
                <a:solidFill>
                  <a:srgbClr val="141414"/>
                </a:solidFill>
                <a:latin typeface="Muli Regular"/>
              </a:rPr>
              <a:t> </a:t>
            </a:r>
            <a:r>
              <a:rPr lang="en-US" sz="2273" dirty="0" err="1">
                <a:solidFill>
                  <a:srgbClr val="141414"/>
                </a:solidFill>
                <a:latin typeface="Muli Regular"/>
              </a:rPr>
              <a:t>módszerek</a:t>
            </a:r>
            <a:r>
              <a:rPr lang="en-US" sz="2273" dirty="0">
                <a:solidFill>
                  <a:srgbClr val="141414"/>
                </a:solidFill>
                <a:latin typeface="Muli Regular"/>
              </a:rPr>
              <a:t> </a:t>
            </a:r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4718039" y="582495"/>
            <a:ext cx="359585" cy="359585"/>
            <a:chOff x="0" y="0"/>
            <a:chExt cx="1708150" cy="17081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4099F7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97831" y="942080"/>
            <a:ext cx="359585" cy="359585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5151234" y="582495"/>
            <a:ext cx="359585" cy="359585"/>
          </a:xfrm>
          <a:prstGeom prst="rect">
            <a:avLst/>
          </a:prstGeom>
          <a:solidFill>
            <a:srgbClr val="F36648"/>
          </a:solidFill>
        </p:spPr>
      </p:sp>
      <p:sp>
        <p:nvSpPr>
          <p:cNvPr id="15" name="AutoShape 15"/>
          <p:cNvSpPr/>
          <p:nvPr/>
        </p:nvSpPr>
        <p:spPr>
          <a:xfrm>
            <a:off x="5077624" y="754867"/>
            <a:ext cx="359585" cy="359585"/>
          </a:xfrm>
          <a:prstGeom prst="rect">
            <a:avLst/>
          </a:prstGeom>
          <a:solidFill>
            <a:srgbClr val="FDB137"/>
          </a:solid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3969" y="359846"/>
            <a:ext cx="3118512" cy="20410"/>
            <a:chOff x="0" y="0"/>
            <a:chExt cx="13202963" cy="86410"/>
          </a:xfrm>
        </p:grpSpPr>
        <p:sp>
          <p:nvSpPr>
            <p:cNvPr id="3" name="AutoShape 3"/>
            <p:cNvSpPr/>
            <p:nvPr/>
          </p:nvSpPr>
          <p:spPr>
            <a:xfrm>
              <a:off x="0" y="24155"/>
              <a:ext cx="13202963" cy="3810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0" y="0"/>
              <a:ext cx="1091410" cy="86410"/>
            </a:xfrm>
            <a:prstGeom prst="rect">
              <a:avLst/>
            </a:prstGeom>
            <a:solidFill>
              <a:srgbClr val="141414">
                <a:alpha val="25882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398199" y="1173018"/>
            <a:ext cx="3037282" cy="1538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17"/>
              </a:lnSpc>
            </a:pPr>
            <a:endParaRPr sz="179" dirty="0"/>
          </a:p>
          <a:p>
            <a:pPr>
              <a:lnSpc>
                <a:spcPts val="1117"/>
              </a:lnSpc>
            </a:pPr>
            <a:r>
              <a:rPr lang="en-US" sz="763" dirty="0">
                <a:solidFill>
                  <a:srgbClr val="000000"/>
                </a:solidFill>
                <a:latin typeface="Arimo"/>
              </a:rPr>
              <a:t>a) a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vers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létrejöttének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 (a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keletkezés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körülményeinek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stb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.)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feltárása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;</a:t>
            </a:r>
          </a:p>
          <a:p>
            <a:pPr>
              <a:lnSpc>
                <a:spcPts val="1117"/>
              </a:lnSpc>
            </a:pPr>
            <a:r>
              <a:rPr lang="en-US" sz="763" dirty="0">
                <a:solidFill>
                  <a:srgbClr val="000000"/>
                </a:solidFill>
                <a:latin typeface="Arimo"/>
              </a:rPr>
              <a:t>b) a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vers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értelmezése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 (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üzenet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mondanivaló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stb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.) –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ezen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 a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ponton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az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üzenet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763" dirty="0" err="1" smtClean="0">
                <a:solidFill>
                  <a:srgbClr val="000000"/>
                </a:solidFill>
                <a:latin typeface="Arimo"/>
              </a:rPr>
              <a:t>körvonalazása</a:t>
            </a:r>
            <a:r>
              <a:rPr lang="hu-HU" sz="76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763" dirty="0" err="1" smtClean="0">
                <a:solidFill>
                  <a:srgbClr val="000000"/>
                </a:solidFill>
                <a:latin typeface="Arimo"/>
              </a:rPr>
              <a:t>történik</a:t>
            </a:r>
            <a:r>
              <a:rPr lang="en-US" sz="763" dirty="0" smtClean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meg</a:t>
            </a:r>
          </a:p>
          <a:p>
            <a:pPr>
              <a:lnSpc>
                <a:spcPts val="1117"/>
              </a:lnSpc>
            </a:pPr>
            <a:r>
              <a:rPr lang="en-US" sz="763" dirty="0">
                <a:solidFill>
                  <a:srgbClr val="000000"/>
                </a:solidFill>
                <a:latin typeface="Arimo"/>
              </a:rPr>
              <a:t>c) a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vers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jellemző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stílusának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stílusvonásának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meghatározása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 (pl.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korstílus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stílusirány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jellemző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stilisztikai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sajátság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stb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.);</a:t>
            </a:r>
          </a:p>
          <a:p>
            <a:pPr>
              <a:lnSpc>
                <a:spcPts val="1117"/>
              </a:lnSpc>
            </a:pPr>
            <a:r>
              <a:rPr lang="en-US" sz="763" dirty="0">
                <a:solidFill>
                  <a:srgbClr val="000000"/>
                </a:solidFill>
                <a:latin typeface="Arimo"/>
              </a:rPr>
              <a:t>d) a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vers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szerkezeti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felépítésének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felvázolása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;</a:t>
            </a:r>
          </a:p>
          <a:p>
            <a:pPr>
              <a:lnSpc>
                <a:spcPts val="1117"/>
              </a:lnSpc>
            </a:pPr>
            <a:r>
              <a:rPr lang="en-US" sz="763" dirty="0">
                <a:solidFill>
                  <a:srgbClr val="000000"/>
                </a:solidFill>
                <a:latin typeface="Arimo"/>
              </a:rPr>
              <a:t>e) a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vers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egyes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elemeinek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jelenségeinek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részletes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elemzése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 (a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megfelelő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stílusszinteken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jelentkező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stílusérték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stilisztikai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funkció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763" dirty="0" err="1">
                <a:solidFill>
                  <a:srgbClr val="000000"/>
                </a:solidFill>
                <a:latin typeface="Arimo"/>
              </a:rPr>
              <a:t>meghatározása</a:t>
            </a:r>
            <a:r>
              <a:rPr lang="en-US" sz="763" dirty="0">
                <a:solidFill>
                  <a:srgbClr val="000000"/>
                </a:solidFill>
                <a:latin typeface="Arimo"/>
              </a:rPr>
              <a:t>).</a:t>
            </a:r>
          </a:p>
          <a:p>
            <a:pPr>
              <a:lnSpc>
                <a:spcPts val="1117"/>
              </a:lnSpc>
            </a:pPr>
            <a:endParaRPr lang="en-US" sz="763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72337" y="380127"/>
            <a:ext cx="4345701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14"/>
              </a:lnSpc>
            </a:pPr>
            <a:r>
              <a:rPr lang="en-US" sz="1653">
                <a:solidFill>
                  <a:srgbClr val="141414"/>
                </a:solidFill>
                <a:latin typeface="Muli Regular"/>
              </a:rPr>
              <a:t>Szathmári István: Hogyan elemezzünk verset? Tinta Kiadó. Budapest 2011. 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4718039" y="582495"/>
            <a:ext cx="359585" cy="359585"/>
            <a:chOff x="0" y="0"/>
            <a:chExt cx="1708150" cy="17081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4099F7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97831" y="942080"/>
            <a:ext cx="359585" cy="359585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5151234" y="582495"/>
            <a:ext cx="359585" cy="359585"/>
          </a:xfrm>
          <a:prstGeom prst="rect">
            <a:avLst/>
          </a:prstGeom>
          <a:solidFill>
            <a:srgbClr val="F36648"/>
          </a:solidFill>
        </p:spPr>
      </p:sp>
      <p:sp>
        <p:nvSpPr>
          <p:cNvPr id="12" name="TextBox 12"/>
          <p:cNvSpPr txBox="1"/>
          <p:nvPr/>
        </p:nvSpPr>
        <p:spPr>
          <a:xfrm>
            <a:off x="3557571" y="315169"/>
            <a:ext cx="1877910" cy="10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93"/>
              </a:lnSpc>
            </a:pPr>
            <a:r>
              <a:rPr lang="en-US">
                <a:solidFill>
                  <a:srgbClr val="141414"/>
                </a:solidFill>
                <a:latin typeface="Muli Regular"/>
              </a:rPr>
              <a:t>Kolozs megyei magyartanárok </a:t>
            </a:r>
          </a:p>
        </p:txBody>
      </p:sp>
      <p:sp>
        <p:nvSpPr>
          <p:cNvPr id="13" name="AutoShape 13"/>
          <p:cNvSpPr/>
          <p:nvPr/>
        </p:nvSpPr>
        <p:spPr>
          <a:xfrm>
            <a:off x="570279" y="2556335"/>
            <a:ext cx="359585" cy="359585"/>
          </a:xfrm>
          <a:prstGeom prst="rect">
            <a:avLst/>
          </a:prstGeom>
          <a:solidFill>
            <a:srgbClr val="FDB137"/>
          </a:solid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21" y="1239044"/>
            <a:ext cx="1082304" cy="1605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1096</Words>
  <Application>Microsoft Office PowerPoint</Application>
  <PresentationFormat>Custom</PresentationFormat>
  <Paragraphs>198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Muli Regular Italics</vt:lpstr>
      <vt:lpstr>Calibri</vt:lpstr>
      <vt:lpstr>Arimo</vt:lpstr>
      <vt:lpstr>Muli Bold</vt:lpstr>
      <vt:lpstr>Arimo Bold</vt:lpstr>
      <vt:lpstr>Muli Regular</vt:lpstr>
      <vt:lpstr>Arial</vt:lpstr>
      <vt:lpstr>Muli Regular Bold</vt:lpstr>
      <vt:lpstr>Muli Bold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verselemzés ábécéje telesuli </dc:title>
  <cp:lastModifiedBy>Melinda</cp:lastModifiedBy>
  <cp:revision>34</cp:revision>
  <dcterms:created xsi:type="dcterms:W3CDTF">2006-08-16T00:00:00Z</dcterms:created>
  <dcterms:modified xsi:type="dcterms:W3CDTF">2020-05-04T16:33:38Z</dcterms:modified>
  <dc:identifier>DAD6hqtQHyg</dc:identifier>
</cp:coreProperties>
</file>