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6" r:id="rId7"/>
    <p:sldId id="268" r:id="rId8"/>
    <p:sldId id="269" r:id="rId9"/>
    <p:sldId id="270" r:id="rId10"/>
    <p:sldId id="271" r:id="rId11"/>
    <p:sldId id="272" r:id="rId12"/>
    <p:sldId id="273" r:id="rId13"/>
    <p:sldId id="274" r:id="rId14"/>
    <p:sldId id="275" r:id="rId15"/>
    <p:sldId id="276" r:id="rId16"/>
    <p:sldId id="277" r:id="rId17"/>
    <p:sldId id="278" r:id="rId18"/>
    <p:sldId id="286" r:id="rId19"/>
    <p:sldId id="287" r:id="rId20"/>
    <p:sldId id="279" r:id="rId21"/>
    <p:sldId id="282" r:id="rId22"/>
    <p:sldId id="280" r:id="rId23"/>
    <p:sldId id="283" r:id="rId24"/>
    <p:sldId id="281" r:id="rId25"/>
    <p:sldId id="284" r:id="rId26"/>
    <p:sldId id="285" r:id="rId27"/>
  </p:sldIdLst>
  <p:sldSz cx="9144000" cy="5143500" type="screen16x9"/>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06" autoAdjust="0"/>
  </p:normalViewPr>
  <p:slideViewPr>
    <p:cSldViewPr>
      <p:cViewPr varScale="1">
        <p:scale>
          <a:sx n="92" d="100"/>
          <a:sy n="92" d="100"/>
        </p:scale>
        <p:origin x="-75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1" y="2286"/>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8859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5"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114550"/>
            <a:ext cx="6400800" cy="131445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014F485-5525-4376-A8F4-9C441FA18ACC}" type="datetimeFigureOut">
              <a:rPr lang="ro-RO" smtClean="0"/>
              <a:t>29.03.2020</a:t>
            </a:fld>
            <a:endParaRPr lang="ro-RO"/>
          </a:p>
        </p:txBody>
      </p:sp>
      <p:sp>
        <p:nvSpPr>
          <p:cNvPr id="17" name="Footer Placeholder 16"/>
          <p:cNvSpPr>
            <a:spLocks noGrp="1"/>
          </p:cNvSpPr>
          <p:nvPr>
            <p:ph type="ftr" sz="quarter" idx="11"/>
          </p:nvPr>
        </p:nvSpPr>
        <p:spPr/>
        <p:txBody>
          <a:bodyPr/>
          <a:lstStyle/>
          <a:p>
            <a:endParaRPr lang="ro-RO"/>
          </a:p>
        </p:txBody>
      </p:sp>
      <p:sp>
        <p:nvSpPr>
          <p:cNvPr id="7" name="Straight Connector 6"/>
          <p:cNvSpPr>
            <a:spLocks noChangeShapeType="1"/>
          </p:cNvSpPr>
          <p:nvPr/>
        </p:nvSpPr>
        <p:spPr bwMode="auto">
          <a:xfrm>
            <a:off x="155450" y="1815084"/>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1"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90"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2" y="1649588"/>
            <a:ext cx="457200" cy="330994"/>
          </a:xfrm>
        </p:spPr>
        <p:txBody>
          <a:bodyPr/>
          <a:lstStyle>
            <a:lvl1pPr>
              <a:defRPr>
                <a:solidFill>
                  <a:schemeClr val="accent3">
                    <a:shade val="75000"/>
                  </a:schemeClr>
                </a:solidFill>
              </a:defRPr>
            </a:lvl1pPr>
          </a:lstStyle>
          <a:p>
            <a:fld id="{B5406A8E-EFBF-49AE-BDBB-C5D64304BFFD}" type="slidenum">
              <a:rPr lang="ro-RO" smtClean="0"/>
              <a:t>‹#›</a:t>
            </a:fld>
            <a:endParaRPr lang="ro-RO"/>
          </a:p>
        </p:txBody>
      </p:sp>
      <p:sp>
        <p:nvSpPr>
          <p:cNvPr id="8" name="Title 7"/>
          <p:cNvSpPr>
            <a:spLocks noGrp="1"/>
          </p:cNvSpPr>
          <p:nvPr>
            <p:ph type="ctrTitle"/>
          </p:nvPr>
        </p:nvSpPr>
        <p:spPr>
          <a:xfrm>
            <a:off x="685802" y="285750"/>
            <a:ext cx="7772400" cy="131445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14F485-5525-4376-A8F4-9C441FA18ACC}" type="datetimeFigureOut">
              <a:rPr lang="ro-RO" smtClean="0"/>
              <a:t>29.03.2020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5406A8E-EFBF-49AE-BDBB-C5D64304BFFD}" type="slidenum">
              <a:rPr lang="ro-RO" smtClean="0"/>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5"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1"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802505" y="2458593"/>
            <a:ext cx="468401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194322"/>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2" y="2265188"/>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4" y="2257426"/>
            <a:ext cx="457200" cy="330994"/>
          </a:xfrm>
        </p:spPr>
        <p:txBody>
          <a:bodyPr/>
          <a:lstStyle/>
          <a:p>
            <a:fld id="{B5406A8E-EFBF-49AE-BDBB-C5D64304BFFD}" type="slidenum">
              <a:rPr lang="ro-RO" smtClean="0"/>
              <a:t>‹#›</a:t>
            </a:fld>
            <a:endParaRPr lang="ro-RO"/>
          </a:p>
        </p:txBody>
      </p:sp>
      <p:sp>
        <p:nvSpPr>
          <p:cNvPr id="3" name="Vertical Text Placeholder 2"/>
          <p:cNvSpPr>
            <a:spLocks noGrp="1"/>
          </p:cNvSpPr>
          <p:nvPr>
            <p:ph type="body" orient="vert" idx="1"/>
          </p:nvPr>
        </p:nvSpPr>
        <p:spPr>
          <a:xfrm>
            <a:off x="304801" y="228601"/>
            <a:ext cx="6553200" cy="43660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14F485-5525-4376-A8F4-9C441FA18ACC}" type="datetimeFigureOut">
              <a:rPr lang="ro-RO" smtClean="0"/>
              <a:t>29.03.2020</a:t>
            </a:fld>
            <a:endParaRPr lang="ro-RO"/>
          </a:p>
        </p:txBody>
      </p:sp>
      <p:sp>
        <p:nvSpPr>
          <p:cNvPr id="5" name="Footer Placeholder 4"/>
          <p:cNvSpPr>
            <a:spLocks noGrp="1"/>
          </p:cNvSpPr>
          <p:nvPr>
            <p:ph type="ftr" sz="quarter" idx="11"/>
          </p:nvPr>
        </p:nvSpPr>
        <p:spPr/>
        <p:txBody>
          <a:bodyPr/>
          <a:lstStyle/>
          <a:p>
            <a:endParaRPr lang="ro-RO"/>
          </a:p>
        </p:txBody>
      </p:sp>
      <p:sp>
        <p:nvSpPr>
          <p:cNvPr id="2" name="Vertical Title 1"/>
          <p:cNvSpPr>
            <a:spLocks noGrp="1"/>
          </p:cNvSpPr>
          <p:nvPr>
            <p:ph type="title" orient="vert"/>
          </p:nvPr>
        </p:nvSpPr>
        <p:spPr>
          <a:xfrm>
            <a:off x="7391399" y="228601"/>
            <a:ext cx="1447801" cy="4388644"/>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014F485-5525-4376-A8F4-9C441FA18ACC}" type="datetimeFigureOut">
              <a:rPr lang="ro-RO" smtClean="0"/>
              <a:t>29.03.2020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a:xfrm>
            <a:off x="4361690" y="769779"/>
            <a:ext cx="457200" cy="330994"/>
          </a:xfrm>
        </p:spPr>
        <p:txBody>
          <a:bodyPr/>
          <a:lstStyle/>
          <a:p>
            <a:fld id="{B5406A8E-EFBF-49AE-BDBB-C5D64304BFFD}" type="slidenum">
              <a:rPr lang="ro-RO" smtClean="0"/>
              <a:t>‹#›</a:t>
            </a:fld>
            <a:endParaRPr lang="ro-RO"/>
          </a:p>
        </p:txBody>
      </p:sp>
      <p:sp>
        <p:nvSpPr>
          <p:cNvPr id="8" name="Content Placeholder 7"/>
          <p:cNvSpPr>
            <a:spLocks noGrp="1"/>
          </p:cNvSpPr>
          <p:nvPr>
            <p:ph sz="quarter" idx="1"/>
          </p:nvPr>
        </p:nvSpPr>
        <p:spPr>
          <a:xfrm>
            <a:off x="301754" y="1145286"/>
            <a:ext cx="850392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1" y="14287"/>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1" y="1714500"/>
            <a:ext cx="8833104" cy="228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50" y="106764"/>
            <a:ext cx="8833104" cy="1604772"/>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7" y="2057401"/>
            <a:ext cx="6480174" cy="1254919"/>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5"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1"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ro-RO"/>
          </a:p>
        </p:txBody>
      </p:sp>
      <p:sp>
        <p:nvSpPr>
          <p:cNvPr id="4" name="Date Placeholder 3"/>
          <p:cNvSpPr>
            <a:spLocks noGrp="1"/>
          </p:cNvSpPr>
          <p:nvPr>
            <p:ph type="dt" sz="half" idx="10"/>
          </p:nvPr>
        </p:nvSpPr>
        <p:spPr/>
        <p:txBody>
          <a:bodyPr/>
          <a:lstStyle/>
          <a:p>
            <a:fld id="{A014F485-5525-4376-A8F4-9C441FA18ACC}" type="datetimeFigureOut">
              <a:rPr lang="ro-RO" smtClean="0"/>
              <a:t>29.03.2020</a:t>
            </a:fld>
            <a:endParaRPr lang="ro-RO"/>
          </a:p>
        </p:txBody>
      </p:sp>
      <p:sp>
        <p:nvSpPr>
          <p:cNvPr id="8" name="Straight Connector 7"/>
          <p:cNvSpPr>
            <a:spLocks noChangeShapeType="1"/>
          </p:cNvSpPr>
          <p:nvPr/>
        </p:nvSpPr>
        <p:spPr bwMode="auto">
          <a:xfrm>
            <a:off x="152401" y="18288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1586484"/>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90" y="1657350"/>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2" y="1649588"/>
            <a:ext cx="457200" cy="330994"/>
          </a:xfrm>
        </p:spPr>
        <p:txBody>
          <a:bodyPr/>
          <a:lstStyle>
            <a:lvl1pPr>
              <a:defRPr>
                <a:solidFill>
                  <a:schemeClr val="accent3">
                    <a:shade val="75000"/>
                  </a:schemeClr>
                </a:solidFill>
              </a:defRPr>
            </a:lvl1pPr>
          </a:lstStyle>
          <a:p>
            <a:fld id="{B5406A8E-EFBF-49AE-BDBB-C5D64304BFFD}" type="slidenum">
              <a:rPr lang="ro-RO" smtClean="0"/>
              <a:t>‹#›</a:t>
            </a:fld>
            <a:endParaRPr lang="ro-RO"/>
          </a:p>
        </p:txBody>
      </p:sp>
      <p:sp>
        <p:nvSpPr>
          <p:cNvPr id="2" name="Title 1"/>
          <p:cNvSpPr>
            <a:spLocks noGrp="1"/>
          </p:cNvSpPr>
          <p:nvPr>
            <p:ph type="title"/>
          </p:nvPr>
        </p:nvSpPr>
        <p:spPr>
          <a:xfrm>
            <a:off x="722314" y="400050"/>
            <a:ext cx="7772400" cy="1143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1" y="171450"/>
            <a:ext cx="8534400" cy="569214"/>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4807458"/>
            <a:ext cx="3044953" cy="274320"/>
          </a:xfrm>
        </p:spPr>
        <p:txBody>
          <a:bodyPr/>
          <a:lstStyle/>
          <a:p>
            <a:fld id="{A014F485-5525-4376-A8F4-9C441FA18ACC}" type="datetimeFigureOut">
              <a:rPr lang="ro-RO" smtClean="0"/>
              <a:t>29.03.2020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5406A8E-EFBF-49AE-BDBB-C5D64304BFFD}" type="slidenum">
              <a:rPr lang="ro-RO" smtClean="0"/>
              <a:t>‹#›</a:t>
            </a:fld>
            <a:endParaRPr lang="ro-RO"/>
          </a:p>
        </p:txBody>
      </p:sp>
      <p:sp>
        <p:nvSpPr>
          <p:cNvPr id="8" name="Straight Connector 7"/>
          <p:cNvSpPr>
            <a:spLocks noChangeShapeType="1"/>
          </p:cNvSpPr>
          <p:nvPr/>
        </p:nvSpPr>
        <p:spPr bwMode="auto">
          <a:xfrm flipV="1">
            <a:off x="4563081" y="1181739"/>
            <a:ext cx="8921" cy="361466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028700"/>
            <a:ext cx="4038601" cy="35112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028700"/>
            <a:ext cx="4038601" cy="3511296"/>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1650206"/>
            <a:ext cx="0" cy="3140964"/>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08585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1" y="1028700"/>
            <a:ext cx="8833104"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4" y="4793742"/>
            <a:ext cx="8833104" cy="233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1" y="1143001"/>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2" y="1143000"/>
            <a:ext cx="4041774"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014F485-5525-4376-A8F4-9C441FA18ACC}" type="datetimeFigureOut">
              <a:rPr lang="ro-RO" smtClean="0"/>
              <a:t>29.03.2020</a:t>
            </a:fld>
            <a:endParaRPr lang="ro-RO"/>
          </a:p>
        </p:txBody>
      </p:sp>
      <p:sp>
        <p:nvSpPr>
          <p:cNvPr id="8" name="Footer Placeholder 7"/>
          <p:cNvSpPr>
            <a:spLocks noGrp="1"/>
          </p:cNvSpPr>
          <p:nvPr>
            <p:ph type="ftr" sz="quarter" idx="11"/>
          </p:nvPr>
        </p:nvSpPr>
        <p:spPr>
          <a:xfrm>
            <a:off x="304800" y="4807458"/>
            <a:ext cx="3581401" cy="274320"/>
          </a:xfrm>
        </p:spPr>
        <p:txBody>
          <a:bodyPr/>
          <a:lstStyle/>
          <a:p>
            <a:endParaRPr lang="ro-RO"/>
          </a:p>
        </p:txBody>
      </p:sp>
      <p:sp>
        <p:nvSpPr>
          <p:cNvPr id="15" name="Straight Connector 14"/>
          <p:cNvSpPr>
            <a:spLocks noChangeShapeType="1"/>
          </p:cNvSpPr>
          <p:nvPr/>
        </p:nvSpPr>
        <p:spPr bwMode="auto">
          <a:xfrm>
            <a:off x="152401" y="96012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1"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4" y="1853538"/>
            <a:ext cx="4041648" cy="2863803"/>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1853537"/>
            <a:ext cx="4038601" cy="286664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90"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2" y="781812"/>
            <a:ext cx="457200" cy="330994"/>
          </a:xfrm>
        </p:spPr>
        <p:txBody>
          <a:bodyPr/>
          <a:lstStyle>
            <a:lvl1pPr algn="ctr">
              <a:defRPr/>
            </a:lvl1pPr>
          </a:lstStyle>
          <a:p>
            <a:fld id="{B5406A8E-EFBF-49AE-BDBB-C5D64304BFFD}" type="slidenum">
              <a:rPr lang="ro-RO" smtClean="0"/>
              <a:t>‹#›</a:t>
            </a:fld>
            <a:endParaRPr lang="ro-RO"/>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14F485-5525-4376-A8F4-9C441FA18ACC}" type="datetimeFigureOut">
              <a:rPr lang="ro-RO" smtClean="0"/>
              <a:t>29.03.2020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a:xfrm>
            <a:off x="4343402" y="777015"/>
            <a:ext cx="457200" cy="330994"/>
          </a:xfrm>
        </p:spPr>
        <p:txBody>
          <a:bodyPr/>
          <a:lstStyle/>
          <a:p>
            <a:fld id="{B5406A8E-EFBF-49AE-BDBB-C5D64304BFFD}"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1658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5" y="4793743"/>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1" y="118872"/>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014F485-5525-4376-A8F4-9C441FA18ACC}" type="datetimeFigureOut">
              <a:rPr lang="ro-RO" smtClean="0"/>
              <a:t>29.03.2020</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a:xfrm>
            <a:off x="4267200" y="4743451"/>
            <a:ext cx="609600" cy="330993"/>
          </a:xfrm>
        </p:spPr>
        <p:txBody>
          <a:bodyPr/>
          <a:lstStyle>
            <a:lvl1pPr>
              <a:defRPr>
                <a:solidFill>
                  <a:srgbClr val="FFFFFF"/>
                </a:solidFill>
              </a:defRPr>
            </a:lvl1pPr>
          </a:lstStyle>
          <a:p>
            <a:fld id="{B5406A8E-EFBF-49AE-BDBB-C5D64304BFFD}"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1" y="114300"/>
            <a:ext cx="8833104" cy="2286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8915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0999" y="685800"/>
            <a:ext cx="2362201" cy="74295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0999" y="1485901"/>
            <a:ext cx="2362201" cy="3108722"/>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1" y="114300"/>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1"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2" y="514350"/>
            <a:ext cx="5638800" cy="40576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1"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9"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1" y="234554"/>
            <a:ext cx="457200" cy="330994"/>
          </a:xfrm>
        </p:spPr>
        <p:txBody>
          <a:bodyPr/>
          <a:lstStyle>
            <a:lvl1pPr>
              <a:defRPr>
                <a:solidFill>
                  <a:schemeClr val="accent3">
                    <a:shade val="75000"/>
                  </a:schemeClr>
                </a:solidFill>
              </a:defRPr>
            </a:lvl1pPr>
          </a:lstStyle>
          <a:p>
            <a:fld id="{B5406A8E-EFBF-49AE-BDBB-C5D64304BFFD}" type="slidenum">
              <a:rPr lang="ro-RO" smtClean="0"/>
              <a:t>‹#›</a:t>
            </a:fld>
            <a:endParaRPr lang="ro-RO"/>
          </a:p>
        </p:txBody>
      </p:sp>
      <p:sp>
        <p:nvSpPr>
          <p:cNvPr id="21" name="Rectangle 20"/>
          <p:cNvSpPr>
            <a:spLocks noChangeArrowheads="1"/>
          </p:cNvSpPr>
          <p:nvPr/>
        </p:nvSpPr>
        <p:spPr bwMode="auto">
          <a:xfrm>
            <a:off x="149354"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014F485-5525-4376-A8F4-9C441FA18ACC}" type="datetimeFigureOut">
              <a:rPr lang="ro-RO" smtClean="0"/>
              <a:t>29.03.2020</a:t>
            </a:fld>
            <a:endParaRPr lang="ro-RO"/>
          </a:p>
        </p:txBody>
      </p:sp>
      <p:sp>
        <p:nvSpPr>
          <p:cNvPr id="6" name="Footer Placeholder 5"/>
          <p:cNvSpPr>
            <a:spLocks noGrp="1"/>
          </p:cNvSpPr>
          <p:nvPr>
            <p:ph type="ftr" sz="quarter" idx="11"/>
          </p:nvPr>
        </p:nvSpPr>
        <p:spPr>
          <a:xfrm>
            <a:off x="301754" y="4808136"/>
            <a:ext cx="3383280" cy="274320"/>
          </a:xfrm>
        </p:spPr>
        <p:txBody>
          <a:bodyPr/>
          <a:lstStyle/>
          <a:p>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1" y="40005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1" y="114300"/>
            <a:ext cx="8833104" cy="2263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1"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1"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9" y="242316"/>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1" y="234554"/>
            <a:ext cx="457200" cy="330994"/>
          </a:xfrm>
        </p:spPr>
        <p:txBody>
          <a:bodyPr/>
          <a:lstStyle/>
          <a:p>
            <a:fld id="{B5406A8E-EFBF-49AE-BDBB-C5D64304BFFD}" type="slidenum">
              <a:rPr lang="ro-RO" smtClean="0"/>
              <a:t>‹#›</a:t>
            </a:fld>
            <a:endParaRPr lang="ro-RO"/>
          </a:p>
        </p:txBody>
      </p:sp>
      <p:sp>
        <p:nvSpPr>
          <p:cNvPr id="2" name="Title 1"/>
          <p:cNvSpPr>
            <a:spLocks noGrp="1"/>
          </p:cNvSpPr>
          <p:nvPr>
            <p:ph type="title"/>
          </p:nvPr>
        </p:nvSpPr>
        <p:spPr>
          <a:xfrm>
            <a:off x="3000376" y="3771900"/>
            <a:ext cx="5867401" cy="9144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6" y="457200"/>
            <a:ext cx="5867401" cy="32004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0999" y="742950"/>
            <a:ext cx="2438400" cy="394335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4"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1" y="4803738"/>
            <a:ext cx="3044953" cy="274320"/>
          </a:xfrm>
        </p:spPr>
        <p:txBody>
          <a:bodyPr/>
          <a:lstStyle/>
          <a:p>
            <a:fld id="{A014F485-5525-4376-A8F4-9C441FA18ACC}" type="datetimeFigureOut">
              <a:rPr lang="ro-RO" smtClean="0"/>
              <a:t>29.03.2020</a:t>
            </a:fld>
            <a:endParaRPr lang="ro-RO"/>
          </a:p>
        </p:txBody>
      </p:sp>
      <p:sp>
        <p:nvSpPr>
          <p:cNvPr id="6" name="Footer Placeholder 5"/>
          <p:cNvSpPr>
            <a:spLocks noGrp="1"/>
          </p:cNvSpPr>
          <p:nvPr>
            <p:ph type="ftr" sz="quarter" idx="11"/>
          </p:nvPr>
        </p:nvSpPr>
        <p:spPr>
          <a:xfrm>
            <a:off x="301753" y="4808136"/>
            <a:ext cx="3584448" cy="274320"/>
          </a:xfrm>
        </p:spPr>
        <p:txBody>
          <a:bodyPr/>
          <a:lstStyle/>
          <a:p>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5029200"/>
            <a:ext cx="9144000" cy="1143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9144000" cy="104502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1" y="0"/>
            <a:ext cx="152400" cy="51435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4" y="4791289"/>
            <a:ext cx="8833104" cy="23217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4803738"/>
            <a:ext cx="3044953" cy="274320"/>
          </a:xfrm>
          <a:prstGeom prst="rect">
            <a:avLst/>
          </a:prstGeom>
        </p:spPr>
        <p:txBody>
          <a:bodyPr vert="horz"/>
          <a:lstStyle>
            <a:lvl1pPr algn="r" eaLnBrk="1" latinLnBrk="0" hangingPunct="1">
              <a:defRPr kumimoji="0" sz="1400">
                <a:solidFill>
                  <a:srgbClr val="FFFFFF"/>
                </a:solidFill>
              </a:defRPr>
            </a:lvl1pPr>
          </a:lstStyle>
          <a:p>
            <a:fld id="{A014F485-5525-4376-A8F4-9C441FA18ACC}" type="datetimeFigureOut">
              <a:rPr lang="ro-RO" smtClean="0"/>
              <a:t>29.03.2020</a:t>
            </a:fld>
            <a:endParaRPr lang="ro-RO"/>
          </a:p>
        </p:txBody>
      </p:sp>
      <p:sp>
        <p:nvSpPr>
          <p:cNvPr id="3" name="Footer Placeholder 2"/>
          <p:cNvSpPr>
            <a:spLocks noGrp="1"/>
          </p:cNvSpPr>
          <p:nvPr>
            <p:ph type="ftr" sz="quarter" idx="3"/>
          </p:nvPr>
        </p:nvSpPr>
        <p:spPr>
          <a:xfrm>
            <a:off x="304800" y="4808136"/>
            <a:ext cx="3581401" cy="274320"/>
          </a:xfrm>
          <a:prstGeom prst="rect">
            <a:avLst/>
          </a:prstGeom>
        </p:spPr>
        <p:txBody>
          <a:bodyPr vert="horz"/>
          <a:lstStyle>
            <a:lvl1pPr algn="l" eaLnBrk="1" latinLnBrk="0" hangingPunct="1">
              <a:defRPr kumimoji="0" sz="1200">
                <a:solidFill>
                  <a:srgbClr val="FFFFFF"/>
                </a:solidFill>
              </a:defRPr>
            </a:lvl1pPr>
          </a:lstStyle>
          <a:p>
            <a:endParaRPr lang="ro-RO"/>
          </a:p>
        </p:txBody>
      </p:sp>
      <p:sp>
        <p:nvSpPr>
          <p:cNvPr id="8" name="Rectangle 7"/>
          <p:cNvSpPr>
            <a:spLocks noChangeArrowheads="1"/>
          </p:cNvSpPr>
          <p:nvPr/>
        </p:nvSpPr>
        <p:spPr bwMode="auto">
          <a:xfrm>
            <a:off x="152401" y="116586"/>
            <a:ext cx="8833104" cy="491032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1" y="957557"/>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717027"/>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90" y="787893"/>
            <a:ext cx="420624" cy="31546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2" y="780131"/>
            <a:ext cx="457200" cy="330994"/>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5406A8E-EFBF-49AE-BDBB-C5D64304BFFD}" type="slidenum">
              <a:rPr lang="ro-RO" smtClean="0"/>
              <a:t>‹#›</a:t>
            </a:fld>
            <a:endParaRPr lang="ro-RO"/>
          </a:p>
        </p:txBody>
      </p:sp>
      <p:sp>
        <p:nvSpPr>
          <p:cNvPr id="22" name="Title Placeholder 21"/>
          <p:cNvSpPr>
            <a:spLocks noGrp="1"/>
          </p:cNvSpPr>
          <p:nvPr>
            <p:ph type="title"/>
          </p:nvPr>
        </p:nvSpPr>
        <p:spPr>
          <a:xfrm>
            <a:off x="301751" y="171450"/>
            <a:ext cx="8534400" cy="569214"/>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1" y="1143000"/>
            <a:ext cx="8534400" cy="344957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topbook.hu/regeny-138/irodalomtortenet-302" TargetMode="External"/><Relationship Id="rId2" Type="http://schemas.openxmlformats.org/officeDocument/2006/relationships/hyperlink" Target="https://utakerthez.hu/blog/levendula/"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books.google.ro/book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114550"/>
            <a:ext cx="6400800" cy="2077380"/>
          </a:xfrm>
        </p:spPr>
        <p:txBody>
          <a:bodyPr>
            <a:normAutofit fontScale="77500" lnSpcReduction="20000"/>
          </a:bodyPr>
          <a:lstStyle/>
          <a:p>
            <a:pPr>
              <a:lnSpc>
                <a:spcPct val="200000"/>
              </a:lnSpc>
            </a:pPr>
            <a:r>
              <a:rPr lang="ro-RO" dirty="0"/>
              <a:t>FOGALMA</a:t>
            </a:r>
            <a:endParaRPr lang="ro-RO" b="0" dirty="0"/>
          </a:p>
          <a:p>
            <a:pPr>
              <a:lnSpc>
                <a:spcPct val="200000"/>
              </a:lnSpc>
            </a:pPr>
            <a:r>
              <a:rPr lang="ro-RO" dirty="0"/>
              <a:t>TÉNYEZŐI</a:t>
            </a:r>
            <a:endParaRPr lang="ro-RO" b="0" dirty="0"/>
          </a:p>
          <a:p>
            <a:pPr>
              <a:lnSpc>
                <a:spcPct val="200000"/>
              </a:lnSpc>
            </a:pPr>
            <a:r>
              <a:rPr lang="ro-RO" dirty="0"/>
              <a:t>FORMÁI</a:t>
            </a:r>
            <a:endParaRPr lang="ro-RO" b="0" dirty="0"/>
          </a:p>
          <a:p>
            <a:pPr>
              <a:lnSpc>
                <a:spcPct val="200000"/>
              </a:lnSpc>
            </a:pPr>
            <a:r>
              <a:rPr lang="ro-RO" dirty="0" smtClean="0"/>
              <a:t>FUNKCIÓI</a:t>
            </a:r>
          </a:p>
          <a:p>
            <a:pPr>
              <a:lnSpc>
                <a:spcPct val="200000"/>
              </a:lnSpc>
            </a:pPr>
            <a:r>
              <a:rPr lang="hu-HU" dirty="0" smtClean="0"/>
              <a:t>színterei</a:t>
            </a:r>
            <a:endParaRPr lang="ro-RO" dirty="0"/>
          </a:p>
          <a:p>
            <a:endParaRPr lang="ro-RO" dirty="0"/>
          </a:p>
        </p:txBody>
      </p:sp>
      <p:sp>
        <p:nvSpPr>
          <p:cNvPr id="2" name="Title 1"/>
          <p:cNvSpPr>
            <a:spLocks noGrp="1"/>
          </p:cNvSpPr>
          <p:nvPr>
            <p:ph type="ctrTitle"/>
          </p:nvPr>
        </p:nvSpPr>
        <p:spPr/>
        <p:txBody>
          <a:bodyPr>
            <a:normAutofit fontScale="90000"/>
          </a:bodyPr>
          <a:lstStyle/>
          <a:p>
            <a:r>
              <a:rPr lang="ro-RO" b="1" dirty="0"/>
              <a:t>A KOMMUNIKÁCIÓ</a:t>
            </a:r>
            <a:r>
              <a:rPr lang="ro-RO" dirty="0"/>
              <a:t/>
            </a:r>
            <a:br>
              <a:rPr lang="ro-RO" dirty="0"/>
            </a:br>
            <a:endParaRPr lang="ro-RO" dirty="0"/>
          </a:p>
        </p:txBody>
      </p:sp>
    </p:spTree>
    <p:extLst>
      <p:ext uri="{BB962C8B-B14F-4D97-AF65-F5344CB8AC3E}">
        <p14:creationId xmlns:p14="http://schemas.microsoft.com/office/powerpoint/2010/main" val="903582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4" y="139920"/>
            <a:ext cx="8784976" cy="467436"/>
          </a:xfrm>
          <a:prstGeom prst="rect">
            <a:avLst/>
          </a:prstGeom>
          <a:noFill/>
        </p:spPr>
        <p:txBody>
          <a:bodyPr wrap="square" rtlCol="0">
            <a:spAutoFit/>
          </a:bodyPr>
          <a:lstStyle/>
          <a:p>
            <a:pPr algn="ctr"/>
            <a:r>
              <a:rPr lang="hu-HU" sz="2400" b="1" dirty="0" smtClean="0">
                <a:solidFill>
                  <a:schemeClr val="tx2">
                    <a:lumMod val="75000"/>
                  </a:schemeClr>
                </a:solidFill>
              </a:rPr>
              <a:t>4. </a:t>
            </a:r>
            <a:r>
              <a:rPr lang="hu-HU" sz="2400" b="1" u="sng" dirty="0" smtClean="0">
                <a:solidFill>
                  <a:schemeClr val="tx2">
                    <a:lumMod val="75000"/>
                  </a:schemeClr>
                </a:solidFill>
              </a:rPr>
              <a:t>A kapcsolatteremtő, </a:t>
            </a:r>
            <a:r>
              <a:rPr lang="hu-HU" sz="2400" b="1" u="sng" dirty="0" err="1" smtClean="0">
                <a:solidFill>
                  <a:schemeClr val="tx2">
                    <a:lumMod val="75000"/>
                  </a:schemeClr>
                </a:solidFill>
              </a:rPr>
              <a:t>-fenntartó</a:t>
            </a:r>
            <a:r>
              <a:rPr lang="hu-HU" sz="2400" b="1" u="sng" dirty="0" smtClean="0">
                <a:solidFill>
                  <a:schemeClr val="tx2">
                    <a:lumMod val="75000"/>
                  </a:schemeClr>
                </a:solidFill>
              </a:rPr>
              <a:t>, </a:t>
            </a:r>
            <a:r>
              <a:rPr lang="hu-HU" sz="2400" b="1" u="sng" dirty="0" err="1" smtClean="0">
                <a:solidFill>
                  <a:schemeClr val="tx2">
                    <a:lumMod val="75000"/>
                  </a:schemeClr>
                </a:solidFill>
              </a:rPr>
              <a:t>-záró</a:t>
            </a:r>
            <a:r>
              <a:rPr lang="hu-HU" sz="2400" b="1" u="sng" dirty="0" smtClean="0">
                <a:solidFill>
                  <a:schemeClr val="tx2">
                    <a:lumMod val="75000"/>
                  </a:schemeClr>
                </a:solidFill>
              </a:rPr>
              <a:t> (</a:t>
            </a:r>
            <a:r>
              <a:rPr lang="hu-HU" sz="2400" b="1" u="sng" dirty="0" err="1" smtClean="0">
                <a:solidFill>
                  <a:schemeClr val="tx2">
                    <a:lumMod val="75000"/>
                  </a:schemeClr>
                </a:solidFill>
              </a:rPr>
              <a:t>fatikus</a:t>
            </a:r>
            <a:r>
              <a:rPr lang="hu-HU" sz="2400" b="1" u="sng" dirty="0" smtClean="0">
                <a:solidFill>
                  <a:schemeClr val="tx2">
                    <a:lumMod val="75000"/>
                  </a:schemeClr>
                </a:solidFill>
              </a:rPr>
              <a:t>)</a:t>
            </a:r>
            <a:endParaRPr lang="ro-RO" sz="2400" b="1" u="sng" dirty="0">
              <a:solidFill>
                <a:schemeClr val="tx2">
                  <a:lumMod val="75000"/>
                </a:schemeClr>
              </a:solidFill>
            </a:endParaRPr>
          </a:p>
        </p:txBody>
      </p:sp>
      <p:sp>
        <p:nvSpPr>
          <p:cNvPr id="3" name="TextBox 2"/>
          <p:cNvSpPr txBox="1"/>
          <p:nvPr/>
        </p:nvSpPr>
        <p:spPr>
          <a:xfrm>
            <a:off x="272983" y="627534"/>
            <a:ext cx="5307129" cy="1200329"/>
          </a:xfrm>
          <a:prstGeom prst="rect">
            <a:avLst/>
          </a:prstGeom>
          <a:noFill/>
        </p:spPr>
        <p:txBody>
          <a:bodyPr wrap="square" rtlCol="0">
            <a:spAutoFit/>
          </a:bodyPr>
          <a:lstStyle/>
          <a:p>
            <a:pPr marL="285750" indent="-285750">
              <a:lnSpc>
                <a:spcPct val="150000"/>
              </a:lnSpc>
              <a:buFont typeface="Arial" pitchFamily="34" charset="0"/>
              <a:buChar char="•"/>
            </a:pPr>
            <a:r>
              <a:rPr lang="hu-HU" sz="1600" dirty="0">
                <a:solidFill>
                  <a:srgbClr val="C00000"/>
                </a:solidFill>
              </a:rPr>
              <a:t>a</a:t>
            </a:r>
            <a:r>
              <a:rPr lang="hu-HU" sz="1600" dirty="0" smtClean="0">
                <a:solidFill>
                  <a:srgbClr val="C00000"/>
                </a:solidFill>
              </a:rPr>
              <a:t> kommunikációban résztvevőkhöz igazodik</a:t>
            </a:r>
          </a:p>
          <a:p>
            <a:pPr marL="285750" indent="-285750">
              <a:lnSpc>
                <a:spcPct val="150000"/>
              </a:lnSpc>
              <a:buFont typeface="Arial" pitchFamily="34" charset="0"/>
              <a:buChar char="•"/>
            </a:pPr>
            <a:r>
              <a:rPr lang="hu-HU" sz="1600" dirty="0">
                <a:solidFill>
                  <a:srgbClr val="C00000"/>
                </a:solidFill>
              </a:rPr>
              <a:t>á</a:t>
            </a:r>
            <a:r>
              <a:rPr lang="hu-HU" sz="1600" dirty="0" smtClean="0">
                <a:solidFill>
                  <a:srgbClr val="C00000"/>
                </a:solidFill>
              </a:rPr>
              <a:t>ltalában más funkcióval is rendelkező szövegek részei</a:t>
            </a:r>
          </a:p>
        </p:txBody>
      </p:sp>
      <p:sp>
        <p:nvSpPr>
          <p:cNvPr id="4" name="TextBox 3"/>
          <p:cNvSpPr txBox="1"/>
          <p:nvPr/>
        </p:nvSpPr>
        <p:spPr>
          <a:xfrm>
            <a:off x="5220073" y="627535"/>
            <a:ext cx="3744416" cy="1200329"/>
          </a:xfrm>
          <a:prstGeom prst="rect">
            <a:avLst/>
          </a:prstGeom>
          <a:noFill/>
        </p:spPr>
        <p:txBody>
          <a:bodyPr wrap="square" rtlCol="0">
            <a:spAutoFit/>
          </a:bodyPr>
          <a:lstStyle/>
          <a:p>
            <a:pPr marL="285750" indent="-285750">
              <a:lnSpc>
                <a:spcPct val="150000"/>
              </a:lnSpc>
              <a:buFont typeface="Arial" pitchFamily="34" charset="0"/>
              <a:buChar char="•"/>
            </a:pPr>
            <a:r>
              <a:rPr lang="hu-HU" sz="1600" dirty="0" smtClean="0">
                <a:solidFill>
                  <a:srgbClr val="C00000"/>
                </a:solidFill>
              </a:rPr>
              <a:t>változatos formák</a:t>
            </a:r>
          </a:p>
          <a:p>
            <a:pPr marL="285750" indent="-285750">
              <a:lnSpc>
                <a:spcPct val="150000"/>
              </a:lnSpc>
              <a:buFont typeface="Arial" pitchFamily="34" charset="0"/>
              <a:buChar char="•"/>
            </a:pPr>
            <a:r>
              <a:rPr lang="hu-HU" sz="1600" dirty="0">
                <a:solidFill>
                  <a:srgbClr val="C00000"/>
                </a:solidFill>
              </a:rPr>
              <a:t>s</a:t>
            </a:r>
            <a:r>
              <a:rPr lang="hu-HU" sz="1600" dirty="0" smtClean="0">
                <a:solidFill>
                  <a:srgbClr val="C00000"/>
                </a:solidFill>
              </a:rPr>
              <a:t>zubjektív, normákhoz igazodó</a:t>
            </a:r>
          </a:p>
          <a:p>
            <a:pPr marL="285750" indent="-285750">
              <a:lnSpc>
                <a:spcPct val="150000"/>
              </a:lnSpc>
              <a:buFont typeface="Arial" pitchFamily="34" charset="0"/>
              <a:buChar char="•"/>
            </a:pPr>
            <a:r>
              <a:rPr lang="hu-HU" sz="1600" dirty="0">
                <a:solidFill>
                  <a:srgbClr val="C00000"/>
                </a:solidFill>
              </a:rPr>
              <a:t>n</a:t>
            </a:r>
            <a:r>
              <a:rPr lang="hu-HU" sz="1600" dirty="0" smtClean="0">
                <a:solidFill>
                  <a:srgbClr val="C00000"/>
                </a:solidFill>
              </a:rPr>
              <a:t>yelvi illemszabályok</a:t>
            </a:r>
            <a:endParaRPr lang="ro-RO" sz="1600" dirty="0">
              <a:solidFill>
                <a:srgbClr val="C00000"/>
              </a:solidFill>
            </a:endParaRPr>
          </a:p>
        </p:txBody>
      </p:sp>
      <p:sp>
        <p:nvSpPr>
          <p:cNvPr id="5" name="TextBox 4"/>
          <p:cNvSpPr txBox="1"/>
          <p:nvPr/>
        </p:nvSpPr>
        <p:spPr>
          <a:xfrm>
            <a:off x="188448" y="1827863"/>
            <a:ext cx="8784976" cy="2985433"/>
          </a:xfrm>
          <a:prstGeom prst="rect">
            <a:avLst/>
          </a:prstGeom>
          <a:solidFill>
            <a:schemeClr val="accent6">
              <a:lumMod val="40000"/>
              <a:lumOff val="60000"/>
            </a:schemeClr>
          </a:solidFill>
        </p:spPr>
        <p:txBody>
          <a:bodyPr wrap="square" rtlCol="0">
            <a:spAutoFit/>
          </a:bodyPr>
          <a:lstStyle/>
          <a:p>
            <a:r>
              <a:rPr lang="hu-HU" sz="1600" b="1" dirty="0" smtClean="0"/>
              <a:t>Szövegpéldák:</a:t>
            </a:r>
          </a:p>
          <a:p>
            <a:pPr marL="285750" indent="-285750">
              <a:buFont typeface="Arial" pitchFamily="34" charset="0"/>
              <a:buChar char="•"/>
            </a:pPr>
            <a:r>
              <a:rPr lang="hu-HU" sz="1400" b="1" dirty="0" smtClean="0"/>
              <a:t>Kapcsolatteremtés</a:t>
            </a:r>
            <a:r>
              <a:rPr lang="hu-HU" sz="1400" dirty="0" smtClean="0"/>
              <a:t>: köszönési formák, megszólítások</a:t>
            </a:r>
          </a:p>
          <a:p>
            <a:endParaRPr lang="hu-HU" sz="1400" dirty="0" smtClean="0"/>
          </a:p>
          <a:p>
            <a:r>
              <a:rPr lang="hu-HU" sz="1400" i="1" dirty="0" smtClean="0"/>
              <a:t>Pl. Szia!, Jó reggelt!, Tisztelt Uram!, Drága Barátom!</a:t>
            </a:r>
          </a:p>
          <a:p>
            <a:endParaRPr lang="hu-HU" sz="1400" dirty="0"/>
          </a:p>
          <a:p>
            <a:pPr marL="285750" indent="-285750">
              <a:buFont typeface="Arial" pitchFamily="34" charset="0"/>
              <a:buChar char="•"/>
            </a:pPr>
            <a:r>
              <a:rPr lang="hu-HU" sz="1400" b="1" dirty="0" err="1" smtClean="0"/>
              <a:t>Kacsolatfenntartás</a:t>
            </a:r>
            <a:r>
              <a:rPr lang="hu-HU" sz="1400" dirty="0" smtClean="0"/>
              <a:t>: a figyelem fenntartása, az érdeklődés kinyilvánítása, megértés </a:t>
            </a:r>
          </a:p>
          <a:p>
            <a:endParaRPr lang="hu-HU" sz="1400" dirty="0" smtClean="0"/>
          </a:p>
          <a:p>
            <a:r>
              <a:rPr lang="hu-HU" sz="1400" i="1" dirty="0" smtClean="0"/>
              <a:t>Pl. Figyelsz?, Értem., Hogy is mondtad? Megismétlem.</a:t>
            </a:r>
          </a:p>
          <a:p>
            <a:endParaRPr lang="hu-HU" sz="1400" dirty="0"/>
          </a:p>
          <a:p>
            <a:pPr marL="285750" indent="-285750">
              <a:buFont typeface="Arial" pitchFamily="34" charset="0"/>
              <a:buChar char="•"/>
            </a:pPr>
            <a:r>
              <a:rPr lang="hu-HU" sz="1400" b="1" dirty="0" smtClean="0"/>
              <a:t>Kapcsolatzárás</a:t>
            </a:r>
            <a:r>
              <a:rPr lang="hu-HU" sz="1400" dirty="0" smtClean="0"/>
              <a:t>: a mondanivaló lezárása, a kapcsolat megszakítása, elköszönési formák</a:t>
            </a:r>
          </a:p>
          <a:p>
            <a:endParaRPr lang="hu-HU" sz="1400" dirty="0" smtClean="0"/>
          </a:p>
          <a:p>
            <a:r>
              <a:rPr lang="hu-HU" sz="1400" i="1" dirty="0" smtClean="0"/>
              <a:t>Pl. Ennyit szerettem volna mondani., Viszlát!, Még találkozunk., Köszönöm a figyelmet!</a:t>
            </a:r>
          </a:p>
          <a:p>
            <a:endParaRPr lang="ro-RO" i="1" dirty="0"/>
          </a:p>
        </p:txBody>
      </p:sp>
    </p:spTree>
    <p:extLst>
      <p:ext uri="{BB962C8B-B14F-4D97-AF65-F5344CB8AC3E}">
        <p14:creationId xmlns:p14="http://schemas.microsoft.com/office/powerpoint/2010/main" val="232230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4" y="134618"/>
            <a:ext cx="8784976" cy="467436"/>
          </a:xfrm>
          <a:prstGeom prst="rect">
            <a:avLst/>
          </a:prstGeom>
          <a:noFill/>
        </p:spPr>
        <p:txBody>
          <a:bodyPr wrap="square" rtlCol="0">
            <a:spAutoFit/>
          </a:bodyPr>
          <a:lstStyle/>
          <a:p>
            <a:pPr algn="ctr"/>
            <a:r>
              <a:rPr lang="hu-HU" sz="2400" b="1" dirty="0" smtClean="0">
                <a:solidFill>
                  <a:schemeClr val="tx2">
                    <a:lumMod val="75000"/>
                  </a:schemeClr>
                </a:solidFill>
              </a:rPr>
              <a:t>5. </a:t>
            </a:r>
            <a:r>
              <a:rPr lang="hu-HU" sz="2400" b="1" u="sng" dirty="0" smtClean="0">
                <a:solidFill>
                  <a:schemeClr val="tx2">
                    <a:lumMod val="75000"/>
                  </a:schemeClr>
                </a:solidFill>
              </a:rPr>
              <a:t>Az értelmező, metanyelvi funkció</a:t>
            </a:r>
            <a:endParaRPr lang="ro-RO" sz="2400" b="1" u="sng" dirty="0">
              <a:solidFill>
                <a:schemeClr val="tx2">
                  <a:lumMod val="75000"/>
                </a:schemeClr>
              </a:solidFill>
            </a:endParaRPr>
          </a:p>
        </p:txBody>
      </p:sp>
      <p:sp>
        <p:nvSpPr>
          <p:cNvPr id="3" name="TextBox 2"/>
          <p:cNvSpPr txBox="1"/>
          <p:nvPr/>
        </p:nvSpPr>
        <p:spPr>
          <a:xfrm>
            <a:off x="395537" y="480867"/>
            <a:ext cx="4176464" cy="1131079"/>
          </a:xfrm>
          <a:prstGeom prst="rect">
            <a:avLst/>
          </a:prstGeom>
          <a:noFill/>
        </p:spPr>
        <p:txBody>
          <a:bodyPr wrap="square" rtlCol="0">
            <a:spAutoFit/>
          </a:bodyPr>
          <a:lstStyle/>
          <a:p>
            <a:pPr marL="285750" indent="-285750">
              <a:lnSpc>
                <a:spcPct val="150000"/>
              </a:lnSpc>
              <a:buFont typeface="Arial" pitchFamily="34" charset="0"/>
              <a:buChar char="•"/>
            </a:pPr>
            <a:r>
              <a:rPr lang="hu-HU" sz="1500" dirty="0">
                <a:solidFill>
                  <a:srgbClr val="C00000"/>
                </a:solidFill>
              </a:rPr>
              <a:t>m</a:t>
            </a:r>
            <a:r>
              <a:rPr lang="hu-HU" sz="1500" dirty="0" smtClean="0">
                <a:solidFill>
                  <a:srgbClr val="C00000"/>
                </a:solidFill>
              </a:rPr>
              <a:t>agáról a nyelvről a nyelv segítségével beszélünk</a:t>
            </a:r>
          </a:p>
          <a:p>
            <a:pPr marL="285750" indent="-285750">
              <a:lnSpc>
                <a:spcPct val="150000"/>
              </a:lnSpc>
              <a:buFont typeface="Arial" pitchFamily="34" charset="0"/>
              <a:buChar char="•"/>
            </a:pPr>
            <a:r>
              <a:rPr lang="hu-HU" sz="1500" dirty="0" smtClean="0">
                <a:solidFill>
                  <a:srgbClr val="C00000"/>
                </a:solidFill>
              </a:rPr>
              <a:t>tudományos jelleg</a:t>
            </a:r>
          </a:p>
        </p:txBody>
      </p:sp>
      <p:sp>
        <p:nvSpPr>
          <p:cNvPr id="4" name="TextBox 3"/>
          <p:cNvSpPr txBox="1"/>
          <p:nvPr/>
        </p:nvSpPr>
        <p:spPr>
          <a:xfrm>
            <a:off x="4788026" y="480867"/>
            <a:ext cx="4176464" cy="742832"/>
          </a:xfrm>
          <a:prstGeom prst="rect">
            <a:avLst/>
          </a:prstGeom>
          <a:noFill/>
        </p:spPr>
        <p:txBody>
          <a:bodyPr wrap="square" rtlCol="0">
            <a:spAutoFit/>
          </a:bodyPr>
          <a:lstStyle/>
          <a:p>
            <a:pPr marL="285750" indent="-285750">
              <a:lnSpc>
                <a:spcPct val="150000"/>
              </a:lnSpc>
              <a:buFont typeface="Arial" pitchFamily="34" charset="0"/>
              <a:buChar char="•"/>
            </a:pPr>
            <a:r>
              <a:rPr lang="hu-HU" sz="1500" dirty="0">
                <a:solidFill>
                  <a:srgbClr val="C00000"/>
                </a:solidFill>
              </a:rPr>
              <a:t>f</a:t>
            </a:r>
            <a:r>
              <a:rPr lang="hu-HU" sz="1500" dirty="0" smtClean="0">
                <a:solidFill>
                  <a:srgbClr val="C00000"/>
                </a:solidFill>
              </a:rPr>
              <a:t>ogalmak, nyelvi elemek magyarázata</a:t>
            </a:r>
          </a:p>
          <a:p>
            <a:pPr marL="285750" indent="-285750">
              <a:lnSpc>
                <a:spcPct val="150000"/>
              </a:lnSpc>
              <a:buFont typeface="Arial" pitchFamily="34" charset="0"/>
              <a:buChar char="•"/>
            </a:pPr>
            <a:r>
              <a:rPr lang="hu-HU" sz="1500" dirty="0" smtClean="0">
                <a:solidFill>
                  <a:srgbClr val="C00000"/>
                </a:solidFill>
              </a:rPr>
              <a:t> objektív</a:t>
            </a:r>
            <a:endParaRPr lang="ro-RO" sz="1500" dirty="0">
              <a:solidFill>
                <a:srgbClr val="C00000"/>
              </a:solidFill>
            </a:endParaRPr>
          </a:p>
        </p:txBody>
      </p:sp>
      <p:sp>
        <p:nvSpPr>
          <p:cNvPr id="5" name="TextBox 4"/>
          <p:cNvSpPr txBox="1"/>
          <p:nvPr/>
        </p:nvSpPr>
        <p:spPr>
          <a:xfrm>
            <a:off x="194081" y="1507751"/>
            <a:ext cx="8784976" cy="3247043"/>
          </a:xfrm>
          <a:prstGeom prst="rect">
            <a:avLst/>
          </a:prstGeom>
          <a:solidFill>
            <a:schemeClr val="accent6">
              <a:lumMod val="40000"/>
              <a:lumOff val="60000"/>
            </a:schemeClr>
          </a:solidFill>
        </p:spPr>
        <p:txBody>
          <a:bodyPr wrap="square" rtlCol="0">
            <a:spAutoFit/>
          </a:bodyPr>
          <a:lstStyle/>
          <a:p>
            <a:r>
              <a:rPr lang="hu-HU" sz="1600" b="1" dirty="0" smtClean="0"/>
              <a:t>Szövegpéldák</a:t>
            </a:r>
            <a:r>
              <a:rPr lang="hu-HU" sz="1600" dirty="0" smtClean="0"/>
              <a:t>:</a:t>
            </a:r>
          </a:p>
          <a:p>
            <a:endParaRPr lang="ro-RO" sz="900" i="1" dirty="0" smtClean="0"/>
          </a:p>
          <a:p>
            <a:pPr algn="just"/>
            <a:r>
              <a:rPr lang="ro-RO" sz="1300" i="1" dirty="0" smtClean="0"/>
              <a:t>„A </a:t>
            </a:r>
            <a:r>
              <a:rPr lang="ro-RO" sz="1300" i="1" dirty="0" err="1"/>
              <a:t>szó</a:t>
            </a:r>
            <a:r>
              <a:rPr lang="ro-RO" sz="1300" i="1" dirty="0"/>
              <a:t> </a:t>
            </a:r>
            <a:r>
              <a:rPr lang="ro-RO" sz="1300" i="1" dirty="0" err="1"/>
              <a:t>a</a:t>
            </a:r>
            <a:r>
              <a:rPr lang="ro-RO" sz="1300" i="1" dirty="0"/>
              <a:t> </a:t>
            </a:r>
            <a:r>
              <a:rPr lang="ro-RO" sz="1300" i="1" dirty="0" err="1"/>
              <a:t>beszéd</a:t>
            </a:r>
            <a:r>
              <a:rPr lang="ro-RO" sz="1300" i="1" dirty="0"/>
              <a:t> </a:t>
            </a:r>
            <a:r>
              <a:rPr lang="ro-RO" sz="1300" i="1" dirty="0" err="1"/>
              <a:t>építőeleme</a:t>
            </a:r>
            <a:r>
              <a:rPr lang="ro-RO" sz="1300" i="1" dirty="0"/>
              <a:t>. </a:t>
            </a:r>
            <a:r>
              <a:rPr lang="ro-RO" sz="1300" i="1" dirty="0" err="1"/>
              <a:t>Változatai</a:t>
            </a:r>
            <a:r>
              <a:rPr lang="ro-RO" sz="1300" i="1" dirty="0"/>
              <a:t> a </a:t>
            </a:r>
            <a:r>
              <a:rPr lang="ro-RO" sz="1300" i="1" dirty="0" err="1"/>
              <a:t>szótári</a:t>
            </a:r>
            <a:r>
              <a:rPr lang="ro-RO" sz="1300" i="1" dirty="0"/>
              <a:t> </a:t>
            </a:r>
            <a:r>
              <a:rPr lang="ro-RO" sz="1300" i="1" dirty="0" err="1"/>
              <a:t>szó</a:t>
            </a:r>
            <a:r>
              <a:rPr lang="ro-RO" sz="1300" i="1" dirty="0"/>
              <a:t> </a:t>
            </a:r>
            <a:r>
              <a:rPr lang="ro-RO" sz="1300" i="1" dirty="0" err="1"/>
              <a:t>és</a:t>
            </a:r>
            <a:r>
              <a:rPr lang="ro-RO" sz="1300" i="1" dirty="0"/>
              <a:t> </a:t>
            </a:r>
            <a:r>
              <a:rPr lang="ro-RO" sz="1300" i="1" dirty="0" err="1"/>
              <a:t>a</a:t>
            </a:r>
            <a:r>
              <a:rPr lang="ro-RO" sz="1300" i="1" dirty="0"/>
              <a:t> </a:t>
            </a:r>
            <a:r>
              <a:rPr lang="ro-RO" sz="1300" i="1" dirty="0" err="1"/>
              <a:t>szóalak</a:t>
            </a:r>
            <a:r>
              <a:rPr lang="ro-RO" sz="1300" i="1" dirty="0"/>
              <a:t> (</a:t>
            </a:r>
            <a:r>
              <a:rPr lang="ro-RO" sz="1300" i="1" dirty="0" err="1"/>
              <a:t>beszéd</a:t>
            </a:r>
            <a:r>
              <a:rPr lang="ro-RO" sz="1300" i="1" dirty="0"/>
              <a:t> </a:t>
            </a:r>
            <a:r>
              <a:rPr lang="ro-RO" sz="1300" i="1" dirty="0" err="1"/>
              <a:t>ill</a:t>
            </a:r>
            <a:r>
              <a:rPr lang="ro-RO" sz="1300" i="1" dirty="0"/>
              <a:t>. </a:t>
            </a:r>
            <a:r>
              <a:rPr lang="ro-RO" sz="1300" i="1" dirty="0" err="1"/>
              <a:t>mondatrész</a:t>
            </a:r>
            <a:r>
              <a:rPr lang="ro-RO" sz="1300" i="1" dirty="0"/>
              <a:t>). </a:t>
            </a:r>
            <a:r>
              <a:rPr lang="ro-RO" sz="1300" i="1" dirty="0" err="1"/>
              <a:t>Minden</a:t>
            </a:r>
            <a:r>
              <a:rPr lang="ro-RO" sz="1300" i="1" dirty="0"/>
              <a:t> </a:t>
            </a:r>
            <a:r>
              <a:rPr lang="ro-RO" sz="1300" i="1" dirty="0" err="1"/>
              <a:t>szónak</a:t>
            </a:r>
            <a:r>
              <a:rPr lang="ro-RO" sz="1300" i="1" dirty="0"/>
              <a:t> van </a:t>
            </a:r>
            <a:r>
              <a:rPr lang="ro-RO" sz="1300" i="1" dirty="0" err="1"/>
              <a:t>hangalakja</a:t>
            </a:r>
            <a:r>
              <a:rPr lang="ro-RO" sz="1300" i="1" dirty="0"/>
              <a:t> </a:t>
            </a:r>
            <a:r>
              <a:rPr lang="ro-RO" sz="1300" i="1" dirty="0" err="1"/>
              <a:t>és</a:t>
            </a:r>
            <a:r>
              <a:rPr lang="ro-RO" sz="1300" i="1" dirty="0"/>
              <a:t> </a:t>
            </a:r>
            <a:r>
              <a:rPr lang="ro-RO" sz="1300" i="1" dirty="0" err="1"/>
              <a:t>jelentése</a:t>
            </a:r>
            <a:r>
              <a:rPr lang="ro-RO" sz="1300" i="1" dirty="0"/>
              <a:t> (</a:t>
            </a:r>
            <a:r>
              <a:rPr lang="ro-RO" sz="1300" i="1" dirty="0" err="1"/>
              <a:t>szó</a:t>
            </a:r>
            <a:r>
              <a:rPr lang="ro-RO" sz="1300" i="1" dirty="0"/>
              <a:t> = </a:t>
            </a:r>
            <a:r>
              <a:rPr lang="ro-RO" sz="1300" i="1" dirty="0" err="1"/>
              <a:t>hangalak</a:t>
            </a:r>
            <a:r>
              <a:rPr lang="ro-RO" sz="1300" i="1" dirty="0"/>
              <a:t> + </a:t>
            </a:r>
            <a:r>
              <a:rPr lang="ro-RO" sz="1300" i="1" dirty="0" err="1"/>
              <a:t>jelentés</a:t>
            </a:r>
            <a:r>
              <a:rPr lang="ro-RO" sz="1300" i="1" dirty="0"/>
              <a:t>). A </a:t>
            </a:r>
            <a:r>
              <a:rPr lang="ro-RO" sz="1300" i="1" dirty="0" err="1"/>
              <a:t>hangalak</a:t>
            </a:r>
            <a:r>
              <a:rPr lang="ro-RO" sz="1300" i="1" dirty="0"/>
              <a:t> </a:t>
            </a:r>
            <a:r>
              <a:rPr lang="ro-RO" sz="1300" i="1" dirty="0" err="1"/>
              <a:t>azt</a:t>
            </a:r>
            <a:r>
              <a:rPr lang="ro-RO" sz="1300" i="1" dirty="0"/>
              <a:t> </a:t>
            </a:r>
            <a:r>
              <a:rPr lang="ro-RO" sz="1300" i="1" dirty="0" err="1"/>
              <a:t>jelenti</a:t>
            </a:r>
            <a:r>
              <a:rPr lang="ro-RO" sz="1300" i="1" dirty="0"/>
              <a:t>, </a:t>
            </a:r>
            <a:r>
              <a:rPr lang="ro-RO" sz="1300" i="1" dirty="0" err="1"/>
              <a:t>hogy</a:t>
            </a:r>
            <a:r>
              <a:rPr lang="ro-RO" sz="1300" i="1" dirty="0"/>
              <a:t> </a:t>
            </a:r>
            <a:r>
              <a:rPr lang="ro-RO" sz="1300" i="1" dirty="0" err="1"/>
              <a:t>milyen</a:t>
            </a:r>
            <a:r>
              <a:rPr lang="ro-RO" sz="1300" i="1" dirty="0"/>
              <a:t> </a:t>
            </a:r>
            <a:r>
              <a:rPr lang="ro-RO" sz="1300" i="1" dirty="0" err="1"/>
              <a:t>hangokból</a:t>
            </a:r>
            <a:r>
              <a:rPr lang="ro-RO" sz="1300" i="1" dirty="0"/>
              <a:t> (</a:t>
            </a:r>
            <a:r>
              <a:rPr lang="ro-RO" sz="1300" i="1" dirty="0" err="1"/>
              <a:t>betűkből</a:t>
            </a:r>
            <a:r>
              <a:rPr lang="ro-RO" sz="1300" i="1" dirty="0"/>
              <a:t>) </a:t>
            </a:r>
            <a:r>
              <a:rPr lang="ro-RO" sz="1300" i="1" dirty="0" err="1"/>
              <a:t>áll</a:t>
            </a:r>
            <a:r>
              <a:rPr lang="ro-RO" sz="1300" i="1" dirty="0"/>
              <a:t> </a:t>
            </a:r>
            <a:r>
              <a:rPr lang="ro-RO" sz="1300" i="1" dirty="0" err="1"/>
              <a:t>a</a:t>
            </a:r>
            <a:r>
              <a:rPr lang="ro-RO" sz="1300" i="1" dirty="0"/>
              <a:t> </a:t>
            </a:r>
            <a:r>
              <a:rPr lang="ro-RO" sz="1300" i="1" dirty="0" err="1"/>
              <a:t>szó</a:t>
            </a:r>
            <a:r>
              <a:rPr lang="ro-RO" sz="1300" i="1" dirty="0"/>
              <a:t>. A </a:t>
            </a:r>
            <a:r>
              <a:rPr lang="ro-RO" sz="1300" i="1" dirty="0" err="1"/>
              <a:t>jelentés</a:t>
            </a:r>
            <a:r>
              <a:rPr lang="ro-RO" sz="1300" i="1" dirty="0"/>
              <a:t> </a:t>
            </a:r>
            <a:r>
              <a:rPr lang="ro-RO" sz="1300" i="1" dirty="0" err="1"/>
              <a:t>az</a:t>
            </a:r>
            <a:r>
              <a:rPr lang="ro-RO" sz="1300" i="1" dirty="0"/>
              <a:t> </a:t>
            </a:r>
            <a:r>
              <a:rPr lang="ro-RO" sz="1300" i="1" dirty="0" err="1"/>
              <a:t>a</a:t>
            </a:r>
            <a:r>
              <a:rPr lang="ro-RO" sz="1300" i="1" dirty="0"/>
              <a:t> </a:t>
            </a:r>
            <a:r>
              <a:rPr lang="ro-RO" sz="1300" i="1" dirty="0" err="1"/>
              <a:t>dolog</a:t>
            </a:r>
            <a:r>
              <a:rPr lang="ro-RO" sz="1300" i="1" dirty="0"/>
              <a:t> </a:t>
            </a:r>
            <a:r>
              <a:rPr lang="ro-RO" sz="1300" i="1" dirty="0" err="1"/>
              <a:t>vagy</a:t>
            </a:r>
            <a:r>
              <a:rPr lang="ro-RO" sz="1300" i="1" dirty="0"/>
              <a:t> </a:t>
            </a:r>
            <a:r>
              <a:rPr lang="ro-RO" sz="1300" i="1" dirty="0" err="1"/>
              <a:t>tárgy</a:t>
            </a:r>
            <a:r>
              <a:rPr lang="ro-RO" sz="1300" i="1" dirty="0"/>
              <a:t>, </a:t>
            </a:r>
            <a:r>
              <a:rPr lang="ro-RO" sz="1300" i="1" dirty="0" err="1"/>
              <a:t>amire</a:t>
            </a:r>
            <a:r>
              <a:rPr lang="ro-RO" sz="1300" i="1" dirty="0"/>
              <a:t> </a:t>
            </a:r>
            <a:r>
              <a:rPr lang="ro-RO" sz="1300" i="1" dirty="0" err="1"/>
              <a:t>gondolunk</a:t>
            </a:r>
            <a:r>
              <a:rPr lang="ro-RO" sz="1300" i="1" dirty="0"/>
              <a:t> </a:t>
            </a:r>
            <a:r>
              <a:rPr lang="ro-RO" sz="1300" i="1" dirty="0" err="1"/>
              <a:t>a</a:t>
            </a:r>
            <a:r>
              <a:rPr lang="ro-RO" sz="1300" i="1" dirty="0"/>
              <a:t> </a:t>
            </a:r>
            <a:r>
              <a:rPr lang="ro-RO" sz="1300" i="1" dirty="0" err="1"/>
              <a:t>hangalak</a:t>
            </a:r>
            <a:r>
              <a:rPr lang="ro-RO" sz="1300" i="1" dirty="0"/>
              <a:t> </a:t>
            </a:r>
            <a:r>
              <a:rPr lang="ro-RO" sz="1300" i="1" dirty="0" err="1"/>
              <a:t>megjelenésekor</a:t>
            </a:r>
            <a:r>
              <a:rPr lang="ro-RO" sz="1300" i="1" dirty="0"/>
              <a:t>, </a:t>
            </a:r>
            <a:r>
              <a:rPr lang="ro-RO" sz="1300" i="1" dirty="0" err="1"/>
              <a:t>az</a:t>
            </a:r>
            <a:r>
              <a:rPr lang="ro-RO" sz="1300" i="1" dirty="0"/>
              <a:t> </a:t>
            </a:r>
            <a:r>
              <a:rPr lang="ro-RO" sz="1300" i="1" dirty="0" err="1"/>
              <a:t>a</a:t>
            </a:r>
            <a:r>
              <a:rPr lang="ro-RO" sz="1300" i="1" dirty="0"/>
              <a:t> </a:t>
            </a:r>
            <a:r>
              <a:rPr lang="ro-RO" sz="1300" i="1" dirty="0" err="1"/>
              <a:t>gondolati</a:t>
            </a:r>
            <a:r>
              <a:rPr lang="ro-RO" sz="1300" i="1" dirty="0"/>
              <a:t> </a:t>
            </a:r>
            <a:r>
              <a:rPr lang="ro-RO" sz="1300" i="1" dirty="0" err="1"/>
              <a:t>tartalom</a:t>
            </a:r>
            <a:r>
              <a:rPr lang="ro-RO" sz="1300" i="1" dirty="0"/>
              <a:t>, </a:t>
            </a:r>
            <a:r>
              <a:rPr lang="ro-RO" sz="1300" i="1" dirty="0" err="1"/>
              <a:t>amit</a:t>
            </a:r>
            <a:r>
              <a:rPr lang="ro-RO" sz="1300" i="1" dirty="0"/>
              <a:t> </a:t>
            </a:r>
            <a:r>
              <a:rPr lang="ro-RO" sz="1300" i="1" dirty="0" err="1"/>
              <a:t>a</a:t>
            </a:r>
            <a:r>
              <a:rPr lang="ro-RO" sz="1300" i="1" dirty="0"/>
              <a:t> </a:t>
            </a:r>
            <a:r>
              <a:rPr lang="ro-RO" sz="1300" i="1" dirty="0" err="1"/>
              <a:t>hangalak</a:t>
            </a:r>
            <a:r>
              <a:rPr lang="ro-RO" sz="1300" i="1" dirty="0"/>
              <a:t> </a:t>
            </a:r>
            <a:r>
              <a:rPr lang="ro-RO" sz="1300" i="1" dirty="0" err="1"/>
              <a:t>hordoz</a:t>
            </a:r>
            <a:r>
              <a:rPr lang="ro-RO" sz="1300" i="1" dirty="0" smtClean="0"/>
              <a:t>.”</a:t>
            </a:r>
          </a:p>
          <a:p>
            <a:endParaRPr lang="hu-HU" sz="900" i="1" dirty="0"/>
          </a:p>
          <a:p>
            <a:pPr algn="just"/>
            <a:r>
              <a:rPr lang="ro-RO" sz="1300" i="1" dirty="0" smtClean="0"/>
              <a:t>„A </a:t>
            </a:r>
            <a:r>
              <a:rPr lang="ro-RO" sz="1300" i="1" dirty="0" err="1" smtClean="0"/>
              <a:t>palimpszeszt</a:t>
            </a:r>
            <a:r>
              <a:rPr lang="ro-RO" sz="1300" i="1" dirty="0" smtClean="0"/>
              <a:t> </a:t>
            </a:r>
            <a:r>
              <a:rPr lang="ro-RO" sz="1300" i="1" dirty="0" err="1" smtClean="0"/>
              <a:t>és</a:t>
            </a:r>
            <a:r>
              <a:rPr lang="ro-RO" sz="1300" i="1" dirty="0" smtClean="0"/>
              <a:t> </a:t>
            </a:r>
            <a:r>
              <a:rPr lang="ro-RO" sz="1300" i="1" dirty="0" err="1" smtClean="0"/>
              <a:t>a</a:t>
            </a:r>
            <a:r>
              <a:rPr lang="ro-RO" sz="1300" i="1" dirty="0" smtClean="0"/>
              <a:t> </a:t>
            </a:r>
            <a:r>
              <a:rPr lang="ro-RO" sz="1300" i="1" dirty="0" err="1" smtClean="0"/>
              <a:t>parafrázis</a:t>
            </a:r>
            <a:r>
              <a:rPr lang="ro-RO" sz="1300" i="1" dirty="0" smtClean="0"/>
              <a:t> – </a:t>
            </a:r>
            <a:r>
              <a:rPr lang="ro-RO" sz="1300" i="1" dirty="0" err="1" smtClean="0"/>
              <a:t>intertextuális</a:t>
            </a:r>
            <a:r>
              <a:rPr lang="ro-RO" sz="1300" i="1" dirty="0" smtClean="0"/>
              <a:t> </a:t>
            </a:r>
            <a:r>
              <a:rPr lang="ro-RO" sz="1300" i="1" dirty="0" err="1" smtClean="0"/>
              <a:t>alkotásmódok</a:t>
            </a:r>
            <a:r>
              <a:rPr lang="ro-RO" sz="1300" i="1" dirty="0" smtClean="0"/>
              <a:t>.</a:t>
            </a:r>
          </a:p>
          <a:p>
            <a:pPr algn="just"/>
            <a:r>
              <a:rPr lang="ro-RO" sz="1300" i="1" dirty="0" smtClean="0"/>
              <a:t>A </a:t>
            </a:r>
            <a:r>
              <a:rPr lang="ro-RO" sz="1300" i="1" dirty="0" err="1" smtClean="0"/>
              <a:t>palimpszeszt</a:t>
            </a:r>
            <a:r>
              <a:rPr lang="ro-RO" sz="1300" i="1" dirty="0"/>
              <a:t>: (</a:t>
            </a:r>
            <a:r>
              <a:rPr lang="ro-RO" sz="1300" i="1" dirty="0" err="1"/>
              <a:t>gör</a:t>
            </a:r>
            <a:r>
              <a:rPr lang="ro-RO" sz="1300" i="1" dirty="0"/>
              <a:t>. </a:t>
            </a:r>
            <a:r>
              <a:rPr lang="ro-RO" sz="1300" i="1" dirty="0" err="1"/>
              <a:t>palin</a:t>
            </a:r>
            <a:r>
              <a:rPr lang="ro-RO" sz="1300" i="1" dirty="0"/>
              <a:t> „</a:t>
            </a:r>
            <a:r>
              <a:rPr lang="ro-RO" sz="1300" i="1" dirty="0" err="1"/>
              <a:t>vissza</a:t>
            </a:r>
            <a:r>
              <a:rPr lang="ro-RO" sz="1300" i="1" dirty="0"/>
              <a:t>” </a:t>
            </a:r>
            <a:r>
              <a:rPr lang="ro-RO" sz="1300" i="1" dirty="0" err="1"/>
              <a:t>és</a:t>
            </a:r>
            <a:r>
              <a:rPr lang="ro-RO" sz="1300" i="1" dirty="0"/>
              <a:t> </a:t>
            </a:r>
            <a:r>
              <a:rPr lang="ro-RO" sz="1300" i="1" dirty="0" err="1"/>
              <a:t>pszesztosz</a:t>
            </a:r>
            <a:r>
              <a:rPr lang="ro-RO" sz="1300" i="1" dirty="0"/>
              <a:t> „</a:t>
            </a:r>
            <a:r>
              <a:rPr lang="ro-RO" sz="1300" i="1" dirty="0" err="1"/>
              <a:t>letakarva</a:t>
            </a:r>
            <a:r>
              <a:rPr lang="ro-RO" sz="1300" i="1" dirty="0"/>
              <a:t>”) </a:t>
            </a:r>
            <a:r>
              <a:rPr lang="ro-RO" sz="1300" i="1" dirty="0" err="1"/>
              <a:t>Eredetileg</a:t>
            </a:r>
            <a:r>
              <a:rPr lang="ro-RO" sz="1300" i="1" dirty="0"/>
              <a:t> </a:t>
            </a:r>
            <a:r>
              <a:rPr lang="ro-RO" sz="1300" i="1" dirty="0" err="1"/>
              <a:t>olyan</a:t>
            </a:r>
            <a:r>
              <a:rPr lang="ro-RO" sz="1300" i="1" dirty="0"/>
              <a:t> </a:t>
            </a:r>
            <a:r>
              <a:rPr lang="ro-RO" sz="1300" i="1" dirty="0" err="1"/>
              <a:t>pergamentet</a:t>
            </a:r>
            <a:r>
              <a:rPr lang="ro-RO" sz="1300" i="1" dirty="0"/>
              <a:t>, </a:t>
            </a:r>
            <a:r>
              <a:rPr lang="ro-RO" sz="1300" i="1" dirty="0" err="1"/>
              <a:t>ritkábban</a:t>
            </a:r>
            <a:r>
              <a:rPr lang="ro-RO" sz="1300" i="1" dirty="0"/>
              <a:t> </a:t>
            </a:r>
            <a:r>
              <a:rPr lang="ro-RO" sz="1300" i="1" dirty="0" err="1"/>
              <a:t>papiruszt</a:t>
            </a:r>
            <a:r>
              <a:rPr lang="ro-RO" sz="1300" i="1" dirty="0"/>
              <a:t> </a:t>
            </a:r>
            <a:r>
              <a:rPr lang="ro-RO" sz="1300" i="1" dirty="0" err="1"/>
              <a:t>jelentett</a:t>
            </a:r>
            <a:r>
              <a:rPr lang="ro-RO" sz="1300" i="1" dirty="0"/>
              <a:t>, </a:t>
            </a:r>
            <a:r>
              <a:rPr lang="ro-RO" sz="1300" i="1" dirty="0" err="1"/>
              <a:t>amelyről</a:t>
            </a:r>
            <a:r>
              <a:rPr lang="ro-RO" sz="1300" i="1" dirty="0"/>
              <a:t> </a:t>
            </a:r>
            <a:r>
              <a:rPr lang="ro-RO" sz="1300" i="1" dirty="0" err="1"/>
              <a:t>takarékossági</a:t>
            </a:r>
            <a:r>
              <a:rPr lang="ro-RO" sz="1300" i="1" dirty="0"/>
              <a:t> </a:t>
            </a:r>
            <a:r>
              <a:rPr lang="ro-RO" sz="1300" i="1" dirty="0" err="1"/>
              <a:t>okokból</a:t>
            </a:r>
            <a:r>
              <a:rPr lang="ro-RO" sz="1300" i="1" dirty="0"/>
              <a:t> </a:t>
            </a:r>
            <a:r>
              <a:rPr lang="ro-RO" sz="1300" i="1" dirty="0" err="1"/>
              <a:t>lemosták</a:t>
            </a:r>
            <a:r>
              <a:rPr lang="ro-RO" sz="1300" i="1" dirty="0"/>
              <a:t>, </a:t>
            </a:r>
            <a:r>
              <a:rPr lang="ro-RO" sz="1300" i="1" dirty="0" err="1"/>
              <a:t>ledörzsölték</a:t>
            </a:r>
            <a:r>
              <a:rPr lang="ro-RO" sz="1300" i="1" dirty="0"/>
              <a:t> </a:t>
            </a:r>
            <a:r>
              <a:rPr lang="ro-RO" sz="1300" i="1" dirty="0" err="1"/>
              <a:t>vagy</a:t>
            </a:r>
            <a:r>
              <a:rPr lang="ro-RO" sz="1300" i="1" dirty="0"/>
              <a:t> </a:t>
            </a:r>
            <a:r>
              <a:rPr lang="ro-RO" sz="1300" i="1" dirty="0" err="1"/>
              <a:t>lekaparták</a:t>
            </a:r>
            <a:r>
              <a:rPr lang="ro-RO" sz="1300" i="1" dirty="0"/>
              <a:t> </a:t>
            </a:r>
            <a:r>
              <a:rPr lang="ro-RO" sz="1300" i="1" dirty="0" err="1"/>
              <a:t>az</a:t>
            </a:r>
            <a:r>
              <a:rPr lang="ro-RO" sz="1300" i="1" dirty="0"/>
              <a:t> </a:t>
            </a:r>
            <a:r>
              <a:rPr lang="ro-RO" sz="1300" i="1" dirty="0" err="1"/>
              <a:t>írást</a:t>
            </a:r>
            <a:r>
              <a:rPr lang="ro-RO" sz="1300" i="1" dirty="0"/>
              <a:t>. A mai </a:t>
            </a:r>
            <a:r>
              <a:rPr lang="ro-RO" sz="1300" i="1" dirty="0" err="1"/>
              <a:t>irodalomtudományban</a:t>
            </a:r>
            <a:r>
              <a:rPr lang="ro-RO" sz="1300" i="1" dirty="0"/>
              <a:t> </a:t>
            </a:r>
            <a:r>
              <a:rPr lang="ro-RO" sz="1300" i="1" dirty="0" err="1"/>
              <a:t>általánosabb</a:t>
            </a:r>
            <a:r>
              <a:rPr lang="ro-RO" sz="1300" i="1" dirty="0"/>
              <a:t> </a:t>
            </a:r>
            <a:r>
              <a:rPr lang="ro-RO" sz="1300" i="1" dirty="0" err="1"/>
              <a:t>jelentésben</a:t>
            </a:r>
            <a:r>
              <a:rPr lang="ro-RO" sz="1300" i="1" dirty="0"/>
              <a:t> </a:t>
            </a:r>
            <a:r>
              <a:rPr lang="ro-RO" sz="1300" i="1" dirty="0" err="1"/>
              <a:t>használatos</a:t>
            </a:r>
            <a:r>
              <a:rPr lang="ro-RO" sz="1300" i="1" dirty="0"/>
              <a:t>: </a:t>
            </a:r>
            <a:r>
              <a:rPr lang="ro-RO" sz="1300" i="1" dirty="0" err="1"/>
              <a:t>minden</a:t>
            </a:r>
            <a:r>
              <a:rPr lang="ro-RO" sz="1300" i="1" dirty="0"/>
              <a:t> </a:t>
            </a:r>
            <a:r>
              <a:rPr lang="ro-RO" sz="1300" i="1" dirty="0" err="1"/>
              <a:t>szöveg</a:t>
            </a:r>
            <a:r>
              <a:rPr lang="ro-RO" sz="1300" i="1" dirty="0"/>
              <a:t> </a:t>
            </a:r>
            <a:r>
              <a:rPr lang="ro-RO" sz="1300" i="1" dirty="0" err="1"/>
              <a:t>újraírja</a:t>
            </a:r>
            <a:r>
              <a:rPr lang="ro-RO" sz="1300" i="1" dirty="0"/>
              <a:t> a </a:t>
            </a:r>
            <a:r>
              <a:rPr lang="ro-RO" sz="1300" i="1" dirty="0" err="1"/>
              <a:t>saját</a:t>
            </a:r>
            <a:r>
              <a:rPr lang="ro-RO" sz="1300" i="1" dirty="0"/>
              <a:t> </a:t>
            </a:r>
            <a:r>
              <a:rPr lang="ro-RO" sz="1300" i="1" dirty="0" err="1"/>
              <a:t>szempontjából</a:t>
            </a:r>
            <a:r>
              <a:rPr lang="ro-RO" sz="1300" i="1" dirty="0"/>
              <a:t> </a:t>
            </a:r>
            <a:r>
              <a:rPr lang="ro-RO" sz="1300" i="1" dirty="0" err="1"/>
              <a:t>fontos</a:t>
            </a:r>
            <a:r>
              <a:rPr lang="ro-RO" sz="1300" i="1" dirty="0"/>
              <a:t> </a:t>
            </a:r>
            <a:r>
              <a:rPr lang="ro-RO" sz="1300" i="1" dirty="0" err="1"/>
              <a:t>hagyományt</a:t>
            </a:r>
            <a:r>
              <a:rPr lang="ro-RO" sz="1300" i="1" dirty="0"/>
              <a:t>, </a:t>
            </a:r>
            <a:r>
              <a:rPr lang="ro-RO" sz="1300" i="1" dirty="0" err="1"/>
              <a:t>rájuk</a:t>
            </a:r>
            <a:r>
              <a:rPr lang="ro-RO" sz="1300" i="1" dirty="0"/>
              <a:t> </a:t>
            </a:r>
            <a:r>
              <a:rPr lang="ro-RO" sz="1300" i="1" dirty="0" err="1"/>
              <a:t>rétegződve</a:t>
            </a:r>
            <a:r>
              <a:rPr lang="ro-RO" sz="1300" i="1" dirty="0"/>
              <a:t> </a:t>
            </a:r>
            <a:r>
              <a:rPr lang="ro-RO" sz="1300" i="1" dirty="0" err="1"/>
              <a:t>alkot</a:t>
            </a:r>
            <a:r>
              <a:rPr lang="ro-RO" sz="1300" i="1" dirty="0"/>
              <a:t> </a:t>
            </a:r>
            <a:r>
              <a:rPr lang="ro-RO" sz="1300" i="1" dirty="0" err="1"/>
              <a:t>új</a:t>
            </a:r>
            <a:r>
              <a:rPr lang="ro-RO" sz="1300" i="1" dirty="0"/>
              <a:t> </a:t>
            </a:r>
            <a:r>
              <a:rPr lang="ro-RO" sz="1300" i="1" dirty="0" err="1"/>
              <a:t>jelentést</a:t>
            </a:r>
            <a:r>
              <a:rPr lang="ro-RO" sz="1300" i="1" dirty="0"/>
              <a:t>. </a:t>
            </a:r>
            <a:endParaRPr lang="ro-RO" sz="1300" i="1" dirty="0" smtClean="0"/>
          </a:p>
          <a:p>
            <a:pPr algn="just"/>
            <a:r>
              <a:rPr lang="ro-RO" sz="1300" i="1" dirty="0" smtClean="0"/>
              <a:t>A </a:t>
            </a:r>
            <a:r>
              <a:rPr lang="ro-RO" sz="1300" i="1" dirty="0" err="1" smtClean="0"/>
              <a:t>parafrázis</a:t>
            </a:r>
            <a:r>
              <a:rPr lang="ro-RO" sz="1300" i="1" dirty="0"/>
              <a:t>: (</a:t>
            </a:r>
            <a:r>
              <a:rPr lang="ro-RO" sz="1300" i="1" dirty="0" err="1"/>
              <a:t>gör</a:t>
            </a:r>
            <a:r>
              <a:rPr lang="ro-RO" sz="1300" i="1" dirty="0"/>
              <a:t>. lat.) '</a:t>
            </a:r>
            <a:r>
              <a:rPr lang="ro-RO" sz="1300" i="1" dirty="0" err="1"/>
              <a:t>hozzámondás</a:t>
            </a:r>
            <a:r>
              <a:rPr lang="ro-RO" sz="1300" i="1" dirty="0"/>
              <a:t>, </a:t>
            </a:r>
            <a:r>
              <a:rPr lang="ro-RO" sz="1300" i="1" dirty="0" err="1"/>
              <a:t>kifejtés</a:t>
            </a:r>
            <a:r>
              <a:rPr lang="ro-RO" sz="1300" i="1" dirty="0"/>
              <a:t>, </a:t>
            </a:r>
            <a:r>
              <a:rPr lang="ro-RO" sz="1300" i="1" dirty="0" err="1"/>
              <a:t>körülírás</a:t>
            </a:r>
            <a:r>
              <a:rPr lang="ro-RO" sz="1300" i="1" dirty="0"/>
              <a:t>' </a:t>
            </a:r>
            <a:r>
              <a:rPr lang="ro-RO" sz="1300" i="1" dirty="0" err="1"/>
              <a:t>Átdolgozás</a:t>
            </a:r>
            <a:r>
              <a:rPr lang="ro-RO" sz="1300" i="1" dirty="0"/>
              <a:t>, </a:t>
            </a:r>
            <a:r>
              <a:rPr lang="ro-RO" sz="1300" i="1" dirty="0" err="1"/>
              <a:t>átfogalmazás</a:t>
            </a:r>
            <a:r>
              <a:rPr lang="ro-RO" sz="1300" i="1" dirty="0"/>
              <a:t>. </a:t>
            </a:r>
            <a:r>
              <a:rPr lang="ro-RO" sz="1300" i="1" dirty="0" err="1"/>
              <a:t>Parafrázis</a:t>
            </a:r>
            <a:r>
              <a:rPr lang="ro-RO" sz="1300" i="1" dirty="0"/>
              <a:t> </a:t>
            </a:r>
            <a:r>
              <a:rPr lang="ro-RO" sz="1300" i="1" dirty="0" err="1"/>
              <a:t>az</a:t>
            </a:r>
            <a:r>
              <a:rPr lang="ro-RO" sz="1300" i="1" dirty="0"/>
              <a:t> </a:t>
            </a:r>
            <a:r>
              <a:rPr lang="ro-RO" sz="1300" i="1" dirty="0" err="1"/>
              <a:t>egynyelvű</a:t>
            </a:r>
            <a:r>
              <a:rPr lang="ro-RO" sz="1300" i="1" dirty="0"/>
              <a:t> </a:t>
            </a:r>
            <a:r>
              <a:rPr lang="ro-RO" sz="1300" i="1" dirty="0" err="1"/>
              <a:t>szótárak</a:t>
            </a:r>
            <a:r>
              <a:rPr lang="ro-RO" sz="1300" i="1" dirty="0"/>
              <a:t> </a:t>
            </a:r>
            <a:r>
              <a:rPr lang="ro-RO" sz="1300" i="1" dirty="0" err="1"/>
              <a:t>értelmezést</a:t>
            </a:r>
            <a:r>
              <a:rPr lang="ro-RO" sz="1300" i="1" dirty="0"/>
              <a:t> </a:t>
            </a:r>
            <a:r>
              <a:rPr lang="ro-RO" sz="1300" i="1" dirty="0" err="1"/>
              <a:t>adó</a:t>
            </a:r>
            <a:r>
              <a:rPr lang="ro-RO" sz="1300" i="1" dirty="0"/>
              <a:t> </a:t>
            </a:r>
            <a:r>
              <a:rPr lang="ro-RO" sz="1300" i="1" dirty="0" err="1"/>
              <a:t>szócikke</a:t>
            </a:r>
            <a:r>
              <a:rPr lang="ro-RO" sz="1300" i="1" dirty="0"/>
              <a:t> </a:t>
            </a:r>
            <a:r>
              <a:rPr lang="ro-RO" sz="1300" i="1" dirty="0" err="1"/>
              <a:t>is</a:t>
            </a:r>
            <a:r>
              <a:rPr lang="ro-RO" sz="1300" i="1" dirty="0"/>
              <a:t>, </a:t>
            </a:r>
            <a:r>
              <a:rPr lang="ro-RO" sz="1300" i="1" dirty="0" err="1"/>
              <a:t>és</a:t>
            </a:r>
            <a:r>
              <a:rPr lang="ro-RO" sz="1300" i="1" dirty="0"/>
              <a:t> </a:t>
            </a:r>
            <a:r>
              <a:rPr lang="ro-RO" sz="1300" i="1" dirty="0" err="1"/>
              <a:t>egy</a:t>
            </a:r>
            <a:r>
              <a:rPr lang="ro-RO" sz="1300" i="1" dirty="0"/>
              <a:t> </a:t>
            </a:r>
            <a:r>
              <a:rPr lang="ro-RO" sz="1300" i="1" dirty="0" err="1"/>
              <a:t>irodalmi</a:t>
            </a:r>
            <a:r>
              <a:rPr lang="ro-RO" sz="1300" i="1" dirty="0"/>
              <a:t> </a:t>
            </a:r>
            <a:r>
              <a:rPr lang="ro-RO" sz="1300" i="1" dirty="0" err="1"/>
              <a:t>mű</a:t>
            </a:r>
            <a:r>
              <a:rPr lang="ro-RO" sz="1300" i="1" dirty="0"/>
              <a:t> </a:t>
            </a:r>
            <a:r>
              <a:rPr lang="ro-RO" sz="1300" i="1" dirty="0" err="1"/>
              <a:t>tartalmilag</a:t>
            </a:r>
            <a:r>
              <a:rPr lang="ro-RO" sz="1300" i="1" dirty="0"/>
              <a:t> </a:t>
            </a:r>
            <a:r>
              <a:rPr lang="ro-RO" sz="1300" i="1" dirty="0" err="1"/>
              <a:t>hű</a:t>
            </a:r>
            <a:r>
              <a:rPr lang="ro-RO" sz="1300" i="1" dirty="0"/>
              <a:t> </a:t>
            </a:r>
            <a:r>
              <a:rPr lang="ro-RO" sz="1300" i="1" dirty="0" err="1"/>
              <a:t>átírása</a:t>
            </a:r>
            <a:r>
              <a:rPr lang="ro-RO" sz="1300" i="1" dirty="0"/>
              <a:t> </a:t>
            </a:r>
            <a:r>
              <a:rPr lang="ro-RO" sz="1300" i="1" dirty="0" err="1"/>
              <a:t>az</a:t>
            </a:r>
            <a:r>
              <a:rPr lang="ro-RO" sz="1300" i="1" dirty="0"/>
              <a:t> </a:t>
            </a:r>
            <a:r>
              <a:rPr lang="ro-RO" sz="1300" i="1" dirty="0" err="1"/>
              <a:t>értelmezés</a:t>
            </a:r>
            <a:r>
              <a:rPr lang="ro-RO" sz="1300" i="1" dirty="0"/>
              <a:t>, a </a:t>
            </a:r>
            <a:r>
              <a:rPr lang="ro-RO" sz="1300" i="1" dirty="0" err="1"/>
              <a:t>népszerűsítés</a:t>
            </a:r>
            <a:r>
              <a:rPr lang="ro-RO" sz="1300" i="1" dirty="0"/>
              <a:t> </a:t>
            </a:r>
            <a:r>
              <a:rPr lang="ro-RO" sz="1300" i="1" dirty="0" err="1"/>
              <a:t>szándékával</a:t>
            </a:r>
            <a:r>
              <a:rPr lang="ro-RO" sz="1300" i="1" dirty="0"/>
              <a:t>, </a:t>
            </a:r>
            <a:r>
              <a:rPr lang="ro-RO" sz="1300" i="1" dirty="0" err="1"/>
              <a:t>vagy</a:t>
            </a:r>
            <a:r>
              <a:rPr lang="ro-RO" sz="1300" i="1" dirty="0"/>
              <a:t> </a:t>
            </a:r>
            <a:r>
              <a:rPr lang="ro-RO" sz="1300" i="1" dirty="0" err="1"/>
              <a:t>valamilyen</a:t>
            </a:r>
            <a:r>
              <a:rPr lang="ro-RO" sz="1300" i="1" dirty="0"/>
              <a:t> </a:t>
            </a:r>
            <a:r>
              <a:rPr lang="ro-RO" sz="1300" i="1" dirty="0" err="1"/>
              <a:t>művészi</a:t>
            </a:r>
            <a:r>
              <a:rPr lang="ro-RO" sz="1300" i="1" dirty="0"/>
              <a:t> </a:t>
            </a:r>
            <a:r>
              <a:rPr lang="ro-RO" sz="1300" i="1" dirty="0" err="1"/>
              <a:t>hatás</a:t>
            </a:r>
            <a:r>
              <a:rPr lang="ro-RO" sz="1300" i="1" dirty="0"/>
              <a:t> </a:t>
            </a:r>
            <a:r>
              <a:rPr lang="ro-RO" sz="1300" i="1" dirty="0" err="1"/>
              <a:t>elérése</a:t>
            </a:r>
            <a:r>
              <a:rPr lang="ro-RO" sz="1300" i="1" dirty="0"/>
              <a:t> </a:t>
            </a:r>
            <a:r>
              <a:rPr lang="ro-RO" sz="1300" i="1" dirty="0" err="1"/>
              <a:t>céljából</a:t>
            </a:r>
            <a:r>
              <a:rPr lang="ro-RO" sz="1300" i="1" dirty="0"/>
              <a:t>. </a:t>
            </a:r>
            <a:r>
              <a:rPr lang="ro-RO" sz="1300" i="1" dirty="0" err="1"/>
              <a:t>Rokon</a:t>
            </a:r>
            <a:r>
              <a:rPr lang="ro-RO" sz="1300" i="1" dirty="0"/>
              <a:t> a </a:t>
            </a:r>
            <a:r>
              <a:rPr lang="ro-RO" sz="1300" i="1" dirty="0" err="1"/>
              <a:t>szinonímiával</a:t>
            </a:r>
            <a:r>
              <a:rPr lang="ro-RO" sz="1300" i="1" dirty="0"/>
              <a:t>, </a:t>
            </a:r>
            <a:r>
              <a:rPr lang="ro-RO" sz="1300" i="1" dirty="0" err="1"/>
              <a:t>valójában</a:t>
            </a:r>
            <a:r>
              <a:rPr lang="ro-RO" sz="1300" i="1" dirty="0"/>
              <a:t> </a:t>
            </a:r>
            <a:r>
              <a:rPr lang="ro-RO" sz="1300" i="1" dirty="0" err="1"/>
              <a:t>nem</a:t>
            </a:r>
            <a:r>
              <a:rPr lang="ro-RO" sz="1300" i="1" dirty="0"/>
              <a:t> </a:t>
            </a:r>
            <a:r>
              <a:rPr lang="ro-RO" sz="1300" i="1" dirty="0" err="1"/>
              <a:t>a</a:t>
            </a:r>
            <a:r>
              <a:rPr lang="ro-RO" sz="1300" i="1" dirty="0"/>
              <a:t> </a:t>
            </a:r>
            <a:r>
              <a:rPr lang="ro-RO" sz="1300" i="1" dirty="0" err="1"/>
              <a:t>szó</a:t>
            </a:r>
            <a:r>
              <a:rPr lang="ro-RO" sz="1300" i="1" dirty="0"/>
              <a:t>, </a:t>
            </a:r>
            <a:r>
              <a:rPr lang="ro-RO" sz="1300" i="1" dirty="0" err="1"/>
              <a:t>hanem</a:t>
            </a:r>
            <a:r>
              <a:rPr lang="ro-RO" sz="1300" i="1" dirty="0"/>
              <a:t> </a:t>
            </a:r>
            <a:r>
              <a:rPr lang="ro-RO" sz="1300" i="1" dirty="0" err="1"/>
              <a:t>a</a:t>
            </a:r>
            <a:r>
              <a:rPr lang="ro-RO" sz="1300" i="1" dirty="0"/>
              <a:t> </a:t>
            </a:r>
            <a:r>
              <a:rPr lang="ro-RO" sz="1300" i="1" dirty="0" err="1"/>
              <a:t>mondat</a:t>
            </a:r>
            <a:r>
              <a:rPr lang="ro-RO" sz="1300" i="1" dirty="0"/>
              <a:t> </a:t>
            </a:r>
            <a:r>
              <a:rPr lang="ro-RO" sz="1300" i="1" dirty="0" err="1"/>
              <a:t>szintjén</a:t>
            </a:r>
            <a:r>
              <a:rPr lang="ro-RO" sz="1300" i="1" dirty="0"/>
              <a:t> </a:t>
            </a:r>
            <a:r>
              <a:rPr lang="ro-RO" sz="1300" i="1" dirty="0" err="1"/>
              <a:t>érvényesülő</a:t>
            </a:r>
            <a:r>
              <a:rPr lang="ro-RO" sz="1300" i="1" dirty="0"/>
              <a:t> </a:t>
            </a:r>
            <a:r>
              <a:rPr lang="ro-RO" sz="1300" i="1" dirty="0" err="1"/>
              <a:t>egyfajta</a:t>
            </a:r>
            <a:r>
              <a:rPr lang="ro-RO" sz="1300" i="1" dirty="0"/>
              <a:t> </a:t>
            </a:r>
            <a:r>
              <a:rPr lang="ro-RO" sz="1300" i="1" dirty="0" err="1"/>
              <a:t>helyettesítés</a:t>
            </a:r>
            <a:r>
              <a:rPr lang="ro-RO" sz="1300" i="1" dirty="0" smtClean="0"/>
              <a:t>.”</a:t>
            </a:r>
            <a:r>
              <a:rPr lang="ro-RO" sz="1400" i="1" dirty="0" smtClean="0"/>
              <a:t> 		</a:t>
            </a:r>
            <a:r>
              <a:rPr lang="ro-RO" sz="1200" dirty="0" smtClean="0"/>
              <a:t>(</a:t>
            </a:r>
            <a:r>
              <a:rPr lang="ro-RO" sz="1200" dirty="0" err="1" smtClean="0"/>
              <a:t>Idegen</a:t>
            </a:r>
            <a:r>
              <a:rPr lang="ro-RO" sz="1200" dirty="0" smtClean="0"/>
              <a:t> </a:t>
            </a:r>
            <a:r>
              <a:rPr lang="ro-RO" sz="1200" dirty="0" err="1" smtClean="0"/>
              <a:t>szavak</a:t>
            </a:r>
            <a:r>
              <a:rPr lang="ro-RO" sz="1200" dirty="0" smtClean="0"/>
              <a:t> </a:t>
            </a:r>
            <a:r>
              <a:rPr lang="ro-RO" sz="1200" dirty="0" err="1" smtClean="0"/>
              <a:t>értelmező</a:t>
            </a:r>
            <a:r>
              <a:rPr lang="ro-RO" sz="1200" dirty="0" smtClean="0"/>
              <a:t> </a:t>
            </a:r>
            <a:r>
              <a:rPr lang="ro-RO" sz="1200" dirty="0" err="1" smtClean="0"/>
              <a:t>szótára</a:t>
            </a:r>
            <a:r>
              <a:rPr lang="ro-RO" sz="1200" dirty="0" smtClean="0"/>
              <a:t>) </a:t>
            </a:r>
            <a:endParaRPr lang="ro-RO" sz="1200" dirty="0"/>
          </a:p>
        </p:txBody>
      </p:sp>
    </p:spTree>
    <p:extLst>
      <p:ext uri="{BB962C8B-B14F-4D97-AF65-F5344CB8AC3E}">
        <p14:creationId xmlns:p14="http://schemas.microsoft.com/office/powerpoint/2010/main" val="28512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46276"/>
            <a:ext cx="8928992" cy="467436"/>
          </a:xfrm>
          <a:prstGeom prst="rect">
            <a:avLst/>
          </a:prstGeom>
          <a:noFill/>
        </p:spPr>
        <p:txBody>
          <a:bodyPr wrap="square" rtlCol="0">
            <a:spAutoFit/>
          </a:bodyPr>
          <a:lstStyle/>
          <a:p>
            <a:pPr algn="ctr"/>
            <a:r>
              <a:rPr lang="hu-HU" sz="2400" b="1" dirty="0" smtClean="0">
                <a:solidFill>
                  <a:schemeClr val="tx2">
                    <a:lumMod val="75000"/>
                  </a:schemeClr>
                </a:solidFill>
              </a:rPr>
              <a:t>6. </a:t>
            </a:r>
            <a:r>
              <a:rPr lang="hu-HU" sz="2400" b="1" u="sng" dirty="0" smtClean="0">
                <a:solidFill>
                  <a:schemeClr val="tx2">
                    <a:lumMod val="75000"/>
                  </a:schemeClr>
                </a:solidFill>
              </a:rPr>
              <a:t>Az esztétikai, poétikai funkció</a:t>
            </a:r>
            <a:endParaRPr lang="ro-RO" sz="2400" b="1" u="sng" dirty="0">
              <a:solidFill>
                <a:schemeClr val="tx2">
                  <a:lumMod val="75000"/>
                </a:schemeClr>
              </a:solidFill>
            </a:endParaRPr>
          </a:p>
        </p:txBody>
      </p:sp>
      <p:sp>
        <p:nvSpPr>
          <p:cNvPr id="5" name="TextBox 4"/>
          <p:cNvSpPr txBox="1"/>
          <p:nvPr/>
        </p:nvSpPr>
        <p:spPr>
          <a:xfrm>
            <a:off x="395535" y="492525"/>
            <a:ext cx="3312369" cy="1569660"/>
          </a:xfrm>
          <a:prstGeom prst="rect">
            <a:avLst/>
          </a:prstGeom>
          <a:noFill/>
        </p:spPr>
        <p:txBody>
          <a:bodyPr wrap="square" rtlCol="0">
            <a:spAutoFit/>
          </a:bodyPr>
          <a:lstStyle/>
          <a:p>
            <a:pPr marL="285750" indent="-285750">
              <a:lnSpc>
                <a:spcPct val="150000"/>
              </a:lnSpc>
              <a:buFont typeface="Arial" pitchFamily="34" charset="0"/>
              <a:buChar char="•"/>
            </a:pPr>
            <a:r>
              <a:rPr lang="hu-HU" sz="1600" dirty="0">
                <a:solidFill>
                  <a:srgbClr val="C00000"/>
                </a:solidFill>
              </a:rPr>
              <a:t>g</a:t>
            </a:r>
            <a:r>
              <a:rPr lang="hu-HU" sz="1600" dirty="0" smtClean="0">
                <a:solidFill>
                  <a:srgbClr val="C00000"/>
                </a:solidFill>
              </a:rPr>
              <a:t>yönyörködtetés/megrendítés/humorkeltés</a:t>
            </a:r>
          </a:p>
          <a:p>
            <a:pPr marL="285750" indent="-285750">
              <a:lnSpc>
                <a:spcPct val="150000"/>
              </a:lnSpc>
              <a:buFont typeface="Arial" pitchFamily="34" charset="0"/>
              <a:buChar char="•"/>
            </a:pPr>
            <a:r>
              <a:rPr lang="hu-HU" sz="1600" dirty="0">
                <a:solidFill>
                  <a:srgbClr val="C00000"/>
                </a:solidFill>
              </a:rPr>
              <a:t>l</a:t>
            </a:r>
            <a:r>
              <a:rPr lang="hu-HU" sz="1600" dirty="0" smtClean="0">
                <a:solidFill>
                  <a:srgbClr val="C00000"/>
                </a:solidFill>
              </a:rPr>
              <a:t>eginkább szépirodalmi szövegek</a:t>
            </a:r>
            <a:endParaRPr lang="ro-RO" sz="1600" dirty="0">
              <a:solidFill>
                <a:srgbClr val="C00000"/>
              </a:solidFill>
            </a:endParaRPr>
          </a:p>
        </p:txBody>
      </p:sp>
      <p:sp>
        <p:nvSpPr>
          <p:cNvPr id="6" name="TextBox 5"/>
          <p:cNvSpPr txBox="1"/>
          <p:nvPr/>
        </p:nvSpPr>
        <p:spPr>
          <a:xfrm>
            <a:off x="3995937" y="492524"/>
            <a:ext cx="5040560" cy="1200329"/>
          </a:xfrm>
          <a:prstGeom prst="rect">
            <a:avLst/>
          </a:prstGeom>
          <a:noFill/>
        </p:spPr>
        <p:txBody>
          <a:bodyPr wrap="square" rtlCol="0">
            <a:spAutoFit/>
          </a:bodyPr>
          <a:lstStyle/>
          <a:p>
            <a:pPr marL="285750" indent="-285750">
              <a:lnSpc>
                <a:spcPct val="150000"/>
              </a:lnSpc>
              <a:buFont typeface="Arial" pitchFamily="34" charset="0"/>
              <a:buChar char="•"/>
            </a:pPr>
            <a:r>
              <a:rPr lang="hu-HU" sz="1600" dirty="0" smtClean="0">
                <a:solidFill>
                  <a:srgbClr val="C00000"/>
                </a:solidFill>
              </a:rPr>
              <a:t>nyelvi megformáltság, művészi eszközök</a:t>
            </a:r>
          </a:p>
          <a:p>
            <a:pPr marL="285750" indent="-285750">
              <a:lnSpc>
                <a:spcPct val="150000"/>
              </a:lnSpc>
              <a:buFont typeface="Arial" pitchFamily="34" charset="0"/>
              <a:buChar char="•"/>
            </a:pPr>
            <a:r>
              <a:rPr lang="hu-HU" sz="1600" dirty="0">
                <a:solidFill>
                  <a:srgbClr val="C00000"/>
                </a:solidFill>
              </a:rPr>
              <a:t>k</a:t>
            </a:r>
            <a:r>
              <a:rPr lang="hu-HU" sz="1600" dirty="0" smtClean="0">
                <a:solidFill>
                  <a:srgbClr val="C00000"/>
                </a:solidFill>
              </a:rPr>
              <a:t>ortól és alkotótól függő nyelvhasználat, művészi megformáltság</a:t>
            </a:r>
            <a:endParaRPr lang="ro-RO" sz="1600" dirty="0">
              <a:solidFill>
                <a:srgbClr val="C00000"/>
              </a:solidFill>
            </a:endParaRPr>
          </a:p>
        </p:txBody>
      </p:sp>
      <p:sp>
        <p:nvSpPr>
          <p:cNvPr id="7" name="TextBox 6"/>
          <p:cNvSpPr txBox="1"/>
          <p:nvPr/>
        </p:nvSpPr>
        <p:spPr>
          <a:xfrm>
            <a:off x="179512" y="2042763"/>
            <a:ext cx="8856985" cy="2970044"/>
          </a:xfrm>
          <a:prstGeom prst="rect">
            <a:avLst/>
          </a:prstGeom>
          <a:solidFill>
            <a:schemeClr val="accent6">
              <a:lumMod val="40000"/>
              <a:lumOff val="60000"/>
            </a:schemeClr>
          </a:solidFill>
        </p:spPr>
        <p:txBody>
          <a:bodyPr wrap="square" rtlCol="0">
            <a:spAutoFit/>
          </a:bodyPr>
          <a:lstStyle/>
          <a:p>
            <a:r>
              <a:rPr lang="hu-HU" sz="1400" b="1" dirty="0" smtClean="0"/>
              <a:t>Szövegpéldák:</a:t>
            </a:r>
          </a:p>
          <a:p>
            <a:endParaRPr lang="ro-RO" sz="900" dirty="0" smtClean="0"/>
          </a:p>
          <a:p>
            <a:pPr algn="just"/>
            <a:r>
              <a:rPr lang="ro-RO" sz="1350" i="1" dirty="0" smtClean="0"/>
              <a:t>„</a:t>
            </a:r>
            <a:r>
              <a:rPr lang="ro-RO" sz="1350" i="1" dirty="0" err="1" smtClean="0"/>
              <a:t>Igaz</a:t>
            </a:r>
            <a:r>
              <a:rPr lang="ro-RO" sz="1350" i="1" dirty="0"/>
              <a:t>, </a:t>
            </a:r>
            <a:r>
              <a:rPr lang="ro-RO" sz="1350" i="1" dirty="0" err="1"/>
              <a:t>hogy</a:t>
            </a:r>
            <a:r>
              <a:rPr lang="ro-RO" sz="1350" i="1" dirty="0"/>
              <a:t> </a:t>
            </a:r>
            <a:r>
              <a:rPr lang="ro-RO" sz="1350" i="1" dirty="0" err="1"/>
              <a:t>még</a:t>
            </a:r>
            <a:r>
              <a:rPr lang="ro-RO" sz="1350" i="1" dirty="0"/>
              <a:t> </a:t>
            </a:r>
            <a:r>
              <a:rPr lang="ro-RO" sz="1350" i="1" dirty="0" err="1"/>
              <a:t>gyermek</a:t>
            </a:r>
            <a:r>
              <a:rPr lang="ro-RO" sz="1350" i="1" dirty="0"/>
              <a:t>, </a:t>
            </a:r>
            <a:r>
              <a:rPr lang="ro-RO" sz="1350" i="1" dirty="0" err="1"/>
              <a:t>alig</a:t>
            </a:r>
            <a:r>
              <a:rPr lang="ro-RO" sz="1350" i="1" dirty="0"/>
              <a:t> </a:t>
            </a:r>
            <a:r>
              <a:rPr lang="ro-RO" sz="1350" i="1" dirty="0" err="1"/>
              <a:t>több</a:t>
            </a:r>
            <a:r>
              <a:rPr lang="ro-RO" sz="1350" i="1" dirty="0"/>
              <a:t> </a:t>
            </a:r>
            <a:r>
              <a:rPr lang="ro-RO" sz="1350" i="1" dirty="0" err="1"/>
              <a:t>tizenhárom</a:t>
            </a:r>
            <a:r>
              <a:rPr lang="ro-RO" sz="1350" i="1" dirty="0"/>
              <a:t> </a:t>
            </a:r>
            <a:r>
              <a:rPr lang="ro-RO" sz="1350" i="1" dirty="0" err="1"/>
              <a:t>évesnél</a:t>
            </a:r>
            <a:r>
              <a:rPr lang="ro-RO" sz="1350" i="1" dirty="0"/>
              <a:t>; de </a:t>
            </a:r>
            <a:r>
              <a:rPr lang="ro-RO" sz="1350" i="1" dirty="0" err="1"/>
              <a:t>magas</a:t>
            </a:r>
            <a:r>
              <a:rPr lang="ro-RO" sz="1350" i="1" dirty="0"/>
              <a:t>, </a:t>
            </a:r>
            <a:r>
              <a:rPr lang="ro-RO" sz="1350" i="1" dirty="0" err="1"/>
              <a:t>nyúlánk</a:t>
            </a:r>
            <a:r>
              <a:rPr lang="ro-RO" sz="1350" i="1" dirty="0"/>
              <a:t> </a:t>
            </a:r>
            <a:r>
              <a:rPr lang="ro-RO" sz="1350" i="1" dirty="0" err="1"/>
              <a:t>alak</a:t>
            </a:r>
            <a:r>
              <a:rPr lang="ro-RO" sz="1350" i="1" dirty="0"/>
              <a:t> </a:t>
            </a:r>
            <a:r>
              <a:rPr lang="ro-RO" sz="1350" i="1" dirty="0" err="1"/>
              <a:t>és</a:t>
            </a:r>
            <a:r>
              <a:rPr lang="ro-RO" sz="1350" i="1" dirty="0"/>
              <a:t> </a:t>
            </a:r>
            <a:r>
              <a:rPr lang="ro-RO" sz="1350" i="1" dirty="0" err="1"/>
              <a:t>komoly</a:t>
            </a:r>
            <a:r>
              <a:rPr lang="ro-RO" sz="1350" i="1" dirty="0"/>
              <a:t>, </a:t>
            </a:r>
            <a:r>
              <a:rPr lang="ro-RO" sz="1350" i="1" dirty="0" err="1"/>
              <a:t>szoborszerű</a:t>
            </a:r>
            <a:r>
              <a:rPr lang="ro-RO" sz="1350" i="1" dirty="0"/>
              <a:t> arc, </a:t>
            </a:r>
            <a:r>
              <a:rPr lang="ro-RO" sz="1350" i="1" dirty="0" err="1"/>
              <a:t>tökéletes</a:t>
            </a:r>
            <a:r>
              <a:rPr lang="ro-RO" sz="1350" i="1" dirty="0"/>
              <a:t> </a:t>
            </a:r>
            <a:r>
              <a:rPr lang="ro-RO" sz="1350" i="1" dirty="0" err="1"/>
              <a:t>antik</a:t>
            </a:r>
            <a:r>
              <a:rPr lang="ro-RO" sz="1350" i="1" dirty="0"/>
              <a:t> </a:t>
            </a:r>
            <a:r>
              <a:rPr lang="ro-RO" sz="1350" i="1" dirty="0" err="1"/>
              <a:t>vonásokkal</a:t>
            </a:r>
            <a:r>
              <a:rPr lang="ro-RO" sz="1350" i="1" dirty="0"/>
              <a:t>, </a:t>
            </a:r>
            <a:r>
              <a:rPr lang="ro-RO" sz="1350" i="1" dirty="0" err="1"/>
              <a:t>mintha</a:t>
            </a:r>
            <a:r>
              <a:rPr lang="ro-RO" sz="1350" i="1" dirty="0"/>
              <a:t> </a:t>
            </a:r>
            <a:r>
              <a:rPr lang="ro-RO" sz="1350" i="1" dirty="0" err="1"/>
              <a:t>anyja</a:t>
            </a:r>
            <a:r>
              <a:rPr lang="ro-RO" sz="1350" i="1" dirty="0"/>
              <a:t> a </a:t>
            </a:r>
            <a:r>
              <a:rPr lang="ro-RO" sz="1350" i="1" dirty="0" err="1"/>
              <a:t>milói</a:t>
            </a:r>
            <a:r>
              <a:rPr lang="ro-RO" sz="1350" i="1" dirty="0"/>
              <a:t> </a:t>
            </a:r>
            <a:r>
              <a:rPr lang="ro-RO" sz="1350" i="1" dirty="0" err="1"/>
              <a:t>Venusl</a:t>
            </a:r>
            <a:r>
              <a:rPr lang="ro-RO" sz="1350" i="1" dirty="0"/>
              <a:t> </a:t>
            </a:r>
            <a:r>
              <a:rPr lang="ro-RO" sz="1350" i="1" dirty="0" err="1"/>
              <a:t>arcán</a:t>
            </a:r>
            <a:r>
              <a:rPr lang="ro-RO" sz="1350" i="1" dirty="0"/>
              <a:t> </a:t>
            </a:r>
            <a:r>
              <a:rPr lang="ro-RO" sz="1350" i="1" dirty="0" err="1"/>
              <a:t>feledte</a:t>
            </a:r>
            <a:r>
              <a:rPr lang="ro-RO" sz="1350" i="1" dirty="0"/>
              <a:t> </a:t>
            </a:r>
            <a:r>
              <a:rPr lang="ro-RO" sz="1350" i="1" dirty="0" err="1"/>
              <a:t>volna</a:t>
            </a:r>
            <a:r>
              <a:rPr lang="ro-RO" sz="1350" i="1" dirty="0"/>
              <a:t> </a:t>
            </a:r>
            <a:r>
              <a:rPr lang="ro-RO" sz="1350" i="1" dirty="0" err="1"/>
              <a:t>szemeit</a:t>
            </a:r>
            <a:r>
              <a:rPr lang="ro-RO" sz="1350" i="1" dirty="0"/>
              <a:t> </a:t>
            </a:r>
            <a:r>
              <a:rPr lang="ro-RO" sz="1350" i="1" dirty="0" smtClean="0"/>
              <a:t>valaha. </a:t>
            </a:r>
            <a:r>
              <a:rPr lang="ro-RO" sz="1350" i="1" dirty="0" err="1" smtClean="0"/>
              <a:t>Sűrű</a:t>
            </a:r>
            <a:r>
              <a:rPr lang="ro-RO" sz="1350" i="1" dirty="0"/>
              <a:t>, </a:t>
            </a:r>
            <a:r>
              <a:rPr lang="ro-RO" sz="1350" i="1" dirty="0" err="1"/>
              <a:t>fekete</a:t>
            </a:r>
            <a:r>
              <a:rPr lang="ro-RO" sz="1350" i="1" dirty="0"/>
              <a:t> </a:t>
            </a:r>
            <a:r>
              <a:rPr lang="ro-RO" sz="1350" i="1" dirty="0" err="1"/>
              <a:t>haja</a:t>
            </a:r>
            <a:r>
              <a:rPr lang="ro-RO" sz="1350" i="1" dirty="0"/>
              <a:t> </a:t>
            </a:r>
            <a:r>
              <a:rPr lang="ro-RO" sz="1350" i="1" dirty="0" err="1"/>
              <a:t>valami</a:t>
            </a:r>
            <a:r>
              <a:rPr lang="ro-RO" sz="1350" i="1" dirty="0"/>
              <a:t> </a:t>
            </a:r>
            <a:r>
              <a:rPr lang="ro-RO" sz="1350" i="1" dirty="0" err="1"/>
              <a:t>érces</a:t>
            </a:r>
            <a:r>
              <a:rPr lang="ro-RO" sz="1350" i="1" dirty="0"/>
              <a:t> </a:t>
            </a:r>
            <a:r>
              <a:rPr lang="ro-RO" sz="1350" i="1" dirty="0" err="1"/>
              <a:t>fénnyel</a:t>
            </a:r>
            <a:r>
              <a:rPr lang="ro-RO" sz="1350" i="1" dirty="0"/>
              <a:t> </a:t>
            </a:r>
            <a:r>
              <a:rPr lang="ro-RO" sz="1350" i="1" dirty="0" err="1"/>
              <a:t>bír</a:t>
            </a:r>
            <a:r>
              <a:rPr lang="ro-RO" sz="1350" i="1" dirty="0"/>
              <a:t>, </a:t>
            </a:r>
            <a:r>
              <a:rPr lang="ro-RO" sz="1350" i="1" dirty="0" err="1"/>
              <a:t>minő</a:t>
            </a:r>
            <a:r>
              <a:rPr lang="ro-RO" sz="1350" i="1" dirty="0"/>
              <a:t> a </a:t>
            </a:r>
            <a:r>
              <a:rPr lang="ro-RO" sz="1350" i="1" dirty="0" err="1"/>
              <a:t>fekete</a:t>
            </a:r>
            <a:r>
              <a:rPr lang="ro-RO" sz="1350" i="1" dirty="0"/>
              <a:t> </a:t>
            </a:r>
            <a:r>
              <a:rPr lang="ro-RO" sz="1350" i="1" dirty="0" err="1"/>
              <a:t>hattyú</a:t>
            </a:r>
            <a:r>
              <a:rPr lang="ro-RO" sz="1350" i="1" dirty="0"/>
              <a:t> </a:t>
            </a:r>
            <a:r>
              <a:rPr lang="ro-RO" sz="1350" i="1" dirty="0" err="1"/>
              <a:t>tolla</a:t>
            </a:r>
            <a:r>
              <a:rPr lang="ro-RO" sz="1350" i="1" dirty="0"/>
              <a:t>. De </a:t>
            </a:r>
            <a:r>
              <a:rPr lang="ro-RO" sz="1350" i="1" dirty="0" err="1"/>
              <a:t>szemei</a:t>
            </a:r>
            <a:r>
              <a:rPr lang="ro-RO" sz="1350" i="1" dirty="0"/>
              <a:t> </a:t>
            </a:r>
            <a:r>
              <a:rPr lang="ro-RO" sz="1350" i="1" dirty="0" err="1"/>
              <a:t>sötétkékek</a:t>
            </a:r>
            <a:r>
              <a:rPr lang="ro-RO" sz="1350" i="1" dirty="0"/>
              <a:t>. </a:t>
            </a:r>
            <a:r>
              <a:rPr lang="ro-RO" sz="1350" i="1" dirty="0" err="1"/>
              <a:t>Két</a:t>
            </a:r>
            <a:r>
              <a:rPr lang="ro-RO" sz="1350" i="1" dirty="0"/>
              <a:t> </a:t>
            </a:r>
            <a:r>
              <a:rPr lang="ro-RO" sz="1350" i="1" dirty="0" err="1"/>
              <a:t>hosszú</a:t>
            </a:r>
            <a:r>
              <a:rPr lang="ro-RO" sz="1350" i="1" dirty="0"/>
              <a:t>, </a:t>
            </a:r>
            <a:r>
              <a:rPr lang="ro-RO" sz="1350" i="1" dirty="0" err="1"/>
              <a:t>vékonyan</a:t>
            </a:r>
            <a:r>
              <a:rPr lang="ro-RO" sz="1350" i="1" dirty="0"/>
              <a:t> </a:t>
            </a:r>
            <a:r>
              <a:rPr lang="ro-RO" sz="1350" i="1" dirty="0" err="1"/>
              <a:t>rajzolt</a:t>
            </a:r>
            <a:r>
              <a:rPr lang="ro-RO" sz="1350" i="1" dirty="0"/>
              <a:t> </a:t>
            </a:r>
            <a:r>
              <a:rPr lang="ro-RO" sz="1350" i="1" dirty="0" err="1"/>
              <a:t>szemölde</a:t>
            </a:r>
            <a:r>
              <a:rPr lang="ro-RO" sz="1350" i="1" dirty="0"/>
              <a:t> </a:t>
            </a:r>
            <a:r>
              <a:rPr lang="ro-RO" sz="1350" i="1" dirty="0" err="1"/>
              <a:t>csaknem</a:t>
            </a:r>
            <a:r>
              <a:rPr lang="ro-RO" sz="1350" i="1" dirty="0"/>
              <a:t> </a:t>
            </a:r>
            <a:r>
              <a:rPr lang="ro-RO" sz="1350" i="1" dirty="0" err="1"/>
              <a:t>összeér</a:t>
            </a:r>
            <a:r>
              <a:rPr lang="ro-RO" sz="1350" i="1" dirty="0"/>
              <a:t> </a:t>
            </a:r>
            <a:r>
              <a:rPr lang="ro-RO" sz="1350" i="1" dirty="0" err="1"/>
              <a:t>homlokán</a:t>
            </a:r>
            <a:r>
              <a:rPr lang="ro-RO" sz="1350" i="1" dirty="0"/>
              <a:t>; </a:t>
            </a:r>
            <a:r>
              <a:rPr lang="ro-RO" sz="1350" i="1" dirty="0" err="1"/>
              <a:t>az</a:t>
            </a:r>
            <a:r>
              <a:rPr lang="ro-RO" sz="1350" i="1" dirty="0"/>
              <a:t> </a:t>
            </a:r>
            <a:r>
              <a:rPr lang="ro-RO" sz="1350" i="1" dirty="0" err="1"/>
              <a:t>ilyen</a:t>
            </a:r>
            <a:r>
              <a:rPr lang="ro-RO" sz="1350" i="1" dirty="0"/>
              <a:t> </a:t>
            </a:r>
            <a:r>
              <a:rPr lang="ro-RO" sz="1350" i="1" dirty="0" err="1"/>
              <a:t>összeérő</a:t>
            </a:r>
            <a:r>
              <a:rPr lang="ro-RO" sz="1350" i="1" dirty="0"/>
              <a:t> </a:t>
            </a:r>
            <a:r>
              <a:rPr lang="ro-RO" sz="1350" i="1" dirty="0" err="1"/>
              <a:t>szemöldök</a:t>
            </a:r>
            <a:r>
              <a:rPr lang="ro-RO" sz="1350" i="1" dirty="0"/>
              <a:t> </a:t>
            </a:r>
            <a:r>
              <a:rPr lang="ro-RO" sz="1350" i="1" dirty="0" err="1"/>
              <a:t>valami</a:t>
            </a:r>
            <a:r>
              <a:rPr lang="ro-RO" sz="1350" i="1" dirty="0"/>
              <a:t> </a:t>
            </a:r>
            <a:r>
              <a:rPr lang="ro-RO" sz="1350" i="1" dirty="0" err="1"/>
              <a:t>varázshatalmat</a:t>
            </a:r>
            <a:r>
              <a:rPr lang="ro-RO" sz="1350" i="1" dirty="0"/>
              <a:t> </a:t>
            </a:r>
            <a:r>
              <a:rPr lang="ro-RO" sz="1350" i="1" dirty="0" err="1"/>
              <a:t>kölcsönöznek</a:t>
            </a:r>
            <a:r>
              <a:rPr lang="ro-RO" sz="1350" i="1" dirty="0"/>
              <a:t> </a:t>
            </a:r>
            <a:r>
              <a:rPr lang="ro-RO" sz="1350" i="1" dirty="0" err="1"/>
              <a:t>az</a:t>
            </a:r>
            <a:r>
              <a:rPr lang="ro-RO" sz="1350" i="1" dirty="0"/>
              <a:t> </a:t>
            </a:r>
            <a:r>
              <a:rPr lang="ro-RO" sz="1350" i="1" dirty="0" err="1"/>
              <a:t>arcnak</a:t>
            </a:r>
            <a:r>
              <a:rPr lang="ro-RO" sz="1350" i="1" dirty="0" smtClean="0"/>
              <a:t>.”</a:t>
            </a:r>
          </a:p>
          <a:p>
            <a:pPr algn="r"/>
            <a:r>
              <a:rPr lang="hu-HU" sz="1350" dirty="0" smtClean="0"/>
              <a:t>(Jókai Mór: Az arany ember)</a:t>
            </a:r>
          </a:p>
          <a:p>
            <a:pPr algn="r"/>
            <a:endParaRPr lang="ro-RO" sz="1350" dirty="0"/>
          </a:p>
          <a:p>
            <a:r>
              <a:rPr lang="ro-RO" sz="1350" i="1" dirty="0" smtClean="0"/>
              <a:t>„</a:t>
            </a:r>
            <a:r>
              <a:rPr lang="ro-RO" sz="1350" i="1" dirty="0" err="1"/>
              <a:t>Hasonlat</a:t>
            </a:r>
            <a:r>
              <a:rPr lang="ro-RO" sz="1350" i="1" dirty="0"/>
              <a:t> mit sem </a:t>
            </a:r>
            <a:r>
              <a:rPr lang="ro-RO" sz="1350" i="1" dirty="0" err="1"/>
              <a:t>ér</a:t>
            </a:r>
            <a:r>
              <a:rPr lang="ro-RO" sz="1350" i="1" dirty="0"/>
              <a:t>. </a:t>
            </a:r>
            <a:r>
              <a:rPr lang="ro-RO" sz="1350" i="1" dirty="0" err="1"/>
              <a:t>Felötlik</a:t>
            </a:r>
            <a:r>
              <a:rPr lang="ro-RO" sz="1350" i="1" dirty="0"/>
              <a:t> s </a:t>
            </a:r>
            <a:r>
              <a:rPr lang="ro-RO" sz="1350" i="1" dirty="0" err="1"/>
              <a:t>eldobom</a:t>
            </a:r>
            <a:r>
              <a:rPr lang="ro-RO" sz="1350" i="1" dirty="0"/>
              <a:t>.</a:t>
            </a:r>
            <a:br>
              <a:rPr lang="ro-RO" sz="1350" i="1" dirty="0"/>
            </a:br>
            <a:r>
              <a:rPr lang="ro-RO" sz="1350" i="1" dirty="0" err="1"/>
              <a:t>És</a:t>
            </a:r>
            <a:r>
              <a:rPr lang="ro-RO" sz="1350" i="1" dirty="0"/>
              <a:t> </a:t>
            </a:r>
            <a:r>
              <a:rPr lang="ro-RO" sz="1350" i="1" dirty="0" err="1"/>
              <a:t>holnap</a:t>
            </a:r>
            <a:r>
              <a:rPr lang="ro-RO" sz="1350" i="1" dirty="0"/>
              <a:t> </a:t>
            </a:r>
            <a:r>
              <a:rPr lang="ro-RO" sz="1350" i="1" dirty="0" err="1"/>
              <a:t>az</a:t>
            </a:r>
            <a:r>
              <a:rPr lang="ro-RO" sz="1350" i="1" dirty="0"/>
              <a:t> </a:t>
            </a:r>
            <a:r>
              <a:rPr lang="ro-RO" sz="1350" i="1" dirty="0" err="1"/>
              <a:t>egészet</a:t>
            </a:r>
            <a:r>
              <a:rPr lang="ro-RO" sz="1350" i="1" dirty="0"/>
              <a:t> </a:t>
            </a:r>
            <a:r>
              <a:rPr lang="ro-RO" sz="1350" i="1" dirty="0" err="1"/>
              <a:t>újra</a:t>
            </a:r>
            <a:r>
              <a:rPr lang="ro-RO" sz="1350" i="1" dirty="0"/>
              <a:t> </a:t>
            </a:r>
            <a:r>
              <a:rPr lang="ro-RO" sz="1350" i="1" dirty="0" err="1"/>
              <a:t>kezdem</a:t>
            </a:r>
            <a:r>
              <a:rPr lang="ro-RO" sz="1350" i="1" dirty="0"/>
              <a:t>,</a:t>
            </a:r>
            <a:br>
              <a:rPr lang="ro-RO" sz="1350" i="1" dirty="0"/>
            </a:br>
            <a:r>
              <a:rPr lang="ro-RO" sz="1350" i="1" dirty="0" err="1"/>
              <a:t>mert</a:t>
            </a:r>
            <a:r>
              <a:rPr lang="ro-RO" sz="1350" i="1" dirty="0"/>
              <a:t> </a:t>
            </a:r>
            <a:r>
              <a:rPr lang="ro-RO" sz="1350" i="1" dirty="0" err="1"/>
              <a:t>annyit</a:t>
            </a:r>
            <a:r>
              <a:rPr lang="ro-RO" sz="1350" i="1" dirty="0"/>
              <a:t> </a:t>
            </a:r>
            <a:r>
              <a:rPr lang="ro-RO" sz="1350" i="1" dirty="0" err="1"/>
              <a:t>érek</a:t>
            </a:r>
            <a:r>
              <a:rPr lang="ro-RO" sz="1350" i="1" dirty="0"/>
              <a:t> </a:t>
            </a:r>
            <a:r>
              <a:rPr lang="ro-RO" sz="1350" i="1" dirty="0" err="1"/>
              <a:t>én</a:t>
            </a:r>
            <a:r>
              <a:rPr lang="ro-RO" sz="1350" i="1" dirty="0"/>
              <a:t>, </a:t>
            </a:r>
            <a:r>
              <a:rPr lang="ro-RO" sz="1350" i="1" dirty="0" err="1"/>
              <a:t>amennyit</a:t>
            </a:r>
            <a:r>
              <a:rPr lang="ro-RO" sz="1350" i="1" dirty="0"/>
              <a:t> </a:t>
            </a:r>
            <a:r>
              <a:rPr lang="ro-RO" sz="1350" i="1" dirty="0" err="1"/>
              <a:t>ér</a:t>
            </a:r>
            <a:r>
              <a:rPr lang="ro-RO" sz="1350" i="1" dirty="0"/>
              <a:t> a </a:t>
            </a:r>
            <a:r>
              <a:rPr lang="ro-RO" sz="1350" i="1" dirty="0" err="1"/>
              <a:t>szó</a:t>
            </a:r>
            <a:r>
              <a:rPr lang="ro-RO" sz="1350" i="1" dirty="0"/>
              <a:t/>
            </a:r>
            <a:br>
              <a:rPr lang="ro-RO" sz="1350" i="1" dirty="0"/>
            </a:br>
            <a:r>
              <a:rPr lang="ro-RO" sz="1350" i="1" dirty="0" err="1"/>
              <a:t>versemben</a:t>
            </a:r>
            <a:r>
              <a:rPr lang="ro-RO" sz="1350" i="1" dirty="0"/>
              <a:t> s </a:t>
            </a:r>
            <a:r>
              <a:rPr lang="ro-RO" sz="1350" i="1" dirty="0" err="1"/>
              <a:t>mert</a:t>
            </a:r>
            <a:r>
              <a:rPr lang="ro-RO" sz="1350" i="1" dirty="0"/>
              <a:t> </a:t>
            </a:r>
            <a:r>
              <a:rPr lang="ro-RO" sz="1350" i="1" dirty="0" err="1"/>
              <a:t>ez</a:t>
            </a:r>
            <a:r>
              <a:rPr lang="ro-RO" sz="1350" i="1" dirty="0"/>
              <a:t> </a:t>
            </a:r>
            <a:r>
              <a:rPr lang="ro-RO" sz="1350" i="1" dirty="0" err="1"/>
              <a:t>addig</a:t>
            </a:r>
            <a:r>
              <a:rPr lang="ro-RO" sz="1350" i="1" dirty="0"/>
              <a:t> </a:t>
            </a:r>
            <a:r>
              <a:rPr lang="ro-RO" sz="1350" i="1" dirty="0" err="1"/>
              <a:t>izgat</a:t>
            </a:r>
            <a:r>
              <a:rPr lang="ro-RO" sz="1350" i="1" dirty="0"/>
              <a:t> </a:t>
            </a:r>
            <a:r>
              <a:rPr lang="ro-RO" sz="1350" i="1" dirty="0" err="1"/>
              <a:t>engem</a:t>
            </a:r>
            <a:r>
              <a:rPr lang="ro-RO" sz="1350" i="1" dirty="0"/>
              <a:t>,</a:t>
            </a:r>
            <a:br>
              <a:rPr lang="ro-RO" sz="1350" i="1" dirty="0"/>
            </a:br>
            <a:r>
              <a:rPr lang="ro-RO" sz="1350" i="1" dirty="0" err="1"/>
              <a:t>míg</a:t>
            </a:r>
            <a:r>
              <a:rPr lang="ro-RO" sz="1350" i="1" dirty="0"/>
              <a:t> </a:t>
            </a:r>
            <a:r>
              <a:rPr lang="ro-RO" sz="1350" i="1" dirty="0" err="1"/>
              <a:t>csont</a:t>
            </a:r>
            <a:r>
              <a:rPr lang="ro-RO" sz="1350" i="1" dirty="0"/>
              <a:t> </a:t>
            </a:r>
            <a:r>
              <a:rPr lang="ro-RO" sz="1350" i="1" dirty="0" err="1"/>
              <a:t>marad</a:t>
            </a:r>
            <a:r>
              <a:rPr lang="ro-RO" sz="1350" i="1" dirty="0"/>
              <a:t> </a:t>
            </a:r>
            <a:r>
              <a:rPr lang="ro-RO" sz="1350" i="1" dirty="0" err="1"/>
              <a:t>belőlem</a:t>
            </a:r>
            <a:r>
              <a:rPr lang="ro-RO" sz="1350" i="1" dirty="0"/>
              <a:t> </a:t>
            </a:r>
            <a:r>
              <a:rPr lang="ro-RO" sz="1350" i="1" dirty="0" err="1"/>
              <a:t>s</a:t>
            </a:r>
            <a:r>
              <a:rPr lang="ro-RO" sz="1350" i="1" dirty="0"/>
              <a:t> </a:t>
            </a:r>
            <a:r>
              <a:rPr lang="ro-RO" sz="1350" i="1" dirty="0" err="1"/>
              <a:t>néhány</a:t>
            </a:r>
            <a:r>
              <a:rPr lang="ro-RO" sz="1350" i="1" dirty="0"/>
              <a:t> </a:t>
            </a:r>
            <a:r>
              <a:rPr lang="ro-RO" sz="1350" i="1" dirty="0" err="1"/>
              <a:t>hajcsomó</a:t>
            </a:r>
            <a:r>
              <a:rPr lang="ro-RO" sz="1350" i="1" dirty="0"/>
              <a:t>.” </a:t>
            </a:r>
            <a:endParaRPr lang="ro-RO" sz="1350" i="1" dirty="0" smtClean="0"/>
          </a:p>
          <a:p>
            <a:pPr algn="r"/>
            <a:r>
              <a:rPr lang="ro-RO" sz="1350" dirty="0" smtClean="0"/>
              <a:t>(</a:t>
            </a:r>
            <a:r>
              <a:rPr lang="ro-RO" sz="1350" dirty="0" err="1"/>
              <a:t>Radnóti</a:t>
            </a:r>
            <a:r>
              <a:rPr lang="ro-RO" sz="1350" dirty="0"/>
              <a:t> Miklós: </a:t>
            </a:r>
            <a:r>
              <a:rPr lang="ro-RO" sz="1350" dirty="0" err="1"/>
              <a:t>Tétova</a:t>
            </a:r>
            <a:r>
              <a:rPr lang="ro-RO" sz="1350" dirty="0"/>
              <a:t> </a:t>
            </a:r>
            <a:r>
              <a:rPr lang="ro-RO" sz="1350" dirty="0" err="1"/>
              <a:t>óda</a:t>
            </a:r>
            <a:r>
              <a:rPr lang="ro-RO" sz="1350" dirty="0" smtClean="0"/>
              <a:t>)</a:t>
            </a:r>
            <a:endParaRPr lang="hu-HU" sz="1350" dirty="0"/>
          </a:p>
        </p:txBody>
      </p:sp>
    </p:spTree>
    <p:extLst>
      <p:ext uri="{BB962C8B-B14F-4D97-AF65-F5344CB8AC3E}">
        <p14:creationId xmlns:p14="http://schemas.microsoft.com/office/powerpoint/2010/main" val="264021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043608" y="2067694"/>
            <a:ext cx="7092005" cy="2512572"/>
          </a:xfrm>
        </p:spPr>
        <p:txBody>
          <a:bodyPr>
            <a:normAutofit fontScale="62500" lnSpcReduction="20000"/>
          </a:bodyPr>
          <a:lstStyle/>
          <a:p>
            <a:pPr algn="l">
              <a:lnSpc>
                <a:spcPct val="220000"/>
              </a:lnSpc>
            </a:pPr>
            <a:r>
              <a:rPr lang="hu-HU" dirty="0" smtClean="0"/>
              <a:t>1. </a:t>
            </a:r>
            <a:r>
              <a:rPr lang="hu-HU" sz="1800" dirty="0" smtClean="0"/>
              <a:t>MAGÁNÉLETI, TÁRSALGÁSI STÍLUSRÉTEG</a:t>
            </a:r>
          </a:p>
          <a:p>
            <a:pPr algn="l">
              <a:lnSpc>
                <a:spcPct val="220000"/>
              </a:lnSpc>
            </a:pPr>
            <a:r>
              <a:rPr lang="hu-HU" sz="1800" dirty="0" smtClean="0"/>
              <a:t>2. KÖZÉLETI STÍLUSRÉTEG - hivatalos és szónoki stílus</a:t>
            </a:r>
          </a:p>
          <a:p>
            <a:pPr algn="l">
              <a:lnSpc>
                <a:spcPct val="220000"/>
              </a:lnSpc>
            </a:pPr>
            <a:r>
              <a:rPr lang="hu-HU" sz="1800" dirty="0"/>
              <a:t>3</a:t>
            </a:r>
            <a:r>
              <a:rPr lang="hu-HU" sz="1800" dirty="0" smtClean="0"/>
              <a:t>. TUDOMÁNYOS STÍLUSréteg</a:t>
            </a:r>
          </a:p>
          <a:p>
            <a:pPr algn="l">
              <a:lnSpc>
                <a:spcPct val="220000"/>
              </a:lnSpc>
            </a:pPr>
            <a:r>
              <a:rPr lang="hu-HU" sz="1800" dirty="0"/>
              <a:t>4</a:t>
            </a:r>
            <a:r>
              <a:rPr lang="hu-HU" sz="1800" dirty="0" smtClean="0"/>
              <a:t>. PUBLICISZTIKAI STÍLUSréteg</a:t>
            </a:r>
          </a:p>
          <a:p>
            <a:pPr algn="l">
              <a:lnSpc>
                <a:spcPct val="220000"/>
              </a:lnSpc>
            </a:pPr>
            <a:r>
              <a:rPr lang="hu-HU" sz="1800" dirty="0"/>
              <a:t>5</a:t>
            </a:r>
            <a:r>
              <a:rPr lang="hu-HU" sz="1800" dirty="0" smtClean="0"/>
              <a:t>. SZÉPIRODALMI STÍLUSréteg</a:t>
            </a:r>
          </a:p>
        </p:txBody>
      </p:sp>
      <p:sp>
        <p:nvSpPr>
          <p:cNvPr id="3" name="Title 2"/>
          <p:cNvSpPr>
            <a:spLocks noGrp="1"/>
          </p:cNvSpPr>
          <p:nvPr>
            <p:ph type="title"/>
          </p:nvPr>
        </p:nvSpPr>
        <p:spPr>
          <a:xfrm>
            <a:off x="722314" y="400050"/>
            <a:ext cx="7772400" cy="1199592"/>
          </a:xfrm>
        </p:spPr>
        <p:txBody>
          <a:bodyPr>
            <a:normAutofit fontScale="90000"/>
          </a:bodyPr>
          <a:lstStyle/>
          <a:p>
            <a:r>
              <a:rPr lang="hu-HU" b="1" dirty="0" smtClean="0"/>
              <a:t>A KOMMUNIKÁCIÓ SZÍNTEREI</a:t>
            </a:r>
            <a:endParaRPr lang="ro-RO" b="1" dirty="0"/>
          </a:p>
        </p:txBody>
      </p:sp>
    </p:spTree>
    <p:extLst>
      <p:ext uri="{BB962C8B-B14F-4D97-AF65-F5344CB8AC3E}">
        <p14:creationId xmlns:p14="http://schemas.microsoft.com/office/powerpoint/2010/main" val="239690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234" y="83969"/>
            <a:ext cx="8836500" cy="467436"/>
          </a:xfrm>
          <a:prstGeom prst="rect">
            <a:avLst/>
          </a:prstGeom>
          <a:solidFill>
            <a:schemeClr val="accent3">
              <a:lumMod val="60000"/>
              <a:lumOff val="40000"/>
            </a:schemeClr>
          </a:solidFill>
        </p:spPr>
        <p:txBody>
          <a:bodyPr wrap="square" rtlCol="0">
            <a:spAutoFit/>
          </a:bodyPr>
          <a:lstStyle/>
          <a:p>
            <a:pPr algn="ctr"/>
            <a:r>
              <a:rPr lang="hu-HU" sz="2400" b="1" dirty="0" smtClean="0">
                <a:solidFill>
                  <a:schemeClr val="tx2">
                    <a:lumMod val="75000"/>
                  </a:schemeClr>
                </a:solidFill>
              </a:rPr>
              <a:t>1. A magánéleti, társalgási stílusréteg </a:t>
            </a:r>
            <a:endParaRPr lang="ru-RU" sz="2400" b="1" dirty="0">
              <a:solidFill>
                <a:schemeClr val="tx2">
                  <a:lumMod val="75000"/>
                </a:schemeClr>
              </a:solidFill>
            </a:endParaRPr>
          </a:p>
        </p:txBody>
      </p:sp>
      <p:sp>
        <p:nvSpPr>
          <p:cNvPr id="3" name="TextBox 2"/>
          <p:cNvSpPr txBox="1"/>
          <p:nvPr/>
        </p:nvSpPr>
        <p:spPr>
          <a:xfrm>
            <a:off x="167022" y="539450"/>
            <a:ext cx="5152528" cy="1338828"/>
          </a:xfrm>
          <a:prstGeom prst="rect">
            <a:avLst/>
          </a:prstGeom>
          <a:noFill/>
        </p:spPr>
        <p:txBody>
          <a:bodyPr wrap="square" rtlCol="0">
            <a:spAutoFit/>
          </a:bodyPr>
          <a:lstStyle/>
          <a:p>
            <a:r>
              <a:rPr lang="hu-HU" sz="1600" b="1" dirty="0" smtClean="0"/>
              <a:t>Általános jellemzői:</a:t>
            </a:r>
          </a:p>
          <a:p>
            <a:pPr marL="285750" indent="-285750">
              <a:lnSpc>
                <a:spcPct val="150000"/>
              </a:lnSpc>
              <a:buFont typeface="Arial" pitchFamily="34" charset="0"/>
              <a:buChar char="•"/>
            </a:pPr>
            <a:r>
              <a:rPr lang="hu-HU" sz="1400" dirty="0" smtClean="0">
                <a:solidFill>
                  <a:srgbClr val="C00000"/>
                </a:solidFill>
              </a:rPr>
              <a:t>mindennapi kommunikációs forma</a:t>
            </a:r>
          </a:p>
          <a:p>
            <a:pPr marL="285750" indent="-285750">
              <a:lnSpc>
                <a:spcPct val="150000"/>
              </a:lnSpc>
              <a:buFont typeface="Arial" pitchFamily="34" charset="0"/>
              <a:buChar char="•"/>
            </a:pPr>
            <a:r>
              <a:rPr lang="hu-HU" sz="1400" dirty="0">
                <a:solidFill>
                  <a:srgbClr val="C00000"/>
                </a:solidFill>
              </a:rPr>
              <a:t>s</a:t>
            </a:r>
            <a:r>
              <a:rPr lang="hu-HU" sz="1400" dirty="0" smtClean="0">
                <a:solidFill>
                  <a:srgbClr val="C00000"/>
                </a:solidFill>
              </a:rPr>
              <a:t>pontán, természetes</a:t>
            </a:r>
          </a:p>
          <a:p>
            <a:pPr marL="285750" indent="-285750">
              <a:lnSpc>
                <a:spcPct val="150000"/>
              </a:lnSpc>
              <a:buFont typeface="Arial" pitchFamily="34" charset="0"/>
              <a:buChar char="•"/>
            </a:pPr>
            <a:r>
              <a:rPr lang="hu-HU" sz="1400" dirty="0">
                <a:solidFill>
                  <a:srgbClr val="C00000"/>
                </a:solidFill>
              </a:rPr>
              <a:t>n</a:t>
            </a:r>
            <a:r>
              <a:rPr lang="hu-HU" sz="1400" dirty="0" smtClean="0">
                <a:solidFill>
                  <a:srgbClr val="C00000"/>
                </a:solidFill>
              </a:rPr>
              <a:t>em megtervezett</a:t>
            </a:r>
          </a:p>
        </p:txBody>
      </p:sp>
      <p:sp>
        <p:nvSpPr>
          <p:cNvPr id="4" name="TextBox 3"/>
          <p:cNvSpPr txBox="1"/>
          <p:nvPr/>
        </p:nvSpPr>
        <p:spPr>
          <a:xfrm>
            <a:off x="167097" y="1705177"/>
            <a:ext cx="8843637" cy="3093154"/>
          </a:xfrm>
          <a:prstGeom prst="rect">
            <a:avLst/>
          </a:prstGeom>
          <a:noFill/>
        </p:spPr>
        <p:txBody>
          <a:bodyPr wrap="square" rtlCol="0">
            <a:spAutoFit/>
          </a:bodyPr>
          <a:lstStyle/>
          <a:p>
            <a:r>
              <a:rPr lang="hu-HU" sz="1600" b="1" dirty="0" smtClean="0"/>
              <a:t>Szóhasználat</a:t>
            </a:r>
            <a:r>
              <a:rPr lang="hu-HU" sz="1600" dirty="0" smtClean="0"/>
              <a:t>: </a:t>
            </a:r>
          </a:p>
          <a:p>
            <a:pPr marL="285750" indent="-285750">
              <a:lnSpc>
                <a:spcPct val="150000"/>
              </a:lnSpc>
              <a:buFont typeface="Arial" pitchFamily="34" charset="0"/>
              <a:buChar char="•"/>
            </a:pPr>
            <a:r>
              <a:rPr lang="hu-HU" sz="1400" dirty="0"/>
              <a:t>s</a:t>
            </a:r>
            <a:r>
              <a:rPr lang="hu-HU" sz="1400" dirty="0" smtClean="0"/>
              <a:t>okrétű: csoportnyelvi, tájnyelvi, zsargon, argó, idegen szavak</a:t>
            </a:r>
            <a:endParaRPr lang="hu-HU" sz="1400" dirty="0"/>
          </a:p>
          <a:p>
            <a:pPr marL="285750" indent="-285750">
              <a:lnSpc>
                <a:spcPct val="150000"/>
              </a:lnSpc>
              <a:buFont typeface="Arial" pitchFamily="34" charset="0"/>
              <a:buChar char="•"/>
            </a:pPr>
            <a:r>
              <a:rPr lang="hu-HU" sz="1400" dirty="0" smtClean="0"/>
              <a:t>témától, beszédhelyzettől, beszélgetőtárstól függ: </a:t>
            </a:r>
            <a:r>
              <a:rPr lang="hu-HU" sz="1400" dirty="0"/>
              <a:t>gazdag, </a:t>
            </a:r>
            <a:r>
              <a:rPr lang="hu-HU" sz="1400" dirty="0" smtClean="0"/>
              <a:t>változatos, választékos, tréfás, gúnyos, vulgáris</a:t>
            </a:r>
          </a:p>
          <a:p>
            <a:pPr marL="285750" indent="-285750">
              <a:lnSpc>
                <a:spcPct val="150000"/>
              </a:lnSpc>
              <a:buFont typeface="Arial" pitchFamily="34" charset="0"/>
              <a:buChar char="•"/>
            </a:pPr>
            <a:r>
              <a:rPr lang="hu-HU" sz="1400" dirty="0" smtClean="0"/>
              <a:t>a beszélő egyénisége határozza meg: értékrend, műveltség tükröződése</a:t>
            </a:r>
            <a:endParaRPr lang="hu-HU" dirty="0" smtClean="0"/>
          </a:p>
          <a:p>
            <a:r>
              <a:rPr lang="hu-HU" sz="1600" b="1" dirty="0" smtClean="0"/>
              <a:t>Mondatformálás</a:t>
            </a:r>
            <a:r>
              <a:rPr lang="hu-HU" sz="1600" dirty="0" smtClean="0"/>
              <a:t>: </a:t>
            </a:r>
          </a:p>
          <a:p>
            <a:pPr marL="285750" indent="-285750">
              <a:lnSpc>
                <a:spcPct val="150000"/>
              </a:lnSpc>
              <a:buFont typeface="Arial" pitchFamily="34" charset="0"/>
              <a:buChar char="•"/>
            </a:pPr>
            <a:r>
              <a:rPr lang="hu-HU" sz="1400" dirty="0"/>
              <a:t>e</a:t>
            </a:r>
            <a:r>
              <a:rPr lang="hu-HU" sz="1400" dirty="0" smtClean="0"/>
              <a:t>gyszerű, rövid, hiányos, tagolatlan mondatok</a:t>
            </a:r>
          </a:p>
          <a:p>
            <a:pPr marL="285750" indent="-285750">
              <a:lnSpc>
                <a:spcPct val="150000"/>
              </a:lnSpc>
              <a:buFont typeface="Arial" pitchFamily="34" charset="0"/>
              <a:buChar char="•"/>
            </a:pPr>
            <a:r>
              <a:rPr lang="hu-HU" sz="1400" dirty="0"/>
              <a:t>k</a:t>
            </a:r>
            <a:r>
              <a:rPr lang="hu-HU" sz="1400" dirty="0" smtClean="0"/>
              <a:t>özbevetések, befejezetlen mondatok, modalitás változatossága (a beszédhelyzettől függ) </a:t>
            </a:r>
            <a:endParaRPr lang="hu-HU" dirty="0"/>
          </a:p>
          <a:p>
            <a:r>
              <a:rPr lang="hu-HU" sz="1600" b="1" dirty="0" smtClean="0"/>
              <a:t>Szövegformálás:</a:t>
            </a:r>
          </a:p>
          <a:p>
            <a:pPr marL="285750" indent="-285750">
              <a:lnSpc>
                <a:spcPct val="150000"/>
              </a:lnSpc>
              <a:buFont typeface="Arial" pitchFamily="34" charset="0"/>
              <a:buChar char="•"/>
            </a:pPr>
            <a:r>
              <a:rPr lang="hu-HU" sz="1400" dirty="0" smtClean="0"/>
              <a:t>szóban és írásban egyaránt kötetlenebb</a:t>
            </a:r>
          </a:p>
          <a:p>
            <a:pPr marL="285750" indent="-285750">
              <a:lnSpc>
                <a:spcPct val="150000"/>
              </a:lnSpc>
              <a:buFont typeface="Arial" pitchFamily="34" charset="0"/>
              <a:buChar char="•"/>
            </a:pPr>
            <a:r>
              <a:rPr lang="hu-HU" sz="1400" dirty="0"/>
              <a:t>g</a:t>
            </a:r>
            <a:r>
              <a:rPr lang="hu-HU" sz="1400" dirty="0" smtClean="0"/>
              <a:t>yakori a témaváltás és ismétlés</a:t>
            </a:r>
          </a:p>
        </p:txBody>
      </p:sp>
      <p:sp>
        <p:nvSpPr>
          <p:cNvPr id="5" name="TextBox 4"/>
          <p:cNvSpPr txBox="1"/>
          <p:nvPr/>
        </p:nvSpPr>
        <p:spPr>
          <a:xfrm>
            <a:off x="4233307" y="839532"/>
            <a:ext cx="4808004" cy="738664"/>
          </a:xfrm>
          <a:prstGeom prst="rect">
            <a:avLst/>
          </a:prstGeom>
          <a:noFill/>
        </p:spPr>
        <p:txBody>
          <a:bodyPr wrap="square" rtlCol="0">
            <a:spAutoFit/>
          </a:bodyPr>
          <a:lstStyle/>
          <a:p>
            <a:pPr marL="285750" indent="-285750">
              <a:lnSpc>
                <a:spcPct val="150000"/>
              </a:lnSpc>
              <a:buFont typeface="Arial" pitchFamily="34" charset="0"/>
              <a:buChar char="•"/>
            </a:pPr>
            <a:r>
              <a:rPr lang="hu-HU" sz="1400" dirty="0" smtClean="0">
                <a:solidFill>
                  <a:srgbClr val="C00000"/>
                </a:solidFill>
              </a:rPr>
              <a:t>funkciója: </a:t>
            </a:r>
            <a:r>
              <a:rPr lang="hu-HU" sz="1400" dirty="0">
                <a:solidFill>
                  <a:srgbClr val="C00000"/>
                </a:solidFill>
              </a:rPr>
              <a:t>közlő, kifejező, felhívó, kapcsolattartó</a:t>
            </a:r>
          </a:p>
          <a:p>
            <a:pPr marL="285750" indent="-285750">
              <a:lnSpc>
                <a:spcPct val="150000"/>
              </a:lnSpc>
              <a:buFont typeface="Arial" pitchFamily="34" charset="0"/>
              <a:buChar char="•"/>
            </a:pPr>
            <a:r>
              <a:rPr lang="hu-HU" sz="1400" dirty="0">
                <a:solidFill>
                  <a:srgbClr val="C00000"/>
                </a:solidFill>
              </a:rPr>
              <a:t>nem verbális kommunikációs eszközök használata</a:t>
            </a:r>
            <a:endParaRPr lang="ru-RU" sz="1400" dirty="0">
              <a:solidFill>
                <a:srgbClr val="C00000"/>
              </a:solidFill>
            </a:endParaRPr>
          </a:p>
        </p:txBody>
      </p:sp>
    </p:spTree>
    <p:extLst>
      <p:ext uri="{BB962C8B-B14F-4D97-AF65-F5344CB8AC3E}">
        <p14:creationId xmlns:p14="http://schemas.microsoft.com/office/powerpoint/2010/main" val="210020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313" y="267494"/>
            <a:ext cx="8773175" cy="4308872"/>
          </a:xfrm>
          <a:prstGeom prst="rect">
            <a:avLst/>
          </a:prstGeom>
          <a:solidFill>
            <a:schemeClr val="accent6">
              <a:lumMod val="40000"/>
              <a:lumOff val="60000"/>
            </a:schemeClr>
          </a:solidFill>
        </p:spPr>
        <p:txBody>
          <a:bodyPr wrap="square" rtlCol="0">
            <a:spAutoFit/>
          </a:bodyPr>
          <a:lstStyle/>
          <a:p>
            <a:pPr>
              <a:lnSpc>
                <a:spcPct val="150000"/>
              </a:lnSpc>
            </a:pPr>
            <a:r>
              <a:rPr lang="hu-HU" sz="1600" b="1" dirty="0" smtClean="0"/>
              <a:t>Feladat és szövegpélda:</a:t>
            </a:r>
          </a:p>
          <a:p>
            <a:pPr marL="285750" indent="-285750">
              <a:buFont typeface="Arial" pitchFamily="34" charset="0"/>
              <a:buChar char="•"/>
            </a:pPr>
            <a:r>
              <a:rPr lang="hu-HU" sz="1600" b="1" dirty="0" smtClean="0"/>
              <a:t>Milyen stílusréteg sajátosságai figyelhetőek meg az alábbi szövegben? Indokold válaszod!</a:t>
            </a:r>
          </a:p>
          <a:p>
            <a:endParaRPr lang="hu-HU" dirty="0"/>
          </a:p>
          <a:p>
            <a:pPr algn="ctr"/>
            <a:r>
              <a:rPr lang="ro-RO" sz="1400" i="1" dirty="0"/>
              <a:t>Kedves Apa!</a:t>
            </a:r>
          </a:p>
          <a:p>
            <a:r>
              <a:rPr lang="ro-RO" sz="1400" i="1" dirty="0"/>
              <a:t> </a:t>
            </a:r>
          </a:p>
          <a:p>
            <a:r>
              <a:rPr lang="ro-RO" sz="1400" i="1" dirty="0"/>
              <a:t>	Tudom, ezt nem így kellene elintézni mutyiban, levélben, papiroson. Oda kellene állnom eléd szemtől szembe, mint férfi a férfival és úgy kéne a szemedbe vágnom: ez így nem mehet tovább!</a:t>
            </a:r>
          </a:p>
          <a:p>
            <a:r>
              <a:rPr lang="ro-RO" sz="1400" i="1" dirty="0"/>
              <a:t>Meg kéne mondanom, de nem merem. Félek, hogy begurulsz tőle, lekeversz egy fülest, aztán még jobban elrontjuk a dolgot.</a:t>
            </a:r>
          </a:p>
          <a:p>
            <a:r>
              <a:rPr lang="ro-RO" sz="1400" i="1" dirty="0"/>
              <a:t>	Vagy: tegyük fel, nem gurulsz be, mert éppen jókedved van, nyomsz egy barackot a fejemre, mintha még most is dedós volnék; vagy ami még rosszabb, elnézően vállon veregetsz, vagy gúnyosan a szemem közé röhögsz, hogy legszívesebben kiugranék tőle az ablakon.</a:t>
            </a:r>
          </a:p>
          <a:p>
            <a:r>
              <a:rPr lang="ro-RO" sz="1400" i="1" dirty="0"/>
              <a:t>	Apa! Te egyszerűen nem veszed észre, hogy én már tizennégy éves vagyok. Ti-zen-négy</a:t>
            </a:r>
            <a:r>
              <a:rPr lang="ro-RO" sz="1400" i="1" dirty="0" smtClean="0"/>
              <a:t>!!!</a:t>
            </a:r>
          </a:p>
          <a:p>
            <a:endParaRPr lang="ro-RO" sz="1400" i="1" dirty="0"/>
          </a:p>
          <a:p>
            <a:endParaRPr lang="ro-RO" sz="1400" i="1" dirty="0" smtClean="0"/>
          </a:p>
          <a:p>
            <a:endParaRPr lang="ro-RO" sz="1400" i="1" dirty="0"/>
          </a:p>
          <a:p>
            <a:endParaRPr lang="hu-HU" dirty="0" smtClean="0"/>
          </a:p>
        </p:txBody>
      </p:sp>
    </p:spTree>
    <p:extLst>
      <p:ext uri="{BB962C8B-B14F-4D97-AF65-F5344CB8AC3E}">
        <p14:creationId xmlns:p14="http://schemas.microsoft.com/office/powerpoint/2010/main" val="331971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4" y="141481"/>
            <a:ext cx="8784976" cy="461665"/>
          </a:xfrm>
          <a:prstGeom prst="rect">
            <a:avLst/>
          </a:prstGeom>
          <a:solidFill>
            <a:schemeClr val="accent3">
              <a:lumMod val="60000"/>
              <a:lumOff val="40000"/>
            </a:schemeClr>
          </a:solidFill>
        </p:spPr>
        <p:txBody>
          <a:bodyPr wrap="square" rtlCol="0">
            <a:spAutoFit/>
          </a:bodyPr>
          <a:lstStyle/>
          <a:p>
            <a:pPr algn="ctr"/>
            <a:r>
              <a:rPr lang="hu-HU" sz="2400" b="1" dirty="0" smtClean="0">
                <a:solidFill>
                  <a:schemeClr val="tx2">
                    <a:lumMod val="75000"/>
                  </a:schemeClr>
                </a:solidFill>
              </a:rPr>
              <a:t>2. Közéleti</a:t>
            </a:r>
            <a:r>
              <a:rPr lang="hu-HU" sz="2400" b="1" dirty="0">
                <a:solidFill>
                  <a:schemeClr val="tx2">
                    <a:lumMod val="75000"/>
                  </a:schemeClr>
                </a:solidFill>
              </a:rPr>
              <a:t> </a:t>
            </a:r>
            <a:r>
              <a:rPr lang="hu-HU" sz="2400" b="1" dirty="0" smtClean="0">
                <a:solidFill>
                  <a:schemeClr val="tx2">
                    <a:lumMod val="75000"/>
                  </a:schemeClr>
                </a:solidFill>
              </a:rPr>
              <a:t>stílusréteg</a:t>
            </a:r>
            <a:endParaRPr lang="ru-RU" sz="2400" b="1" dirty="0">
              <a:solidFill>
                <a:schemeClr val="tx2">
                  <a:lumMod val="75000"/>
                </a:schemeClr>
              </a:solidFill>
            </a:endParaRPr>
          </a:p>
        </p:txBody>
      </p:sp>
      <p:sp>
        <p:nvSpPr>
          <p:cNvPr id="3" name="TextBox 2"/>
          <p:cNvSpPr txBox="1"/>
          <p:nvPr/>
        </p:nvSpPr>
        <p:spPr>
          <a:xfrm>
            <a:off x="179512" y="564674"/>
            <a:ext cx="4680521" cy="984885"/>
          </a:xfrm>
          <a:prstGeom prst="rect">
            <a:avLst/>
          </a:prstGeom>
          <a:noFill/>
        </p:spPr>
        <p:txBody>
          <a:bodyPr wrap="square" rtlCol="0">
            <a:spAutoFit/>
          </a:bodyPr>
          <a:lstStyle/>
          <a:p>
            <a:r>
              <a:rPr lang="hu-HU" sz="1600" b="1" dirty="0" smtClean="0"/>
              <a:t>Általános jellemzői</a:t>
            </a:r>
          </a:p>
          <a:p>
            <a:pPr marL="285750" indent="-285750">
              <a:lnSpc>
                <a:spcPct val="150000"/>
              </a:lnSpc>
              <a:buFont typeface="Arial" pitchFamily="34" charset="0"/>
              <a:buChar char="•"/>
            </a:pPr>
            <a:r>
              <a:rPr lang="hu-HU" sz="1400" dirty="0">
                <a:solidFill>
                  <a:srgbClr val="C00000"/>
                </a:solidFill>
              </a:rPr>
              <a:t>a</a:t>
            </a:r>
            <a:r>
              <a:rPr lang="hu-HU" sz="1400" dirty="0" smtClean="0">
                <a:solidFill>
                  <a:srgbClr val="C00000"/>
                </a:solidFill>
              </a:rPr>
              <a:t>z emberek társadalmi érintkezésének tere</a:t>
            </a:r>
          </a:p>
          <a:p>
            <a:pPr marL="285750" indent="-285750">
              <a:lnSpc>
                <a:spcPct val="150000"/>
              </a:lnSpc>
              <a:buFont typeface="Arial" pitchFamily="34" charset="0"/>
              <a:buChar char="•"/>
            </a:pPr>
            <a:r>
              <a:rPr lang="hu-HU" sz="1400" dirty="0">
                <a:solidFill>
                  <a:srgbClr val="C00000"/>
                </a:solidFill>
              </a:rPr>
              <a:t>k</a:t>
            </a:r>
            <a:r>
              <a:rPr lang="hu-HU" sz="1400" dirty="0" smtClean="0">
                <a:solidFill>
                  <a:srgbClr val="C00000"/>
                </a:solidFill>
              </a:rPr>
              <a:t>ötött forma, megszerkesztett</a:t>
            </a:r>
          </a:p>
        </p:txBody>
      </p:sp>
      <p:sp>
        <p:nvSpPr>
          <p:cNvPr id="5" name="TextBox 4"/>
          <p:cNvSpPr txBox="1"/>
          <p:nvPr/>
        </p:nvSpPr>
        <p:spPr>
          <a:xfrm>
            <a:off x="4553629" y="695479"/>
            <a:ext cx="4392489" cy="1061829"/>
          </a:xfrm>
          <a:prstGeom prst="rect">
            <a:avLst/>
          </a:prstGeom>
          <a:noFill/>
        </p:spPr>
        <p:txBody>
          <a:bodyPr wrap="square" rtlCol="0">
            <a:spAutoFit/>
          </a:bodyPr>
          <a:lstStyle/>
          <a:p>
            <a:pPr marL="285750" indent="-285750">
              <a:lnSpc>
                <a:spcPct val="150000"/>
              </a:lnSpc>
              <a:buFont typeface="Arial" pitchFamily="34" charset="0"/>
              <a:buChar char="•"/>
            </a:pPr>
            <a:r>
              <a:rPr lang="hu-HU" sz="1400" dirty="0">
                <a:solidFill>
                  <a:srgbClr val="C00000"/>
                </a:solidFill>
              </a:rPr>
              <a:t>f</a:t>
            </a:r>
            <a:r>
              <a:rPr lang="hu-HU" sz="1400" dirty="0" smtClean="0">
                <a:solidFill>
                  <a:srgbClr val="C00000"/>
                </a:solidFill>
              </a:rPr>
              <a:t>unkciója: közlés, felhívás, meggyőzés</a:t>
            </a:r>
          </a:p>
          <a:p>
            <a:pPr marL="285750" indent="-285750">
              <a:lnSpc>
                <a:spcPct val="150000"/>
              </a:lnSpc>
              <a:buFont typeface="Arial" pitchFamily="34" charset="0"/>
              <a:buChar char="•"/>
            </a:pPr>
            <a:r>
              <a:rPr lang="hu-HU" sz="1400" dirty="0">
                <a:solidFill>
                  <a:srgbClr val="C00000"/>
                </a:solidFill>
              </a:rPr>
              <a:t>l</a:t>
            </a:r>
            <a:r>
              <a:rPr lang="hu-HU" sz="1400" dirty="0" smtClean="0">
                <a:solidFill>
                  <a:srgbClr val="C00000"/>
                </a:solidFill>
              </a:rPr>
              <a:t>ogikusan felépített, pontos</a:t>
            </a:r>
            <a:r>
              <a:rPr lang="hu-HU" sz="1400" dirty="0">
                <a:solidFill>
                  <a:srgbClr val="C00000"/>
                </a:solidFill>
              </a:rPr>
              <a:t>, tömör, </a:t>
            </a:r>
            <a:r>
              <a:rPr lang="hu-HU" sz="1400" dirty="0" smtClean="0">
                <a:solidFill>
                  <a:srgbClr val="C00000"/>
                </a:solidFill>
              </a:rPr>
              <a:t>tárgyilagos, álláspont megfogalmazása</a:t>
            </a:r>
            <a:endParaRPr lang="ru-RU" sz="1400" dirty="0">
              <a:solidFill>
                <a:srgbClr val="C00000"/>
              </a:solidFill>
            </a:endParaRPr>
          </a:p>
        </p:txBody>
      </p:sp>
      <p:sp>
        <p:nvSpPr>
          <p:cNvPr id="7" name="TextBox 6"/>
          <p:cNvSpPr txBox="1"/>
          <p:nvPr/>
        </p:nvSpPr>
        <p:spPr>
          <a:xfrm>
            <a:off x="155456" y="1757308"/>
            <a:ext cx="8796345" cy="3046988"/>
          </a:xfrm>
          <a:prstGeom prst="rect">
            <a:avLst/>
          </a:prstGeom>
          <a:noFill/>
        </p:spPr>
        <p:txBody>
          <a:bodyPr wrap="square" rtlCol="0">
            <a:spAutoFit/>
          </a:bodyPr>
          <a:lstStyle/>
          <a:p>
            <a:pPr algn="ctr"/>
            <a:r>
              <a:rPr lang="hu-HU" b="1" dirty="0" smtClean="0">
                <a:solidFill>
                  <a:schemeClr val="bg2">
                    <a:lumMod val="25000"/>
                  </a:schemeClr>
                </a:solidFill>
              </a:rPr>
              <a:t>2.1. A közérdekű írásbeliség – A  HIVATALOS STÍLUS</a:t>
            </a:r>
          </a:p>
          <a:p>
            <a:pPr algn="ctr"/>
            <a:endParaRPr lang="hu-HU" dirty="0" smtClean="0"/>
          </a:p>
          <a:p>
            <a:pPr marL="285750" indent="-285750" algn="just">
              <a:lnSpc>
                <a:spcPct val="150000"/>
              </a:lnSpc>
              <a:buFont typeface="Arial" pitchFamily="34" charset="0"/>
              <a:buChar char="•"/>
            </a:pPr>
            <a:r>
              <a:rPr lang="hu-HU" sz="1300" kern="1000" spc="-30" dirty="0" smtClean="0"/>
              <a:t>A törvények, rendeletek, közlemények, és általában mindenfajta hivatalos érintkezés jellegzetes nyelvhasználati módja</a:t>
            </a:r>
          </a:p>
          <a:p>
            <a:pPr marL="285750" indent="-285750" algn="just">
              <a:lnSpc>
                <a:spcPct val="150000"/>
              </a:lnSpc>
              <a:buFont typeface="Arial" pitchFamily="34" charset="0"/>
              <a:buChar char="•"/>
            </a:pPr>
            <a:r>
              <a:rPr lang="hu-HU" sz="1300" b="1" dirty="0" smtClean="0"/>
              <a:t>Célja</a:t>
            </a:r>
            <a:r>
              <a:rPr lang="hu-HU" sz="1300" dirty="0" smtClean="0"/>
              <a:t>: a tényközlés, tájékoztatás</a:t>
            </a:r>
          </a:p>
          <a:p>
            <a:pPr marL="285750" indent="-285750" algn="just">
              <a:lnSpc>
                <a:spcPct val="150000"/>
              </a:lnSpc>
              <a:buFont typeface="Arial" pitchFamily="34" charset="0"/>
              <a:buChar char="•"/>
            </a:pPr>
            <a:r>
              <a:rPr lang="hu-HU" sz="1300" b="1" dirty="0" smtClean="0"/>
              <a:t>Jellemzi</a:t>
            </a:r>
            <a:r>
              <a:rPr lang="hu-HU" sz="1300" dirty="0" smtClean="0"/>
              <a:t> a fogalmak pontossága, a tartalmi és formai tagolás, a tárgyilagosság</a:t>
            </a:r>
          </a:p>
          <a:p>
            <a:pPr marL="285750" indent="-285750" algn="just">
              <a:lnSpc>
                <a:spcPct val="150000"/>
              </a:lnSpc>
              <a:buFont typeface="Arial" pitchFamily="34" charset="0"/>
              <a:buChar char="•"/>
            </a:pPr>
            <a:r>
              <a:rPr lang="hu-HU" sz="1300" dirty="0" smtClean="0"/>
              <a:t>Több nyelvi rétegre épül: alapja a jogtudományi szaknyelv, vagy más szakmai csoportnyelvek</a:t>
            </a:r>
          </a:p>
          <a:p>
            <a:pPr marL="285750" indent="-285750" algn="just">
              <a:lnSpc>
                <a:spcPct val="150000"/>
              </a:lnSpc>
              <a:buFont typeface="Arial" pitchFamily="34" charset="0"/>
              <a:buChar char="•"/>
            </a:pPr>
            <a:r>
              <a:rPr lang="hu-HU" sz="1300" b="1" dirty="0" smtClean="0"/>
              <a:t>Szóhasználata</a:t>
            </a:r>
            <a:r>
              <a:rPr lang="hu-HU" sz="1300" dirty="0" smtClean="0"/>
              <a:t>: idegen eredetű műszavak, hivatali/jogi szakkifejezések, elavult formák részleges megőrzése</a:t>
            </a:r>
          </a:p>
          <a:p>
            <a:pPr marL="285750" indent="-285750" algn="just">
              <a:lnSpc>
                <a:spcPct val="150000"/>
              </a:lnSpc>
              <a:buFont typeface="Arial" pitchFamily="34" charset="0"/>
              <a:buChar char="•"/>
            </a:pPr>
            <a:r>
              <a:rPr lang="hu-HU" sz="1300" b="1" dirty="0" smtClean="0"/>
              <a:t>Mondatformálása</a:t>
            </a:r>
            <a:r>
              <a:rPr lang="hu-HU" sz="1300" dirty="0" smtClean="0"/>
              <a:t>: gyakran túlbonyolított alárendelések, pontos kell legyen</a:t>
            </a:r>
          </a:p>
          <a:p>
            <a:pPr marL="285750" indent="-285750" algn="just">
              <a:lnSpc>
                <a:spcPct val="150000"/>
              </a:lnSpc>
              <a:buFont typeface="Arial" pitchFamily="34" charset="0"/>
              <a:buChar char="•"/>
            </a:pPr>
            <a:r>
              <a:rPr lang="hu-HU" sz="1300" b="1" dirty="0" smtClean="0"/>
              <a:t>Szövegformálás</a:t>
            </a:r>
            <a:r>
              <a:rPr lang="hu-HU" sz="1300" dirty="0" smtClean="0"/>
              <a:t>: az egyes szövegtípusokra (törvények, kérvény, jegyzőkönyv stb.) meghatározott szövegformálási szabályok vonatkoznak</a:t>
            </a:r>
          </a:p>
        </p:txBody>
      </p:sp>
    </p:spTree>
    <p:extLst>
      <p:ext uri="{BB962C8B-B14F-4D97-AF65-F5344CB8AC3E}">
        <p14:creationId xmlns:p14="http://schemas.microsoft.com/office/powerpoint/2010/main" val="43365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88136"/>
            <a:ext cx="8856985" cy="4755148"/>
          </a:xfrm>
          <a:prstGeom prst="rect">
            <a:avLst/>
          </a:prstGeom>
          <a:solidFill>
            <a:schemeClr val="accent6">
              <a:lumMod val="40000"/>
              <a:lumOff val="60000"/>
            </a:schemeClr>
          </a:solidFill>
        </p:spPr>
        <p:txBody>
          <a:bodyPr wrap="square" rtlCol="0">
            <a:spAutoFit/>
          </a:bodyPr>
          <a:lstStyle/>
          <a:p>
            <a:pPr>
              <a:lnSpc>
                <a:spcPct val="150000"/>
              </a:lnSpc>
            </a:pPr>
            <a:r>
              <a:rPr lang="hu-HU" sz="1600" b="1" dirty="0" smtClean="0"/>
              <a:t>Feladat </a:t>
            </a:r>
            <a:r>
              <a:rPr lang="hu-HU" sz="1600" b="1" dirty="0"/>
              <a:t>és szövegpélda</a:t>
            </a:r>
            <a:r>
              <a:rPr lang="hu-HU" sz="1600" b="1" dirty="0" smtClean="0"/>
              <a:t>:</a:t>
            </a:r>
          </a:p>
          <a:p>
            <a:pPr marL="285750" indent="-285750">
              <a:buFont typeface="Arial" pitchFamily="34" charset="0"/>
              <a:buChar char="•"/>
            </a:pPr>
            <a:r>
              <a:rPr lang="hu-HU" sz="1600" b="1" dirty="0"/>
              <a:t>Milyen stílusréteg sajátosságai figyelhetőek meg az alábbi szövegben? Indokold válaszod</a:t>
            </a:r>
            <a:r>
              <a:rPr lang="hu-HU" sz="1600" b="1" dirty="0" smtClean="0"/>
              <a:t>!</a:t>
            </a:r>
            <a:endParaRPr lang="ro-RO" sz="1600" dirty="0"/>
          </a:p>
          <a:p>
            <a:pPr algn="ctr"/>
            <a:r>
              <a:rPr lang="hu-HU" sz="1300" b="1" dirty="0"/>
              <a:t> </a:t>
            </a:r>
            <a:r>
              <a:rPr lang="hu-HU" sz="1300" b="1" i="1" dirty="0"/>
              <a:t>KÉRVÉNY</a:t>
            </a:r>
            <a:endParaRPr lang="ro-RO" sz="1300" i="1" dirty="0"/>
          </a:p>
          <a:p>
            <a:endParaRPr lang="ro-RO" sz="1300" i="1" dirty="0"/>
          </a:p>
          <a:p>
            <a:r>
              <a:rPr lang="hu-HU" sz="1300" i="1" dirty="0"/>
              <a:t>A  </a:t>
            </a:r>
            <a:r>
              <a:rPr lang="hu-HU" sz="1300" i="1" dirty="0" smtClean="0"/>
              <a:t>Nagy Ervin Kollégium  </a:t>
            </a:r>
            <a:r>
              <a:rPr lang="hu-HU" sz="1300" i="1" dirty="0"/>
              <a:t>Igazgatójának	</a:t>
            </a:r>
            <a:endParaRPr lang="hu-HU" sz="1300" i="1" dirty="0" smtClean="0"/>
          </a:p>
          <a:p>
            <a:r>
              <a:rPr lang="hu-HU" sz="1300" i="1" dirty="0" smtClean="0"/>
              <a:t>Székelyudvarhely</a:t>
            </a:r>
            <a:r>
              <a:rPr lang="hu-HU" sz="1300" i="1" dirty="0"/>
              <a:t>, Margaréta u. </a:t>
            </a:r>
            <a:r>
              <a:rPr lang="hu-HU" sz="1300" i="1" dirty="0" smtClean="0"/>
              <a:t>3.</a:t>
            </a:r>
            <a:r>
              <a:rPr lang="hu-HU" sz="1300" i="1" dirty="0"/>
              <a:t>			</a:t>
            </a:r>
            <a:endParaRPr lang="hu-HU" sz="1300" i="1" dirty="0" smtClean="0"/>
          </a:p>
          <a:p>
            <a:r>
              <a:rPr lang="hu-HU" sz="1300" i="1" dirty="0"/>
              <a:t>		 </a:t>
            </a:r>
            <a:r>
              <a:rPr lang="hu-HU" sz="1300" i="1" dirty="0" smtClean="0"/>
              <a:t>		</a:t>
            </a:r>
            <a:r>
              <a:rPr lang="hu-HU" sz="1300" i="1" dirty="0"/>
              <a:t> </a:t>
            </a:r>
            <a:endParaRPr lang="ro-RO" sz="1300" i="1" dirty="0"/>
          </a:p>
          <a:p>
            <a:r>
              <a:rPr lang="hu-HU" sz="1300" b="1" i="1" dirty="0" smtClean="0"/>
              <a:t>			Tisztelt </a:t>
            </a:r>
            <a:r>
              <a:rPr lang="hu-HU" sz="1300" b="1" i="1" dirty="0"/>
              <a:t>Igazgató Asszony/Úr</a:t>
            </a:r>
            <a:r>
              <a:rPr lang="hu-HU" sz="1300" b="1" i="1" dirty="0" smtClean="0"/>
              <a:t>!</a:t>
            </a:r>
          </a:p>
          <a:p>
            <a:endParaRPr lang="ro-RO" sz="1300" i="1" dirty="0"/>
          </a:p>
          <a:p>
            <a:r>
              <a:rPr lang="hu-HU" sz="1300" i="1" dirty="0" smtClean="0"/>
              <a:t>	Tóth </a:t>
            </a:r>
            <a:r>
              <a:rPr lang="hu-HU" sz="1300" i="1" dirty="0"/>
              <a:t>Krisztina, </a:t>
            </a:r>
            <a:r>
              <a:rPr lang="hu-HU" sz="1300" i="1" dirty="0" smtClean="0"/>
              <a:t>a Nagy Ervin Gimnázium </a:t>
            </a:r>
            <a:r>
              <a:rPr lang="hu-HU" sz="1300" i="1" dirty="0"/>
              <a:t>leendő tanulója azzal a kéréssel fordulok Igazgató </a:t>
            </a:r>
            <a:r>
              <a:rPr lang="hu-HU" sz="1300" i="1" dirty="0" smtClean="0"/>
              <a:t>Úrhoz</a:t>
            </a:r>
            <a:r>
              <a:rPr lang="hu-HU" sz="1300" i="1" dirty="0"/>
              <a:t>, hogy szíveskedjék engem a 2008/09-es tanév </a:t>
            </a:r>
            <a:r>
              <a:rPr lang="hu-HU" sz="1300" i="1" dirty="0" smtClean="0"/>
              <a:t>kezdetétől </a:t>
            </a:r>
            <a:r>
              <a:rPr lang="hu-HU" sz="1300" i="1" dirty="0"/>
              <a:t>kollégiumi bentlakó diáknak fölvenni.</a:t>
            </a:r>
            <a:endParaRPr lang="ro-RO" sz="1300" i="1" dirty="0"/>
          </a:p>
          <a:p>
            <a:r>
              <a:rPr lang="hu-HU" sz="1300" i="1" dirty="0" smtClean="0"/>
              <a:t>	A </a:t>
            </a:r>
            <a:r>
              <a:rPr lang="hu-HU" sz="1300" i="1" dirty="0"/>
              <a:t>gimnáziumba már fölvételt nyertem, és úgy tudom, a kollégiumban sincs betöltve valamennyi </a:t>
            </a:r>
            <a:r>
              <a:rPr lang="hu-HU" sz="1300" i="1" dirty="0" smtClean="0"/>
              <a:t>férőhely</a:t>
            </a:r>
            <a:r>
              <a:rPr lang="hu-HU" sz="1300" i="1" dirty="0"/>
              <a:t>.</a:t>
            </a:r>
            <a:endParaRPr lang="ro-RO" sz="1300" i="1" dirty="0"/>
          </a:p>
          <a:p>
            <a:r>
              <a:rPr lang="hu-HU" sz="1300" i="1" dirty="0" smtClean="0"/>
              <a:t>	Mivel </a:t>
            </a:r>
            <a:r>
              <a:rPr lang="hu-HU" sz="1300" i="1" dirty="0"/>
              <a:t>lakóhelyünk az iskolától 26 km-re van, a bejárás - különösen a téli hónapokban - nehézséget okozna, és nagy </a:t>
            </a:r>
            <a:r>
              <a:rPr lang="hu-HU" sz="1300" i="1" dirty="0" smtClean="0"/>
              <a:t>időveszteséggel </a:t>
            </a:r>
            <a:r>
              <a:rPr lang="hu-HU" sz="1300" i="1" dirty="0"/>
              <a:t>járna.  Szüleim kiskeresetű emberek, két kistestvérem még otthon általános iskolás. A kollégiumi elhelyezés azt jelentené, hogy nyugodtabban tanulhatnék, emellett csakis a városban lakással nyílnék </a:t>
            </a:r>
            <a:r>
              <a:rPr lang="hu-HU" sz="1300" i="1" dirty="0" smtClean="0"/>
              <a:t>lehetéségem </a:t>
            </a:r>
            <a:r>
              <a:rPr lang="hu-HU" sz="1300" i="1" dirty="0"/>
              <a:t>arra, hogy a </a:t>
            </a:r>
            <a:r>
              <a:rPr lang="hu-HU" sz="1300" i="1" dirty="0" smtClean="0"/>
              <a:t>hegedűtanulást </a:t>
            </a:r>
            <a:r>
              <a:rPr lang="hu-HU" sz="1300" i="1" dirty="0"/>
              <a:t>folytathassam.</a:t>
            </a:r>
            <a:endParaRPr lang="ro-RO" sz="1300" i="1" dirty="0"/>
          </a:p>
          <a:p>
            <a:r>
              <a:rPr lang="hu-HU" sz="1300" i="1" dirty="0" smtClean="0"/>
              <a:t>	Indokaim </a:t>
            </a:r>
            <a:r>
              <a:rPr lang="hu-HU" sz="1300" i="1" dirty="0"/>
              <a:t>szíves mérlegelése alapján kérem Igazgató Asszony/Úr </a:t>
            </a:r>
            <a:r>
              <a:rPr lang="hu-HU" sz="1300" i="1" dirty="0" smtClean="0"/>
              <a:t>kedvező </a:t>
            </a:r>
            <a:r>
              <a:rPr lang="hu-HU" sz="1300" i="1" dirty="0"/>
              <a:t>döntését. </a:t>
            </a:r>
            <a:endParaRPr lang="ro-RO" sz="1300" i="1" dirty="0"/>
          </a:p>
          <a:p>
            <a:r>
              <a:rPr lang="hu-HU" sz="1300" i="1" dirty="0"/>
              <a:t> </a:t>
            </a:r>
            <a:endParaRPr lang="ro-RO" sz="1300" i="1" dirty="0"/>
          </a:p>
          <a:p>
            <a:r>
              <a:rPr lang="hu-HU" sz="1300" i="1" dirty="0" smtClean="0"/>
              <a:t>	</a:t>
            </a:r>
            <a:r>
              <a:rPr lang="hu-HU" sz="1300" i="1" dirty="0"/>
              <a:t>Székelykeresztúr, </a:t>
            </a:r>
            <a:r>
              <a:rPr lang="hu-HU" sz="1300" i="1" dirty="0" smtClean="0"/>
              <a:t>					Tisztelettel</a:t>
            </a:r>
            <a:r>
              <a:rPr lang="hu-HU" sz="1300" i="1" dirty="0"/>
              <a:t>:</a:t>
            </a:r>
            <a:endParaRPr lang="hu-HU" sz="1300" i="1" dirty="0" smtClean="0"/>
          </a:p>
          <a:p>
            <a:r>
              <a:rPr lang="hu-HU" sz="1300" i="1" dirty="0"/>
              <a:t>	</a:t>
            </a:r>
            <a:r>
              <a:rPr lang="hu-HU" sz="1300" i="1" dirty="0" smtClean="0"/>
              <a:t>2008</a:t>
            </a:r>
            <a:r>
              <a:rPr lang="hu-HU" sz="1300" i="1" dirty="0"/>
              <a:t>. augusztus 17</a:t>
            </a:r>
            <a:r>
              <a:rPr lang="hu-HU" sz="1300" i="1" dirty="0" smtClean="0"/>
              <a:t>.</a:t>
            </a:r>
            <a:r>
              <a:rPr lang="hu-HU" sz="1300" i="1" dirty="0"/>
              <a:t> </a:t>
            </a:r>
            <a:r>
              <a:rPr lang="hu-HU" sz="1300" i="1" dirty="0" smtClean="0"/>
              <a:t>				Tóth Krisztina</a:t>
            </a:r>
            <a:endParaRPr lang="ro-RO" sz="1300" i="1" dirty="0"/>
          </a:p>
        </p:txBody>
      </p:sp>
    </p:spTree>
    <p:extLst>
      <p:ext uri="{BB962C8B-B14F-4D97-AF65-F5344CB8AC3E}">
        <p14:creationId xmlns:p14="http://schemas.microsoft.com/office/powerpoint/2010/main" val="117797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2820" y="195464"/>
            <a:ext cx="8784976" cy="461665"/>
          </a:xfrm>
          <a:prstGeom prst="rect">
            <a:avLst/>
          </a:prstGeom>
          <a:solidFill>
            <a:schemeClr val="accent3">
              <a:lumMod val="60000"/>
              <a:lumOff val="40000"/>
            </a:schemeClr>
          </a:solidFill>
        </p:spPr>
        <p:txBody>
          <a:bodyPr wrap="square" rtlCol="0">
            <a:spAutoFit/>
          </a:bodyPr>
          <a:lstStyle/>
          <a:p>
            <a:pPr algn="ctr"/>
            <a:r>
              <a:rPr lang="hu-HU" sz="2400" b="1" dirty="0" smtClean="0">
                <a:solidFill>
                  <a:schemeClr val="tx2">
                    <a:lumMod val="75000"/>
                  </a:schemeClr>
                </a:solidFill>
              </a:rPr>
              <a:t>2. Közéleti</a:t>
            </a:r>
            <a:r>
              <a:rPr lang="hu-HU" sz="2400" b="1" dirty="0">
                <a:solidFill>
                  <a:schemeClr val="tx2">
                    <a:lumMod val="75000"/>
                  </a:schemeClr>
                </a:solidFill>
              </a:rPr>
              <a:t> </a:t>
            </a:r>
            <a:r>
              <a:rPr lang="hu-HU" sz="2400" b="1" dirty="0" smtClean="0">
                <a:solidFill>
                  <a:schemeClr val="tx2">
                    <a:lumMod val="75000"/>
                  </a:schemeClr>
                </a:solidFill>
              </a:rPr>
              <a:t>stílusréteg</a:t>
            </a:r>
            <a:endParaRPr lang="ru-RU" sz="2400" b="1" dirty="0">
              <a:solidFill>
                <a:schemeClr val="tx2">
                  <a:lumMod val="75000"/>
                </a:schemeClr>
              </a:solidFill>
            </a:endParaRPr>
          </a:p>
        </p:txBody>
      </p:sp>
      <p:sp>
        <p:nvSpPr>
          <p:cNvPr id="3" name="TextBox 2"/>
          <p:cNvSpPr txBox="1"/>
          <p:nvPr/>
        </p:nvSpPr>
        <p:spPr>
          <a:xfrm>
            <a:off x="232667" y="679806"/>
            <a:ext cx="8784976" cy="4243469"/>
          </a:xfrm>
          <a:prstGeom prst="rect">
            <a:avLst/>
          </a:prstGeom>
          <a:noFill/>
        </p:spPr>
        <p:txBody>
          <a:bodyPr wrap="square" rtlCol="0">
            <a:spAutoFit/>
          </a:bodyPr>
          <a:lstStyle/>
          <a:p>
            <a:pPr algn="ctr"/>
            <a:r>
              <a:rPr lang="hu-HU" b="1" dirty="0" smtClean="0">
                <a:solidFill>
                  <a:schemeClr val="bg2">
                    <a:lumMod val="25000"/>
                  </a:schemeClr>
                </a:solidFill>
              </a:rPr>
              <a:t>2.2. A közéleti stílus szóbeli változata – </a:t>
            </a:r>
          </a:p>
          <a:p>
            <a:pPr algn="ctr"/>
            <a:r>
              <a:rPr lang="hu-HU" b="1" dirty="0" smtClean="0">
                <a:solidFill>
                  <a:schemeClr val="bg2">
                    <a:lumMod val="25000"/>
                  </a:schemeClr>
                </a:solidFill>
              </a:rPr>
              <a:t>A SZÓNOKI/RETORIKAI STÍLUS</a:t>
            </a:r>
          </a:p>
          <a:p>
            <a:endParaRPr lang="hu-HU" sz="1100" dirty="0"/>
          </a:p>
          <a:p>
            <a:pPr marL="285750" indent="-285750">
              <a:lnSpc>
                <a:spcPct val="150000"/>
              </a:lnSpc>
              <a:buFont typeface="Arial" pitchFamily="34" charset="0"/>
              <a:buChar char="•"/>
            </a:pPr>
            <a:r>
              <a:rPr lang="hu-HU" sz="1350" dirty="0" smtClean="0"/>
              <a:t>Kisebb-nagyobb nyilvánosság előtt elhangzó igényes nyelvi forma</a:t>
            </a:r>
          </a:p>
          <a:p>
            <a:pPr marL="285750" indent="-285750">
              <a:lnSpc>
                <a:spcPct val="150000"/>
              </a:lnSpc>
              <a:buFont typeface="Arial" pitchFamily="34" charset="0"/>
              <a:buChar char="•"/>
            </a:pPr>
            <a:r>
              <a:rPr lang="hu-HU" sz="1350" b="1" dirty="0" smtClean="0"/>
              <a:t>Célja</a:t>
            </a:r>
            <a:r>
              <a:rPr lang="hu-HU" sz="1350" dirty="0" smtClean="0"/>
              <a:t> a tájékoztatás, meggyőzés</a:t>
            </a:r>
          </a:p>
          <a:p>
            <a:pPr marL="285750" indent="-285750">
              <a:lnSpc>
                <a:spcPct val="150000"/>
              </a:lnSpc>
              <a:buFont typeface="Arial" pitchFamily="34" charset="0"/>
              <a:buChar char="•"/>
            </a:pPr>
            <a:r>
              <a:rPr lang="hu-HU" sz="1350" b="1" dirty="0" smtClean="0"/>
              <a:t>Szóhasználata</a:t>
            </a:r>
            <a:r>
              <a:rPr lang="hu-HU" sz="1350" dirty="0" smtClean="0"/>
              <a:t>: igényes, választékos, ünnepélyes, sokszor túlzó szavakat használ, művészi eszközökkel él a meggyőzés érdekében</a:t>
            </a:r>
          </a:p>
          <a:p>
            <a:pPr marL="285750" indent="-285750">
              <a:lnSpc>
                <a:spcPct val="150000"/>
              </a:lnSpc>
              <a:buFont typeface="Arial" pitchFamily="34" charset="0"/>
              <a:buChar char="•"/>
            </a:pPr>
            <a:r>
              <a:rPr lang="hu-HU" sz="1350" b="1" dirty="0" smtClean="0"/>
              <a:t>Mondat- és szövegszerkesztése</a:t>
            </a:r>
            <a:r>
              <a:rPr lang="hu-HU" sz="1350" dirty="0" smtClean="0"/>
              <a:t>: tudatos, átgondolt, logikusan felépített; világos, előrehaladó szerkezet; gyakori vissza- és előreutalások, ismétlések</a:t>
            </a:r>
          </a:p>
          <a:p>
            <a:pPr marL="285750" indent="-285750">
              <a:lnSpc>
                <a:spcPct val="150000"/>
              </a:lnSpc>
              <a:buFont typeface="Arial" pitchFamily="34" charset="0"/>
              <a:buChar char="•"/>
            </a:pPr>
            <a:r>
              <a:rPr lang="hu-HU" sz="1350" b="1" dirty="0" smtClean="0"/>
              <a:t>Szerkezeti részei</a:t>
            </a:r>
            <a:r>
              <a:rPr lang="hu-HU" sz="1350" dirty="0" smtClean="0"/>
              <a:t>:</a:t>
            </a:r>
          </a:p>
          <a:p>
            <a:pPr marL="285750" indent="-285750">
              <a:lnSpc>
                <a:spcPct val="150000"/>
              </a:lnSpc>
              <a:buFontTx/>
              <a:buChar char="-"/>
            </a:pPr>
            <a:r>
              <a:rPr lang="hu-HU" sz="1350" i="1" dirty="0" smtClean="0"/>
              <a:t>bevezetés</a:t>
            </a:r>
            <a:r>
              <a:rPr lang="hu-HU" sz="1350" dirty="0" smtClean="0"/>
              <a:t>: kapcsolatteremtés, figyelem felkeltése, témajelölés, a kifejtés menetének vázlata</a:t>
            </a:r>
          </a:p>
          <a:p>
            <a:pPr marL="285750" indent="-285750">
              <a:lnSpc>
                <a:spcPct val="150000"/>
              </a:lnSpc>
              <a:buFontTx/>
              <a:buChar char="-"/>
            </a:pPr>
            <a:r>
              <a:rPr lang="hu-HU" sz="1350" i="1" dirty="0" smtClean="0"/>
              <a:t>tárgyalás</a:t>
            </a:r>
            <a:r>
              <a:rPr lang="hu-HU" sz="1350" dirty="0" smtClean="0"/>
              <a:t>: tétel bizonyítása érvek felsorakoztatásával, esetleges cáfolatok beépítése</a:t>
            </a:r>
          </a:p>
          <a:p>
            <a:pPr marL="285750" indent="-285750">
              <a:lnSpc>
                <a:spcPct val="150000"/>
              </a:lnSpc>
              <a:buFontTx/>
              <a:buChar char="-"/>
            </a:pPr>
            <a:r>
              <a:rPr lang="hu-HU" sz="1350" i="1" dirty="0"/>
              <a:t>b</a:t>
            </a:r>
            <a:r>
              <a:rPr lang="hu-HU" sz="1350" i="1" dirty="0" smtClean="0"/>
              <a:t>efejezés</a:t>
            </a:r>
            <a:r>
              <a:rPr lang="hu-HU" sz="1350" dirty="0" smtClean="0"/>
              <a:t>: összegzés, kitekintés a jövőre, hallgatóság megszólítása</a:t>
            </a:r>
          </a:p>
          <a:p>
            <a:pPr marL="285750" indent="-285750">
              <a:lnSpc>
                <a:spcPct val="150000"/>
              </a:lnSpc>
              <a:buFont typeface="Arial" pitchFamily="34" charset="0"/>
              <a:buChar char="•"/>
            </a:pPr>
            <a:r>
              <a:rPr lang="hu-HU" sz="1350" b="1" dirty="0" smtClean="0"/>
              <a:t>Szövegfajtái</a:t>
            </a:r>
            <a:r>
              <a:rPr lang="hu-HU" sz="1350" dirty="0" smtClean="0"/>
              <a:t>: prédikáció, politikai szónoklat, alkalmi beszédek</a:t>
            </a:r>
            <a:endParaRPr lang="ru-RU" sz="1350" dirty="0"/>
          </a:p>
        </p:txBody>
      </p:sp>
    </p:spTree>
    <p:extLst>
      <p:ext uri="{BB962C8B-B14F-4D97-AF65-F5344CB8AC3E}">
        <p14:creationId xmlns:p14="http://schemas.microsoft.com/office/powerpoint/2010/main" val="325877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1" y="195487"/>
            <a:ext cx="8687995" cy="4555093"/>
          </a:xfrm>
          <a:prstGeom prst="rect">
            <a:avLst/>
          </a:prstGeom>
          <a:solidFill>
            <a:schemeClr val="accent6">
              <a:lumMod val="40000"/>
              <a:lumOff val="60000"/>
            </a:schemeClr>
          </a:solidFill>
        </p:spPr>
        <p:txBody>
          <a:bodyPr wrap="square" rtlCol="0">
            <a:spAutoFit/>
          </a:bodyPr>
          <a:lstStyle/>
          <a:p>
            <a:pPr>
              <a:lnSpc>
                <a:spcPct val="150000"/>
              </a:lnSpc>
            </a:pPr>
            <a:r>
              <a:rPr lang="hu-HU" sz="1600" b="1" dirty="0"/>
              <a:t>Feladat és szövegpélda:</a:t>
            </a:r>
          </a:p>
          <a:p>
            <a:pPr marL="285750" indent="-285750">
              <a:buFont typeface="Arial" pitchFamily="34" charset="0"/>
              <a:buChar char="•"/>
            </a:pPr>
            <a:r>
              <a:rPr lang="hu-HU" sz="1600" b="1" dirty="0"/>
              <a:t>Milyen stílusréteg sajátosságai figyelhetőek meg az alábbi szövegben? Indokold válaszod</a:t>
            </a:r>
            <a:r>
              <a:rPr lang="hu-HU" sz="1600" b="1" dirty="0" smtClean="0"/>
              <a:t>!</a:t>
            </a:r>
          </a:p>
          <a:p>
            <a:endParaRPr lang="hu-HU" dirty="0"/>
          </a:p>
          <a:p>
            <a:endParaRPr lang="ro-RO" dirty="0"/>
          </a:p>
          <a:p>
            <a:r>
              <a:rPr lang="ro-RO" sz="1600" i="1" dirty="0" smtClean="0"/>
              <a:t>	</a:t>
            </a:r>
            <a:r>
              <a:rPr lang="ro-RO" sz="1400" i="1" dirty="0" smtClean="0"/>
              <a:t>„Az </a:t>
            </a:r>
            <a:r>
              <a:rPr lang="ro-RO" sz="1400" i="1" dirty="0"/>
              <a:t>elkövetkező években hallani fogtok egy hangot, ami sokféle formában hallatszott a történelem folyamán, ami a legveszélyesebb hang. A bennünk lévő ősi ösztönre hivatkozik: az emberi előítéletre. Megpróbál bennünket szétválasztani fehérekre és feketékre, keresztényekre és zsidókra, férfiakra és nőkre. Ha sikerül bennünket elválasztani embertársainktól, gonosz hatalmát ráerőlteti a megosztott társadalomra. </a:t>
            </a:r>
            <a:r>
              <a:rPr lang="ro-RO" sz="1400" b="1" i="1" dirty="0"/>
              <a:t>Ne hallgassatok erre a hangra! Inkább hallgassatok arra </a:t>
            </a:r>
            <a:r>
              <a:rPr lang="ro-RO" sz="1400" i="1" dirty="0"/>
              <a:t>a belső hangra, ami azt mondja, hogy az emberiség harmóniában éljen, tisztelje minden egyes ember jogát és méltóságát. </a:t>
            </a:r>
            <a:r>
              <a:rPr lang="ro-RO" sz="1400" b="1" i="1" dirty="0"/>
              <a:t>Kérlek benneteket</a:t>
            </a:r>
            <a:r>
              <a:rPr lang="ro-RO" sz="1400" i="1" dirty="0"/>
              <a:t>, használjátok tehetségeteket – ezt a nagy belső értéket – egy jobb világ, egy élhető világ megteremtésére, amelyben mindnyájunk számára jut hely. Collegiumunk fiai és leányai, az egész emberiség fivéretek és nővéretek, </a:t>
            </a:r>
            <a:r>
              <a:rPr lang="ro-RO" sz="1400" b="1" i="1" dirty="0"/>
              <a:t>és ti fivéreitek és nővéreitek őrzői vagytok!</a:t>
            </a:r>
            <a:endParaRPr lang="ro-RO" sz="1400" b="1" dirty="0"/>
          </a:p>
          <a:p>
            <a:pPr algn="r"/>
            <a:r>
              <a:rPr lang="ro-RO" sz="1400" dirty="0"/>
              <a:t>                                                                               (Kemény János rektori beszéde</a:t>
            </a:r>
            <a:r>
              <a:rPr lang="ro-RO" sz="1400" dirty="0" smtClean="0"/>
              <a:t>)</a:t>
            </a:r>
          </a:p>
          <a:p>
            <a:pPr algn="r"/>
            <a:endParaRPr lang="ro-RO" sz="1400" dirty="0"/>
          </a:p>
          <a:p>
            <a:pPr algn="r"/>
            <a:endParaRPr lang="ro-RO" sz="1400" dirty="0" smtClean="0"/>
          </a:p>
          <a:p>
            <a:pPr algn="r"/>
            <a:endParaRPr lang="ro-RO" sz="1400" dirty="0"/>
          </a:p>
          <a:p>
            <a:pPr algn="r"/>
            <a:endParaRPr lang="ro-RO" sz="1400" dirty="0" smtClean="0"/>
          </a:p>
        </p:txBody>
      </p:sp>
    </p:spTree>
    <p:extLst>
      <p:ext uri="{BB962C8B-B14F-4D97-AF65-F5344CB8AC3E}">
        <p14:creationId xmlns:p14="http://schemas.microsoft.com/office/powerpoint/2010/main" val="993623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z="2800" dirty="0">
                <a:solidFill>
                  <a:schemeClr val="bg1"/>
                </a:solidFill>
              </a:rPr>
              <a:t>FOGALMA</a:t>
            </a:r>
            <a:r>
              <a:rPr lang="hu-HU" sz="4400" dirty="0">
                <a:solidFill>
                  <a:schemeClr val="tx1"/>
                </a:solidFill>
              </a:rPr>
              <a:t/>
            </a:r>
            <a:br>
              <a:rPr lang="hu-HU" sz="4400" dirty="0">
                <a:solidFill>
                  <a:schemeClr val="tx1"/>
                </a:solidFill>
              </a:rPr>
            </a:br>
            <a:endParaRPr lang="ro-RO" dirty="0">
              <a:ln w="10541" cmpd="sng">
                <a:solidFill>
                  <a:schemeClr val="accent1">
                    <a:shade val="88000"/>
                    <a:satMod val="110000"/>
                  </a:schemeClr>
                </a:solidFill>
                <a:prstDash val="solid"/>
              </a:ln>
              <a:solidFill>
                <a:schemeClr val="tx1"/>
              </a:solidFill>
            </a:endParaRPr>
          </a:p>
        </p:txBody>
      </p:sp>
      <p:sp>
        <p:nvSpPr>
          <p:cNvPr id="3" name="Text Placeholder 2"/>
          <p:cNvSpPr>
            <a:spLocks noGrp="1"/>
          </p:cNvSpPr>
          <p:nvPr>
            <p:ph type="body" idx="2"/>
          </p:nvPr>
        </p:nvSpPr>
        <p:spPr>
          <a:xfrm>
            <a:off x="323527" y="1491631"/>
            <a:ext cx="3038873" cy="3108722"/>
          </a:xfrm>
        </p:spPr>
        <p:txBody>
          <a:bodyPr>
            <a:normAutofit/>
          </a:bodyPr>
          <a:lstStyle/>
          <a:p>
            <a:r>
              <a:rPr lang="hu-HU" sz="2300" b="1" dirty="0">
                <a:ln w="10541" cmpd="sng">
                  <a:solidFill>
                    <a:schemeClr val="accent1">
                      <a:shade val="88000"/>
                      <a:satMod val="110000"/>
                    </a:schemeClr>
                  </a:solidFill>
                  <a:prstDash val="solid"/>
                </a:ln>
                <a:solidFill>
                  <a:schemeClr val="bg1"/>
                </a:solidFill>
              </a:rPr>
              <a:t>Mi a kommunikáció?</a:t>
            </a:r>
            <a:endParaRPr lang="ro-RO" sz="2300" b="1" dirty="0">
              <a:solidFill>
                <a:schemeClr val="bg1"/>
              </a:solidFill>
            </a:endParaRPr>
          </a:p>
        </p:txBody>
      </p:sp>
      <p:sp>
        <p:nvSpPr>
          <p:cNvPr id="4" name="Content Placeholder 3"/>
          <p:cNvSpPr>
            <a:spLocks noGrp="1"/>
          </p:cNvSpPr>
          <p:nvPr>
            <p:ph sz="quarter" idx="1"/>
          </p:nvPr>
        </p:nvSpPr>
        <p:spPr/>
        <p:txBody>
          <a:bodyPr>
            <a:normAutofit fontScale="70000" lnSpcReduction="20000"/>
          </a:bodyPr>
          <a:lstStyle/>
          <a:p>
            <a:pPr marL="285750" indent="-285750">
              <a:lnSpc>
                <a:spcPct val="200000"/>
              </a:lnSpc>
              <a:buFont typeface="Arial" pitchFamily="34" charset="0"/>
              <a:buChar char="•"/>
            </a:pPr>
            <a:r>
              <a:rPr lang="hu-HU" sz="2800" dirty="0" smtClean="0"/>
              <a:t>A latin </a:t>
            </a:r>
            <a:r>
              <a:rPr lang="hu-HU" sz="2800" i="1" dirty="0" err="1"/>
              <a:t>communis</a:t>
            </a:r>
            <a:r>
              <a:rPr lang="hu-HU" sz="2800" i="1" dirty="0"/>
              <a:t> </a:t>
            </a:r>
            <a:r>
              <a:rPr lang="hu-HU" sz="2800" dirty="0"/>
              <a:t>szóból ered, jelentése </a:t>
            </a:r>
            <a:r>
              <a:rPr lang="hu-HU" sz="2800" b="1" i="1" dirty="0"/>
              <a:t>közös, köz</a:t>
            </a:r>
          </a:p>
          <a:p>
            <a:pPr marL="285750" indent="-285750">
              <a:lnSpc>
                <a:spcPct val="200000"/>
              </a:lnSpc>
              <a:buFont typeface="Arial" pitchFamily="34" charset="0"/>
              <a:buChar char="•"/>
            </a:pPr>
            <a:r>
              <a:rPr lang="hu-HU" sz="2800" i="1" dirty="0" err="1"/>
              <a:t>Communicare</a:t>
            </a:r>
            <a:r>
              <a:rPr lang="hu-HU" sz="2800" i="1" dirty="0"/>
              <a:t> ≈ </a:t>
            </a:r>
            <a:r>
              <a:rPr lang="hu-HU" sz="2800" b="1" i="1" dirty="0"/>
              <a:t>megoszt, közössé </a:t>
            </a:r>
            <a:r>
              <a:rPr lang="hu-HU" sz="2800" b="1" i="1" dirty="0" smtClean="0"/>
              <a:t>tesz</a:t>
            </a:r>
            <a:endParaRPr lang="hu-HU" sz="2800" b="1" i="1" dirty="0"/>
          </a:p>
          <a:p>
            <a:pPr>
              <a:lnSpc>
                <a:spcPct val="200000"/>
              </a:lnSpc>
            </a:pPr>
            <a:r>
              <a:rPr lang="hu-HU" sz="2800" dirty="0"/>
              <a:t>A kommunikáció tehát nem más, mint </a:t>
            </a:r>
            <a:r>
              <a:rPr lang="hu-HU" sz="2800" b="1" i="1" dirty="0">
                <a:ln w="10541" cmpd="sng">
                  <a:solidFill>
                    <a:schemeClr val="accent1">
                      <a:shade val="88000"/>
                      <a:satMod val="110000"/>
                    </a:schemeClr>
                  </a:solidFill>
                  <a:prstDash val="solid"/>
                </a:ln>
                <a:solidFill>
                  <a:schemeClr val="accent1">
                    <a:lumMod val="75000"/>
                  </a:schemeClr>
                </a:solidFill>
              </a:rPr>
              <a:t>közlés, információcsere valamilyen jelrendszer segítségével.</a:t>
            </a:r>
            <a:endParaRPr lang="ro-RO" sz="2800" b="1" i="1" dirty="0">
              <a:ln w="10541" cmpd="sng">
                <a:solidFill>
                  <a:schemeClr val="accent1">
                    <a:shade val="88000"/>
                    <a:satMod val="110000"/>
                  </a:schemeClr>
                </a:solidFill>
                <a:prstDash val="solid"/>
              </a:ln>
              <a:solidFill>
                <a:schemeClr val="accent1">
                  <a:lumMod val="75000"/>
                </a:schemeClr>
              </a:solidFill>
            </a:endParaRPr>
          </a:p>
          <a:p>
            <a:endParaRPr lang="ro-RO" dirty="0"/>
          </a:p>
        </p:txBody>
      </p:sp>
    </p:spTree>
    <p:extLst>
      <p:ext uri="{BB962C8B-B14F-4D97-AF65-F5344CB8AC3E}">
        <p14:creationId xmlns:p14="http://schemas.microsoft.com/office/powerpoint/2010/main" val="146421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1" y="110418"/>
            <a:ext cx="8856985" cy="461665"/>
          </a:xfrm>
          <a:prstGeom prst="rect">
            <a:avLst/>
          </a:prstGeom>
          <a:solidFill>
            <a:schemeClr val="accent3">
              <a:lumMod val="60000"/>
              <a:lumOff val="40000"/>
            </a:schemeClr>
          </a:solidFill>
        </p:spPr>
        <p:txBody>
          <a:bodyPr wrap="square" rtlCol="0">
            <a:spAutoFit/>
          </a:bodyPr>
          <a:lstStyle/>
          <a:p>
            <a:pPr algn="ctr"/>
            <a:r>
              <a:rPr lang="hu-HU" sz="2400" b="1" dirty="0" smtClean="0">
                <a:solidFill>
                  <a:schemeClr val="tx2">
                    <a:lumMod val="75000"/>
                  </a:schemeClr>
                </a:solidFill>
              </a:rPr>
              <a:t>3. A tudományos stílus </a:t>
            </a:r>
            <a:endParaRPr lang="ru-RU" sz="2400" b="1" dirty="0">
              <a:solidFill>
                <a:schemeClr val="tx2">
                  <a:lumMod val="75000"/>
                </a:schemeClr>
              </a:solidFill>
            </a:endParaRPr>
          </a:p>
        </p:txBody>
      </p:sp>
      <p:sp>
        <p:nvSpPr>
          <p:cNvPr id="3" name="TextBox 2"/>
          <p:cNvSpPr txBox="1"/>
          <p:nvPr/>
        </p:nvSpPr>
        <p:spPr>
          <a:xfrm>
            <a:off x="179511" y="543215"/>
            <a:ext cx="4176464" cy="984885"/>
          </a:xfrm>
          <a:prstGeom prst="rect">
            <a:avLst/>
          </a:prstGeom>
          <a:noFill/>
        </p:spPr>
        <p:txBody>
          <a:bodyPr wrap="square" rtlCol="0">
            <a:spAutoFit/>
          </a:bodyPr>
          <a:lstStyle/>
          <a:p>
            <a:r>
              <a:rPr lang="hu-HU" sz="1600" b="1" dirty="0" smtClean="0"/>
              <a:t>Általános jellemzői</a:t>
            </a:r>
          </a:p>
          <a:p>
            <a:pPr marL="285750" indent="-285750">
              <a:lnSpc>
                <a:spcPct val="150000"/>
              </a:lnSpc>
              <a:buFont typeface="Arial" pitchFamily="34" charset="0"/>
              <a:buChar char="•"/>
            </a:pPr>
            <a:r>
              <a:rPr lang="hu-HU" sz="1400" dirty="0">
                <a:solidFill>
                  <a:srgbClr val="C00000"/>
                </a:solidFill>
              </a:rPr>
              <a:t>t</a:t>
            </a:r>
            <a:r>
              <a:rPr lang="hu-HU" sz="1400" dirty="0" smtClean="0">
                <a:solidFill>
                  <a:srgbClr val="C00000"/>
                </a:solidFill>
              </a:rPr>
              <a:t>árgyilagos, egyértelmű, pontos</a:t>
            </a:r>
          </a:p>
          <a:p>
            <a:pPr marL="285750" indent="-285750">
              <a:lnSpc>
                <a:spcPct val="150000"/>
              </a:lnSpc>
              <a:buFont typeface="Arial" pitchFamily="34" charset="0"/>
              <a:buChar char="•"/>
            </a:pPr>
            <a:r>
              <a:rPr lang="hu-HU" sz="1400" dirty="0">
                <a:solidFill>
                  <a:srgbClr val="C00000"/>
                </a:solidFill>
              </a:rPr>
              <a:t>m</a:t>
            </a:r>
            <a:r>
              <a:rPr lang="hu-HU" sz="1400" dirty="0" smtClean="0">
                <a:solidFill>
                  <a:srgbClr val="C00000"/>
                </a:solidFill>
              </a:rPr>
              <a:t>ellőzi az érzelmi hatásokat</a:t>
            </a:r>
            <a:endParaRPr lang="ru-RU" sz="1400" dirty="0">
              <a:solidFill>
                <a:srgbClr val="C00000"/>
              </a:solidFill>
            </a:endParaRPr>
          </a:p>
        </p:txBody>
      </p:sp>
      <p:sp>
        <p:nvSpPr>
          <p:cNvPr id="4" name="TextBox 3"/>
          <p:cNvSpPr txBox="1"/>
          <p:nvPr/>
        </p:nvSpPr>
        <p:spPr>
          <a:xfrm>
            <a:off x="3591063" y="627535"/>
            <a:ext cx="5472608" cy="1061829"/>
          </a:xfrm>
          <a:prstGeom prst="rect">
            <a:avLst/>
          </a:prstGeom>
          <a:noFill/>
        </p:spPr>
        <p:txBody>
          <a:bodyPr wrap="square" rtlCol="0">
            <a:spAutoFit/>
          </a:bodyPr>
          <a:lstStyle/>
          <a:p>
            <a:pPr marL="285750" indent="-285750">
              <a:lnSpc>
                <a:spcPct val="150000"/>
              </a:lnSpc>
              <a:buFont typeface="Arial" pitchFamily="34" charset="0"/>
              <a:buChar char="•"/>
            </a:pPr>
            <a:r>
              <a:rPr lang="hu-HU" sz="1400" dirty="0">
                <a:solidFill>
                  <a:srgbClr val="C00000"/>
                </a:solidFill>
              </a:rPr>
              <a:t>f</a:t>
            </a:r>
            <a:r>
              <a:rPr lang="hu-HU" sz="1400" dirty="0" smtClean="0">
                <a:solidFill>
                  <a:srgbClr val="C00000"/>
                </a:solidFill>
              </a:rPr>
              <a:t>unkciója: közlés</a:t>
            </a:r>
          </a:p>
          <a:p>
            <a:pPr marL="285750" indent="-285750">
              <a:lnSpc>
                <a:spcPct val="150000"/>
              </a:lnSpc>
              <a:buFont typeface="Arial" pitchFamily="34" charset="0"/>
              <a:buChar char="•"/>
            </a:pPr>
            <a:r>
              <a:rPr lang="hu-HU" sz="1400" dirty="0">
                <a:solidFill>
                  <a:srgbClr val="C00000"/>
                </a:solidFill>
              </a:rPr>
              <a:t>í</a:t>
            </a:r>
            <a:r>
              <a:rPr lang="hu-HU" sz="1400" dirty="0" smtClean="0">
                <a:solidFill>
                  <a:srgbClr val="C00000"/>
                </a:solidFill>
              </a:rPr>
              <a:t>rásbeli: monográfia, tanulmány, értekezés, műelemzés</a:t>
            </a:r>
          </a:p>
          <a:p>
            <a:pPr marL="285750" indent="-285750">
              <a:lnSpc>
                <a:spcPct val="150000"/>
              </a:lnSpc>
              <a:buFont typeface="Arial" pitchFamily="34" charset="0"/>
              <a:buChar char="•"/>
            </a:pPr>
            <a:r>
              <a:rPr lang="hu-HU" sz="1400" dirty="0">
                <a:solidFill>
                  <a:srgbClr val="C00000"/>
                </a:solidFill>
              </a:rPr>
              <a:t>s</a:t>
            </a:r>
            <a:r>
              <a:rPr lang="hu-HU" sz="1400" dirty="0" smtClean="0">
                <a:solidFill>
                  <a:srgbClr val="C00000"/>
                </a:solidFill>
              </a:rPr>
              <a:t>zóbeli: tudományos előadás, szakmai vita</a:t>
            </a:r>
          </a:p>
        </p:txBody>
      </p:sp>
      <p:sp>
        <p:nvSpPr>
          <p:cNvPr id="5" name="TextBox 4"/>
          <p:cNvSpPr txBox="1"/>
          <p:nvPr/>
        </p:nvSpPr>
        <p:spPr>
          <a:xfrm>
            <a:off x="179511" y="1528100"/>
            <a:ext cx="8827493" cy="3323987"/>
          </a:xfrm>
          <a:prstGeom prst="rect">
            <a:avLst/>
          </a:prstGeom>
          <a:noFill/>
        </p:spPr>
        <p:txBody>
          <a:bodyPr wrap="square" rtlCol="0">
            <a:spAutoFit/>
          </a:bodyPr>
          <a:lstStyle/>
          <a:p>
            <a:r>
              <a:rPr lang="hu-HU" sz="1400" b="1" dirty="0" smtClean="0"/>
              <a:t>Szóhasználat:</a:t>
            </a:r>
          </a:p>
          <a:p>
            <a:pPr marL="285750" indent="-285750">
              <a:lnSpc>
                <a:spcPct val="150000"/>
              </a:lnSpc>
              <a:buFont typeface="Arial" pitchFamily="34" charset="0"/>
              <a:buChar char="•"/>
            </a:pPr>
            <a:r>
              <a:rPr lang="hu-HU" sz="1400" dirty="0"/>
              <a:t>s</a:t>
            </a:r>
            <a:r>
              <a:rPr lang="hu-HU" sz="1400" dirty="0" smtClean="0"/>
              <a:t>zakszavak, szakkifejezések, idegen szavak</a:t>
            </a:r>
          </a:p>
          <a:p>
            <a:pPr marL="285750" indent="-285750">
              <a:lnSpc>
                <a:spcPct val="150000"/>
              </a:lnSpc>
              <a:buFont typeface="Arial" pitchFamily="34" charset="0"/>
              <a:buChar char="•"/>
            </a:pPr>
            <a:r>
              <a:rPr lang="hu-HU" sz="1400" dirty="0" smtClean="0"/>
              <a:t>semleges érzelmi árnyalatú szavak</a:t>
            </a:r>
            <a:endParaRPr lang="hu-HU" sz="900" dirty="0"/>
          </a:p>
          <a:p>
            <a:r>
              <a:rPr lang="hu-HU" sz="1400" b="1" dirty="0" smtClean="0"/>
              <a:t>Mondatformálás:</a:t>
            </a:r>
          </a:p>
          <a:p>
            <a:pPr marL="285750" indent="-285750">
              <a:lnSpc>
                <a:spcPct val="150000"/>
              </a:lnSpc>
              <a:buFont typeface="Arial" pitchFamily="34" charset="0"/>
              <a:buChar char="•"/>
            </a:pPr>
            <a:r>
              <a:rPr lang="hu-HU" sz="1400" dirty="0" smtClean="0"/>
              <a:t>áttekinthető, világos, egyértelmű mondatszerkesztés</a:t>
            </a:r>
          </a:p>
          <a:p>
            <a:pPr marL="285750" indent="-285750">
              <a:lnSpc>
                <a:spcPct val="150000"/>
              </a:lnSpc>
              <a:buFont typeface="Arial" pitchFamily="34" charset="0"/>
              <a:buChar char="•"/>
            </a:pPr>
            <a:r>
              <a:rPr lang="hu-HU" sz="1400" dirty="0"/>
              <a:t>t</a:t>
            </a:r>
            <a:r>
              <a:rPr lang="hu-HU" sz="1400" dirty="0" smtClean="0"/>
              <a:t>énymegállapító, kijelentő mondatok</a:t>
            </a:r>
            <a:endParaRPr lang="hu-HU" sz="1400" dirty="0"/>
          </a:p>
          <a:p>
            <a:r>
              <a:rPr lang="hu-HU" sz="1400" b="1" dirty="0" smtClean="0"/>
              <a:t>Szövegformálás:</a:t>
            </a:r>
          </a:p>
          <a:p>
            <a:pPr marL="285750" indent="-285750">
              <a:lnSpc>
                <a:spcPct val="150000"/>
              </a:lnSpc>
              <a:buFont typeface="Arial" pitchFamily="34" charset="0"/>
              <a:buChar char="•"/>
            </a:pPr>
            <a:r>
              <a:rPr lang="hu-HU" sz="1400" dirty="0"/>
              <a:t>l</a:t>
            </a:r>
            <a:r>
              <a:rPr lang="hu-HU" sz="1400" dirty="0" smtClean="0"/>
              <a:t>ogikus, következetes szerkesztés</a:t>
            </a:r>
          </a:p>
          <a:p>
            <a:pPr marL="285750" indent="-285750">
              <a:lnSpc>
                <a:spcPct val="150000"/>
              </a:lnSpc>
              <a:buFont typeface="Arial" pitchFamily="34" charset="0"/>
              <a:buChar char="•"/>
            </a:pPr>
            <a:r>
              <a:rPr lang="hu-HU" sz="1400" dirty="0"/>
              <a:t>p</a:t>
            </a:r>
            <a:r>
              <a:rPr lang="hu-HU" sz="1400" dirty="0" smtClean="0"/>
              <a:t>árhuzamos, illetve ellentétes szerkesztés</a:t>
            </a:r>
          </a:p>
          <a:p>
            <a:pPr marL="285750" indent="-285750">
              <a:lnSpc>
                <a:spcPct val="150000"/>
              </a:lnSpc>
              <a:buFont typeface="Arial" pitchFamily="34" charset="0"/>
              <a:buChar char="•"/>
            </a:pPr>
            <a:r>
              <a:rPr lang="hu-HU" sz="1400" dirty="0"/>
              <a:t>i</a:t>
            </a:r>
            <a:r>
              <a:rPr lang="hu-HU" sz="1400" dirty="0" smtClean="0"/>
              <a:t>dézet, hivatkozás, lábjegyzet</a:t>
            </a:r>
          </a:p>
          <a:p>
            <a:pPr marL="285750" indent="-285750">
              <a:lnSpc>
                <a:spcPct val="150000"/>
              </a:lnSpc>
              <a:buFont typeface="Arial" pitchFamily="34" charset="0"/>
              <a:buChar char="•"/>
            </a:pPr>
            <a:r>
              <a:rPr lang="hu-HU" sz="1400" dirty="0"/>
              <a:t>v</a:t>
            </a:r>
            <a:r>
              <a:rPr lang="hu-HU" sz="1400" dirty="0" smtClean="0"/>
              <a:t>izuális eszközök alkalmazása (kép, ábra,  képletek, szövegkiemelés)</a:t>
            </a:r>
          </a:p>
        </p:txBody>
      </p:sp>
    </p:spTree>
    <p:extLst>
      <p:ext uri="{BB962C8B-B14F-4D97-AF65-F5344CB8AC3E}">
        <p14:creationId xmlns:p14="http://schemas.microsoft.com/office/powerpoint/2010/main" val="268647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1" y="195487"/>
            <a:ext cx="8856985" cy="4216539"/>
          </a:xfrm>
          <a:prstGeom prst="rect">
            <a:avLst/>
          </a:prstGeom>
          <a:solidFill>
            <a:schemeClr val="accent6">
              <a:lumMod val="40000"/>
              <a:lumOff val="60000"/>
            </a:schemeClr>
          </a:solidFill>
        </p:spPr>
        <p:txBody>
          <a:bodyPr wrap="square" rtlCol="0">
            <a:spAutoFit/>
          </a:bodyPr>
          <a:lstStyle/>
          <a:p>
            <a:pPr>
              <a:lnSpc>
                <a:spcPct val="150000"/>
              </a:lnSpc>
            </a:pPr>
            <a:r>
              <a:rPr lang="hu-HU" sz="1600" b="1" dirty="0"/>
              <a:t>Feladat és szövegpélda:</a:t>
            </a:r>
          </a:p>
          <a:p>
            <a:pPr marL="285750" indent="-285750">
              <a:buFont typeface="Arial" pitchFamily="34" charset="0"/>
              <a:buChar char="•"/>
            </a:pPr>
            <a:r>
              <a:rPr lang="hu-HU" sz="1600" b="1" dirty="0"/>
              <a:t>Milyen stílusréteg sajátosságai figyelhetőek meg az alábbi szövegben? Indokold válaszod</a:t>
            </a:r>
            <a:r>
              <a:rPr lang="hu-HU" sz="1600" b="1" dirty="0" smtClean="0"/>
              <a:t>!</a:t>
            </a:r>
          </a:p>
          <a:p>
            <a:endParaRPr lang="ro-RO" dirty="0" smtClean="0"/>
          </a:p>
          <a:p>
            <a:pPr algn="just"/>
            <a:r>
              <a:rPr lang="ro-RO" dirty="0"/>
              <a:t>	</a:t>
            </a:r>
            <a:r>
              <a:rPr lang="ro-RO" sz="1400" i="1" dirty="0" smtClean="0"/>
              <a:t>A </a:t>
            </a:r>
            <a:r>
              <a:rPr lang="ro-RO" sz="1400" i="1" dirty="0"/>
              <a:t>vérnyomás emelkedésének kórélettani alapja a kis artériák (verőerek) falfeszülésének növekedése. Ez a tónusfokozódás semmilyen jellegzetes panaszt nem vált ki. A leggyakoribb tüneteket (fejfájás, fülzúgás, bizonytalanságérzés, látászavar) a megemelkedett vérnyomás következtében megváltozó agyi, illetve szemfenéki keringés okozza. Mivel a magas vérnyomásban szenvedő betegnek sokszor nincs mindaddig panasza, amíg a megemelkedett vérnyomás bizonyos szervek végleges károsodását nem okozta, sokszor szűrővizsgálat alkalmával ismerik fel a betegséget. Ezért a szűrésnek a magas vérnyomás felismerésében kiemelt jelentősége van</a:t>
            </a:r>
            <a:r>
              <a:rPr lang="ro-RO" sz="1400" i="1" dirty="0" smtClean="0"/>
              <a:t>.</a:t>
            </a:r>
          </a:p>
          <a:p>
            <a:endParaRPr lang="ro-RO" sz="1400" i="1" dirty="0"/>
          </a:p>
          <a:p>
            <a:r>
              <a:rPr lang="ro-RO" sz="1400" b="1" i="1" dirty="0" smtClean="0"/>
              <a:t>Válaszlehetőség:</a:t>
            </a:r>
          </a:p>
          <a:p>
            <a:r>
              <a:rPr lang="ro-RO" sz="1400" dirty="0" smtClean="0"/>
              <a:t>A tudományos stílus érvényesül a szövegben, mivel konkrét információkat közöl a magas vérnyomás tüneteiről tárgyilagos hangnemben. Megjelennek szakkifejezések is, mint például „artériák”, „szemfenéki keringés”. </a:t>
            </a:r>
          </a:p>
          <a:p>
            <a:endParaRPr lang="ro-RO" dirty="0"/>
          </a:p>
          <a:p>
            <a:endParaRPr lang="ro-RO" dirty="0" smtClean="0"/>
          </a:p>
        </p:txBody>
      </p:sp>
    </p:spTree>
    <p:extLst>
      <p:ext uri="{BB962C8B-B14F-4D97-AF65-F5344CB8AC3E}">
        <p14:creationId xmlns:p14="http://schemas.microsoft.com/office/powerpoint/2010/main" val="310881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95486"/>
            <a:ext cx="8889564" cy="461665"/>
          </a:xfrm>
          <a:prstGeom prst="rect">
            <a:avLst/>
          </a:prstGeom>
          <a:solidFill>
            <a:schemeClr val="accent3">
              <a:lumMod val="60000"/>
              <a:lumOff val="40000"/>
            </a:schemeClr>
          </a:solidFill>
        </p:spPr>
        <p:txBody>
          <a:bodyPr wrap="square" rtlCol="0">
            <a:spAutoFit/>
          </a:bodyPr>
          <a:lstStyle/>
          <a:p>
            <a:pPr algn="ctr"/>
            <a:r>
              <a:rPr lang="hu-HU" sz="2400" b="1" dirty="0" smtClean="0">
                <a:solidFill>
                  <a:schemeClr val="tx2">
                    <a:lumMod val="75000"/>
                  </a:schemeClr>
                </a:solidFill>
              </a:rPr>
              <a:t>4.  A publicisztikai stílus</a:t>
            </a:r>
            <a:endParaRPr lang="ru-RU" sz="2400" b="1" dirty="0">
              <a:solidFill>
                <a:schemeClr val="tx2">
                  <a:lumMod val="75000"/>
                </a:schemeClr>
              </a:solidFill>
            </a:endParaRPr>
          </a:p>
        </p:txBody>
      </p:sp>
      <p:sp>
        <p:nvSpPr>
          <p:cNvPr id="3" name="TextBox 2"/>
          <p:cNvSpPr txBox="1"/>
          <p:nvPr/>
        </p:nvSpPr>
        <p:spPr>
          <a:xfrm>
            <a:off x="212093" y="637778"/>
            <a:ext cx="4536505" cy="1631216"/>
          </a:xfrm>
          <a:prstGeom prst="rect">
            <a:avLst/>
          </a:prstGeom>
          <a:noFill/>
        </p:spPr>
        <p:txBody>
          <a:bodyPr wrap="square" rtlCol="0">
            <a:spAutoFit/>
          </a:bodyPr>
          <a:lstStyle/>
          <a:p>
            <a:r>
              <a:rPr lang="hu-HU" sz="1600" b="1" dirty="0" smtClean="0"/>
              <a:t>Általános jellemzői</a:t>
            </a:r>
          </a:p>
          <a:p>
            <a:pPr marL="285750" indent="-285750">
              <a:lnSpc>
                <a:spcPct val="150000"/>
              </a:lnSpc>
              <a:buFont typeface="Arial" pitchFamily="34" charset="0"/>
              <a:buChar char="•"/>
            </a:pPr>
            <a:r>
              <a:rPr lang="hu-HU" sz="1400" dirty="0">
                <a:solidFill>
                  <a:srgbClr val="C00000"/>
                </a:solidFill>
              </a:rPr>
              <a:t>a</a:t>
            </a:r>
            <a:r>
              <a:rPr lang="hu-HU" sz="1400" dirty="0" smtClean="0">
                <a:solidFill>
                  <a:srgbClr val="C00000"/>
                </a:solidFill>
              </a:rPr>
              <a:t> tömegkommunikációban használt szövegek többsége</a:t>
            </a:r>
          </a:p>
          <a:p>
            <a:pPr marL="285750" indent="-285750">
              <a:lnSpc>
                <a:spcPct val="150000"/>
              </a:lnSpc>
              <a:buFont typeface="Arial" pitchFamily="34" charset="0"/>
              <a:buChar char="•"/>
            </a:pPr>
            <a:r>
              <a:rPr lang="hu-HU" sz="1400" dirty="0">
                <a:solidFill>
                  <a:srgbClr val="C00000"/>
                </a:solidFill>
              </a:rPr>
              <a:t>p</a:t>
            </a:r>
            <a:r>
              <a:rPr lang="hu-HU" sz="1400" dirty="0" smtClean="0">
                <a:solidFill>
                  <a:srgbClr val="C00000"/>
                </a:solidFill>
              </a:rPr>
              <a:t>ontos fogalmazás, közérthetőség</a:t>
            </a:r>
          </a:p>
          <a:p>
            <a:pPr marL="285750" indent="-285750">
              <a:lnSpc>
                <a:spcPct val="150000"/>
              </a:lnSpc>
              <a:buFont typeface="Arial" pitchFamily="34" charset="0"/>
              <a:buChar char="•"/>
            </a:pPr>
            <a:r>
              <a:rPr lang="hu-HU" sz="1400" dirty="0" smtClean="0">
                <a:solidFill>
                  <a:srgbClr val="C00000"/>
                </a:solidFill>
              </a:rPr>
              <a:t>érzelmi hatáskeltés, meggyőzés</a:t>
            </a:r>
          </a:p>
        </p:txBody>
      </p:sp>
      <p:sp>
        <p:nvSpPr>
          <p:cNvPr id="4" name="TextBox 3"/>
          <p:cNvSpPr txBox="1"/>
          <p:nvPr/>
        </p:nvSpPr>
        <p:spPr>
          <a:xfrm>
            <a:off x="4788026" y="681539"/>
            <a:ext cx="4104457" cy="1384995"/>
          </a:xfrm>
          <a:prstGeom prst="rect">
            <a:avLst/>
          </a:prstGeom>
          <a:noFill/>
        </p:spPr>
        <p:txBody>
          <a:bodyPr wrap="square" rtlCol="0">
            <a:spAutoFit/>
          </a:bodyPr>
          <a:lstStyle/>
          <a:p>
            <a:pPr marL="285750" indent="-285750">
              <a:lnSpc>
                <a:spcPct val="150000"/>
              </a:lnSpc>
              <a:buFont typeface="Arial" pitchFamily="34" charset="0"/>
              <a:buChar char="•"/>
            </a:pPr>
            <a:r>
              <a:rPr lang="hu-HU" sz="1400" dirty="0">
                <a:solidFill>
                  <a:srgbClr val="C00000"/>
                </a:solidFill>
              </a:rPr>
              <a:t>időszerű vonatkozások, közérdekű </a:t>
            </a:r>
            <a:r>
              <a:rPr lang="hu-HU" sz="1400" dirty="0" smtClean="0">
                <a:solidFill>
                  <a:srgbClr val="C00000"/>
                </a:solidFill>
              </a:rPr>
              <a:t>téma</a:t>
            </a:r>
          </a:p>
          <a:p>
            <a:pPr marL="285750" indent="-285750">
              <a:lnSpc>
                <a:spcPct val="150000"/>
              </a:lnSpc>
              <a:buFont typeface="Arial" pitchFamily="34" charset="0"/>
              <a:buChar char="•"/>
            </a:pPr>
            <a:r>
              <a:rPr lang="hu-HU" sz="1400" dirty="0" smtClean="0">
                <a:solidFill>
                  <a:srgbClr val="C00000"/>
                </a:solidFill>
              </a:rPr>
              <a:t>funkciója: közlő, kifejező, felhívó</a:t>
            </a:r>
          </a:p>
          <a:p>
            <a:pPr marL="285750" indent="-285750">
              <a:lnSpc>
                <a:spcPct val="150000"/>
              </a:lnSpc>
              <a:buFont typeface="Arial" pitchFamily="34" charset="0"/>
              <a:buChar char="•"/>
            </a:pPr>
            <a:r>
              <a:rPr lang="hu-HU" sz="1400" dirty="0">
                <a:solidFill>
                  <a:srgbClr val="C00000"/>
                </a:solidFill>
              </a:rPr>
              <a:t>s</a:t>
            </a:r>
            <a:r>
              <a:rPr lang="hu-HU" sz="1400" dirty="0" smtClean="0">
                <a:solidFill>
                  <a:srgbClr val="C00000"/>
                </a:solidFill>
              </a:rPr>
              <a:t>zóbeli és írásbeli szövegek: hír, riport, interjú, cikk, televíziós és rádiós műfajok</a:t>
            </a:r>
            <a:endParaRPr lang="ru-RU" sz="1400" dirty="0">
              <a:solidFill>
                <a:srgbClr val="C00000"/>
              </a:solidFill>
            </a:endParaRPr>
          </a:p>
        </p:txBody>
      </p:sp>
      <p:sp>
        <p:nvSpPr>
          <p:cNvPr id="5" name="TextBox 4"/>
          <p:cNvSpPr txBox="1"/>
          <p:nvPr/>
        </p:nvSpPr>
        <p:spPr>
          <a:xfrm>
            <a:off x="176503" y="2098990"/>
            <a:ext cx="8818185" cy="2785378"/>
          </a:xfrm>
          <a:prstGeom prst="rect">
            <a:avLst/>
          </a:prstGeom>
          <a:noFill/>
        </p:spPr>
        <p:txBody>
          <a:bodyPr wrap="square" rtlCol="0">
            <a:spAutoFit/>
          </a:bodyPr>
          <a:lstStyle/>
          <a:p>
            <a:r>
              <a:rPr lang="hu-HU" sz="1400" b="1" dirty="0" smtClean="0"/>
              <a:t>Szóhasználat:</a:t>
            </a:r>
          </a:p>
          <a:p>
            <a:pPr marL="285750" indent="-285750">
              <a:lnSpc>
                <a:spcPct val="150000"/>
              </a:lnSpc>
              <a:buFont typeface="Arial" pitchFamily="34" charset="0"/>
              <a:buChar char="•"/>
            </a:pPr>
            <a:r>
              <a:rPr lang="hu-HU" sz="1400" dirty="0"/>
              <a:t>g</a:t>
            </a:r>
            <a:r>
              <a:rPr lang="hu-HU" sz="1400" dirty="0" smtClean="0"/>
              <a:t>azdag, változatos</a:t>
            </a:r>
          </a:p>
          <a:p>
            <a:pPr marL="285750" indent="-285750">
              <a:lnSpc>
                <a:spcPct val="150000"/>
              </a:lnSpc>
              <a:buFont typeface="Arial" pitchFamily="34" charset="0"/>
              <a:buChar char="•"/>
            </a:pPr>
            <a:r>
              <a:rPr lang="hu-HU" sz="1400" dirty="0"/>
              <a:t>t</a:t>
            </a:r>
            <a:r>
              <a:rPr lang="hu-HU" sz="1400" dirty="0" smtClean="0"/>
              <a:t>émától és műfajtól függ</a:t>
            </a:r>
          </a:p>
          <a:p>
            <a:pPr marL="285750" indent="-285750">
              <a:lnSpc>
                <a:spcPct val="150000"/>
              </a:lnSpc>
              <a:buFont typeface="Arial" pitchFamily="34" charset="0"/>
              <a:buChar char="•"/>
            </a:pPr>
            <a:r>
              <a:rPr lang="hu-HU" sz="1400" dirty="0"/>
              <a:t>d</a:t>
            </a:r>
            <a:r>
              <a:rPr lang="hu-HU" sz="1400" dirty="0" smtClean="0"/>
              <a:t>ivatszavak, nyelvi újítások</a:t>
            </a:r>
            <a:endParaRPr lang="hu-HU" sz="1400" dirty="0"/>
          </a:p>
          <a:p>
            <a:r>
              <a:rPr lang="hu-HU" sz="1400" b="1" dirty="0" smtClean="0"/>
              <a:t>Mondatformálás:</a:t>
            </a:r>
          </a:p>
          <a:p>
            <a:pPr marL="285750" indent="-285750">
              <a:lnSpc>
                <a:spcPct val="150000"/>
              </a:lnSpc>
              <a:buFont typeface="Arial" pitchFamily="34" charset="0"/>
              <a:buChar char="•"/>
            </a:pPr>
            <a:r>
              <a:rPr lang="hu-HU" sz="1400" dirty="0"/>
              <a:t>v</a:t>
            </a:r>
            <a:r>
              <a:rPr lang="hu-HU" sz="1400" dirty="0" smtClean="0"/>
              <a:t>áltozatos mondatfajták</a:t>
            </a:r>
          </a:p>
          <a:p>
            <a:pPr marL="285750" indent="-285750">
              <a:lnSpc>
                <a:spcPct val="150000"/>
              </a:lnSpc>
              <a:buFont typeface="Arial" pitchFamily="34" charset="0"/>
              <a:buChar char="•"/>
            </a:pPr>
            <a:r>
              <a:rPr lang="hu-HU" sz="1400" dirty="0"/>
              <a:t>r</a:t>
            </a:r>
            <a:r>
              <a:rPr lang="hu-HU" sz="1400" dirty="0" smtClean="0"/>
              <a:t>etorikai eszközök használata (ismétlés, fokozás, túlzás)</a:t>
            </a:r>
            <a:endParaRPr lang="hu-HU" sz="1400" dirty="0"/>
          </a:p>
          <a:p>
            <a:r>
              <a:rPr lang="hu-HU" sz="1400" b="1" dirty="0" smtClean="0"/>
              <a:t>Szövegformálás:</a:t>
            </a:r>
          </a:p>
          <a:p>
            <a:pPr marL="285750" indent="-285750">
              <a:buFont typeface="Arial" pitchFamily="34" charset="0"/>
              <a:buChar char="•"/>
            </a:pPr>
            <a:r>
              <a:rPr lang="hu-HU" sz="1400" dirty="0"/>
              <a:t>g</a:t>
            </a:r>
            <a:r>
              <a:rPr lang="hu-HU" sz="1400" dirty="0" smtClean="0"/>
              <a:t>yakori az előre- és visszautalás</a:t>
            </a:r>
          </a:p>
          <a:p>
            <a:pPr marL="285750" indent="-285750">
              <a:buFont typeface="Arial" pitchFamily="34" charset="0"/>
              <a:buChar char="•"/>
            </a:pPr>
            <a:r>
              <a:rPr lang="hu-HU" sz="1400" dirty="0"/>
              <a:t>f</a:t>
            </a:r>
            <a:r>
              <a:rPr lang="hu-HU" sz="1400" dirty="0" smtClean="0"/>
              <a:t>ontos a szöveg vizuális elrendezése</a:t>
            </a:r>
            <a:endParaRPr lang="ru-RU" sz="1400" dirty="0"/>
          </a:p>
        </p:txBody>
      </p:sp>
    </p:spTree>
    <p:extLst>
      <p:ext uri="{BB962C8B-B14F-4D97-AF65-F5344CB8AC3E}">
        <p14:creationId xmlns:p14="http://schemas.microsoft.com/office/powerpoint/2010/main" val="64893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206" y="116707"/>
            <a:ext cx="8856985" cy="4955203"/>
          </a:xfrm>
          <a:prstGeom prst="rect">
            <a:avLst/>
          </a:prstGeom>
          <a:solidFill>
            <a:schemeClr val="accent6">
              <a:lumMod val="40000"/>
              <a:lumOff val="60000"/>
            </a:schemeClr>
          </a:solidFill>
        </p:spPr>
        <p:txBody>
          <a:bodyPr wrap="square" rtlCol="0">
            <a:spAutoFit/>
          </a:bodyPr>
          <a:lstStyle/>
          <a:p>
            <a:pPr>
              <a:lnSpc>
                <a:spcPct val="150000"/>
              </a:lnSpc>
            </a:pPr>
            <a:r>
              <a:rPr lang="hu-HU" sz="1600" b="1" dirty="0"/>
              <a:t>Feladat és szövegpélda:</a:t>
            </a:r>
          </a:p>
          <a:p>
            <a:pPr marL="285750" indent="-285750">
              <a:buFont typeface="Arial" pitchFamily="34" charset="0"/>
              <a:buChar char="•"/>
            </a:pPr>
            <a:r>
              <a:rPr lang="hu-HU" sz="1600" b="1" dirty="0"/>
              <a:t>Milyen stílusréteg sajátosságai figyelhetőek meg az alábbi szövegben? Indokold válaszod</a:t>
            </a:r>
            <a:r>
              <a:rPr lang="hu-HU" sz="1600" b="1" dirty="0" smtClean="0"/>
              <a:t>!</a:t>
            </a:r>
          </a:p>
          <a:p>
            <a:endParaRPr lang="hu-HU" sz="900" b="1" dirty="0"/>
          </a:p>
          <a:p>
            <a:pPr algn="just"/>
            <a:r>
              <a:rPr lang="ro-RO" sz="1400" i="1" spc="-20" dirty="0"/>
              <a:t>„A Nemzetközi Labdarúgó Szövetség (FIFA) orvosi bizottságának </a:t>
            </a:r>
            <a:r>
              <a:rPr lang="ro-RO" sz="1400" i="1" spc="-20" dirty="0" smtClean="0"/>
              <a:t>brüsszeli </a:t>
            </a:r>
            <a:r>
              <a:rPr lang="ro-RO" sz="1400" i="1" spc="-20" dirty="0"/>
              <a:t>ülése után bejelentették, hogy a szervezet jövő tavasszal megkezdi a játékosok véletlenszerű, kupákon és bajnokságokon kívüli </a:t>
            </a:r>
            <a:r>
              <a:rPr lang="ro-RO" sz="1400" i="1" spc="-20" dirty="0" smtClean="0"/>
              <a:t>doppingvizsgálatait</a:t>
            </a:r>
            <a:r>
              <a:rPr lang="ro-RO" sz="1400" i="1" spc="-20" dirty="0"/>
              <a:t>. A bejelentés szerint [tehát] mindenhol előfordulhatnak </a:t>
            </a:r>
            <a:r>
              <a:rPr lang="ro-RO" sz="1400" i="1" spc="-20" dirty="0" smtClean="0"/>
              <a:t>vizsgálatok</a:t>
            </a:r>
            <a:r>
              <a:rPr lang="ro-RO" sz="1400" i="1" spc="-20" dirty="0"/>
              <a:t>, így a világ legnagyobb sztárjai bárhol is lépjenek pályára, </a:t>
            </a:r>
            <a:r>
              <a:rPr lang="ro-RO" sz="1400" i="1" spc="-20" dirty="0" smtClean="0"/>
              <a:t>bármikor </a:t>
            </a:r>
            <a:r>
              <a:rPr lang="ro-RO" sz="1400" i="1" spc="-20" dirty="0"/>
              <a:t>számíthatnak véletlenszerű tesztelésekre.” </a:t>
            </a:r>
            <a:endParaRPr lang="ro-RO" sz="1400" i="1" spc="-20" dirty="0" smtClean="0"/>
          </a:p>
          <a:p>
            <a:pPr algn="just"/>
            <a:r>
              <a:rPr lang="ro-RO" sz="1400" i="1" spc="-20"/>
              <a:t>	</a:t>
            </a:r>
            <a:r>
              <a:rPr lang="ro-RO" sz="1400" i="1" spc="-20" smtClean="0"/>
              <a:t>				(</a:t>
            </a:r>
            <a:r>
              <a:rPr lang="ro-RO" sz="1400" i="1" spc="-20" dirty="0"/>
              <a:t>Déli Hírlap, </a:t>
            </a:r>
            <a:r>
              <a:rPr lang="ro-RO" sz="1400" i="1" spc="-20" dirty="0" smtClean="0"/>
              <a:t>1999. </a:t>
            </a:r>
            <a:r>
              <a:rPr lang="ro-RO" sz="1400" i="1" spc="-20" dirty="0"/>
              <a:t>október 9</a:t>
            </a:r>
            <a:r>
              <a:rPr lang="ro-RO" sz="1400" i="1" spc="-20" dirty="0" smtClean="0"/>
              <a:t>., Sporthírek)</a:t>
            </a:r>
          </a:p>
          <a:p>
            <a:endParaRPr lang="ro-RO" sz="900" i="1" dirty="0"/>
          </a:p>
          <a:p>
            <a:r>
              <a:rPr lang="ro-RO" sz="1400" b="1" i="1" dirty="0" smtClean="0"/>
              <a:t>Válaszlehetőség:</a:t>
            </a:r>
          </a:p>
          <a:p>
            <a:r>
              <a:rPr lang="ro-RO" sz="1400" dirty="0" smtClean="0"/>
              <a:t>A szövegben a publicisztikai stílusréteg sajátosságai figyelhetőek meg, mivel aktuális, közérdekű hírt közöl tényszerűen a labdarúgók véletlenszerű doppingvizsgálatával kapcsolatosan</a:t>
            </a:r>
            <a:r>
              <a:rPr lang="ro-RO" sz="1400" i="1" dirty="0" smtClean="0"/>
              <a:t>. </a:t>
            </a:r>
          </a:p>
          <a:p>
            <a:endParaRPr lang="ro-RO" sz="900" i="1" dirty="0"/>
          </a:p>
          <a:p>
            <a:pPr algn="just"/>
            <a:r>
              <a:rPr lang="ro-RO" sz="1400" i="1" spc="-30" dirty="0" smtClean="0"/>
              <a:t>„</a:t>
            </a:r>
            <a:r>
              <a:rPr lang="hu-HU" sz="1400" i="1" spc="-30" dirty="0"/>
              <a:t>Tölcséres kolbásszal meghódítani </a:t>
            </a:r>
            <a:r>
              <a:rPr lang="hu-HU" sz="1400" i="1" spc="-30" dirty="0" smtClean="0"/>
              <a:t>Európát</a:t>
            </a:r>
            <a:endParaRPr lang="ro-RO" sz="1400" i="1" spc="-30" dirty="0" smtClean="0"/>
          </a:p>
          <a:p>
            <a:pPr algn="just"/>
            <a:r>
              <a:rPr lang="ro-RO" sz="1400" i="1" spc="-30" dirty="0" smtClean="0"/>
              <a:t>Nézegettük, hogy milyen street kaják vannak a városban, és érdekesnek találtuk, hogy ami van, az szinte mind külföldi konyhákról importált, legyen szó akár hamburgerről, vagy most a phóról. És azon kezdtünk agyalni, hogy milyen magyaros streetfoodot lehetne csinálni. És hát mi az, amit Magyarországon nagyon szeretünk? Például a kolbász és a kenyér. Ennek próbáltunk valami új formát adni.” (www.origo.hu)</a:t>
            </a:r>
            <a:endParaRPr lang="ro-RO" sz="1400" i="1" spc="-30" dirty="0"/>
          </a:p>
          <a:p>
            <a:endParaRPr lang="ro-RO" sz="900" dirty="0"/>
          </a:p>
          <a:p>
            <a:r>
              <a:rPr lang="ro-RO" sz="1400" b="1" i="1" dirty="0" smtClean="0"/>
              <a:t>Válaszlehetőség:</a:t>
            </a:r>
          </a:p>
          <a:p>
            <a:r>
              <a:rPr lang="ro-RO" sz="1400" dirty="0" smtClean="0"/>
              <a:t>Szintén publicisztikai szöveg, a riport kötetlen stílusa jellemzi, szóhasználatában megjelennek a szleng elemei (kaja, agyalni), valamint az idegen szavak (streetfood, hamburger), </a:t>
            </a:r>
            <a:r>
              <a:rPr lang="ro-RO" sz="1400" dirty="0" err="1" smtClean="0"/>
              <a:t>közérdekű</a:t>
            </a:r>
            <a:r>
              <a:rPr lang="ro-RO" sz="1400" dirty="0" smtClean="0"/>
              <a:t> </a:t>
            </a:r>
            <a:r>
              <a:rPr lang="ro-RO" sz="1400" dirty="0" err="1" smtClean="0"/>
              <a:t>témát</a:t>
            </a:r>
            <a:r>
              <a:rPr lang="ro-RO" sz="1400" dirty="0" smtClean="0"/>
              <a:t> </a:t>
            </a:r>
            <a:r>
              <a:rPr lang="ro-RO" sz="1400" dirty="0" err="1" smtClean="0"/>
              <a:t>dolgoz</a:t>
            </a:r>
            <a:r>
              <a:rPr lang="ro-RO" sz="1400" dirty="0" smtClean="0"/>
              <a:t> fel.</a:t>
            </a:r>
            <a:endParaRPr lang="ro-RO" sz="1400" dirty="0"/>
          </a:p>
        </p:txBody>
      </p:sp>
    </p:spTree>
    <p:extLst>
      <p:ext uri="{BB962C8B-B14F-4D97-AF65-F5344CB8AC3E}">
        <p14:creationId xmlns:p14="http://schemas.microsoft.com/office/powerpoint/2010/main" val="371669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816" y="135303"/>
            <a:ext cx="8885940" cy="461665"/>
          </a:xfrm>
          <a:prstGeom prst="rect">
            <a:avLst/>
          </a:prstGeom>
          <a:solidFill>
            <a:schemeClr val="accent3">
              <a:lumMod val="60000"/>
              <a:lumOff val="40000"/>
            </a:schemeClr>
          </a:solidFill>
        </p:spPr>
        <p:txBody>
          <a:bodyPr wrap="square" rtlCol="0">
            <a:spAutoFit/>
          </a:bodyPr>
          <a:lstStyle/>
          <a:p>
            <a:pPr algn="ctr"/>
            <a:r>
              <a:rPr lang="hu-HU" sz="2400" b="1" dirty="0" smtClean="0">
                <a:solidFill>
                  <a:schemeClr val="tx2">
                    <a:lumMod val="75000"/>
                  </a:schemeClr>
                </a:solidFill>
              </a:rPr>
              <a:t>5. A szépirodalmi stílusréteg</a:t>
            </a:r>
            <a:endParaRPr lang="ru-RU" sz="2400" b="1" dirty="0">
              <a:solidFill>
                <a:schemeClr val="tx2">
                  <a:lumMod val="75000"/>
                </a:schemeClr>
              </a:solidFill>
            </a:endParaRPr>
          </a:p>
        </p:txBody>
      </p:sp>
      <p:sp>
        <p:nvSpPr>
          <p:cNvPr id="3" name="TextBox 2"/>
          <p:cNvSpPr txBox="1"/>
          <p:nvPr/>
        </p:nvSpPr>
        <p:spPr>
          <a:xfrm>
            <a:off x="179514" y="627534"/>
            <a:ext cx="4464496" cy="1308050"/>
          </a:xfrm>
          <a:prstGeom prst="rect">
            <a:avLst/>
          </a:prstGeom>
          <a:noFill/>
        </p:spPr>
        <p:txBody>
          <a:bodyPr wrap="square" rtlCol="0">
            <a:spAutoFit/>
          </a:bodyPr>
          <a:lstStyle/>
          <a:p>
            <a:r>
              <a:rPr lang="hu-HU" sz="1600" b="1" dirty="0" smtClean="0"/>
              <a:t>Általános jellemzői</a:t>
            </a:r>
          </a:p>
          <a:p>
            <a:pPr marL="285750" indent="-285750">
              <a:lnSpc>
                <a:spcPct val="150000"/>
              </a:lnSpc>
              <a:buFont typeface="Arial" pitchFamily="34" charset="0"/>
              <a:buChar char="•"/>
            </a:pPr>
            <a:r>
              <a:rPr lang="hu-HU" sz="1400" dirty="0">
                <a:solidFill>
                  <a:srgbClr val="C00000"/>
                </a:solidFill>
              </a:rPr>
              <a:t>m</a:t>
            </a:r>
            <a:r>
              <a:rPr lang="hu-HU" sz="1400" dirty="0" smtClean="0">
                <a:solidFill>
                  <a:srgbClr val="C00000"/>
                </a:solidFill>
              </a:rPr>
              <a:t>űvészi, esztétikai hatásra való törekvés</a:t>
            </a:r>
          </a:p>
          <a:p>
            <a:pPr marL="285750" indent="-285750">
              <a:lnSpc>
                <a:spcPct val="150000"/>
              </a:lnSpc>
              <a:buFont typeface="Arial" pitchFamily="34" charset="0"/>
              <a:buChar char="•"/>
            </a:pPr>
            <a:r>
              <a:rPr lang="hu-HU" sz="1400" dirty="0">
                <a:solidFill>
                  <a:srgbClr val="C00000"/>
                </a:solidFill>
              </a:rPr>
              <a:t>l</a:t>
            </a:r>
            <a:r>
              <a:rPr lang="hu-HU" sz="1400" dirty="0" smtClean="0">
                <a:solidFill>
                  <a:srgbClr val="C00000"/>
                </a:solidFill>
              </a:rPr>
              <a:t>egváltozatosabb, leggazdagabb</a:t>
            </a:r>
          </a:p>
          <a:p>
            <a:pPr marL="285750" indent="-285750">
              <a:lnSpc>
                <a:spcPct val="150000"/>
              </a:lnSpc>
              <a:buFont typeface="Arial" pitchFamily="34" charset="0"/>
              <a:buChar char="•"/>
            </a:pPr>
            <a:r>
              <a:rPr lang="hu-HU" sz="1400" dirty="0">
                <a:solidFill>
                  <a:srgbClr val="C00000"/>
                </a:solidFill>
              </a:rPr>
              <a:t>f</a:t>
            </a:r>
            <a:r>
              <a:rPr lang="hu-HU" sz="1400" dirty="0" smtClean="0">
                <a:solidFill>
                  <a:srgbClr val="C00000"/>
                </a:solidFill>
              </a:rPr>
              <a:t>elhasználja a nyelv valamennyi elemét</a:t>
            </a:r>
            <a:endParaRPr lang="ru-RU" sz="1400" dirty="0">
              <a:solidFill>
                <a:srgbClr val="C00000"/>
              </a:solidFill>
            </a:endParaRPr>
          </a:p>
        </p:txBody>
      </p:sp>
      <p:sp>
        <p:nvSpPr>
          <p:cNvPr id="4" name="TextBox 3"/>
          <p:cNvSpPr txBox="1"/>
          <p:nvPr/>
        </p:nvSpPr>
        <p:spPr>
          <a:xfrm>
            <a:off x="4546789" y="869908"/>
            <a:ext cx="4057662" cy="738664"/>
          </a:xfrm>
          <a:prstGeom prst="rect">
            <a:avLst/>
          </a:prstGeom>
          <a:noFill/>
        </p:spPr>
        <p:txBody>
          <a:bodyPr wrap="square" rtlCol="0">
            <a:spAutoFit/>
          </a:bodyPr>
          <a:lstStyle/>
          <a:p>
            <a:pPr marL="285750" indent="-285750">
              <a:lnSpc>
                <a:spcPct val="150000"/>
              </a:lnSpc>
              <a:buFont typeface="Arial" pitchFamily="34" charset="0"/>
              <a:buChar char="•"/>
            </a:pPr>
            <a:r>
              <a:rPr lang="hu-HU" sz="1400" dirty="0">
                <a:solidFill>
                  <a:srgbClr val="C00000"/>
                </a:solidFill>
              </a:rPr>
              <a:t>f</a:t>
            </a:r>
            <a:r>
              <a:rPr lang="hu-HU" sz="1400" dirty="0" smtClean="0">
                <a:solidFill>
                  <a:srgbClr val="C00000"/>
                </a:solidFill>
              </a:rPr>
              <a:t>unkciója: esztétikai, poétikai</a:t>
            </a:r>
          </a:p>
          <a:p>
            <a:pPr marL="285750" indent="-285750">
              <a:lnSpc>
                <a:spcPct val="150000"/>
              </a:lnSpc>
              <a:buFont typeface="Arial" pitchFamily="34" charset="0"/>
              <a:buChar char="•"/>
            </a:pPr>
            <a:r>
              <a:rPr lang="hu-HU" sz="1400" dirty="0">
                <a:solidFill>
                  <a:srgbClr val="C00000"/>
                </a:solidFill>
              </a:rPr>
              <a:t>k</a:t>
            </a:r>
            <a:r>
              <a:rPr lang="hu-HU" sz="1400" dirty="0" smtClean="0">
                <a:solidFill>
                  <a:srgbClr val="C00000"/>
                </a:solidFill>
              </a:rPr>
              <a:t>öltői és prózai stílus</a:t>
            </a:r>
            <a:endParaRPr lang="ru-RU" sz="1400" dirty="0">
              <a:solidFill>
                <a:srgbClr val="C00000"/>
              </a:solidFill>
            </a:endParaRPr>
          </a:p>
        </p:txBody>
      </p:sp>
      <p:sp>
        <p:nvSpPr>
          <p:cNvPr id="5" name="TextBox 4"/>
          <p:cNvSpPr txBox="1"/>
          <p:nvPr/>
        </p:nvSpPr>
        <p:spPr>
          <a:xfrm>
            <a:off x="179514" y="1928068"/>
            <a:ext cx="8810244" cy="3000821"/>
          </a:xfrm>
          <a:prstGeom prst="rect">
            <a:avLst/>
          </a:prstGeom>
          <a:noFill/>
        </p:spPr>
        <p:txBody>
          <a:bodyPr wrap="square" rtlCol="0">
            <a:spAutoFit/>
          </a:bodyPr>
          <a:lstStyle/>
          <a:p>
            <a:r>
              <a:rPr lang="hu-HU" sz="1400" b="1" dirty="0" smtClean="0"/>
              <a:t>Szóhasználat:</a:t>
            </a:r>
          </a:p>
          <a:p>
            <a:pPr marL="285750" indent="-285750">
              <a:lnSpc>
                <a:spcPct val="150000"/>
              </a:lnSpc>
              <a:buFont typeface="Arial" pitchFamily="34" charset="0"/>
              <a:buChar char="•"/>
            </a:pPr>
            <a:r>
              <a:rPr lang="hu-HU" sz="1400" dirty="0"/>
              <a:t>r</a:t>
            </a:r>
            <a:r>
              <a:rPr lang="hu-HU" sz="1400" dirty="0" smtClean="0"/>
              <a:t>endkívül választékos</a:t>
            </a:r>
          </a:p>
          <a:p>
            <a:pPr marL="285750" indent="-285750">
              <a:lnSpc>
                <a:spcPct val="150000"/>
              </a:lnSpc>
              <a:buFont typeface="Arial" pitchFamily="34" charset="0"/>
              <a:buChar char="•"/>
            </a:pPr>
            <a:r>
              <a:rPr lang="hu-HU" sz="1400" dirty="0"/>
              <a:t>m</a:t>
            </a:r>
            <a:r>
              <a:rPr lang="hu-HU" sz="1400" dirty="0" smtClean="0"/>
              <a:t>etaforikus jelentés</a:t>
            </a:r>
          </a:p>
          <a:p>
            <a:pPr marL="285750" indent="-285750">
              <a:lnSpc>
                <a:spcPct val="150000"/>
              </a:lnSpc>
              <a:buFont typeface="Arial" pitchFamily="34" charset="0"/>
              <a:buChar char="•"/>
            </a:pPr>
            <a:r>
              <a:rPr lang="hu-HU" sz="1400" dirty="0"/>
              <a:t>a</a:t>
            </a:r>
            <a:r>
              <a:rPr lang="hu-HU" sz="1400" dirty="0" smtClean="0"/>
              <a:t>z alkotás megírásának kora és az alkotó egyénisége határozza meg</a:t>
            </a:r>
            <a:endParaRPr lang="hu-HU" sz="1400" dirty="0"/>
          </a:p>
          <a:p>
            <a:r>
              <a:rPr lang="hu-HU" sz="1400" b="1" dirty="0" smtClean="0"/>
              <a:t>Mondatformálás:</a:t>
            </a:r>
          </a:p>
          <a:p>
            <a:pPr marL="285750" indent="-285750">
              <a:lnSpc>
                <a:spcPct val="150000"/>
              </a:lnSpc>
              <a:buFont typeface="Arial" pitchFamily="34" charset="0"/>
              <a:buChar char="•"/>
            </a:pPr>
            <a:r>
              <a:rPr lang="hu-HU" sz="1400" dirty="0"/>
              <a:t>i</a:t>
            </a:r>
            <a:r>
              <a:rPr lang="hu-HU" sz="1400" dirty="0" smtClean="0"/>
              <a:t>gazodik a stílusirányzathoz</a:t>
            </a:r>
          </a:p>
          <a:p>
            <a:pPr marL="285750" indent="-285750">
              <a:lnSpc>
                <a:spcPct val="150000"/>
              </a:lnSpc>
              <a:buFont typeface="Arial" pitchFamily="34" charset="0"/>
              <a:buChar char="•"/>
            </a:pPr>
            <a:r>
              <a:rPr lang="hu-HU" sz="1400" dirty="0" smtClean="0"/>
              <a:t>összetett jelentést hordozó </a:t>
            </a:r>
            <a:endParaRPr lang="hu-HU" sz="1400" dirty="0"/>
          </a:p>
          <a:p>
            <a:r>
              <a:rPr lang="hu-HU" sz="1400" b="1" dirty="0" smtClean="0"/>
              <a:t>Szövegformálás:</a:t>
            </a:r>
          </a:p>
          <a:p>
            <a:pPr marL="285750" indent="-285750">
              <a:lnSpc>
                <a:spcPct val="150000"/>
              </a:lnSpc>
              <a:buFont typeface="Arial" pitchFamily="34" charset="0"/>
              <a:buChar char="•"/>
            </a:pPr>
            <a:r>
              <a:rPr lang="hu-HU" sz="1400" dirty="0"/>
              <a:t>m</a:t>
            </a:r>
            <a:r>
              <a:rPr lang="hu-HU" sz="1400" dirty="0" smtClean="0"/>
              <a:t>eghatározza a műfaj és a stílus</a:t>
            </a:r>
          </a:p>
          <a:p>
            <a:pPr marL="285750" indent="-285750">
              <a:lnSpc>
                <a:spcPct val="150000"/>
              </a:lnSpc>
              <a:buFont typeface="Arial" pitchFamily="34" charset="0"/>
              <a:buChar char="•"/>
            </a:pPr>
            <a:r>
              <a:rPr lang="hu-HU" sz="1400" dirty="0"/>
              <a:t>a</a:t>
            </a:r>
            <a:r>
              <a:rPr lang="hu-HU" sz="1400" dirty="0" smtClean="0"/>
              <a:t>z alkotó egyénisége</a:t>
            </a:r>
            <a:endParaRPr lang="ru-RU" sz="1400" dirty="0"/>
          </a:p>
        </p:txBody>
      </p:sp>
    </p:spTree>
    <p:extLst>
      <p:ext uri="{BB962C8B-B14F-4D97-AF65-F5344CB8AC3E}">
        <p14:creationId xmlns:p14="http://schemas.microsoft.com/office/powerpoint/2010/main" val="71306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0" y="339502"/>
            <a:ext cx="8856985" cy="4308872"/>
          </a:xfrm>
          <a:prstGeom prst="rect">
            <a:avLst/>
          </a:prstGeom>
          <a:solidFill>
            <a:schemeClr val="accent6">
              <a:lumMod val="40000"/>
              <a:lumOff val="60000"/>
            </a:schemeClr>
          </a:solidFill>
        </p:spPr>
        <p:txBody>
          <a:bodyPr wrap="square" rtlCol="0">
            <a:spAutoFit/>
          </a:bodyPr>
          <a:lstStyle/>
          <a:p>
            <a:pPr>
              <a:lnSpc>
                <a:spcPct val="150000"/>
              </a:lnSpc>
            </a:pPr>
            <a:r>
              <a:rPr lang="hu-HU" sz="1600" b="1" dirty="0"/>
              <a:t>Feladat és szövegpélda:</a:t>
            </a:r>
          </a:p>
          <a:p>
            <a:pPr marL="285750" indent="-285750">
              <a:buFont typeface="Arial" pitchFamily="34" charset="0"/>
              <a:buChar char="•"/>
            </a:pPr>
            <a:r>
              <a:rPr lang="hu-HU" sz="1600" b="1" dirty="0"/>
              <a:t>Milyen stílusréteg sajátosságai figyelhetőek meg az alábbi szövegben? Indokold válaszod</a:t>
            </a:r>
            <a:r>
              <a:rPr lang="hu-HU" sz="1600" b="1" dirty="0" smtClean="0"/>
              <a:t>!</a:t>
            </a:r>
          </a:p>
          <a:p>
            <a:endParaRPr lang="ro-RO" i="1" dirty="0" smtClean="0"/>
          </a:p>
          <a:p>
            <a:endParaRPr lang="ro-RO" sz="1400" i="1" dirty="0" smtClean="0"/>
          </a:p>
          <a:p>
            <a:r>
              <a:rPr lang="ro-RO" sz="1400" i="1" dirty="0" smtClean="0"/>
              <a:t>„</a:t>
            </a:r>
            <a:r>
              <a:rPr lang="ro-RO" sz="1400" i="1" dirty="0"/>
              <a:t>Máriusz egyenesen a gesztenyés alagútra nézett, ott bent a hűtő polcán, egyik kezével még rá is mutatott, úgy kérdezte, hogy mi az, és akkor én nem bírtam ki, muszáj volt, hogy megszólaljak, és mondtam, hogy semmi, ne érdekelje, de mikor kimondtam, már egyből tudtam, hogy nem kellett volna, mert anya rám nézett, és rám mosolygott azzal a szigorú, hideg mosollyal, és azt mondta, hogy kisfiam, úgy látszik, vendéged jött, ez aztán az igazi ünnep, aztán megint kinyitotta a hűtőszekrényt, és elővette a gesztenyés alagutat, és kitette az asztalra, és úgy mondta, hogy vegyek elő két tányért és két kiskanalat.”	</a:t>
            </a:r>
            <a:endParaRPr lang="ro-RO" sz="1400" i="1" dirty="0" smtClean="0"/>
          </a:p>
          <a:p>
            <a:pPr algn="r"/>
            <a:r>
              <a:rPr lang="ro-RO" sz="1400" i="1" dirty="0" smtClean="0"/>
              <a:t>(</a:t>
            </a:r>
            <a:r>
              <a:rPr lang="ro-RO" sz="1400" i="1" dirty="0"/>
              <a:t>Dragomán György: A fehér </a:t>
            </a:r>
            <a:r>
              <a:rPr lang="ro-RO" sz="1400" i="1" dirty="0" smtClean="0"/>
              <a:t>király)</a:t>
            </a:r>
          </a:p>
          <a:p>
            <a:pPr algn="just"/>
            <a:endParaRPr lang="ro-RO" sz="1400" dirty="0"/>
          </a:p>
          <a:p>
            <a:r>
              <a:rPr lang="hu-HU" sz="1400" b="1" i="1" dirty="0" smtClean="0"/>
              <a:t>Válaszlehetőség:</a:t>
            </a:r>
          </a:p>
          <a:p>
            <a:r>
              <a:rPr lang="hu-HU" sz="1400" dirty="0" smtClean="0"/>
              <a:t>A fenti szövegben érvényesülnek a szépirodalmi stílusréteg sajátosságai, mivel az elbeszélő egyedi stílusa megmutatkozik a szövegformálásban. A többszörösen összetett mondatok a gondolatok szabad áramlását, valamint az elbeszélő által átélt feszültséget és érzésvilágot tükrözik. </a:t>
            </a:r>
            <a:endParaRPr lang="hu-HU" sz="1400" dirty="0"/>
          </a:p>
          <a:p>
            <a:endParaRPr lang="hu-HU" dirty="0" smtClean="0"/>
          </a:p>
        </p:txBody>
      </p:sp>
    </p:spTree>
    <p:extLst>
      <p:ext uri="{BB962C8B-B14F-4D97-AF65-F5344CB8AC3E}">
        <p14:creationId xmlns:p14="http://schemas.microsoft.com/office/powerpoint/2010/main" val="258773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9540" y="1599642"/>
            <a:ext cx="7992889" cy="923330"/>
          </a:xfrm>
          <a:prstGeom prst="rect">
            <a:avLst/>
          </a:prstGeom>
          <a:noFill/>
        </p:spPr>
        <p:txBody>
          <a:bodyPr wrap="square" rtlCol="0">
            <a:spAutoFit/>
          </a:bodyPr>
          <a:lstStyle/>
          <a:p>
            <a:pPr algn="ctr"/>
            <a:r>
              <a:rPr lang="hu-HU" sz="3600" b="1" i="1" dirty="0" smtClean="0">
                <a:solidFill>
                  <a:srgbClr val="C00000"/>
                </a:solidFill>
              </a:rPr>
              <a:t>KÖSZÖNÖM A FIGYELMET!</a:t>
            </a:r>
          </a:p>
          <a:p>
            <a:endParaRPr lang="ru-RU" dirty="0"/>
          </a:p>
        </p:txBody>
      </p:sp>
    </p:spTree>
    <p:extLst>
      <p:ext uri="{BB962C8B-B14F-4D97-AF65-F5344CB8AC3E}">
        <p14:creationId xmlns:p14="http://schemas.microsoft.com/office/powerpoint/2010/main" val="3844766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685800"/>
            <a:ext cx="2362201" cy="373782"/>
          </a:xfrm>
        </p:spPr>
        <p:txBody>
          <a:bodyPr/>
          <a:lstStyle/>
          <a:p>
            <a:r>
              <a:rPr lang="hu-HU" sz="2800" dirty="0" smtClean="0"/>
              <a:t>TÉNYEZŐI</a:t>
            </a:r>
            <a:endParaRPr lang="ro-RO" sz="2800" dirty="0"/>
          </a:p>
        </p:txBody>
      </p:sp>
      <p:sp>
        <p:nvSpPr>
          <p:cNvPr id="3" name="Text Placeholder 2"/>
          <p:cNvSpPr>
            <a:spLocks noGrp="1"/>
          </p:cNvSpPr>
          <p:nvPr>
            <p:ph type="body" idx="2"/>
          </p:nvPr>
        </p:nvSpPr>
        <p:spPr>
          <a:xfrm>
            <a:off x="381000" y="1485901"/>
            <a:ext cx="2894857" cy="3108722"/>
          </a:xfrm>
        </p:spPr>
        <p:txBody>
          <a:bodyPr>
            <a:normAutofit lnSpcReduction="10000"/>
          </a:bodyPr>
          <a:lstStyle/>
          <a:p>
            <a:endParaRPr lang="hu-HU" dirty="0" smtClean="0"/>
          </a:p>
          <a:p>
            <a:endParaRPr lang="hu-HU" dirty="0"/>
          </a:p>
          <a:p>
            <a:endParaRPr lang="hu-HU" dirty="0" smtClean="0"/>
          </a:p>
          <a:p>
            <a:endParaRPr lang="hu-HU" dirty="0"/>
          </a:p>
          <a:p>
            <a:endParaRPr lang="hu-HU" dirty="0" smtClean="0"/>
          </a:p>
          <a:p>
            <a:endParaRPr lang="hu-HU" sz="2400" dirty="0" smtClean="0"/>
          </a:p>
          <a:p>
            <a:r>
              <a:rPr lang="hu-HU" sz="2400" dirty="0" err="1" smtClean="0"/>
              <a:t>Jakobson-modell</a:t>
            </a:r>
            <a:endParaRPr lang="ro-RO" sz="2400" dirty="0"/>
          </a:p>
        </p:txBody>
      </p:sp>
      <p:sp>
        <p:nvSpPr>
          <p:cNvPr id="4" name="Content Placeholder 3"/>
          <p:cNvSpPr>
            <a:spLocks noGrp="1"/>
          </p:cNvSpPr>
          <p:nvPr>
            <p:ph sz="quarter" idx="1"/>
          </p:nvPr>
        </p:nvSpPr>
        <p:spPr>
          <a:xfrm>
            <a:off x="3468076" y="516834"/>
            <a:ext cx="5153822" cy="2543454"/>
          </a:xfrm>
        </p:spPr>
        <p:txBody>
          <a:bodyPr>
            <a:normAutofit fontScale="85000" lnSpcReduction="20000"/>
          </a:bodyPr>
          <a:lstStyle/>
          <a:p>
            <a:pPr marL="0" indent="0">
              <a:buNone/>
            </a:pPr>
            <a:r>
              <a:rPr lang="hu-HU" sz="2400" b="1" dirty="0" smtClean="0"/>
              <a:t>A kommunikáció elemei:</a:t>
            </a:r>
          </a:p>
          <a:p>
            <a:pPr>
              <a:lnSpc>
                <a:spcPct val="150000"/>
              </a:lnSpc>
            </a:pPr>
            <a:r>
              <a:rPr lang="hu-HU" sz="1800" dirty="0" smtClean="0"/>
              <a:t>Adó (közlő, feladó)</a:t>
            </a:r>
          </a:p>
          <a:p>
            <a:pPr>
              <a:lnSpc>
                <a:spcPct val="150000"/>
              </a:lnSpc>
            </a:pPr>
            <a:r>
              <a:rPr lang="hu-HU" sz="1800" dirty="0" smtClean="0"/>
              <a:t>Vevő (befogadó, címzett)</a:t>
            </a:r>
          </a:p>
          <a:p>
            <a:pPr>
              <a:lnSpc>
                <a:spcPct val="150000"/>
              </a:lnSpc>
            </a:pPr>
            <a:r>
              <a:rPr lang="hu-HU" sz="1800" dirty="0" smtClean="0"/>
              <a:t>Üzenet</a:t>
            </a:r>
            <a:endParaRPr lang="ro-RO" sz="1800" dirty="0" smtClean="0"/>
          </a:p>
          <a:p>
            <a:pPr>
              <a:lnSpc>
                <a:spcPct val="150000"/>
              </a:lnSpc>
            </a:pPr>
            <a:r>
              <a:rPr lang="hu-HU" sz="1800" dirty="0" smtClean="0"/>
              <a:t>Kód </a:t>
            </a:r>
          </a:p>
          <a:p>
            <a:pPr>
              <a:lnSpc>
                <a:spcPct val="150000"/>
              </a:lnSpc>
            </a:pPr>
            <a:r>
              <a:rPr lang="hu-HU" sz="1800" dirty="0" smtClean="0"/>
              <a:t>Csatorna</a:t>
            </a:r>
          </a:p>
          <a:p>
            <a:pPr>
              <a:lnSpc>
                <a:spcPct val="150000"/>
              </a:lnSpc>
            </a:pPr>
            <a:r>
              <a:rPr lang="hu-HU" sz="1800" dirty="0" smtClean="0"/>
              <a:t>Kontextus</a:t>
            </a:r>
          </a:p>
          <a:p>
            <a:endParaRPr lang="hu-HU" dirty="0" smtClean="0"/>
          </a:p>
        </p:txBody>
      </p:sp>
      <p:sp>
        <p:nvSpPr>
          <p:cNvPr id="5" name="TextBox 4"/>
          <p:cNvSpPr txBox="1"/>
          <p:nvPr/>
        </p:nvSpPr>
        <p:spPr>
          <a:xfrm>
            <a:off x="3275857" y="3546266"/>
            <a:ext cx="5256585" cy="646331"/>
          </a:xfrm>
          <a:prstGeom prst="rect">
            <a:avLst/>
          </a:prstGeom>
          <a:noFill/>
        </p:spPr>
        <p:txBody>
          <a:bodyPr wrap="square" rtlCol="0">
            <a:spAutoFit/>
          </a:bodyPr>
          <a:lstStyle/>
          <a:p>
            <a:endParaRPr lang="hu-HU" dirty="0" smtClean="0"/>
          </a:p>
          <a:p>
            <a:r>
              <a:rPr lang="hu-HU" dirty="0" smtClean="0"/>
              <a:t>  </a:t>
            </a:r>
            <a:endParaRPr lang="ro-RO" dirty="0"/>
          </a:p>
        </p:txBody>
      </p:sp>
      <p:pic>
        <p:nvPicPr>
          <p:cNvPr id="1029" name="Picture 5" descr="C:\Users\Cickom\Desktop\A+kommunikáció+Jakobson-féle+modellj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3441" y="3057804"/>
            <a:ext cx="5534405" cy="1667818"/>
          </a:xfrm>
          <a:prstGeom prst="rect">
            <a:avLst/>
          </a:prstGeom>
          <a:noFill/>
          <a:extLst>
            <a:ext uri="{909E8E84-426E-40DD-AFC4-6F175D3DCCD1}">
              <a14:hiddenFill xmlns:a14="http://schemas.microsoft.com/office/drawing/2010/main">
                <a:solidFill>
                  <a:srgbClr val="FFFFFF"/>
                </a:solidFill>
              </a14:hiddenFill>
            </a:ext>
          </a:extLst>
        </p:spPr>
      </p:pic>
      <p:sp>
        <p:nvSpPr>
          <p:cNvPr id="12" name="Curved Left Arrow 11"/>
          <p:cNvSpPr/>
          <p:nvPr/>
        </p:nvSpPr>
        <p:spPr>
          <a:xfrm rot="10800000">
            <a:off x="3038806" y="985046"/>
            <a:ext cx="429268" cy="432048"/>
          </a:xfrm>
          <a:prstGeom prst="curved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chemeClr val="tx1"/>
              </a:solidFill>
            </a:endParaRPr>
          </a:p>
        </p:txBody>
      </p:sp>
      <p:sp>
        <p:nvSpPr>
          <p:cNvPr id="20" name="Curved Left Arrow 19"/>
          <p:cNvSpPr/>
          <p:nvPr/>
        </p:nvSpPr>
        <p:spPr>
          <a:xfrm>
            <a:off x="6477656" y="995013"/>
            <a:ext cx="429268" cy="487130"/>
          </a:xfrm>
          <a:prstGeom prst="curvedLeftArrow">
            <a:avLst>
              <a:gd name="adj1" fmla="val 25000"/>
              <a:gd name="adj2" fmla="val 67098"/>
              <a:gd name="adj3" fmla="val 25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chemeClr val="tx1"/>
              </a:solidFill>
            </a:endParaRPr>
          </a:p>
        </p:txBody>
      </p:sp>
    </p:spTree>
    <p:extLst>
      <p:ext uri="{BB962C8B-B14F-4D97-AF65-F5344CB8AC3E}">
        <p14:creationId xmlns:p14="http://schemas.microsoft.com/office/powerpoint/2010/main" val="27846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591" y="123479"/>
            <a:ext cx="8784976" cy="4716676"/>
          </a:xfrm>
          <a:prstGeom prst="rect">
            <a:avLst/>
          </a:prstGeom>
          <a:solidFill>
            <a:schemeClr val="accent6">
              <a:lumMod val="40000"/>
              <a:lumOff val="60000"/>
            </a:schemeClr>
          </a:solidFill>
        </p:spPr>
        <p:txBody>
          <a:bodyPr wrap="square" rtlCol="0">
            <a:spAutoFit/>
          </a:bodyPr>
          <a:lstStyle/>
          <a:p>
            <a:r>
              <a:rPr lang="hu-HU" sz="1600" b="1" dirty="0" smtClean="0"/>
              <a:t>Feladattípus:</a:t>
            </a:r>
            <a:endParaRPr lang="hu-HU" sz="1600" b="1" dirty="0"/>
          </a:p>
          <a:p>
            <a:r>
              <a:rPr lang="hu-HU" sz="1600" b="1" dirty="0" smtClean="0"/>
              <a:t>Azonosítsd az alábbi szövegrészlet esetében a kommunikáció tényezőit!</a:t>
            </a:r>
          </a:p>
          <a:p>
            <a:endParaRPr lang="ro-RO" sz="900" dirty="0" smtClean="0"/>
          </a:p>
          <a:p>
            <a:r>
              <a:rPr lang="ro-RO" sz="1400" i="1" dirty="0" smtClean="0"/>
              <a:t>„</a:t>
            </a:r>
            <a:r>
              <a:rPr lang="ro-RO" sz="1400" i="1" dirty="0" err="1" smtClean="0"/>
              <a:t>Nem</a:t>
            </a:r>
            <a:r>
              <a:rPr lang="ro-RO" sz="1400" i="1" dirty="0" smtClean="0"/>
              <a:t> </a:t>
            </a:r>
            <a:r>
              <a:rPr lang="ro-RO" sz="1400" i="1" dirty="0" err="1"/>
              <a:t>hiszek</a:t>
            </a:r>
            <a:r>
              <a:rPr lang="ro-RO" sz="1400" i="1" dirty="0"/>
              <a:t> a </a:t>
            </a:r>
            <a:r>
              <a:rPr lang="ro-RO" sz="1400" i="1" dirty="0" err="1"/>
              <a:t>véletlen</a:t>
            </a:r>
            <a:r>
              <a:rPr lang="ro-RO" sz="1400" i="1" dirty="0"/>
              <a:t> </a:t>
            </a:r>
            <a:r>
              <a:rPr lang="ro-RO" sz="1400" i="1" dirty="0" err="1"/>
              <a:t>találkozásokban</a:t>
            </a:r>
            <a:r>
              <a:rPr lang="ro-RO" sz="1400" i="1" dirty="0"/>
              <a:t>. A </a:t>
            </a:r>
            <a:r>
              <a:rPr lang="ro-RO" sz="1400" i="1" dirty="0" err="1"/>
              <a:t>világ</a:t>
            </a:r>
            <a:r>
              <a:rPr lang="ro-RO" sz="1400" i="1" dirty="0"/>
              <a:t> </a:t>
            </a:r>
            <a:r>
              <a:rPr lang="ro-RO" sz="1400" i="1" dirty="0" err="1"/>
              <a:t>törvénye</a:t>
            </a:r>
            <a:r>
              <a:rPr lang="ro-RO" sz="1400" i="1" dirty="0"/>
              <a:t> </a:t>
            </a:r>
            <a:r>
              <a:rPr lang="ro-RO" sz="1400" i="1" dirty="0" err="1"/>
              <a:t>olyan</a:t>
            </a:r>
            <a:r>
              <a:rPr lang="ro-RO" sz="1400" i="1" dirty="0"/>
              <a:t>, </a:t>
            </a:r>
            <a:r>
              <a:rPr lang="ro-RO" sz="1400" i="1" dirty="0" err="1"/>
              <a:t>hogy</a:t>
            </a:r>
            <a:r>
              <a:rPr lang="ro-RO" sz="1400" i="1" dirty="0"/>
              <a:t> </a:t>
            </a:r>
            <a:r>
              <a:rPr lang="ro-RO" sz="1400" i="1" dirty="0" err="1"/>
              <a:t>ami</a:t>
            </a:r>
            <a:r>
              <a:rPr lang="ro-RO" sz="1400" i="1" dirty="0"/>
              <a:t> </a:t>
            </a:r>
            <a:r>
              <a:rPr lang="ro-RO" sz="1400" i="1" dirty="0" err="1"/>
              <a:t>egyszer</a:t>
            </a:r>
            <a:r>
              <a:rPr lang="ro-RO" sz="1400" i="1" dirty="0"/>
              <a:t> </a:t>
            </a:r>
            <a:r>
              <a:rPr lang="ro-RO" sz="1400" i="1" dirty="0" err="1"/>
              <a:t>elkezdődött</a:t>
            </a:r>
            <a:r>
              <a:rPr lang="ro-RO" sz="1400" i="1" dirty="0"/>
              <a:t>, </a:t>
            </a:r>
            <a:r>
              <a:rPr lang="ro-RO" sz="1400" i="1" dirty="0" err="1"/>
              <a:t>azt</a:t>
            </a:r>
            <a:r>
              <a:rPr lang="ro-RO" sz="1400" i="1" dirty="0"/>
              <a:t> </a:t>
            </a:r>
            <a:r>
              <a:rPr lang="ro-RO" sz="1400" i="1" dirty="0" err="1"/>
              <a:t>be</a:t>
            </a:r>
            <a:r>
              <a:rPr lang="ro-RO" sz="1400" i="1" dirty="0"/>
              <a:t> </a:t>
            </a:r>
            <a:r>
              <a:rPr lang="ro-RO" sz="1400" i="1" dirty="0" err="1"/>
              <a:t>is</a:t>
            </a:r>
            <a:r>
              <a:rPr lang="ro-RO" sz="1400" i="1" dirty="0"/>
              <a:t> </a:t>
            </a:r>
            <a:r>
              <a:rPr lang="ro-RO" sz="1400" i="1" dirty="0" err="1"/>
              <a:t>kell</a:t>
            </a:r>
            <a:r>
              <a:rPr lang="ro-RO" sz="1400" i="1" dirty="0"/>
              <a:t> </a:t>
            </a:r>
            <a:r>
              <a:rPr lang="ro-RO" sz="1400" i="1" dirty="0" err="1"/>
              <a:t>fejezni</a:t>
            </a:r>
            <a:r>
              <a:rPr lang="ro-RO" sz="1400" i="1" dirty="0"/>
              <a:t>. </a:t>
            </a:r>
            <a:r>
              <a:rPr lang="ro-RO" sz="1400" i="1" dirty="0" err="1"/>
              <a:t>Nem</a:t>
            </a:r>
            <a:r>
              <a:rPr lang="ro-RO" sz="1400" i="1" dirty="0"/>
              <a:t> </a:t>
            </a:r>
            <a:r>
              <a:rPr lang="ro-RO" sz="1400" i="1" dirty="0" err="1"/>
              <a:t>valami</a:t>
            </a:r>
            <a:r>
              <a:rPr lang="ro-RO" sz="1400" i="1" dirty="0"/>
              <a:t> </a:t>
            </a:r>
            <a:r>
              <a:rPr lang="ro-RO" sz="1400" i="1" dirty="0" err="1"/>
              <a:t>nagy</a:t>
            </a:r>
            <a:r>
              <a:rPr lang="ro-RO" sz="1400" i="1" dirty="0"/>
              <a:t> </a:t>
            </a:r>
            <a:r>
              <a:rPr lang="ro-RO" sz="1400" i="1" dirty="0" err="1"/>
              <a:t>öröm</a:t>
            </a:r>
            <a:r>
              <a:rPr lang="ro-RO" sz="1400" i="1" dirty="0"/>
              <a:t> </a:t>
            </a:r>
            <a:r>
              <a:rPr lang="ro-RO" sz="1400" i="1" dirty="0" err="1"/>
              <a:t>ez</a:t>
            </a:r>
            <a:r>
              <a:rPr lang="ro-RO" sz="1400" i="1" dirty="0"/>
              <a:t>. </a:t>
            </a:r>
            <a:r>
              <a:rPr lang="ro-RO" sz="1400" i="1" dirty="0" err="1"/>
              <a:t>Semmi</a:t>
            </a:r>
            <a:r>
              <a:rPr lang="ro-RO" sz="1400" i="1" dirty="0"/>
              <a:t> </a:t>
            </a:r>
            <a:r>
              <a:rPr lang="ro-RO" sz="1400" i="1" dirty="0" err="1"/>
              <a:t>nem</a:t>
            </a:r>
            <a:r>
              <a:rPr lang="ro-RO" sz="1400" i="1" dirty="0"/>
              <a:t> </a:t>
            </a:r>
            <a:r>
              <a:rPr lang="ro-RO" sz="1400" i="1" dirty="0" err="1"/>
              <a:t>érkezik</a:t>
            </a:r>
            <a:r>
              <a:rPr lang="ro-RO" sz="1400" i="1" dirty="0"/>
              <a:t> </a:t>
            </a:r>
            <a:r>
              <a:rPr lang="ro-RO" sz="1400" i="1" dirty="0" err="1"/>
              <a:t>idejében</a:t>
            </a:r>
            <a:r>
              <a:rPr lang="ro-RO" sz="1400" i="1" dirty="0"/>
              <a:t>, </a:t>
            </a:r>
            <a:r>
              <a:rPr lang="ro-RO" sz="1400" i="1" dirty="0" err="1"/>
              <a:t>semmit</a:t>
            </a:r>
            <a:r>
              <a:rPr lang="ro-RO" sz="1400" i="1" dirty="0"/>
              <a:t> </a:t>
            </a:r>
            <a:r>
              <a:rPr lang="ro-RO" sz="1400" i="1" dirty="0" err="1"/>
              <a:t>nem</a:t>
            </a:r>
            <a:r>
              <a:rPr lang="ro-RO" sz="1400" i="1" dirty="0"/>
              <a:t> ad </a:t>
            </a:r>
            <a:r>
              <a:rPr lang="ro-RO" sz="1400" i="1" dirty="0" err="1"/>
              <a:t>az</a:t>
            </a:r>
            <a:r>
              <a:rPr lang="ro-RO" sz="1400" i="1" dirty="0"/>
              <a:t> </a:t>
            </a:r>
            <a:r>
              <a:rPr lang="ro-RO" sz="1400" i="1" dirty="0" err="1"/>
              <a:t>élet</a:t>
            </a:r>
            <a:r>
              <a:rPr lang="ro-RO" sz="1400" i="1" dirty="0"/>
              <a:t> </a:t>
            </a:r>
            <a:r>
              <a:rPr lang="ro-RO" sz="1400" i="1" dirty="0" err="1"/>
              <a:t>akkor</a:t>
            </a:r>
            <a:r>
              <a:rPr lang="ro-RO" sz="1400" i="1" dirty="0"/>
              <a:t>, </a:t>
            </a:r>
            <a:r>
              <a:rPr lang="ro-RO" sz="1400" i="1" dirty="0" err="1"/>
              <a:t>amikor</a:t>
            </a:r>
            <a:r>
              <a:rPr lang="ro-RO" sz="1400" i="1" dirty="0"/>
              <a:t> </a:t>
            </a:r>
            <a:r>
              <a:rPr lang="ro-RO" sz="1400" i="1" dirty="0" err="1"/>
              <a:t>felkészültünk</a:t>
            </a:r>
            <a:r>
              <a:rPr lang="ro-RO" sz="1400" i="1" dirty="0"/>
              <a:t> </a:t>
            </a:r>
            <a:r>
              <a:rPr lang="ro-RO" sz="1400" i="1" dirty="0" err="1"/>
              <a:t>reá</a:t>
            </a:r>
            <a:r>
              <a:rPr lang="ro-RO" sz="1400" i="1" dirty="0"/>
              <a:t>. </a:t>
            </a:r>
            <a:r>
              <a:rPr lang="ro-RO" sz="1400" i="1" dirty="0" err="1"/>
              <a:t>Sokáig</a:t>
            </a:r>
            <a:r>
              <a:rPr lang="ro-RO" sz="1400" i="1" dirty="0"/>
              <a:t> </a:t>
            </a:r>
            <a:r>
              <a:rPr lang="ro-RO" sz="1400" i="1" dirty="0" err="1"/>
              <a:t>fáj</a:t>
            </a:r>
            <a:r>
              <a:rPr lang="ro-RO" sz="1400" i="1" dirty="0"/>
              <a:t> </a:t>
            </a:r>
            <a:r>
              <a:rPr lang="ro-RO" sz="1400" i="1" dirty="0" err="1"/>
              <a:t>ez</a:t>
            </a:r>
            <a:r>
              <a:rPr lang="ro-RO" sz="1400" i="1" dirty="0"/>
              <a:t> a </a:t>
            </a:r>
            <a:r>
              <a:rPr lang="ro-RO" sz="1400" i="1" dirty="0" err="1"/>
              <a:t>rendetlenség</a:t>
            </a:r>
            <a:r>
              <a:rPr lang="ro-RO" sz="1400" i="1" dirty="0"/>
              <a:t>, </a:t>
            </a:r>
            <a:r>
              <a:rPr lang="ro-RO" sz="1400" i="1" dirty="0" err="1"/>
              <a:t>ez</a:t>
            </a:r>
            <a:r>
              <a:rPr lang="ro-RO" sz="1400" i="1" dirty="0"/>
              <a:t> </a:t>
            </a:r>
            <a:r>
              <a:rPr lang="ro-RO" sz="1400" i="1" dirty="0" err="1"/>
              <a:t>a</a:t>
            </a:r>
            <a:r>
              <a:rPr lang="ro-RO" sz="1400" i="1" dirty="0"/>
              <a:t> </a:t>
            </a:r>
            <a:r>
              <a:rPr lang="ro-RO" sz="1400" i="1" dirty="0" err="1"/>
              <a:t>késés</a:t>
            </a:r>
            <a:r>
              <a:rPr lang="ro-RO" sz="1400" i="1" dirty="0"/>
              <a:t>. </a:t>
            </a:r>
            <a:r>
              <a:rPr lang="ro-RO" sz="1400" i="1" dirty="0" err="1"/>
              <a:t>Azt</a:t>
            </a:r>
            <a:r>
              <a:rPr lang="ro-RO" sz="1400" i="1" dirty="0"/>
              <a:t> </a:t>
            </a:r>
            <a:r>
              <a:rPr lang="ro-RO" sz="1400" i="1" dirty="0" err="1"/>
              <a:t>hisszük</a:t>
            </a:r>
            <a:r>
              <a:rPr lang="ro-RO" sz="1400" i="1" dirty="0"/>
              <a:t>, </a:t>
            </a:r>
            <a:r>
              <a:rPr lang="ro-RO" sz="1400" i="1" dirty="0" err="1"/>
              <a:t>játszik</a:t>
            </a:r>
            <a:r>
              <a:rPr lang="ro-RO" sz="1400" i="1" dirty="0"/>
              <a:t> </a:t>
            </a:r>
            <a:r>
              <a:rPr lang="ro-RO" sz="1400" i="1" dirty="0" err="1"/>
              <a:t>velünk</a:t>
            </a:r>
            <a:r>
              <a:rPr lang="ro-RO" sz="1400" i="1" dirty="0"/>
              <a:t> </a:t>
            </a:r>
            <a:r>
              <a:rPr lang="ro-RO" sz="1400" i="1" dirty="0" err="1"/>
              <a:t>valaki</a:t>
            </a:r>
            <a:r>
              <a:rPr lang="ro-RO" sz="1400" i="1" dirty="0"/>
              <a:t>. De </a:t>
            </a:r>
            <a:r>
              <a:rPr lang="ro-RO" sz="1400" i="1" dirty="0" err="1"/>
              <a:t>egy</a:t>
            </a:r>
            <a:r>
              <a:rPr lang="ro-RO" sz="1400" i="1" dirty="0"/>
              <a:t> </a:t>
            </a:r>
            <a:r>
              <a:rPr lang="ro-RO" sz="1400" i="1" dirty="0" err="1"/>
              <a:t>napon</a:t>
            </a:r>
            <a:r>
              <a:rPr lang="ro-RO" sz="1400" i="1" dirty="0"/>
              <a:t> </a:t>
            </a:r>
            <a:r>
              <a:rPr lang="ro-RO" sz="1400" i="1" dirty="0" err="1"/>
              <a:t>észrevesszük</a:t>
            </a:r>
            <a:r>
              <a:rPr lang="ro-RO" sz="1400" i="1" dirty="0"/>
              <a:t>, </a:t>
            </a:r>
            <a:r>
              <a:rPr lang="ro-RO" sz="1400" i="1" dirty="0" err="1"/>
              <a:t>hogy</a:t>
            </a:r>
            <a:r>
              <a:rPr lang="ro-RO" sz="1400" i="1" dirty="0"/>
              <a:t> </a:t>
            </a:r>
            <a:r>
              <a:rPr lang="ro-RO" sz="1400" i="1" dirty="0" err="1"/>
              <a:t>csodálatos</a:t>
            </a:r>
            <a:r>
              <a:rPr lang="ro-RO" sz="1400" i="1" dirty="0"/>
              <a:t> </a:t>
            </a:r>
            <a:r>
              <a:rPr lang="ro-RO" sz="1400" i="1" dirty="0" err="1"/>
              <a:t>rend</a:t>
            </a:r>
            <a:r>
              <a:rPr lang="ro-RO" sz="1400" i="1" dirty="0"/>
              <a:t> </a:t>
            </a:r>
            <a:r>
              <a:rPr lang="ro-RO" sz="1400" i="1" dirty="0" err="1"/>
              <a:t>és</a:t>
            </a:r>
            <a:r>
              <a:rPr lang="ro-RO" sz="1400" i="1" dirty="0"/>
              <a:t> </a:t>
            </a:r>
            <a:r>
              <a:rPr lang="ro-RO" sz="1400" i="1" dirty="0" err="1"/>
              <a:t>rendszer</a:t>
            </a:r>
            <a:r>
              <a:rPr lang="ro-RO" sz="1400" i="1" dirty="0"/>
              <a:t> volt </a:t>
            </a:r>
            <a:r>
              <a:rPr lang="ro-RO" sz="1400" i="1" dirty="0" err="1"/>
              <a:t>mindenben</a:t>
            </a:r>
            <a:r>
              <a:rPr lang="ro-RO" sz="1400" i="1" dirty="0"/>
              <a:t>... </a:t>
            </a:r>
            <a:r>
              <a:rPr lang="ro-RO" sz="1400" i="1" dirty="0" err="1"/>
              <a:t>két</a:t>
            </a:r>
            <a:r>
              <a:rPr lang="ro-RO" sz="1400" i="1" dirty="0"/>
              <a:t> </a:t>
            </a:r>
            <a:r>
              <a:rPr lang="ro-RO" sz="1400" i="1" dirty="0" err="1"/>
              <a:t>ember</a:t>
            </a:r>
            <a:r>
              <a:rPr lang="ro-RO" sz="1400" i="1" dirty="0"/>
              <a:t> </a:t>
            </a:r>
            <a:r>
              <a:rPr lang="ro-RO" sz="1400" i="1" dirty="0" err="1"/>
              <a:t>nem</a:t>
            </a:r>
            <a:r>
              <a:rPr lang="ro-RO" sz="1400" i="1" dirty="0"/>
              <a:t> </a:t>
            </a:r>
            <a:r>
              <a:rPr lang="ro-RO" sz="1400" i="1" dirty="0" err="1"/>
              <a:t>találkozhat</a:t>
            </a:r>
            <a:r>
              <a:rPr lang="ro-RO" sz="1400" i="1" dirty="0"/>
              <a:t> </a:t>
            </a:r>
            <a:r>
              <a:rPr lang="ro-RO" sz="1400" i="1" dirty="0" err="1"/>
              <a:t>egy</a:t>
            </a:r>
            <a:r>
              <a:rPr lang="ro-RO" sz="1400" i="1" dirty="0"/>
              <a:t> </a:t>
            </a:r>
            <a:r>
              <a:rPr lang="ro-RO" sz="1400" i="1" dirty="0" err="1"/>
              <a:t>nappal</a:t>
            </a:r>
            <a:r>
              <a:rPr lang="ro-RO" sz="1400" i="1" dirty="0"/>
              <a:t> sem </a:t>
            </a:r>
            <a:r>
              <a:rPr lang="ro-RO" sz="1400" i="1" dirty="0" err="1"/>
              <a:t>előbb</a:t>
            </a:r>
            <a:r>
              <a:rPr lang="ro-RO" sz="1400" i="1" dirty="0"/>
              <a:t>, </a:t>
            </a:r>
            <a:r>
              <a:rPr lang="ro-RO" sz="1400" i="1" dirty="0" err="1"/>
              <a:t>csak</a:t>
            </a:r>
            <a:r>
              <a:rPr lang="ro-RO" sz="1400" i="1" dirty="0"/>
              <a:t> </a:t>
            </a:r>
            <a:r>
              <a:rPr lang="ro-RO" sz="1400" i="1" dirty="0" err="1" smtClean="0"/>
              <a:t>akkor</a:t>
            </a:r>
            <a:r>
              <a:rPr lang="ro-RO" sz="1400" i="1" dirty="0" smtClean="0"/>
              <a:t>, </a:t>
            </a:r>
            <a:r>
              <a:rPr lang="ro-RO" sz="1400" i="1" dirty="0" err="1" smtClean="0"/>
              <a:t>amikor</a:t>
            </a:r>
            <a:r>
              <a:rPr lang="ro-RO" sz="1400" i="1" dirty="0" smtClean="0"/>
              <a:t> </a:t>
            </a:r>
            <a:r>
              <a:rPr lang="ro-RO" sz="1400" i="1" dirty="0" err="1"/>
              <a:t>megértek</a:t>
            </a:r>
            <a:r>
              <a:rPr lang="ro-RO" sz="1400" i="1" dirty="0"/>
              <a:t> e </a:t>
            </a:r>
            <a:r>
              <a:rPr lang="ro-RO" sz="1400" i="1" dirty="0" err="1"/>
              <a:t>találkozásra</a:t>
            </a:r>
            <a:r>
              <a:rPr lang="ro-RO" sz="1400" i="1" dirty="0" smtClean="0"/>
              <a:t>.”</a:t>
            </a:r>
            <a:r>
              <a:rPr lang="ro-RO" sz="1400" dirty="0"/>
              <a:t>	</a:t>
            </a:r>
          </a:p>
          <a:p>
            <a:r>
              <a:rPr lang="ro-RO" sz="1400" dirty="0" smtClean="0"/>
              <a:t>			(Márai Sándor: </a:t>
            </a:r>
            <a:r>
              <a:rPr lang="ro-RO" sz="1400" dirty="0" err="1" smtClean="0"/>
              <a:t>Eszter</a:t>
            </a:r>
            <a:r>
              <a:rPr lang="ro-RO" sz="1400" dirty="0" smtClean="0"/>
              <a:t> </a:t>
            </a:r>
            <a:r>
              <a:rPr lang="ro-RO" sz="1400" dirty="0" err="1" smtClean="0"/>
              <a:t>hagyatéka</a:t>
            </a:r>
            <a:r>
              <a:rPr lang="ro-RO" sz="1400" dirty="0" smtClean="0"/>
              <a:t> - </a:t>
            </a:r>
            <a:r>
              <a:rPr lang="ro-RO" sz="1400" dirty="0" err="1" smtClean="0"/>
              <a:t>részlet</a:t>
            </a:r>
            <a:r>
              <a:rPr lang="ro-RO" sz="1400" dirty="0" smtClean="0"/>
              <a:t>)</a:t>
            </a:r>
          </a:p>
          <a:p>
            <a:endParaRPr lang="hu-HU" dirty="0" smtClean="0"/>
          </a:p>
          <a:p>
            <a:pPr marL="285750" indent="-285750">
              <a:lnSpc>
                <a:spcPct val="150000"/>
              </a:lnSpc>
              <a:buFont typeface="Arial" pitchFamily="34" charset="0"/>
              <a:buChar char="•"/>
            </a:pPr>
            <a:r>
              <a:rPr lang="hu-HU" sz="1500" b="1" dirty="0" smtClean="0"/>
              <a:t>Adó, közlő</a:t>
            </a:r>
            <a:r>
              <a:rPr lang="hu-HU" sz="1500" dirty="0" smtClean="0"/>
              <a:t>: </a:t>
            </a:r>
            <a:r>
              <a:rPr lang="hu-HU" sz="1500" i="1" dirty="0" smtClean="0"/>
              <a:t>a szerző </a:t>
            </a:r>
            <a:r>
              <a:rPr lang="hu-HU" sz="1500" dirty="0" smtClean="0"/>
              <a:t>(Márai Sándor); irodalmi szövegek esetében </a:t>
            </a:r>
            <a:r>
              <a:rPr lang="hu-HU" sz="1500" i="1" dirty="0" smtClean="0"/>
              <a:t>az elbeszélő vagy a lírai én</a:t>
            </a:r>
          </a:p>
          <a:p>
            <a:pPr marL="285750" indent="-285750">
              <a:lnSpc>
                <a:spcPct val="150000"/>
              </a:lnSpc>
              <a:buFont typeface="Arial" pitchFamily="34" charset="0"/>
              <a:buChar char="•"/>
            </a:pPr>
            <a:r>
              <a:rPr lang="hu-HU" sz="1500" b="1" dirty="0" smtClean="0"/>
              <a:t>Vevő, befogadó</a:t>
            </a:r>
            <a:r>
              <a:rPr lang="hu-HU" sz="1500" dirty="0" smtClean="0"/>
              <a:t>: </a:t>
            </a:r>
            <a:r>
              <a:rPr lang="hu-HU" sz="1500" i="1" dirty="0" smtClean="0"/>
              <a:t>az olvasó</a:t>
            </a:r>
          </a:p>
          <a:p>
            <a:pPr marL="285750" indent="-285750">
              <a:lnSpc>
                <a:spcPct val="150000"/>
              </a:lnSpc>
              <a:buFont typeface="Arial" pitchFamily="34" charset="0"/>
              <a:buChar char="•"/>
            </a:pPr>
            <a:r>
              <a:rPr lang="hu-HU" sz="1500" b="1" dirty="0" smtClean="0"/>
              <a:t>Üzenet</a:t>
            </a:r>
            <a:r>
              <a:rPr lang="hu-HU" sz="1500" dirty="0" smtClean="0"/>
              <a:t>: a szöveg lényegi </a:t>
            </a:r>
            <a:r>
              <a:rPr lang="hu-HU" sz="1500" i="1" dirty="0" smtClean="0"/>
              <a:t>mondanivalója</a:t>
            </a:r>
            <a:r>
              <a:rPr lang="hu-HU" sz="1500" dirty="0" smtClean="0"/>
              <a:t>, akár tételmondata – </a:t>
            </a:r>
            <a:r>
              <a:rPr lang="hu-HU" sz="1500" i="1" dirty="0" smtClean="0"/>
              <a:t>Nem hiszek a véletlen találkozásokban.</a:t>
            </a:r>
          </a:p>
          <a:p>
            <a:pPr marL="285750" indent="-285750">
              <a:lnSpc>
                <a:spcPct val="150000"/>
              </a:lnSpc>
              <a:buFont typeface="Arial" pitchFamily="34" charset="0"/>
              <a:buChar char="•"/>
            </a:pPr>
            <a:r>
              <a:rPr lang="hu-HU" sz="1500" b="1" dirty="0" smtClean="0"/>
              <a:t>Kód</a:t>
            </a:r>
            <a:r>
              <a:rPr lang="hu-HU" sz="1500" dirty="0" smtClean="0"/>
              <a:t>: a magyar </a:t>
            </a:r>
            <a:r>
              <a:rPr lang="hu-HU" sz="1500" i="1" dirty="0" smtClean="0"/>
              <a:t>nyelv</a:t>
            </a:r>
          </a:p>
          <a:p>
            <a:pPr marL="285750" indent="-285750">
              <a:lnSpc>
                <a:spcPct val="150000"/>
              </a:lnSpc>
              <a:buFont typeface="Arial" pitchFamily="34" charset="0"/>
              <a:buChar char="•"/>
            </a:pPr>
            <a:r>
              <a:rPr lang="hu-HU" sz="1500" b="1" dirty="0" smtClean="0"/>
              <a:t>Csatorna</a:t>
            </a:r>
            <a:r>
              <a:rPr lang="hu-HU" sz="1500" dirty="0" smtClean="0"/>
              <a:t>: </a:t>
            </a:r>
            <a:r>
              <a:rPr lang="hu-HU" sz="1500" i="1" dirty="0" smtClean="0"/>
              <a:t>a papír </a:t>
            </a:r>
            <a:r>
              <a:rPr lang="hu-HU" sz="1500" dirty="0" smtClean="0"/>
              <a:t>(a közvetítő elem)</a:t>
            </a:r>
          </a:p>
          <a:p>
            <a:pPr marL="285750" indent="-285750">
              <a:lnSpc>
                <a:spcPct val="150000"/>
              </a:lnSpc>
              <a:buFont typeface="Arial" pitchFamily="34" charset="0"/>
              <a:buChar char="•"/>
            </a:pPr>
            <a:r>
              <a:rPr lang="hu-HU" sz="1500" b="1" dirty="0" smtClean="0"/>
              <a:t>Kontextus</a:t>
            </a:r>
            <a:r>
              <a:rPr lang="hu-HU" sz="1500" dirty="0" smtClean="0"/>
              <a:t>: </a:t>
            </a:r>
            <a:r>
              <a:rPr lang="hu-HU" sz="1500" i="1" dirty="0" smtClean="0"/>
              <a:t>érettségi tétel</a:t>
            </a:r>
            <a:endParaRPr lang="hu-HU" sz="1500" dirty="0"/>
          </a:p>
        </p:txBody>
      </p:sp>
    </p:spTree>
    <p:extLst>
      <p:ext uri="{BB962C8B-B14F-4D97-AF65-F5344CB8AC3E}">
        <p14:creationId xmlns:p14="http://schemas.microsoft.com/office/powerpoint/2010/main" val="2017254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43558"/>
            <a:ext cx="2362201" cy="265770"/>
          </a:xfrm>
        </p:spPr>
        <p:txBody>
          <a:bodyPr/>
          <a:lstStyle/>
          <a:p>
            <a:r>
              <a:rPr lang="hu-HU" sz="2800" dirty="0" smtClean="0"/>
              <a:t>FORMÁI</a:t>
            </a:r>
            <a:endParaRPr lang="ro-RO" sz="2800" dirty="0"/>
          </a:p>
        </p:txBody>
      </p:sp>
      <p:sp>
        <p:nvSpPr>
          <p:cNvPr id="3" name="Text Placeholder 2"/>
          <p:cNvSpPr>
            <a:spLocks noGrp="1"/>
          </p:cNvSpPr>
          <p:nvPr>
            <p:ph type="body" idx="2"/>
          </p:nvPr>
        </p:nvSpPr>
        <p:spPr>
          <a:xfrm>
            <a:off x="395536" y="1005576"/>
            <a:ext cx="2592288" cy="3589046"/>
          </a:xfrm>
        </p:spPr>
        <p:txBody>
          <a:bodyPr>
            <a:normAutofit fontScale="85000" lnSpcReduction="10000"/>
          </a:bodyPr>
          <a:lstStyle/>
          <a:p>
            <a:r>
              <a:rPr lang="hu-HU" sz="2000" b="1" dirty="0" smtClean="0"/>
              <a:t>Résztvevő felek szerint:</a:t>
            </a:r>
          </a:p>
          <a:p>
            <a:endParaRPr lang="hu-HU" sz="2000" b="1" dirty="0"/>
          </a:p>
          <a:p>
            <a:r>
              <a:rPr lang="hu-HU" sz="2000" b="1" dirty="0" smtClean="0"/>
              <a:t>Irányultsága szerint:</a:t>
            </a:r>
          </a:p>
          <a:p>
            <a:endParaRPr lang="hu-HU" sz="2000" b="1" dirty="0" smtClean="0"/>
          </a:p>
          <a:p>
            <a:r>
              <a:rPr lang="hu-HU" sz="2000" b="1" dirty="0" smtClean="0"/>
              <a:t>Térbeli kapcsolat szerint:</a:t>
            </a:r>
          </a:p>
          <a:p>
            <a:endParaRPr lang="hu-HU" sz="2000" b="1" dirty="0" smtClean="0"/>
          </a:p>
          <a:p>
            <a:r>
              <a:rPr lang="hu-HU" sz="2000" b="1" dirty="0" smtClean="0"/>
              <a:t>Jelhasználat szerint:</a:t>
            </a:r>
            <a:endParaRPr lang="ro-RO" sz="2000" b="1" dirty="0"/>
          </a:p>
        </p:txBody>
      </p:sp>
      <p:sp>
        <p:nvSpPr>
          <p:cNvPr id="4" name="Content Placeholder 3"/>
          <p:cNvSpPr>
            <a:spLocks noGrp="1"/>
          </p:cNvSpPr>
          <p:nvPr>
            <p:ph sz="quarter" idx="1"/>
          </p:nvPr>
        </p:nvSpPr>
        <p:spPr>
          <a:xfrm>
            <a:off x="2915816" y="411510"/>
            <a:ext cx="6048672" cy="4374486"/>
          </a:xfrm>
        </p:spPr>
        <p:txBody>
          <a:bodyPr>
            <a:normAutofit fontScale="85000" lnSpcReduction="20000"/>
          </a:bodyPr>
          <a:lstStyle/>
          <a:p>
            <a:pPr marL="0" indent="0">
              <a:buNone/>
            </a:pPr>
            <a:endParaRPr lang="hu-HU" dirty="0" smtClean="0"/>
          </a:p>
          <a:p>
            <a:pPr marL="0" indent="0">
              <a:buNone/>
            </a:pPr>
            <a:endParaRPr lang="hu-HU" sz="1800" dirty="0" smtClean="0"/>
          </a:p>
          <a:p>
            <a:r>
              <a:rPr lang="hu-HU" sz="1800" b="1" dirty="0"/>
              <a:t>É</a:t>
            </a:r>
            <a:r>
              <a:rPr lang="hu-HU" sz="1800" b="1" dirty="0" smtClean="0"/>
              <a:t>n-kommunikáció (</a:t>
            </a:r>
            <a:r>
              <a:rPr lang="hu-HU" sz="1800" dirty="0" err="1" smtClean="0"/>
              <a:t>intraperszonális</a:t>
            </a:r>
            <a:r>
              <a:rPr lang="hu-HU" sz="1800" dirty="0" smtClean="0"/>
              <a:t>) – </a:t>
            </a:r>
            <a:r>
              <a:rPr lang="hu-HU" sz="1700" i="1" dirty="0" smtClean="0"/>
              <a:t>monologikus </a:t>
            </a:r>
          </a:p>
          <a:p>
            <a:r>
              <a:rPr lang="hu-HU" sz="1800" b="1" dirty="0" smtClean="0"/>
              <a:t>Személyközi kommunikáció</a:t>
            </a:r>
            <a:r>
              <a:rPr lang="hu-HU" sz="1800" dirty="0" smtClean="0"/>
              <a:t> (interperszonális) – </a:t>
            </a:r>
            <a:r>
              <a:rPr lang="hu-HU" sz="1700" i="1" dirty="0" err="1" smtClean="0"/>
              <a:t>dialogikus</a:t>
            </a:r>
            <a:r>
              <a:rPr lang="hu-HU" sz="1700" i="1" dirty="0" smtClean="0"/>
              <a:t> </a:t>
            </a:r>
          </a:p>
          <a:p>
            <a:r>
              <a:rPr lang="hu-HU" sz="1800" b="1" dirty="0"/>
              <a:t>T</a:t>
            </a:r>
            <a:r>
              <a:rPr lang="hu-HU" sz="1800" b="1" dirty="0" smtClean="0"/>
              <a:t>ömegkommunikáció</a:t>
            </a:r>
          </a:p>
          <a:p>
            <a:pPr marL="0" indent="0">
              <a:buNone/>
            </a:pPr>
            <a:endParaRPr lang="hu-HU" sz="1800" dirty="0" smtClean="0"/>
          </a:p>
          <a:p>
            <a:pPr marL="0" indent="0">
              <a:buNone/>
            </a:pPr>
            <a:endParaRPr lang="hu-HU" sz="1800" dirty="0"/>
          </a:p>
          <a:p>
            <a:r>
              <a:rPr lang="hu-HU" sz="1800" b="1" dirty="0" smtClean="0"/>
              <a:t>Egyirányú</a:t>
            </a:r>
            <a:r>
              <a:rPr lang="hu-HU" sz="1800" dirty="0" smtClean="0"/>
              <a:t> – nincs azonnali válaszlehetőség</a:t>
            </a:r>
          </a:p>
          <a:p>
            <a:r>
              <a:rPr lang="hu-HU" sz="1800" b="1" dirty="0" smtClean="0"/>
              <a:t>Kétirányú</a:t>
            </a:r>
            <a:r>
              <a:rPr lang="hu-HU" sz="1800" dirty="0" smtClean="0"/>
              <a:t> – párbeszédhelyzetek </a:t>
            </a:r>
          </a:p>
          <a:p>
            <a:pPr marL="0" indent="0">
              <a:buNone/>
            </a:pPr>
            <a:endParaRPr lang="hu-HU" sz="1800" dirty="0"/>
          </a:p>
          <a:p>
            <a:pPr marL="0" indent="0">
              <a:buNone/>
            </a:pPr>
            <a:endParaRPr lang="hu-HU" sz="1100" dirty="0" smtClean="0"/>
          </a:p>
          <a:p>
            <a:r>
              <a:rPr lang="hu-HU" sz="1800" b="1" dirty="0" smtClean="0"/>
              <a:t>Közvetlen</a:t>
            </a:r>
            <a:r>
              <a:rPr lang="hu-HU" sz="1800" dirty="0" smtClean="0"/>
              <a:t> – közös tér</a:t>
            </a:r>
          </a:p>
          <a:p>
            <a:r>
              <a:rPr lang="hu-HU" sz="1800" b="1" dirty="0" smtClean="0"/>
              <a:t>Közvetett</a:t>
            </a:r>
            <a:r>
              <a:rPr lang="hu-HU" sz="1800" dirty="0" smtClean="0"/>
              <a:t> – valamilyen eszköz</a:t>
            </a:r>
          </a:p>
          <a:p>
            <a:pPr marL="0" indent="0">
              <a:buNone/>
            </a:pPr>
            <a:endParaRPr lang="hu-HU" sz="1800" dirty="0" smtClean="0"/>
          </a:p>
          <a:p>
            <a:pPr marL="0" indent="0">
              <a:buNone/>
            </a:pPr>
            <a:endParaRPr lang="hu-HU" sz="1800" dirty="0" smtClean="0"/>
          </a:p>
          <a:p>
            <a:pPr marL="0" indent="0">
              <a:buNone/>
            </a:pPr>
            <a:endParaRPr lang="hu-HU" sz="1100" dirty="0"/>
          </a:p>
          <a:p>
            <a:r>
              <a:rPr lang="hu-HU" sz="1800" b="1" dirty="0" smtClean="0"/>
              <a:t>Verbális</a:t>
            </a:r>
            <a:r>
              <a:rPr lang="hu-HU" sz="1800" b="1" dirty="0"/>
              <a:t> </a:t>
            </a:r>
            <a:r>
              <a:rPr lang="hu-HU" sz="1800" dirty="0" smtClean="0"/>
              <a:t>(szóbeli és írásbeli)</a:t>
            </a:r>
          </a:p>
          <a:p>
            <a:r>
              <a:rPr lang="hu-HU" sz="1800" b="1" dirty="0" smtClean="0"/>
              <a:t>Nem verbális </a:t>
            </a:r>
            <a:r>
              <a:rPr lang="hu-HU" sz="1800" dirty="0" smtClean="0"/>
              <a:t>(testbeszéd, szupraszegmentális elemek: hangsúly, hangerő, tempó, szünet)</a:t>
            </a:r>
            <a:endParaRPr lang="ro-RO" sz="1800" dirty="0"/>
          </a:p>
        </p:txBody>
      </p:sp>
    </p:spTree>
    <p:extLst>
      <p:ext uri="{BB962C8B-B14F-4D97-AF65-F5344CB8AC3E}">
        <p14:creationId xmlns:p14="http://schemas.microsoft.com/office/powerpoint/2010/main" val="244369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 calcmode="lin" valueType="num">
                                      <p:cBhvr additive="base">
                                        <p:cTn id="2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 calcmode="lin" valueType="num">
                                      <p:cBhvr additive="base">
                                        <p:cTn id="3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 calcmode="lin" valueType="num">
                                      <p:cBhvr additive="base">
                                        <p:cTn id="4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16" end="16"/>
                                            </p:txEl>
                                          </p:spTgt>
                                        </p:tgtEl>
                                        <p:attrNameLst>
                                          <p:attrName>style.visibility</p:attrName>
                                        </p:attrNameLst>
                                      </p:cBhvr>
                                      <p:to>
                                        <p:strVal val="visible"/>
                                      </p:to>
                                    </p:set>
                                    <p:anim calcmode="lin" valueType="num">
                                      <p:cBhvr additive="base">
                                        <p:cTn id="49"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17" end="17"/>
                                            </p:txEl>
                                          </p:spTgt>
                                        </p:tgtEl>
                                        <p:attrNameLst>
                                          <p:attrName>style.visibility</p:attrName>
                                        </p:attrNameLst>
                                      </p:cBhvr>
                                      <p:to>
                                        <p:strVal val="visible"/>
                                      </p:to>
                                    </p:set>
                                    <p:anim calcmode="lin" valueType="num">
                                      <p:cBhvr additive="base">
                                        <p:cTn id="55"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79511" y="2057400"/>
            <a:ext cx="8856985" cy="2728596"/>
          </a:xfrm>
        </p:spPr>
        <p:txBody>
          <a:bodyPr>
            <a:normAutofit fontScale="85000" lnSpcReduction="20000"/>
          </a:bodyPr>
          <a:lstStyle/>
          <a:p>
            <a:pPr algn="l">
              <a:lnSpc>
                <a:spcPct val="200000"/>
              </a:lnSpc>
            </a:pPr>
            <a:r>
              <a:rPr lang="hu-HU" dirty="0" smtClean="0"/>
              <a:t>1. Közlő </a:t>
            </a:r>
            <a:r>
              <a:rPr lang="hu-HU" dirty="0"/>
              <a:t>(tájékoztató, referenciális)</a:t>
            </a:r>
          </a:p>
          <a:p>
            <a:pPr algn="l">
              <a:lnSpc>
                <a:spcPct val="200000"/>
              </a:lnSpc>
            </a:pPr>
            <a:r>
              <a:rPr lang="hu-HU" dirty="0" smtClean="0"/>
              <a:t>2. Kifejező </a:t>
            </a:r>
            <a:r>
              <a:rPr lang="hu-HU" dirty="0"/>
              <a:t>(érzelemkifejező, </a:t>
            </a:r>
            <a:r>
              <a:rPr lang="hu-HU" dirty="0" err="1"/>
              <a:t>emotív</a:t>
            </a:r>
            <a:r>
              <a:rPr lang="hu-HU" dirty="0"/>
              <a:t>)</a:t>
            </a:r>
          </a:p>
          <a:p>
            <a:pPr algn="l">
              <a:lnSpc>
                <a:spcPct val="200000"/>
              </a:lnSpc>
            </a:pPr>
            <a:r>
              <a:rPr lang="hu-HU" dirty="0" smtClean="0"/>
              <a:t>3. Felhívó </a:t>
            </a:r>
            <a:r>
              <a:rPr lang="hu-HU" dirty="0"/>
              <a:t>(</a:t>
            </a:r>
            <a:r>
              <a:rPr lang="hu-HU" dirty="0" err="1"/>
              <a:t>konatív</a:t>
            </a:r>
            <a:r>
              <a:rPr lang="hu-HU" dirty="0"/>
              <a:t>)</a:t>
            </a:r>
          </a:p>
          <a:p>
            <a:pPr algn="l">
              <a:lnSpc>
                <a:spcPct val="200000"/>
              </a:lnSpc>
            </a:pPr>
            <a:r>
              <a:rPr lang="hu-HU" dirty="0" smtClean="0"/>
              <a:t>4. Kapcsolatteremtő</a:t>
            </a:r>
            <a:r>
              <a:rPr lang="hu-HU" dirty="0"/>
              <a:t>, </a:t>
            </a:r>
            <a:r>
              <a:rPr lang="hu-HU" dirty="0" err="1"/>
              <a:t>-fenntartó</a:t>
            </a:r>
            <a:r>
              <a:rPr lang="hu-HU" dirty="0"/>
              <a:t>, </a:t>
            </a:r>
            <a:r>
              <a:rPr lang="hu-HU" dirty="0" err="1"/>
              <a:t>-záró</a:t>
            </a:r>
            <a:r>
              <a:rPr lang="hu-HU" dirty="0"/>
              <a:t> (</a:t>
            </a:r>
            <a:r>
              <a:rPr lang="hu-HU" dirty="0" err="1"/>
              <a:t>fatikus</a:t>
            </a:r>
            <a:r>
              <a:rPr lang="hu-HU" dirty="0"/>
              <a:t>)</a:t>
            </a:r>
          </a:p>
          <a:p>
            <a:pPr algn="l">
              <a:lnSpc>
                <a:spcPct val="200000"/>
              </a:lnSpc>
            </a:pPr>
            <a:r>
              <a:rPr lang="hu-HU" dirty="0" smtClean="0"/>
              <a:t>5. Értelmező </a:t>
            </a:r>
            <a:r>
              <a:rPr lang="hu-HU" dirty="0"/>
              <a:t>(metanyelvi)</a:t>
            </a:r>
          </a:p>
          <a:p>
            <a:pPr algn="l">
              <a:lnSpc>
                <a:spcPct val="200000"/>
              </a:lnSpc>
            </a:pPr>
            <a:r>
              <a:rPr lang="hu-HU" dirty="0" smtClean="0"/>
              <a:t>6. Esztétikai </a:t>
            </a:r>
            <a:r>
              <a:rPr lang="hu-HU" dirty="0"/>
              <a:t>(poétikai)</a:t>
            </a:r>
          </a:p>
          <a:p>
            <a:endParaRPr lang="ro-RO" dirty="0"/>
          </a:p>
        </p:txBody>
      </p:sp>
      <p:sp>
        <p:nvSpPr>
          <p:cNvPr id="3" name="Title 2"/>
          <p:cNvSpPr>
            <a:spLocks noGrp="1"/>
          </p:cNvSpPr>
          <p:nvPr>
            <p:ph type="title"/>
          </p:nvPr>
        </p:nvSpPr>
        <p:spPr/>
        <p:txBody>
          <a:bodyPr>
            <a:normAutofit fontScale="90000"/>
          </a:bodyPr>
          <a:lstStyle/>
          <a:p>
            <a:r>
              <a:rPr lang="hu-HU" sz="2800" b="1" dirty="0" smtClean="0"/>
              <a:t>A KOMMUNIKÁCIÓ </a:t>
            </a:r>
            <a:br>
              <a:rPr lang="hu-HU" sz="2800" b="1" dirty="0" smtClean="0"/>
            </a:br>
            <a:r>
              <a:rPr lang="hu-HU" sz="4400" b="1" dirty="0" smtClean="0"/>
              <a:t>FUNKCIÓI</a:t>
            </a:r>
            <a:br>
              <a:rPr lang="hu-HU" sz="4400" b="1" dirty="0" smtClean="0"/>
            </a:br>
            <a:r>
              <a:rPr lang="hu-HU" sz="2200" b="1" dirty="0" smtClean="0"/>
              <a:t>Miért kommunikálunk, mi a célja?</a:t>
            </a:r>
            <a:endParaRPr lang="ro-RO" sz="2200" b="1" dirty="0"/>
          </a:p>
        </p:txBody>
      </p:sp>
    </p:spTree>
    <p:extLst>
      <p:ext uri="{BB962C8B-B14F-4D97-AF65-F5344CB8AC3E}">
        <p14:creationId xmlns:p14="http://schemas.microsoft.com/office/powerpoint/2010/main" val="172100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0" y="480356"/>
            <a:ext cx="5112569" cy="969496"/>
          </a:xfrm>
          <a:prstGeom prst="rect">
            <a:avLst/>
          </a:prstGeom>
          <a:noFill/>
        </p:spPr>
        <p:txBody>
          <a:bodyPr wrap="square" numCol="1" rtlCol="0">
            <a:spAutoFit/>
          </a:bodyPr>
          <a:lstStyle/>
          <a:p>
            <a:pPr algn="ctr"/>
            <a:endParaRPr lang="hu-HU" sz="900" b="1" dirty="0" smtClean="0">
              <a:solidFill>
                <a:schemeClr val="tx2">
                  <a:lumMod val="75000"/>
                </a:schemeClr>
              </a:solidFill>
            </a:endParaRPr>
          </a:p>
          <a:p>
            <a:pPr marL="285750" indent="-285750">
              <a:lnSpc>
                <a:spcPct val="150000"/>
              </a:lnSpc>
              <a:buFont typeface="Arial" pitchFamily="34" charset="0"/>
              <a:buChar char="•"/>
            </a:pPr>
            <a:r>
              <a:rPr lang="hu-HU" sz="1600" dirty="0" smtClean="0">
                <a:solidFill>
                  <a:srgbClr val="C00000"/>
                </a:solidFill>
              </a:rPr>
              <a:t>információ, ismeretek átadása, tájékoztatás</a:t>
            </a:r>
          </a:p>
          <a:p>
            <a:pPr marL="285750" indent="-285750">
              <a:lnSpc>
                <a:spcPct val="150000"/>
              </a:lnSpc>
              <a:buFont typeface="Arial" pitchFamily="34" charset="0"/>
              <a:buChar char="•"/>
            </a:pPr>
            <a:r>
              <a:rPr lang="hu-HU" sz="1600" dirty="0">
                <a:solidFill>
                  <a:srgbClr val="C00000"/>
                </a:solidFill>
              </a:rPr>
              <a:t>o</a:t>
            </a:r>
            <a:r>
              <a:rPr lang="hu-HU" sz="1600" dirty="0" smtClean="0">
                <a:solidFill>
                  <a:srgbClr val="C00000"/>
                </a:solidFill>
              </a:rPr>
              <a:t>bjektív, tényközlés</a:t>
            </a:r>
          </a:p>
        </p:txBody>
      </p:sp>
      <p:sp>
        <p:nvSpPr>
          <p:cNvPr id="3" name="TextBox 2"/>
          <p:cNvSpPr txBox="1"/>
          <p:nvPr/>
        </p:nvSpPr>
        <p:spPr>
          <a:xfrm>
            <a:off x="947345" y="178318"/>
            <a:ext cx="7272809" cy="461665"/>
          </a:xfrm>
          <a:prstGeom prst="rect">
            <a:avLst/>
          </a:prstGeom>
          <a:noFill/>
        </p:spPr>
        <p:txBody>
          <a:bodyPr wrap="square" rtlCol="0">
            <a:spAutoFit/>
          </a:bodyPr>
          <a:lstStyle/>
          <a:p>
            <a:pPr marL="342900" indent="-342900" algn="ctr">
              <a:buAutoNum type="arabicPeriod"/>
            </a:pPr>
            <a:r>
              <a:rPr lang="hu-HU" sz="2400" b="1" u="sng" dirty="0" smtClean="0">
                <a:solidFill>
                  <a:schemeClr val="tx2">
                    <a:lumMod val="75000"/>
                  </a:schemeClr>
                </a:solidFill>
              </a:rPr>
              <a:t>A közlő funkció:</a:t>
            </a:r>
          </a:p>
        </p:txBody>
      </p:sp>
      <p:sp>
        <p:nvSpPr>
          <p:cNvPr id="4" name="TextBox 3"/>
          <p:cNvSpPr txBox="1"/>
          <p:nvPr/>
        </p:nvSpPr>
        <p:spPr>
          <a:xfrm>
            <a:off x="4551534" y="618855"/>
            <a:ext cx="4324194" cy="830997"/>
          </a:xfrm>
          <a:prstGeom prst="rect">
            <a:avLst/>
          </a:prstGeom>
          <a:noFill/>
        </p:spPr>
        <p:txBody>
          <a:bodyPr wrap="square" rtlCol="0">
            <a:spAutoFit/>
          </a:bodyPr>
          <a:lstStyle/>
          <a:p>
            <a:pPr marL="742950" lvl="1" indent="-285750">
              <a:lnSpc>
                <a:spcPct val="150000"/>
              </a:lnSpc>
              <a:buFont typeface="Arial" pitchFamily="34" charset="0"/>
              <a:buChar char="•"/>
            </a:pPr>
            <a:r>
              <a:rPr lang="hu-HU" sz="1600" dirty="0" smtClean="0">
                <a:solidFill>
                  <a:srgbClr val="C00000"/>
                </a:solidFill>
              </a:rPr>
              <a:t>kijelentő mondatok</a:t>
            </a:r>
          </a:p>
          <a:p>
            <a:pPr marL="742950" lvl="1" indent="-285750">
              <a:lnSpc>
                <a:spcPct val="150000"/>
              </a:lnSpc>
              <a:buFont typeface="Arial" pitchFamily="34" charset="0"/>
              <a:buChar char="•"/>
            </a:pPr>
            <a:r>
              <a:rPr lang="hu-HU" sz="1600" dirty="0" smtClean="0">
                <a:solidFill>
                  <a:srgbClr val="C00000"/>
                </a:solidFill>
              </a:rPr>
              <a:t>témához igazodó nyelvezet </a:t>
            </a:r>
            <a:endParaRPr lang="ro-RO" sz="1600" dirty="0" smtClean="0">
              <a:solidFill>
                <a:srgbClr val="C00000"/>
              </a:solidFill>
            </a:endParaRPr>
          </a:p>
        </p:txBody>
      </p:sp>
      <p:sp>
        <p:nvSpPr>
          <p:cNvPr id="7" name="TextBox 6"/>
          <p:cNvSpPr txBox="1"/>
          <p:nvPr/>
        </p:nvSpPr>
        <p:spPr>
          <a:xfrm>
            <a:off x="203012" y="1419622"/>
            <a:ext cx="8761476" cy="3323987"/>
          </a:xfrm>
          <a:prstGeom prst="rect">
            <a:avLst/>
          </a:prstGeom>
          <a:solidFill>
            <a:schemeClr val="accent6">
              <a:lumMod val="40000"/>
              <a:lumOff val="60000"/>
            </a:schemeClr>
          </a:solidFill>
        </p:spPr>
        <p:txBody>
          <a:bodyPr wrap="square" rtlCol="0">
            <a:spAutoFit/>
          </a:bodyPr>
          <a:lstStyle/>
          <a:p>
            <a:r>
              <a:rPr lang="hu-HU" sz="1600" b="1" dirty="0" smtClean="0"/>
              <a:t>Szövegpéldák</a:t>
            </a:r>
            <a:r>
              <a:rPr lang="hu-HU" sz="1600" dirty="0" smtClean="0"/>
              <a:t>:</a:t>
            </a:r>
          </a:p>
          <a:p>
            <a:endParaRPr lang="hu-HU" sz="1400" dirty="0"/>
          </a:p>
          <a:p>
            <a:pPr algn="just"/>
            <a:r>
              <a:rPr lang="ro-RO" sz="1400" i="1" dirty="0" smtClean="0"/>
              <a:t>„A </a:t>
            </a:r>
            <a:r>
              <a:rPr lang="ro-RO" sz="1400" i="1" dirty="0" err="1" smtClean="0"/>
              <a:t>levendula</a:t>
            </a:r>
            <a:r>
              <a:rPr lang="ro-RO" sz="1400" i="1" dirty="0" smtClean="0"/>
              <a:t> </a:t>
            </a:r>
            <a:r>
              <a:rPr lang="ro-RO" sz="1400" i="1" dirty="0" err="1" smtClean="0"/>
              <a:t>dísz-</a:t>
            </a:r>
            <a:r>
              <a:rPr lang="ro-RO" sz="1400" i="1" dirty="0"/>
              <a:t>, </a:t>
            </a:r>
            <a:r>
              <a:rPr lang="ro-RO" sz="1400" i="1" dirty="0" err="1"/>
              <a:t>fűszer</a:t>
            </a:r>
            <a:r>
              <a:rPr lang="ro-RO" sz="1400" i="1" dirty="0"/>
              <a:t> </a:t>
            </a:r>
            <a:r>
              <a:rPr lang="ro-RO" sz="1400" i="1" dirty="0" err="1"/>
              <a:t>és</a:t>
            </a:r>
            <a:r>
              <a:rPr lang="ro-RO" sz="1400" i="1" dirty="0"/>
              <a:t> </a:t>
            </a:r>
            <a:r>
              <a:rPr lang="ro-RO" sz="1400" i="1" dirty="0" err="1"/>
              <a:t>gyógynövény</a:t>
            </a:r>
            <a:r>
              <a:rPr lang="ro-RO" sz="1400" i="1" dirty="0"/>
              <a:t> </a:t>
            </a:r>
            <a:r>
              <a:rPr lang="ro-RO" sz="1400" i="1" dirty="0" err="1" smtClean="0"/>
              <a:t>egyben</a:t>
            </a:r>
            <a:r>
              <a:rPr lang="ro-RO" sz="1400" i="1" dirty="0" smtClean="0"/>
              <a:t>. </a:t>
            </a:r>
            <a:r>
              <a:rPr lang="ro-RO" sz="1400" i="1" dirty="0" err="1" smtClean="0"/>
              <a:t>Örökzöld</a:t>
            </a:r>
            <a:r>
              <a:rPr lang="ro-RO" sz="1400" i="1" dirty="0" smtClean="0"/>
              <a:t> </a:t>
            </a:r>
            <a:r>
              <a:rPr lang="ro-RO" sz="1400" i="1" dirty="0" err="1" smtClean="0"/>
              <a:t>félcserje</a:t>
            </a:r>
            <a:r>
              <a:rPr lang="ro-RO" sz="1400" i="1" dirty="0" smtClean="0"/>
              <a:t>. A </a:t>
            </a:r>
            <a:r>
              <a:rPr lang="ro-RO" sz="1400" i="1" dirty="0" err="1"/>
              <a:t>legtöbb</a:t>
            </a:r>
            <a:r>
              <a:rPr lang="ro-RO" sz="1400" i="1" dirty="0"/>
              <a:t> </a:t>
            </a:r>
            <a:r>
              <a:rPr lang="ro-RO" sz="1400" i="1" dirty="0" err="1"/>
              <a:t>levendulabokor</a:t>
            </a:r>
            <a:r>
              <a:rPr lang="ro-RO" sz="1400" i="1" dirty="0"/>
              <a:t> </a:t>
            </a:r>
            <a:r>
              <a:rPr lang="ro-RO" sz="1400" i="1" dirty="0" err="1"/>
              <a:t>júniusban</a:t>
            </a:r>
            <a:r>
              <a:rPr lang="ro-RO" sz="1400" i="1" dirty="0"/>
              <a:t> </a:t>
            </a:r>
            <a:r>
              <a:rPr lang="ro-RO" sz="1400" i="1" dirty="0" err="1"/>
              <a:t>kezd</a:t>
            </a:r>
            <a:r>
              <a:rPr lang="ro-RO" sz="1400" i="1" dirty="0"/>
              <a:t> el </a:t>
            </a:r>
            <a:r>
              <a:rPr lang="ro-RO" sz="1400" i="1" dirty="0" err="1"/>
              <a:t>virágozni</a:t>
            </a:r>
            <a:r>
              <a:rPr lang="ro-RO" sz="1400" i="1" dirty="0"/>
              <a:t>, </a:t>
            </a:r>
            <a:r>
              <a:rPr lang="ro-RO" sz="1400" i="1" dirty="0" err="1"/>
              <a:t>ami</a:t>
            </a:r>
            <a:r>
              <a:rPr lang="ro-RO" sz="1400" i="1" dirty="0"/>
              <a:t> </a:t>
            </a:r>
            <a:r>
              <a:rPr lang="ro-RO" sz="1400" i="1" dirty="0" err="1"/>
              <a:t>egészen</a:t>
            </a:r>
            <a:r>
              <a:rPr lang="ro-RO" sz="1400" i="1" dirty="0"/>
              <a:t> </a:t>
            </a:r>
            <a:r>
              <a:rPr lang="ro-RO" sz="1400" i="1" dirty="0" err="1"/>
              <a:t>júliusig</a:t>
            </a:r>
            <a:r>
              <a:rPr lang="ro-RO" sz="1400" i="1" dirty="0"/>
              <a:t> </a:t>
            </a:r>
            <a:r>
              <a:rPr lang="ro-RO" sz="1400" i="1" dirty="0" err="1"/>
              <a:t>vagy</a:t>
            </a:r>
            <a:r>
              <a:rPr lang="ro-RO" sz="1400" i="1" dirty="0"/>
              <a:t> </a:t>
            </a:r>
            <a:r>
              <a:rPr lang="ro-RO" sz="1400" i="1" dirty="0" err="1"/>
              <a:t>augusztusig</a:t>
            </a:r>
            <a:r>
              <a:rPr lang="ro-RO" sz="1400" i="1" dirty="0"/>
              <a:t> </a:t>
            </a:r>
            <a:r>
              <a:rPr lang="ro-RO" sz="1400" i="1" dirty="0" err="1"/>
              <a:t>tart</a:t>
            </a:r>
            <a:r>
              <a:rPr lang="ro-RO" sz="1400" i="1" dirty="0"/>
              <a:t>. </a:t>
            </a:r>
            <a:r>
              <a:rPr lang="ro-RO" sz="1400" i="1" dirty="0" err="1"/>
              <a:t>Egyes</a:t>
            </a:r>
            <a:r>
              <a:rPr lang="ro-RO" sz="1400" i="1" dirty="0"/>
              <a:t> </a:t>
            </a:r>
            <a:r>
              <a:rPr lang="ro-RO" sz="1400" i="1" dirty="0" err="1"/>
              <a:t>levendulafajták</a:t>
            </a:r>
            <a:r>
              <a:rPr lang="ro-RO" sz="1400" i="1" dirty="0"/>
              <a:t> </a:t>
            </a:r>
            <a:r>
              <a:rPr lang="ro-RO" sz="1400" i="1" dirty="0" err="1"/>
              <a:t>ősz</a:t>
            </a:r>
            <a:r>
              <a:rPr lang="ro-RO" sz="1400" i="1" dirty="0"/>
              <a:t> </a:t>
            </a:r>
            <a:r>
              <a:rPr lang="ro-RO" sz="1400" i="1" dirty="0" err="1"/>
              <a:t>elején</a:t>
            </a:r>
            <a:r>
              <a:rPr lang="ro-RO" sz="1400" i="1" dirty="0"/>
              <a:t> </a:t>
            </a:r>
            <a:r>
              <a:rPr lang="ro-RO" sz="1400" i="1" dirty="0" err="1"/>
              <a:t>másodvirágzásba</a:t>
            </a:r>
            <a:r>
              <a:rPr lang="ro-RO" sz="1400" i="1" dirty="0"/>
              <a:t> </a:t>
            </a:r>
            <a:r>
              <a:rPr lang="ro-RO" sz="1400" i="1" dirty="0" err="1"/>
              <a:t>kezdenek</a:t>
            </a:r>
            <a:r>
              <a:rPr lang="ro-RO" sz="1400" i="1" dirty="0"/>
              <a:t>. </a:t>
            </a:r>
            <a:r>
              <a:rPr lang="ro-RO" sz="1400" i="1" dirty="0" err="1"/>
              <a:t>Ennek</a:t>
            </a:r>
            <a:r>
              <a:rPr lang="ro-RO" sz="1400" i="1" dirty="0"/>
              <a:t> </a:t>
            </a:r>
            <a:r>
              <a:rPr lang="ro-RO" sz="1400" i="1" dirty="0" err="1"/>
              <a:t>feltétele</a:t>
            </a:r>
            <a:r>
              <a:rPr lang="ro-RO" sz="1400" i="1" dirty="0"/>
              <a:t>, </a:t>
            </a:r>
            <a:r>
              <a:rPr lang="ro-RO" sz="1400" i="1" dirty="0" err="1"/>
              <a:t>hogy</a:t>
            </a:r>
            <a:r>
              <a:rPr lang="ro-RO" sz="1400" i="1" dirty="0"/>
              <a:t> a </a:t>
            </a:r>
            <a:r>
              <a:rPr lang="ro-RO" sz="1400" i="1" dirty="0" err="1"/>
              <a:t>virágszárakat</a:t>
            </a:r>
            <a:r>
              <a:rPr lang="ro-RO" sz="1400" i="1" dirty="0"/>
              <a:t> </a:t>
            </a:r>
            <a:r>
              <a:rPr lang="ro-RO" sz="1400" i="1" dirty="0" err="1"/>
              <a:t>közvetlenül</a:t>
            </a:r>
            <a:r>
              <a:rPr lang="ro-RO" sz="1400" i="1" dirty="0"/>
              <a:t> </a:t>
            </a:r>
            <a:r>
              <a:rPr lang="ro-RO" sz="1400" i="1" dirty="0" err="1"/>
              <a:t>a</a:t>
            </a:r>
            <a:r>
              <a:rPr lang="ro-RO" sz="1400" i="1" dirty="0"/>
              <a:t> </a:t>
            </a:r>
            <a:r>
              <a:rPr lang="ro-RO" sz="1400" i="1" dirty="0" err="1"/>
              <a:t>nyári</a:t>
            </a:r>
            <a:r>
              <a:rPr lang="ro-RO" sz="1400" i="1" dirty="0"/>
              <a:t> </a:t>
            </a:r>
            <a:r>
              <a:rPr lang="ro-RO" sz="1400" i="1" dirty="0" err="1"/>
              <a:t>virágzás</a:t>
            </a:r>
            <a:r>
              <a:rPr lang="ro-RO" sz="1400" i="1" dirty="0"/>
              <a:t> </a:t>
            </a:r>
            <a:r>
              <a:rPr lang="ro-RO" sz="1400" i="1" dirty="0" err="1"/>
              <a:t>után</a:t>
            </a:r>
            <a:r>
              <a:rPr lang="ro-RO" sz="1400" i="1" dirty="0"/>
              <a:t> </a:t>
            </a:r>
            <a:r>
              <a:rPr lang="ro-RO" sz="1400" i="1" dirty="0" err="1" smtClean="0"/>
              <a:t>eltávolítsd</a:t>
            </a:r>
            <a:r>
              <a:rPr lang="ro-RO" sz="1400" i="1" dirty="0" smtClean="0"/>
              <a:t>. A </a:t>
            </a:r>
            <a:r>
              <a:rPr lang="ro-RO" sz="1400" i="1" dirty="0" err="1"/>
              <a:t>virág</a:t>
            </a:r>
            <a:r>
              <a:rPr lang="ro-RO" sz="1400" i="1" dirty="0"/>
              <a:t> </a:t>
            </a:r>
            <a:r>
              <a:rPr lang="ro-RO" sz="1400" i="1" dirty="0" err="1"/>
              <a:t>színe</a:t>
            </a:r>
            <a:r>
              <a:rPr lang="ro-RO" sz="1400" i="1" dirty="0"/>
              <a:t> </a:t>
            </a:r>
            <a:r>
              <a:rPr lang="ro-RO" sz="1400" i="1" dirty="0" err="1"/>
              <a:t>lehet</a:t>
            </a:r>
            <a:r>
              <a:rPr lang="ro-RO" sz="1400" i="1" dirty="0"/>
              <a:t> lila, </a:t>
            </a:r>
            <a:r>
              <a:rPr lang="ro-RO" sz="1400" i="1" dirty="0" err="1"/>
              <a:t>fehér</a:t>
            </a:r>
            <a:r>
              <a:rPr lang="ro-RO" sz="1400" i="1" dirty="0"/>
              <a:t>, </a:t>
            </a:r>
            <a:r>
              <a:rPr lang="ro-RO" sz="1400" i="1" dirty="0" err="1"/>
              <a:t>kék</a:t>
            </a:r>
            <a:r>
              <a:rPr lang="ro-RO" sz="1400" i="1" dirty="0"/>
              <a:t>, </a:t>
            </a:r>
            <a:r>
              <a:rPr lang="ro-RO" sz="1400" i="1" dirty="0" err="1"/>
              <a:t>halványkék</a:t>
            </a:r>
            <a:r>
              <a:rPr lang="ro-RO" sz="1400" i="1" dirty="0"/>
              <a:t> </a:t>
            </a:r>
            <a:r>
              <a:rPr lang="ro-RO" sz="1400" i="1" dirty="0" err="1"/>
              <a:t>vagy</a:t>
            </a:r>
            <a:r>
              <a:rPr lang="ro-RO" sz="1400" i="1" dirty="0"/>
              <a:t> </a:t>
            </a:r>
            <a:r>
              <a:rPr lang="ro-RO" sz="1400" i="1" dirty="0" err="1" smtClean="0"/>
              <a:t>rózsaszín</a:t>
            </a:r>
            <a:r>
              <a:rPr lang="ro-RO" sz="1400" i="1" dirty="0" smtClean="0"/>
              <a:t>. Levele </a:t>
            </a:r>
            <a:r>
              <a:rPr lang="ro-RO" sz="1400" i="1" dirty="0" err="1"/>
              <a:t>zöld</a:t>
            </a:r>
            <a:r>
              <a:rPr lang="ro-RO" sz="1400" i="1" dirty="0"/>
              <a:t> </a:t>
            </a:r>
            <a:r>
              <a:rPr lang="ro-RO" sz="1400" i="1" dirty="0" err="1"/>
              <a:t>vagy</a:t>
            </a:r>
            <a:r>
              <a:rPr lang="ro-RO" sz="1400" i="1" dirty="0"/>
              <a:t> </a:t>
            </a:r>
            <a:r>
              <a:rPr lang="ro-RO" sz="1400" i="1" dirty="0" err="1"/>
              <a:t>ezüstöszöld</a:t>
            </a:r>
            <a:r>
              <a:rPr lang="ro-RO" sz="1400" i="1" dirty="0" smtClean="0"/>
              <a:t>.”</a:t>
            </a:r>
            <a:endParaRPr lang="hu-HU" sz="1400" dirty="0"/>
          </a:p>
          <a:p>
            <a:pPr algn="r"/>
            <a:r>
              <a:rPr lang="hu-HU" sz="1400" dirty="0" smtClean="0"/>
              <a:t>(</a:t>
            </a:r>
            <a:r>
              <a:rPr lang="hu-HU" sz="1400" dirty="0" smtClean="0">
                <a:hlinkClick r:id="rId2"/>
              </a:rPr>
              <a:t>https://utakerthez.hu/blog/levendula/</a:t>
            </a:r>
            <a:r>
              <a:rPr lang="hu-HU" sz="1400" dirty="0" smtClean="0"/>
              <a:t>)</a:t>
            </a:r>
          </a:p>
          <a:p>
            <a:pPr algn="r"/>
            <a:endParaRPr lang="ro-RO" sz="1400" dirty="0"/>
          </a:p>
          <a:p>
            <a:r>
              <a:rPr lang="ro-RO" sz="1400" dirty="0"/>
              <a:t> </a:t>
            </a:r>
          </a:p>
          <a:p>
            <a:pPr algn="just"/>
            <a:r>
              <a:rPr lang="ro-RO" sz="1400" i="1" dirty="0" smtClean="0"/>
              <a:t>„</a:t>
            </a:r>
            <a:r>
              <a:rPr lang="ro-RO" sz="1400" i="1" dirty="0" err="1" smtClean="0"/>
              <a:t>Irodalomnak</a:t>
            </a:r>
            <a:r>
              <a:rPr lang="ro-RO" sz="1400" i="1" dirty="0" smtClean="0"/>
              <a:t> </a:t>
            </a:r>
            <a:r>
              <a:rPr lang="ro-RO" sz="1400" i="1" dirty="0" err="1"/>
              <a:t>nevezzük</a:t>
            </a:r>
            <a:r>
              <a:rPr lang="ro-RO" sz="1400" i="1" dirty="0"/>
              <a:t> </a:t>
            </a:r>
            <a:r>
              <a:rPr lang="ro-RO" sz="1400" i="1" dirty="0" err="1"/>
              <a:t>azokat</a:t>
            </a:r>
            <a:r>
              <a:rPr lang="ro-RO" sz="1400" i="1" dirty="0"/>
              <a:t> </a:t>
            </a:r>
            <a:r>
              <a:rPr lang="ro-RO" sz="1400" i="1" dirty="0" err="1"/>
              <a:t>az</a:t>
            </a:r>
            <a:r>
              <a:rPr lang="ro-RO" sz="1400" i="1" dirty="0"/>
              <a:t> </a:t>
            </a:r>
            <a:r>
              <a:rPr lang="ro-RO" sz="1400" i="1" dirty="0" err="1"/>
              <a:t>írott</a:t>
            </a:r>
            <a:r>
              <a:rPr lang="ro-RO" sz="1400" i="1" dirty="0"/>
              <a:t> </a:t>
            </a:r>
            <a:r>
              <a:rPr lang="ro-RO" sz="1400" i="1" dirty="0" err="1"/>
              <a:t>műveket</a:t>
            </a:r>
            <a:r>
              <a:rPr lang="ro-RO" sz="1400" i="1" dirty="0"/>
              <a:t>, </a:t>
            </a:r>
            <a:r>
              <a:rPr lang="ro-RO" sz="1400" i="1" dirty="0" err="1"/>
              <a:t>szövegeket</a:t>
            </a:r>
            <a:r>
              <a:rPr lang="ro-RO" sz="1400" i="1" dirty="0"/>
              <a:t> </a:t>
            </a:r>
            <a:r>
              <a:rPr lang="ro-RO" sz="1400" i="1" dirty="0" err="1"/>
              <a:t>tágabb</a:t>
            </a:r>
            <a:r>
              <a:rPr lang="ro-RO" sz="1400" i="1" dirty="0"/>
              <a:t> </a:t>
            </a:r>
            <a:r>
              <a:rPr lang="ro-RO" sz="1400" i="1" dirty="0" err="1"/>
              <a:t>értelemben</a:t>
            </a:r>
            <a:r>
              <a:rPr lang="ro-RO" sz="1400" i="1" dirty="0"/>
              <a:t>, </a:t>
            </a:r>
            <a:r>
              <a:rPr lang="ro-RO" sz="1400" i="1" dirty="0" err="1"/>
              <a:t>amelyeket</a:t>
            </a:r>
            <a:r>
              <a:rPr lang="ro-RO" sz="1400" i="1" dirty="0"/>
              <a:t> </a:t>
            </a:r>
            <a:r>
              <a:rPr lang="ro-RO" sz="1400" i="1" dirty="0" err="1"/>
              <a:t>többnyire</a:t>
            </a:r>
            <a:r>
              <a:rPr lang="ro-RO" sz="1400" i="1" dirty="0"/>
              <a:t> </a:t>
            </a:r>
            <a:r>
              <a:rPr lang="ro-RO" sz="1400" i="1" dirty="0" err="1"/>
              <a:t>nagyobb</a:t>
            </a:r>
            <a:r>
              <a:rPr lang="ro-RO" sz="1400" i="1" dirty="0"/>
              <a:t> </a:t>
            </a:r>
            <a:r>
              <a:rPr lang="ro-RO" sz="1400" i="1" dirty="0" err="1"/>
              <a:t>nyilvánosság</a:t>
            </a:r>
            <a:r>
              <a:rPr lang="ro-RO" sz="1400" i="1" dirty="0"/>
              <a:t> </a:t>
            </a:r>
            <a:r>
              <a:rPr lang="ro-RO" sz="1400" i="1" dirty="0" err="1"/>
              <a:t>elé</a:t>
            </a:r>
            <a:r>
              <a:rPr lang="ro-RO" sz="1400" i="1" dirty="0"/>
              <a:t> </a:t>
            </a:r>
            <a:r>
              <a:rPr lang="ro-RO" sz="1400" i="1" dirty="0" err="1"/>
              <a:t>szánnak</a:t>
            </a:r>
            <a:r>
              <a:rPr lang="ro-RO" sz="1400" i="1" dirty="0"/>
              <a:t> (</a:t>
            </a:r>
            <a:r>
              <a:rPr lang="ro-RO" sz="1400" i="1" dirty="0" err="1"/>
              <a:t>kivéve</a:t>
            </a:r>
            <a:r>
              <a:rPr lang="ro-RO" sz="1400" i="1" dirty="0"/>
              <a:t> pl. </a:t>
            </a:r>
            <a:r>
              <a:rPr lang="ro-RO" sz="1400" i="1" dirty="0" err="1"/>
              <a:t>személyes</a:t>
            </a:r>
            <a:r>
              <a:rPr lang="ro-RO" sz="1400" i="1" dirty="0"/>
              <a:t> </a:t>
            </a:r>
            <a:r>
              <a:rPr lang="ro-RO" sz="1400" i="1" dirty="0" err="1"/>
              <a:t>napló</a:t>
            </a:r>
            <a:r>
              <a:rPr lang="ro-RO" sz="1400" i="1" dirty="0"/>
              <a:t> </a:t>
            </a:r>
            <a:r>
              <a:rPr lang="ro-RO" sz="1400" i="1" dirty="0" err="1"/>
              <a:t>művészek</a:t>
            </a:r>
            <a:r>
              <a:rPr lang="ro-RO" sz="1400" i="1" dirty="0"/>
              <a:t> </a:t>
            </a:r>
            <a:r>
              <a:rPr lang="ro-RO" sz="1400" i="1" dirty="0" err="1"/>
              <a:t>esetében</a:t>
            </a:r>
            <a:r>
              <a:rPr lang="ro-RO" sz="1400" i="1" dirty="0"/>
              <a:t>). </a:t>
            </a:r>
            <a:r>
              <a:rPr lang="ro-RO" sz="1400" i="1" dirty="0" err="1"/>
              <a:t>Nem</a:t>
            </a:r>
            <a:r>
              <a:rPr lang="ro-RO" sz="1400" i="1" dirty="0"/>
              <a:t> </a:t>
            </a:r>
            <a:r>
              <a:rPr lang="ro-RO" sz="1400" i="1" dirty="0" err="1"/>
              <a:t>nevezzük</a:t>
            </a:r>
            <a:r>
              <a:rPr lang="ro-RO" sz="1400" i="1" dirty="0"/>
              <a:t> a </a:t>
            </a:r>
            <a:r>
              <a:rPr lang="ro-RO" sz="1400" i="1" dirty="0" err="1"/>
              <a:t>szó</a:t>
            </a:r>
            <a:r>
              <a:rPr lang="ro-RO" sz="1400" i="1" dirty="0"/>
              <a:t> </a:t>
            </a:r>
            <a:r>
              <a:rPr lang="ro-RO" sz="1400" i="1" dirty="0" err="1"/>
              <a:t>szoros</a:t>
            </a:r>
            <a:r>
              <a:rPr lang="ro-RO" sz="1400" i="1" dirty="0"/>
              <a:t> </a:t>
            </a:r>
            <a:r>
              <a:rPr lang="ro-RO" sz="1400" i="1" dirty="0" err="1"/>
              <a:t>értelmében</a:t>
            </a:r>
            <a:r>
              <a:rPr lang="ro-RO" sz="1400" i="1" dirty="0"/>
              <a:t> </a:t>
            </a:r>
            <a:r>
              <a:rPr lang="ro-RO" sz="1400" i="1" dirty="0" err="1"/>
              <a:t>irodalomnak</a:t>
            </a:r>
            <a:r>
              <a:rPr lang="ro-RO" sz="1400" i="1" dirty="0"/>
              <a:t> </a:t>
            </a:r>
            <a:r>
              <a:rPr lang="ro-RO" sz="1400" i="1" dirty="0" err="1"/>
              <a:t>például</a:t>
            </a:r>
            <a:r>
              <a:rPr lang="ro-RO" sz="1400" i="1" dirty="0"/>
              <a:t> </a:t>
            </a:r>
            <a:r>
              <a:rPr lang="ro-RO" sz="1400" i="1" dirty="0" err="1"/>
              <a:t>a</a:t>
            </a:r>
            <a:r>
              <a:rPr lang="ro-RO" sz="1400" i="1" dirty="0"/>
              <a:t> napi </a:t>
            </a:r>
            <a:r>
              <a:rPr lang="ro-RO" sz="1400" i="1" dirty="0" err="1"/>
              <a:t>bevásárló</a:t>
            </a:r>
            <a:r>
              <a:rPr lang="ro-RO" sz="1400" i="1" dirty="0"/>
              <a:t> </a:t>
            </a:r>
            <a:r>
              <a:rPr lang="ro-RO" sz="1400" i="1" dirty="0" err="1"/>
              <a:t>listát</a:t>
            </a:r>
            <a:r>
              <a:rPr lang="ro-RO" sz="1400" i="1" dirty="0"/>
              <a:t>. </a:t>
            </a:r>
            <a:r>
              <a:rPr lang="ro-RO" sz="1400" i="1" dirty="0" err="1"/>
              <a:t>Azonban</a:t>
            </a:r>
            <a:r>
              <a:rPr lang="ro-RO" sz="1400" i="1" dirty="0"/>
              <a:t>, ha </a:t>
            </a:r>
            <a:r>
              <a:rPr lang="ro-RO" sz="1400" i="1" dirty="0" err="1"/>
              <a:t>egy</a:t>
            </a:r>
            <a:r>
              <a:rPr lang="ro-RO" sz="1400" i="1" dirty="0"/>
              <a:t> </a:t>
            </a:r>
            <a:r>
              <a:rPr lang="ro-RO" sz="1400" i="1" dirty="0" err="1"/>
              <a:t>ilyen</a:t>
            </a:r>
            <a:r>
              <a:rPr lang="ro-RO" sz="1400" i="1" dirty="0"/>
              <a:t> lista </a:t>
            </a:r>
            <a:r>
              <a:rPr lang="ro-RO" sz="1400" i="1" dirty="0" err="1"/>
              <a:t>kerülne</a:t>
            </a:r>
            <a:r>
              <a:rPr lang="ro-RO" sz="1400" i="1" dirty="0"/>
              <a:t> </a:t>
            </a:r>
            <a:r>
              <a:rPr lang="ro-RO" sz="1400" i="1" dirty="0" err="1"/>
              <a:t>az</a:t>
            </a:r>
            <a:r>
              <a:rPr lang="ro-RO" sz="1400" i="1" dirty="0"/>
              <a:t> 1300-as </a:t>
            </a:r>
            <a:r>
              <a:rPr lang="ro-RO" sz="1400" i="1" dirty="0" err="1"/>
              <a:t>évekből</a:t>
            </a:r>
            <a:r>
              <a:rPr lang="ro-RO" sz="1400" i="1" dirty="0"/>
              <a:t> </a:t>
            </a:r>
            <a:r>
              <a:rPr lang="ro-RO" sz="1400" i="1" dirty="0" err="1"/>
              <a:t>magyar</a:t>
            </a:r>
            <a:r>
              <a:rPr lang="ro-RO" sz="1400" i="1" dirty="0"/>
              <a:t> </a:t>
            </a:r>
            <a:r>
              <a:rPr lang="ro-RO" sz="1400" i="1" dirty="0" err="1"/>
              <a:t>területről</a:t>
            </a:r>
            <a:r>
              <a:rPr lang="ro-RO" sz="1400" i="1" dirty="0"/>
              <a:t> </a:t>
            </a:r>
            <a:r>
              <a:rPr lang="ro-RO" sz="1400" i="1" dirty="0" err="1"/>
              <a:t>elő</a:t>
            </a:r>
            <a:r>
              <a:rPr lang="ro-RO" sz="1400" i="1" dirty="0"/>
              <a:t>, </a:t>
            </a:r>
            <a:r>
              <a:rPr lang="ro-RO" sz="1400" i="1" dirty="0" err="1"/>
              <a:t>az</a:t>
            </a:r>
            <a:r>
              <a:rPr lang="ro-RO" sz="1400" i="1" dirty="0"/>
              <a:t> </a:t>
            </a:r>
            <a:r>
              <a:rPr lang="ro-RO" sz="1400" i="1" dirty="0" err="1"/>
              <a:t>számunkra</a:t>
            </a:r>
            <a:r>
              <a:rPr lang="ro-RO" sz="1400" i="1" dirty="0"/>
              <a:t> </a:t>
            </a:r>
            <a:r>
              <a:rPr lang="ro-RO" sz="1400" i="1" dirty="0" err="1"/>
              <a:t>mégis</a:t>
            </a:r>
            <a:r>
              <a:rPr lang="ro-RO" sz="1400" i="1" dirty="0"/>
              <a:t> </a:t>
            </a:r>
            <a:r>
              <a:rPr lang="ro-RO" sz="1400" i="1" dirty="0" err="1"/>
              <a:t>az</a:t>
            </a:r>
            <a:r>
              <a:rPr lang="ro-RO" sz="1400" i="1" dirty="0"/>
              <a:t> </a:t>
            </a:r>
            <a:r>
              <a:rPr lang="ro-RO" sz="1400" i="1" dirty="0" err="1"/>
              <a:t>irodalomhoz</a:t>
            </a:r>
            <a:r>
              <a:rPr lang="ro-RO" sz="1400" i="1" dirty="0"/>
              <a:t> </a:t>
            </a:r>
            <a:r>
              <a:rPr lang="ro-RO" sz="1400" i="1" dirty="0" err="1"/>
              <a:t>tartozna</a:t>
            </a:r>
            <a:r>
              <a:rPr lang="ro-RO" sz="1400" i="1" dirty="0"/>
              <a:t>, </a:t>
            </a:r>
            <a:r>
              <a:rPr lang="ro-RO" sz="1400" i="1" dirty="0" err="1"/>
              <a:t>méghozzá</a:t>
            </a:r>
            <a:r>
              <a:rPr lang="ro-RO" sz="1400" i="1" dirty="0"/>
              <a:t> a </a:t>
            </a:r>
            <a:r>
              <a:rPr lang="ro-RO" sz="1400" i="1" dirty="0" err="1"/>
              <a:t>nyelvemlékes</a:t>
            </a:r>
            <a:r>
              <a:rPr lang="ro-RO" sz="1400" i="1" dirty="0"/>
              <a:t> </a:t>
            </a:r>
            <a:r>
              <a:rPr lang="ro-RO" sz="1400" i="1" dirty="0" err="1"/>
              <a:t>korhoz</a:t>
            </a:r>
            <a:r>
              <a:rPr lang="ro-RO" sz="1400" i="1" dirty="0" smtClean="0"/>
              <a:t>.”</a:t>
            </a:r>
            <a:r>
              <a:rPr lang="ro-RO" sz="1400" dirty="0"/>
              <a:t> </a:t>
            </a:r>
          </a:p>
          <a:p>
            <a:pPr algn="r"/>
            <a:r>
              <a:rPr lang="hu-HU" sz="1400" dirty="0" smtClean="0"/>
              <a:t>(</a:t>
            </a:r>
            <a:r>
              <a:rPr lang="hu-HU" sz="1400" dirty="0" smtClean="0">
                <a:hlinkClick r:id="rId3"/>
              </a:rPr>
              <a:t>https://www.topbook.hu/regeny-138/irodalomtortenet-302</a:t>
            </a:r>
            <a:r>
              <a:rPr lang="hu-HU" sz="1400" dirty="0" smtClean="0"/>
              <a:t>)</a:t>
            </a:r>
          </a:p>
        </p:txBody>
      </p:sp>
    </p:spTree>
    <p:extLst>
      <p:ext uri="{BB962C8B-B14F-4D97-AF65-F5344CB8AC3E}">
        <p14:creationId xmlns:p14="http://schemas.microsoft.com/office/powerpoint/2010/main" val="263779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136672"/>
            <a:ext cx="6696745" cy="461665"/>
          </a:xfrm>
          <a:prstGeom prst="rect">
            <a:avLst/>
          </a:prstGeom>
          <a:noFill/>
        </p:spPr>
        <p:txBody>
          <a:bodyPr wrap="square" rtlCol="0">
            <a:spAutoFit/>
          </a:bodyPr>
          <a:lstStyle/>
          <a:p>
            <a:pPr algn="ctr"/>
            <a:r>
              <a:rPr lang="hu-HU" sz="2400" b="1" dirty="0">
                <a:solidFill>
                  <a:schemeClr val="tx2">
                    <a:lumMod val="75000"/>
                  </a:schemeClr>
                </a:solidFill>
              </a:rPr>
              <a:t>2. </a:t>
            </a:r>
            <a:r>
              <a:rPr lang="hu-HU" sz="2400" b="1" u="sng" dirty="0">
                <a:solidFill>
                  <a:schemeClr val="tx2">
                    <a:lumMod val="75000"/>
                  </a:schemeClr>
                </a:solidFill>
              </a:rPr>
              <a:t>A kifejező</a:t>
            </a:r>
            <a:r>
              <a:rPr lang="hu-HU" u="sng" dirty="0" smtClean="0"/>
              <a:t> </a:t>
            </a:r>
            <a:r>
              <a:rPr lang="hu-HU" sz="2400" b="1" u="sng" dirty="0">
                <a:solidFill>
                  <a:schemeClr val="tx2">
                    <a:lumMod val="75000"/>
                  </a:schemeClr>
                </a:solidFill>
              </a:rPr>
              <a:t>funkció</a:t>
            </a:r>
            <a:endParaRPr lang="ro-RO" sz="2400" b="1" u="sng" dirty="0">
              <a:solidFill>
                <a:schemeClr val="tx2">
                  <a:lumMod val="75000"/>
                </a:schemeClr>
              </a:solidFill>
            </a:endParaRPr>
          </a:p>
        </p:txBody>
      </p:sp>
      <p:sp>
        <p:nvSpPr>
          <p:cNvPr id="4" name="TextBox 3"/>
          <p:cNvSpPr txBox="1"/>
          <p:nvPr/>
        </p:nvSpPr>
        <p:spPr>
          <a:xfrm>
            <a:off x="467546" y="482922"/>
            <a:ext cx="4464496" cy="830997"/>
          </a:xfrm>
          <a:prstGeom prst="rect">
            <a:avLst/>
          </a:prstGeom>
          <a:noFill/>
        </p:spPr>
        <p:txBody>
          <a:bodyPr wrap="square" rtlCol="0">
            <a:spAutoFit/>
          </a:bodyPr>
          <a:lstStyle/>
          <a:p>
            <a:pPr marL="285750" indent="-285750">
              <a:lnSpc>
                <a:spcPct val="150000"/>
              </a:lnSpc>
              <a:buFont typeface="Arial" pitchFamily="34" charset="0"/>
              <a:buChar char="•"/>
            </a:pPr>
            <a:r>
              <a:rPr lang="hu-HU" sz="1600" dirty="0">
                <a:solidFill>
                  <a:srgbClr val="C00000"/>
                </a:solidFill>
              </a:rPr>
              <a:t>é</a:t>
            </a:r>
            <a:r>
              <a:rPr lang="hu-HU" sz="1600" dirty="0" smtClean="0">
                <a:solidFill>
                  <a:srgbClr val="C00000"/>
                </a:solidFill>
              </a:rPr>
              <a:t>rzelmek, gondolatok kifejezése </a:t>
            </a:r>
          </a:p>
          <a:p>
            <a:pPr marL="285750" indent="-285750">
              <a:lnSpc>
                <a:spcPct val="150000"/>
              </a:lnSpc>
              <a:buFont typeface="Arial" pitchFamily="34" charset="0"/>
              <a:buChar char="•"/>
            </a:pPr>
            <a:r>
              <a:rPr lang="hu-HU" sz="1600" dirty="0" smtClean="0">
                <a:solidFill>
                  <a:srgbClr val="C00000"/>
                </a:solidFill>
              </a:rPr>
              <a:t>szubjektív</a:t>
            </a:r>
            <a:endParaRPr lang="ro-RO" sz="1600" dirty="0">
              <a:solidFill>
                <a:srgbClr val="C00000"/>
              </a:solidFill>
            </a:endParaRPr>
          </a:p>
        </p:txBody>
      </p:sp>
      <p:sp>
        <p:nvSpPr>
          <p:cNvPr id="5" name="TextBox 4"/>
          <p:cNvSpPr txBox="1"/>
          <p:nvPr/>
        </p:nvSpPr>
        <p:spPr>
          <a:xfrm>
            <a:off x="4427984" y="482921"/>
            <a:ext cx="4536505" cy="1200329"/>
          </a:xfrm>
          <a:prstGeom prst="rect">
            <a:avLst/>
          </a:prstGeom>
          <a:noFill/>
        </p:spPr>
        <p:txBody>
          <a:bodyPr wrap="square" rtlCol="0">
            <a:spAutoFit/>
          </a:bodyPr>
          <a:lstStyle/>
          <a:p>
            <a:pPr marL="285750" indent="-285750">
              <a:lnSpc>
                <a:spcPct val="150000"/>
              </a:lnSpc>
              <a:buFont typeface="Arial" pitchFamily="34" charset="0"/>
              <a:buChar char="•"/>
            </a:pPr>
            <a:r>
              <a:rPr lang="hu-HU" sz="1600" dirty="0" smtClean="0">
                <a:solidFill>
                  <a:srgbClr val="C00000"/>
                </a:solidFill>
              </a:rPr>
              <a:t>kérdő, felkiáltó, óhajtó mondatok, indulatszavak</a:t>
            </a:r>
          </a:p>
          <a:p>
            <a:pPr marL="285750" indent="-285750">
              <a:lnSpc>
                <a:spcPct val="150000"/>
              </a:lnSpc>
              <a:buFont typeface="Arial" pitchFamily="34" charset="0"/>
              <a:buChar char="•"/>
            </a:pPr>
            <a:r>
              <a:rPr lang="hu-HU" sz="1600" dirty="0">
                <a:solidFill>
                  <a:srgbClr val="C00000"/>
                </a:solidFill>
              </a:rPr>
              <a:t>a</a:t>
            </a:r>
            <a:r>
              <a:rPr lang="hu-HU" sz="1600" dirty="0" smtClean="0">
                <a:solidFill>
                  <a:srgbClr val="C00000"/>
                </a:solidFill>
              </a:rPr>
              <a:t>z egyénhez igazodó nyelvezet</a:t>
            </a:r>
            <a:endParaRPr lang="ro-RO" sz="1600" dirty="0">
              <a:solidFill>
                <a:srgbClr val="C00000"/>
              </a:solidFill>
            </a:endParaRPr>
          </a:p>
        </p:txBody>
      </p:sp>
      <p:sp>
        <p:nvSpPr>
          <p:cNvPr id="6" name="TextBox 5"/>
          <p:cNvSpPr txBox="1"/>
          <p:nvPr/>
        </p:nvSpPr>
        <p:spPr>
          <a:xfrm>
            <a:off x="151982" y="1851670"/>
            <a:ext cx="8812507" cy="2492990"/>
          </a:xfrm>
          <a:prstGeom prst="rect">
            <a:avLst/>
          </a:prstGeom>
          <a:solidFill>
            <a:schemeClr val="accent6">
              <a:lumMod val="40000"/>
              <a:lumOff val="60000"/>
            </a:schemeClr>
          </a:solidFill>
        </p:spPr>
        <p:txBody>
          <a:bodyPr wrap="square" rtlCol="0">
            <a:spAutoFit/>
          </a:bodyPr>
          <a:lstStyle/>
          <a:p>
            <a:r>
              <a:rPr lang="hu-HU" sz="1600" b="1" dirty="0" smtClean="0"/>
              <a:t>Szövegpéldák:</a:t>
            </a:r>
          </a:p>
          <a:p>
            <a:endParaRPr lang="hu-HU" sz="1400" dirty="0" smtClean="0"/>
          </a:p>
          <a:p>
            <a:pPr algn="just"/>
            <a:r>
              <a:rPr lang="ro-RO" sz="1400" i="1" dirty="0" smtClean="0"/>
              <a:t>„Milyen jó lenne most, ha otthon feküdhetnék, a szegényes atyai kunyhó fedele alatt a búbos kemencénél, mint egyszer régen, betegen...”</a:t>
            </a:r>
            <a:endParaRPr lang="ro-RO" sz="1400" i="1" dirty="0"/>
          </a:p>
          <a:p>
            <a:pPr algn="r"/>
            <a:r>
              <a:rPr lang="ro-RO" sz="1400" dirty="0" smtClean="0"/>
              <a:t>(</a:t>
            </a:r>
            <a:r>
              <a:rPr lang="ro-RO" sz="1400" dirty="0" smtClean="0">
                <a:hlinkClick r:id="rId2"/>
              </a:rPr>
              <a:t>https://books.google.ro/books</a:t>
            </a:r>
            <a:r>
              <a:rPr lang="ro-RO" sz="1400" dirty="0" smtClean="0"/>
              <a:t>)</a:t>
            </a:r>
          </a:p>
          <a:p>
            <a:pPr algn="r"/>
            <a:endParaRPr lang="hu-HU" sz="1400" dirty="0"/>
          </a:p>
          <a:p>
            <a:pPr algn="r"/>
            <a:endParaRPr lang="hu-HU" sz="1400" dirty="0" smtClean="0"/>
          </a:p>
          <a:p>
            <a:pPr algn="just"/>
            <a:r>
              <a:rPr lang="hu-HU" sz="1400" i="1" dirty="0" smtClean="0"/>
              <a:t>„Akkora </a:t>
            </a:r>
            <a:r>
              <a:rPr lang="hu-HU" sz="1400" i="1" dirty="0"/>
              <a:t>senkinek </a:t>
            </a:r>
            <a:r>
              <a:rPr lang="hu-HU" sz="1400" i="1" dirty="0" smtClean="0"/>
              <a:t>érzem </a:t>
            </a:r>
            <a:r>
              <a:rPr lang="hu-HU" sz="1400" i="1" dirty="0"/>
              <a:t>magam. Az </a:t>
            </a:r>
            <a:r>
              <a:rPr lang="hu-HU" sz="1400" i="1" dirty="0" smtClean="0"/>
              <a:t>egész úgy </a:t>
            </a:r>
            <a:r>
              <a:rPr lang="hu-HU" sz="1400" i="1" dirty="0"/>
              <a:t>indult, hogy </a:t>
            </a:r>
            <a:r>
              <a:rPr lang="hu-HU" sz="1400" i="1" dirty="0" smtClean="0"/>
              <a:t>szüleim fiút </a:t>
            </a:r>
            <a:r>
              <a:rPr lang="hu-HU" sz="1400" i="1" dirty="0"/>
              <a:t>szerettek volna (elvileg), de </a:t>
            </a:r>
            <a:r>
              <a:rPr lang="hu-HU" sz="1400" i="1" dirty="0" smtClean="0"/>
              <a:t>aztán lány </a:t>
            </a:r>
            <a:r>
              <a:rPr lang="hu-HU" sz="1400" i="1" dirty="0"/>
              <a:t>lett, </a:t>
            </a:r>
            <a:r>
              <a:rPr lang="hu-HU" sz="1400" i="1" dirty="0" smtClean="0"/>
              <a:t>én</a:t>
            </a:r>
            <a:r>
              <a:rPr lang="hu-HU" sz="1400" i="1" dirty="0"/>
              <a:t>, </a:t>
            </a:r>
            <a:r>
              <a:rPr lang="hu-HU" sz="1400" i="1" dirty="0" smtClean="0"/>
              <a:t>és mamám </a:t>
            </a:r>
            <a:r>
              <a:rPr lang="hu-HU" sz="1400" i="1" dirty="0"/>
              <a:t>meg </a:t>
            </a:r>
            <a:r>
              <a:rPr lang="hu-HU" sz="1400" i="1" dirty="0" smtClean="0"/>
              <a:t>néném </a:t>
            </a:r>
            <a:r>
              <a:rPr lang="hu-HU" sz="1400" i="1" dirty="0"/>
              <a:t>nevelt mikor kicsi voltam. </a:t>
            </a:r>
            <a:r>
              <a:rPr lang="hu-HU" sz="1400" i="1" dirty="0" smtClean="0"/>
              <a:t>Utána </a:t>
            </a:r>
            <a:r>
              <a:rPr lang="hu-HU" sz="1400" i="1" dirty="0"/>
              <a:t>rendesen </a:t>
            </a:r>
            <a:r>
              <a:rPr lang="hu-HU" sz="1400" i="1" dirty="0" smtClean="0"/>
              <a:t>anyuék</a:t>
            </a:r>
            <a:r>
              <a:rPr lang="hu-HU" sz="1400" i="1" dirty="0"/>
              <a:t>. </a:t>
            </a:r>
            <a:r>
              <a:rPr lang="hu-HU" sz="1400" i="1" dirty="0" smtClean="0"/>
              <a:t>Iskolában </a:t>
            </a:r>
            <a:r>
              <a:rPr lang="hu-HU" sz="1400" i="1" dirty="0"/>
              <a:t>sosem tudtam </a:t>
            </a:r>
            <a:r>
              <a:rPr lang="hu-HU" sz="1400" i="1" dirty="0" smtClean="0"/>
              <a:t>barátokat </a:t>
            </a:r>
            <a:r>
              <a:rPr lang="hu-HU" sz="1400" i="1" dirty="0"/>
              <a:t>szerezni, </a:t>
            </a:r>
            <a:r>
              <a:rPr lang="hu-HU" sz="1400" i="1" dirty="0" smtClean="0"/>
              <a:t>túl félénk vagyok, és úgy éreztem, hogy </a:t>
            </a:r>
            <a:r>
              <a:rPr lang="hu-HU" sz="1400" i="1" dirty="0"/>
              <a:t>sehova sem vagyok </a:t>
            </a:r>
            <a:r>
              <a:rPr lang="hu-HU" sz="1400" i="1" dirty="0" smtClean="0"/>
              <a:t>való.”</a:t>
            </a:r>
          </a:p>
          <a:p>
            <a:pPr algn="r"/>
            <a:endParaRPr lang="hu-HU" sz="1400" dirty="0"/>
          </a:p>
        </p:txBody>
      </p:sp>
    </p:spTree>
    <p:extLst>
      <p:ext uri="{BB962C8B-B14F-4D97-AF65-F5344CB8AC3E}">
        <p14:creationId xmlns:p14="http://schemas.microsoft.com/office/powerpoint/2010/main" val="286326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55776" y="195486"/>
            <a:ext cx="3384377" cy="461665"/>
          </a:xfrm>
          <a:prstGeom prst="rect">
            <a:avLst/>
          </a:prstGeom>
          <a:noFill/>
        </p:spPr>
        <p:txBody>
          <a:bodyPr wrap="square" rtlCol="0">
            <a:spAutoFit/>
          </a:bodyPr>
          <a:lstStyle/>
          <a:p>
            <a:pPr algn="ctr"/>
            <a:r>
              <a:rPr lang="hu-HU" sz="2400" b="1" dirty="0" smtClean="0">
                <a:solidFill>
                  <a:schemeClr val="tx2">
                    <a:lumMod val="75000"/>
                  </a:schemeClr>
                </a:solidFill>
              </a:rPr>
              <a:t>3. </a:t>
            </a:r>
            <a:r>
              <a:rPr lang="hu-HU" sz="2400" b="1" u="sng" dirty="0" smtClean="0">
                <a:solidFill>
                  <a:schemeClr val="tx2">
                    <a:lumMod val="75000"/>
                  </a:schemeClr>
                </a:solidFill>
              </a:rPr>
              <a:t>A </a:t>
            </a:r>
            <a:r>
              <a:rPr lang="hu-HU" sz="2400" b="1" u="sng" dirty="0">
                <a:solidFill>
                  <a:schemeClr val="tx2">
                    <a:lumMod val="75000"/>
                  </a:schemeClr>
                </a:solidFill>
              </a:rPr>
              <a:t>felhívó</a:t>
            </a:r>
            <a:r>
              <a:rPr lang="hu-HU" sz="2400" b="1" u="sng" dirty="0" smtClean="0">
                <a:solidFill>
                  <a:schemeClr val="tx2">
                    <a:lumMod val="75000"/>
                  </a:schemeClr>
                </a:solidFill>
              </a:rPr>
              <a:t> funkció</a:t>
            </a:r>
            <a:endParaRPr lang="ro-RO" sz="2400" b="1" u="sng" dirty="0">
              <a:solidFill>
                <a:schemeClr val="tx2">
                  <a:lumMod val="75000"/>
                </a:schemeClr>
              </a:solidFill>
            </a:endParaRPr>
          </a:p>
        </p:txBody>
      </p:sp>
      <p:sp>
        <p:nvSpPr>
          <p:cNvPr id="3" name="TextBox 2"/>
          <p:cNvSpPr txBox="1"/>
          <p:nvPr/>
        </p:nvSpPr>
        <p:spPr>
          <a:xfrm>
            <a:off x="395537" y="541735"/>
            <a:ext cx="4104457" cy="830997"/>
          </a:xfrm>
          <a:prstGeom prst="rect">
            <a:avLst/>
          </a:prstGeom>
          <a:noFill/>
        </p:spPr>
        <p:txBody>
          <a:bodyPr wrap="square" rtlCol="0">
            <a:spAutoFit/>
          </a:bodyPr>
          <a:lstStyle/>
          <a:p>
            <a:pPr marL="285750" indent="-285750">
              <a:lnSpc>
                <a:spcPct val="150000"/>
              </a:lnSpc>
              <a:buFont typeface="Arial" pitchFamily="34" charset="0"/>
              <a:buChar char="•"/>
            </a:pPr>
            <a:r>
              <a:rPr lang="hu-HU" sz="1600" dirty="0" smtClean="0">
                <a:solidFill>
                  <a:srgbClr val="C00000"/>
                </a:solidFill>
              </a:rPr>
              <a:t>a címzett befolyásolása</a:t>
            </a:r>
          </a:p>
          <a:p>
            <a:pPr marL="285750" indent="-285750">
              <a:lnSpc>
                <a:spcPct val="150000"/>
              </a:lnSpc>
              <a:buFont typeface="Arial" pitchFamily="34" charset="0"/>
              <a:buChar char="•"/>
            </a:pPr>
            <a:r>
              <a:rPr lang="hu-HU" sz="1600" dirty="0">
                <a:solidFill>
                  <a:srgbClr val="C00000"/>
                </a:solidFill>
              </a:rPr>
              <a:t>c</a:t>
            </a:r>
            <a:r>
              <a:rPr lang="hu-HU" sz="1600" dirty="0" smtClean="0">
                <a:solidFill>
                  <a:srgbClr val="C00000"/>
                </a:solidFill>
              </a:rPr>
              <a:t>selekvésre késztetés</a:t>
            </a:r>
            <a:endParaRPr lang="ro-RO" sz="1600" dirty="0">
              <a:solidFill>
                <a:srgbClr val="C00000"/>
              </a:solidFill>
            </a:endParaRPr>
          </a:p>
        </p:txBody>
      </p:sp>
      <p:sp>
        <p:nvSpPr>
          <p:cNvPr id="4" name="TextBox 3"/>
          <p:cNvSpPr txBox="1"/>
          <p:nvPr/>
        </p:nvSpPr>
        <p:spPr>
          <a:xfrm>
            <a:off x="4644010" y="571160"/>
            <a:ext cx="2736304" cy="830997"/>
          </a:xfrm>
          <a:prstGeom prst="rect">
            <a:avLst/>
          </a:prstGeom>
          <a:noFill/>
        </p:spPr>
        <p:txBody>
          <a:bodyPr wrap="square" rtlCol="0">
            <a:spAutoFit/>
          </a:bodyPr>
          <a:lstStyle/>
          <a:p>
            <a:pPr marL="285750" indent="-285750">
              <a:lnSpc>
                <a:spcPct val="150000"/>
              </a:lnSpc>
              <a:buFont typeface="Arial" pitchFamily="34" charset="0"/>
              <a:buChar char="•"/>
            </a:pPr>
            <a:r>
              <a:rPr lang="hu-HU" sz="1600" dirty="0">
                <a:solidFill>
                  <a:srgbClr val="C00000"/>
                </a:solidFill>
              </a:rPr>
              <a:t>f</a:t>
            </a:r>
            <a:r>
              <a:rPr lang="hu-HU" sz="1600" dirty="0" smtClean="0">
                <a:solidFill>
                  <a:srgbClr val="C00000"/>
                </a:solidFill>
              </a:rPr>
              <a:t>elszólító mondatok</a:t>
            </a:r>
          </a:p>
          <a:p>
            <a:pPr marL="285750" indent="-285750">
              <a:lnSpc>
                <a:spcPct val="150000"/>
              </a:lnSpc>
              <a:buFont typeface="Arial" pitchFamily="34" charset="0"/>
              <a:buChar char="•"/>
            </a:pPr>
            <a:r>
              <a:rPr lang="hu-HU" sz="1600" dirty="0">
                <a:solidFill>
                  <a:srgbClr val="C00000"/>
                </a:solidFill>
              </a:rPr>
              <a:t>k</a:t>
            </a:r>
            <a:r>
              <a:rPr lang="hu-HU" sz="1600" dirty="0" smtClean="0">
                <a:solidFill>
                  <a:srgbClr val="C00000"/>
                </a:solidFill>
              </a:rPr>
              <a:t>özérthető fogalmak</a:t>
            </a:r>
          </a:p>
        </p:txBody>
      </p:sp>
      <p:sp>
        <p:nvSpPr>
          <p:cNvPr id="5" name="TextBox 4"/>
          <p:cNvSpPr txBox="1"/>
          <p:nvPr/>
        </p:nvSpPr>
        <p:spPr>
          <a:xfrm>
            <a:off x="179514" y="1441982"/>
            <a:ext cx="8784976" cy="3277820"/>
          </a:xfrm>
          <a:prstGeom prst="rect">
            <a:avLst/>
          </a:prstGeom>
          <a:solidFill>
            <a:schemeClr val="accent6">
              <a:lumMod val="40000"/>
              <a:lumOff val="60000"/>
            </a:schemeClr>
          </a:solidFill>
        </p:spPr>
        <p:txBody>
          <a:bodyPr wrap="square" rtlCol="0">
            <a:spAutoFit/>
          </a:bodyPr>
          <a:lstStyle/>
          <a:p>
            <a:r>
              <a:rPr lang="hu-HU" sz="1600" b="1" dirty="0" smtClean="0"/>
              <a:t>Szövegpéldák:</a:t>
            </a:r>
            <a:endParaRPr lang="hu-HU" sz="1600" dirty="0"/>
          </a:p>
          <a:p>
            <a:pPr algn="r"/>
            <a:endParaRPr lang="ro-RO" sz="900" dirty="0"/>
          </a:p>
          <a:p>
            <a:pPr algn="just"/>
            <a:r>
              <a:rPr lang="ro-RO" sz="1400" i="1" dirty="0" smtClean="0"/>
              <a:t>„</a:t>
            </a:r>
            <a:r>
              <a:rPr lang="ro-RO" sz="1400" i="1" dirty="0" err="1" smtClean="0"/>
              <a:t>Tisztelt</a:t>
            </a:r>
            <a:r>
              <a:rPr lang="ro-RO" sz="1400" i="1" dirty="0" smtClean="0"/>
              <a:t> </a:t>
            </a:r>
            <a:r>
              <a:rPr lang="ro-RO" sz="1400" i="1" dirty="0" err="1"/>
              <a:t>Lakó</a:t>
            </a:r>
            <a:r>
              <a:rPr lang="ro-RO" sz="1400" i="1" dirty="0"/>
              <a:t>!</a:t>
            </a:r>
          </a:p>
          <a:p>
            <a:pPr algn="just"/>
            <a:r>
              <a:rPr lang="ro-RO" sz="1400" i="1" dirty="0" err="1"/>
              <a:t>Tudta</a:t>
            </a:r>
            <a:r>
              <a:rPr lang="ro-RO" sz="1400" i="1" dirty="0"/>
              <a:t>, </a:t>
            </a:r>
            <a:r>
              <a:rPr lang="ro-RO" sz="1400" i="1" dirty="0" err="1"/>
              <a:t>hogy</a:t>
            </a:r>
            <a:r>
              <a:rPr lang="ro-RO" sz="1400" i="1" dirty="0"/>
              <a:t> </a:t>
            </a:r>
            <a:r>
              <a:rPr lang="ro-RO" sz="1400" i="1" dirty="0" err="1"/>
              <a:t>az</a:t>
            </a:r>
            <a:r>
              <a:rPr lang="ro-RO" sz="1400" i="1" dirty="0"/>
              <a:t> </a:t>
            </a:r>
            <a:r>
              <a:rPr lang="ro-RO" sz="1400" i="1" dirty="0" err="1"/>
              <a:t>épület</a:t>
            </a:r>
            <a:r>
              <a:rPr lang="ro-RO" sz="1400" i="1" dirty="0"/>
              <a:t>, </a:t>
            </a:r>
            <a:r>
              <a:rPr lang="ro-RO" sz="1400" i="1" dirty="0" err="1"/>
              <a:t>amelyben</a:t>
            </a:r>
            <a:r>
              <a:rPr lang="ro-RO" sz="1400" i="1" dirty="0"/>
              <a:t> </a:t>
            </a:r>
            <a:r>
              <a:rPr lang="ro-RO" sz="1400" i="1" dirty="0" err="1"/>
              <a:t>él</a:t>
            </a:r>
            <a:r>
              <a:rPr lang="ro-RO" sz="1400" i="1" dirty="0"/>
              <a:t> 2013-ban </a:t>
            </a:r>
            <a:r>
              <a:rPr lang="ro-RO" sz="1400" i="1" dirty="0" err="1"/>
              <a:t>éppen</a:t>
            </a:r>
            <a:r>
              <a:rPr lang="ro-RO" sz="1400" i="1" dirty="0"/>
              <a:t> 100 </a:t>
            </a:r>
            <a:r>
              <a:rPr lang="ro-RO" sz="1400" i="1" dirty="0" err="1"/>
              <a:t>éves</a:t>
            </a:r>
            <a:r>
              <a:rPr lang="ro-RO" sz="1400" i="1" dirty="0"/>
              <a:t>? A </a:t>
            </a:r>
            <a:r>
              <a:rPr lang="ro-RO" sz="1400" i="1" dirty="0" err="1"/>
              <a:t>Kortárs</a:t>
            </a:r>
            <a:r>
              <a:rPr lang="ro-RO" sz="1400" i="1" dirty="0"/>
              <a:t> </a:t>
            </a:r>
            <a:r>
              <a:rPr lang="ro-RO" sz="1400" i="1" dirty="0" err="1"/>
              <a:t>Építészeti</a:t>
            </a:r>
            <a:r>
              <a:rPr lang="ro-RO" sz="1400" i="1" dirty="0"/>
              <a:t> </a:t>
            </a:r>
            <a:r>
              <a:rPr lang="ro-RO" sz="1400" i="1" dirty="0" err="1"/>
              <a:t>Központ</a:t>
            </a:r>
            <a:r>
              <a:rPr lang="ro-RO" sz="1400" i="1" dirty="0"/>
              <a:t> (KÉK) </a:t>
            </a:r>
            <a:r>
              <a:rPr lang="ro-RO" sz="1400" i="1" dirty="0" err="1"/>
              <a:t>idén</a:t>
            </a:r>
            <a:r>
              <a:rPr lang="ro-RO" sz="1400" i="1" dirty="0"/>
              <a:t> </a:t>
            </a:r>
            <a:r>
              <a:rPr lang="ro-RO" sz="1400" i="1" dirty="0" err="1"/>
              <a:t>áprilisban</a:t>
            </a:r>
            <a:r>
              <a:rPr lang="ro-RO" sz="1400" i="1" dirty="0"/>
              <a:t> </a:t>
            </a:r>
            <a:r>
              <a:rPr lang="ro-RO" sz="1400" i="1" dirty="0" err="1"/>
              <a:t>is</a:t>
            </a:r>
            <a:r>
              <a:rPr lang="ro-RO" sz="1400" i="1" dirty="0"/>
              <a:t> </a:t>
            </a:r>
            <a:r>
              <a:rPr lang="ro-RO" sz="1400" i="1" dirty="0" err="1"/>
              <a:t>megrendezi</a:t>
            </a:r>
            <a:r>
              <a:rPr lang="ro-RO" sz="1400" i="1" dirty="0"/>
              <a:t> a </a:t>
            </a:r>
            <a:r>
              <a:rPr lang="ro-RO" sz="1400" i="1" dirty="0" err="1"/>
              <a:t>százéves</a:t>
            </a:r>
            <a:r>
              <a:rPr lang="ro-RO" sz="1400" i="1" dirty="0"/>
              <a:t> </a:t>
            </a:r>
            <a:r>
              <a:rPr lang="ro-RO" sz="1400" i="1" dirty="0" err="1"/>
              <a:t>budapesti</a:t>
            </a:r>
            <a:r>
              <a:rPr lang="ro-RO" sz="1400" i="1" dirty="0"/>
              <a:t> </a:t>
            </a:r>
            <a:r>
              <a:rPr lang="ro-RO" sz="1400" i="1" dirty="0" err="1"/>
              <a:t>házak</a:t>
            </a:r>
            <a:r>
              <a:rPr lang="ro-RO" sz="1400" i="1" dirty="0"/>
              <a:t> </a:t>
            </a:r>
            <a:r>
              <a:rPr lang="ro-RO" sz="1400" i="1" dirty="0" err="1"/>
              <a:t>nyitott</a:t>
            </a:r>
            <a:r>
              <a:rPr lang="ro-RO" sz="1400" i="1" dirty="0"/>
              <a:t> </a:t>
            </a:r>
            <a:r>
              <a:rPr lang="ro-RO" sz="1400" i="1" dirty="0" err="1"/>
              <a:t>hétvégéjét</a:t>
            </a:r>
            <a:r>
              <a:rPr lang="ro-RO" sz="1400" i="1" dirty="0"/>
              <a:t>, </a:t>
            </a:r>
            <a:r>
              <a:rPr lang="ro-RO" sz="1400" i="1" dirty="0" err="1"/>
              <a:t>a</a:t>
            </a:r>
            <a:r>
              <a:rPr lang="ro-RO" sz="1400" i="1" dirty="0"/>
              <a:t> Budapest100 </a:t>
            </a:r>
            <a:r>
              <a:rPr lang="ro-RO" sz="1400" i="1" dirty="0" err="1"/>
              <a:t>programot</a:t>
            </a:r>
            <a:r>
              <a:rPr lang="ro-RO" sz="1400" i="1" dirty="0"/>
              <a:t>, </a:t>
            </a:r>
            <a:r>
              <a:rPr lang="ro-RO" sz="1400" i="1" dirty="0" err="1"/>
              <a:t>amely</a:t>
            </a:r>
            <a:r>
              <a:rPr lang="ro-RO" sz="1400" i="1" dirty="0"/>
              <a:t> </a:t>
            </a:r>
            <a:r>
              <a:rPr lang="ro-RO" sz="1400" i="1" dirty="0" err="1" smtClean="0"/>
              <a:t>egy</a:t>
            </a:r>
            <a:r>
              <a:rPr lang="ro-RO" sz="1400" i="1" dirty="0" smtClean="0"/>
              <a:t> </a:t>
            </a:r>
            <a:r>
              <a:rPr lang="ro-RO" sz="1400" i="1" dirty="0" err="1" smtClean="0"/>
              <a:t>rendhagyó</a:t>
            </a:r>
            <a:r>
              <a:rPr lang="ro-RO" sz="1400" i="1" dirty="0" smtClean="0"/>
              <a:t> </a:t>
            </a:r>
            <a:r>
              <a:rPr lang="ro-RO" sz="1400" i="1" dirty="0" err="1"/>
              <a:t>kulturális</a:t>
            </a:r>
            <a:r>
              <a:rPr lang="ro-RO" sz="1400" i="1" dirty="0"/>
              <a:t> </a:t>
            </a:r>
            <a:r>
              <a:rPr lang="ro-RO" sz="1400" i="1" dirty="0" err="1"/>
              <a:t>fesztivál</a:t>
            </a:r>
            <a:r>
              <a:rPr lang="ro-RO" sz="1400" i="1" dirty="0"/>
              <a:t>, </a:t>
            </a:r>
            <a:r>
              <a:rPr lang="ro-RO" sz="1400" i="1" dirty="0" err="1"/>
              <a:t>az</a:t>
            </a:r>
            <a:r>
              <a:rPr lang="ro-RO" sz="1400" i="1" dirty="0"/>
              <a:t> </a:t>
            </a:r>
            <a:r>
              <a:rPr lang="ro-RO" sz="1400" i="1" dirty="0" err="1"/>
              <a:t>egész</a:t>
            </a:r>
            <a:r>
              <a:rPr lang="ro-RO" sz="1400" i="1" dirty="0"/>
              <a:t> </a:t>
            </a:r>
            <a:r>
              <a:rPr lang="ro-RO" sz="1400" i="1" dirty="0" err="1"/>
              <a:t>várost</a:t>
            </a:r>
            <a:r>
              <a:rPr lang="ro-RO" sz="1400" i="1" dirty="0"/>
              <a:t> </a:t>
            </a:r>
            <a:r>
              <a:rPr lang="ro-RO" sz="1400" i="1" dirty="0" err="1"/>
              <a:t>megmozgató</a:t>
            </a:r>
            <a:r>
              <a:rPr lang="ro-RO" sz="1400" i="1" dirty="0"/>
              <a:t> </a:t>
            </a:r>
            <a:r>
              <a:rPr lang="ro-RO" sz="1400" i="1" dirty="0" err="1"/>
              <a:t>esemény</a:t>
            </a:r>
            <a:r>
              <a:rPr lang="ro-RO" sz="1400" i="1" dirty="0"/>
              <a:t>, </a:t>
            </a:r>
            <a:r>
              <a:rPr lang="ro-RO" sz="1400" i="1" dirty="0" err="1"/>
              <a:t>igazi</a:t>
            </a:r>
            <a:r>
              <a:rPr lang="ro-RO" sz="1400" i="1" dirty="0"/>
              <a:t> civil </a:t>
            </a:r>
            <a:r>
              <a:rPr lang="ro-RO" sz="1400" i="1" dirty="0" err="1"/>
              <a:t>ünnep</a:t>
            </a:r>
            <a:r>
              <a:rPr lang="ro-RO" sz="1400" i="1" dirty="0"/>
              <a:t>, </a:t>
            </a:r>
            <a:r>
              <a:rPr lang="ro-RO" sz="1400" i="1" dirty="0" err="1"/>
              <a:t>önkéntesek</a:t>
            </a:r>
            <a:r>
              <a:rPr lang="ro-RO" sz="1400" i="1" dirty="0"/>
              <a:t>, </a:t>
            </a:r>
            <a:r>
              <a:rPr lang="ro-RO" sz="1400" i="1" dirty="0" err="1"/>
              <a:t>lokálpatrióták</a:t>
            </a:r>
            <a:r>
              <a:rPr lang="ro-RO" sz="1400" i="1" dirty="0"/>
              <a:t> </a:t>
            </a:r>
            <a:r>
              <a:rPr lang="ro-RO" sz="1400" i="1" dirty="0" err="1"/>
              <a:t>és</a:t>
            </a:r>
            <a:r>
              <a:rPr lang="ro-RO" sz="1400" i="1" dirty="0"/>
              <a:t> a </a:t>
            </a:r>
            <a:r>
              <a:rPr lang="ro-RO" sz="1400" i="1" dirty="0" err="1"/>
              <a:t>városlakók</a:t>
            </a:r>
            <a:r>
              <a:rPr lang="ro-RO" sz="1400" i="1" dirty="0"/>
              <a:t> </a:t>
            </a:r>
            <a:r>
              <a:rPr lang="ro-RO" sz="1400" i="1" dirty="0" err="1"/>
              <a:t>részvételével</a:t>
            </a:r>
            <a:r>
              <a:rPr lang="ro-RO" sz="1400" i="1" dirty="0"/>
              <a:t>. </a:t>
            </a:r>
            <a:r>
              <a:rPr lang="ro-RO" sz="1400" i="1" dirty="0" err="1"/>
              <a:t>Ezzel</a:t>
            </a:r>
            <a:r>
              <a:rPr lang="ro-RO" sz="1400" i="1" dirty="0"/>
              <a:t> a </a:t>
            </a:r>
            <a:r>
              <a:rPr lang="ro-RO" sz="1400" i="1" dirty="0" err="1"/>
              <a:t>levéllel</a:t>
            </a:r>
            <a:r>
              <a:rPr lang="ro-RO" sz="1400" i="1" dirty="0"/>
              <a:t> </a:t>
            </a:r>
            <a:r>
              <a:rPr lang="ro-RO" sz="1400" i="1" dirty="0" err="1"/>
              <a:t>szeretnénk</a:t>
            </a:r>
            <a:r>
              <a:rPr lang="ro-RO" sz="1400" i="1" dirty="0"/>
              <a:t> </a:t>
            </a:r>
            <a:r>
              <a:rPr lang="ro-RO" sz="1400" i="1" dirty="0" err="1"/>
              <a:t>felkérni</a:t>
            </a:r>
            <a:r>
              <a:rPr lang="ro-RO" sz="1400" i="1" dirty="0"/>
              <a:t> </a:t>
            </a:r>
            <a:r>
              <a:rPr lang="ro-RO" sz="1400" i="1" dirty="0" err="1"/>
              <a:t>a</a:t>
            </a:r>
            <a:r>
              <a:rPr lang="ro-RO" sz="1400" i="1" dirty="0"/>
              <a:t> </a:t>
            </a:r>
            <a:r>
              <a:rPr lang="ro-RO" sz="1400" i="1" dirty="0" err="1"/>
              <a:t>lakókat</a:t>
            </a:r>
            <a:r>
              <a:rPr lang="ro-RO" sz="1400" i="1" dirty="0"/>
              <a:t>, </a:t>
            </a:r>
            <a:r>
              <a:rPr lang="ro-RO" sz="1400" i="1" dirty="0" err="1"/>
              <a:t>tulajdonosokat</a:t>
            </a:r>
            <a:r>
              <a:rPr lang="ro-RO" sz="1400" i="1" dirty="0"/>
              <a:t>, </a:t>
            </a:r>
            <a:r>
              <a:rPr lang="ro-RO" sz="1400" i="1" dirty="0" err="1"/>
              <a:t>ismerjék</a:t>
            </a:r>
            <a:r>
              <a:rPr lang="ro-RO" sz="1400" i="1" dirty="0"/>
              <a:t> </a:t>
            </a:r>
            <a:r>
              <a:rPr lang="ro-RO" sz="1400" i="1" dirty="0" err="1"/>
              <a:t>meg</a:t>
            </a:r>
            <a:r>
              <a:rPr lang="ro-RO" sz="1400" i="1" dirty="0"/>
              <a:t> </a:t>
            </a:r>
            <a:r>
              <a:rPr lang="ro-RO" sz="1400" i="1" dirty="0" err="1"/>
              <a:t>a</a:t>
            </a:r>
            <a:r>
              <a:rPr lang="ro-RO" sz="1400" i="1" dirty="0"/>
              <a:t> </a:t>
            </a:r>
            <a:r>
              <a:rPr lang="ro-RO" sz="1400" b="1" i="1" dirty="0"/>
              <a:t>Budapest100 </a:t>
            </a:r>
            <a:r>
              <a:rPr lang="ro-RO" sz="1400" b="1" i="1" dirty="0" err="1"/>
              <a:t>programot</a:t>
            </a:r>
            <a:r>
              <a:rPr lang="ro-RO" sz="1400" b="1" i="1" dirty="0"/>
              <a:t>, </a:t>
            </a:r>
            <a:r>
              <a:rPr lang="ro-RO" sz="1400" b="1" i="1" dirty="0" err="1"/>
              <a:t>és</a:t>
            </a:r>
            <a:r>
              <a:rPr lang="ro-RO" sz="1400" b="1" i="1" dirty="0"/>
              <a:t> </a:t>
            </a:r>
            <a:r>
              <a:rPr lang="ro-RO" sz="1400" b="1" i="1" dirty="0" err="1"/>
              <a:t>amennyiben</a:t>
            </a:r>
            <a:r>
              <a:rPr lang="ro-RO" sz="1400" b="1" i="1" dirty="0"/>
              <a:t> </a:t>
            </a:r>
            <a:r>
              <a:rPr lang="ro-RO" sz="1400" b="1" i="1" dirty="0" err="1"/>
              <a:t>tetszik</a:t>
            </a:r>
            <a:r>
              <a:rPr lang="ro-RO" sz="1400" b="1" i="1" dirty="0"/>
              <a:t>, </a:t>
            </a:r>
            <a:r>
              <a:rPr lang="ro-RO" sz="1400" b="1" i="1" dirty="0" err="1"/>
              <a:t>csatlakozzanak</a:t>
            </a:r>
            <a:r>
              <a:rPr lang="ro-RO" sz="1400" b="1" i="1" dirty="0"/>
              <a:t> </a:t>
            </a:r>
            <a:r>
              <a:rPr lang="ro-RO" sz="1400" b="1" i="1" dirty="0" err="1"/>
              <a:t>hozzánk</a:t>
            </a:r>
            <a:r>
              <a:rPr lang="ro-RO" sz="1400" b="1" i="1" dirty="0" smtClean="0"/>
              <a:t>!”</a:t>
            </a:r>
            <a:endParaRPr lang="hu-HU" sz="1400" b="1" dirty="0"/>
          </a:p>
          <a:p>
            <a:pPr algn="just"/>
            <a:endParaRPr lang="ro-RO" sz="1400" i="1" dirty="0"/>
          </a:p>
          <a:p>
            <a:r>
              <a:rPr lang="hu-HU" sz="1400" i="1" dirty="0" smtClean="0"/>
              <a:t>„Hogyan </a:t>
            </a:r>
            <a:r>
              <a:rPr lang="hu-HU" sz="1400" i="1" dirty="0"/>
              <a:t>kell bemutatkozni?</a:t>
            </a:r>
            <a:endParaRPr lang="ro-RO" sz="1400" dirty="0"/>
          </a:p>
          <a:p>
            <a:r>
              <a:rPr lang="hu-HU" sz="1400" i="1" dirty="0"/>
              <a:t>– Miután a szemébe nézünk annak, akinek bemutatkozunk, </a:t>
            </a:r>
            <a:r>
              <a:rPr lang="hu-HU" sz="1400" b="1" i="1" dirty="0"/>
              <a:t>jobb kezünket helyezzük készenlétbe egy esetleges kéznyújtáshoz! Semmiképpen ne legyenek kezeink zsebre dugva!</a:t>
            </a:r>
            <a:endParaRPr lang="ro-RO" sz="1400" dirty="0"/>
          </a:p>
          <a:p>
            <a:r>
              <a:rPr lang="hu-HU" sz="1400" i="1" dirty="0"/>
              <a:t>– </a:t>
            </a:r>
            <a:r>
              <a:rPr lang="hu-HU" sz="1400" b="1" i="1" dirty="0"/>
              <a:t>Az ismeretséget kezdeményező mondja jól érthetően a teljes nevét, becenév nélkül!</a:t>
            </a:r>
            <a:endParaRPr lang="ro-RO" sz="1400" dirty="0"/>
          </a:p>
          <a:p>
            <a:r>
              <a:rPr lang="hu-HU" sz="1400" i="1" dirty="0"/>
              <a:t>– Ezután mondja nevét az, akinek bemutatkoztál</a:t>
            </a:r>
            <a:r>
              <a:rPr lang="hu-HU" sz="1400" i="1" dirty="0" smtClean="0"/>
              <a:t>.”</a:t>
            </a:r>
          </a:p>
          <a:p>
            <a:pPr algn="r"/>
            <a:r>
              <a:rPr lang="hu-HU" sz="1400" dirty="0" smtClean="0"/>
              <a:t>(www.miillik.hu)</a:t>
            </a:r>
            <a:endParaRPr lang="ro-RO" sz="1400" dirty="0"/>
          </a:p>
        </p:txBody>
      </p:sp>
    </p:spTree>
    <p:extLst>
      <p:ext uri="{BB962C8B-B14F-4D97-AF65-F5344CB8AC3E}">
        <p14:creationId xmlns:p14="http://schemas.microsoft.com/office/powerpoint/2010/main" val="119488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947</TotalTime>
  <Words>2006</Words>
  <Application>Microsoft Office PowerPoint</Application>
  <PresentationFormat>On-screen Show (16:9)</PresentationFormat>
  <Paragraphs>326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Civic</vt:lpstr>
      <vt:lpstr>A KOMMUNIKÁCIÓ </vt:lpstr>
      <vt:lpstr>FOGALMA </vt:lpstr>
      <vt:lpstr>TÉNYEZŐI</vt:lpstr>
      <vt:lpstr>PowerPoint Presentation</vt:lpstr>
      <vt:lpstr>FORMÁI</vt:lpstr>
      <vt:lpstr>A KOMMUNIKÁCIÓ  FUNKCIÓI Miért kommunikálunk, mi a célja?</vt:lpstr>
      <vt:lpstr>PowerPoint Presentation</vt:lpstr>
      <vt:lpstr>PowerPoint Presentation</vt:lpstr>
      <vt:lpstr>PowerPoint Presentation</vt:lpstr>
      <vt:lpstr>PowerPoint Presentation</vt:lpstr>
      <vt:lpstr>PowerPoint Presentation</vt:lpstr>
      <vt:lpstr>PowerPoint Presentation</vt:lpstr>
      <vt:lpstr>A KOMMUNIKÁCIÓ SZÍNTEREI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KOMMUNIKÁCIÓ </dc:title>
  <dc:creator>Cickom</dc:creator>
  <cp:lastModifiedBy>MX</cp:lastModifiedBy>
  <cp:revision>105</cp:revision>
  <dcterms:created xsi:type="dcterms:W3CDTF">2020-03-21T08:06:32Z</dcterms:created>
  <dcterms:modified xsi:type="dcterms:W3CDTF">2020-03-29T15:23:47Z</dcterms:modified>
</cp:coreProperties>
</file>