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7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4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26959-6B9D-47C6-B0BE-FFF5947514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4A4471-4EF9-436E-A566-EA64BE78DE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EBE8B1-9987-433A-99D2-B06C7CF5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A2FF-542C-45E8-905E-29E05DCBB79C}" type="datetimeFigureOut">
              <a:rPr lang="en-GB" smtClean="0"/>
              <a:t>05/04/2020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FBE56-D5C9-4CBA-97A3-B3FAB3AAC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C7BD99-710A-4F9A-AC07-61D931DF2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2852-4213-4132-BFF1-C933FF3A3E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13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91595-22FB-4FEC-9EAF-77C07C45D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CABD22-B881-4CCF-8781-16D2AF122F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F4A37-91C6-4B00-92AD-1A0C0CECE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A2FF-542C-45E8-905E-29E05DCBB79C}" type="datetimeFigureOut">
              <a:rPr lang="en-GB" smtClean="0"/>
              <a:t>05/04/2020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C7DD6-1F98-4B65-8EA6-CF72C50A3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326B5-96B1-4990-B8FA-358346C0E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2852-4213-4132-BFF1-C933FF3A3E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505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303F82-C53F-4ADF-A1D7-FBDE67B563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22EEB3-FDC3-486A-BA74-D497FFDAC3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206F3-30A2-4F90-B72E-F489CD7EE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A2FF-542C-45E8-905E-29E05DCBB79C}" type="datetimeFigureOut">
              <a:rPr lang="en-GB" smtClean="0"/>
              <a:t>05/04/2020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C3A79-79E1-492E-B6D1-3D911B832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641CD-925A-4956-94DA-74015B5F8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2852-4213-4132-BFF1-C933FF3A3E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666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D4F31-92F9-4A0F-B711-8A51BE4B3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C400BC-1759-4713-895F-1FEBC3A69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54BB4C-23CF-4BF3-AE30-6B63823F2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A2FF-542C-45E8-905E-29E05DCBB79C}" type="datetimeFigureOut">
              <a:rPr lang="en-GB" smtClean="0"/>
              <a:t>05/04/2020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F76EA-1AD5-482B-A32F-F105E3EEE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0A434F-C655-46BF-83D7-D676FEF97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2852-4213-4132-BFF1-C933FF3A3E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983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2028A-2BD4-43F7-B8C4-5290D6171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42CD9B-497C-466A-99EA-3E993A735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3C919-7CE6-48E4-A65B-67A655210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A2FF-542C-45E8-905E-29E05DCBB79C}" type="datetimeFigureOut">
              <a:rPr lang="en-GB" smtClean="0"/>
              <a:t>05/04/2020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017C9-9439-4DE9-A40E-6E8B69102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C07BEF-4F06-43A1-B09A-8DCF2CB96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2852-4213-4132-BFF1-C933FF3A3E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721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49CF4-890B-4FA1-BA70-085F5DF85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FD7B0-78F7-4B41-B650-45955F4BEF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7201A2-254F-4A6C-B202-5F432CC1A0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7C1CDF-E2D5-4862-8B71-8D9EFE392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A2FF-542C-45E8-905E-29E05DCBB79C}" type="datetimeFigureOut">
              <a:rPr lang="en-GB" smtClean="0"/>
              <a:t>05/04/2020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478ECE-715C-4091-9C01-C5B9A7180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8B5BB6-1661-4321-8CEF-87646547D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2852-4213-4132-BFF1-C933FF3A3E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778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BC427-CD6F-412A-AFB7-BB3B1B453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EE553-F11F-44B5-BFE7-EBC1BF795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2C388-591F-4D4A-B062-F05AB1033A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22218D-21F5-4C95-8A8F-EB2FBB7B42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5E3FBC-93EE-4D70-8873-75C91B20D9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65E314-4E21-46CC-9994-8C1E76A5F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A2FF-542C-45E8-905E-29E05DCBB79C}" type="datetimeFigureOut">
              <a:rPr lang="en-GB" smtClean="0"/>
              <a:t>05/04/2020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ED49DD-94FC-40EE-8B8B-96C90F60C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E294E7-A2CE-4382-A082-9996F0037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2852-4213-4132-BFF1-C933FF3A3E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937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F82CA-9200-4F41-AE79-CB3D09184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B4725F-AAE5-4E56-A19B-9CC31F613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A2FF-542C-45E8-905E-29E05DCBB79C}" type="datetimeFigureOut">
              <a:rPr lang="en-GB" smtClean="0"/>
              <a:t>05/04/2020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2EF384-CB63-4100-9E70-157923BDF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AAD8DE-C501-41B9-8D13-7ABE9969C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2852-4213-4132-BFF1-C933FF3A3E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284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569161-3234-4809-A5BD-3369F4BB9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A2FF-542C-45E8-905E-29E05DCBB79C}" type="datetimeFigureOut">
              <a:rPr lang="en-GB" smtClean="0"/>
              <a:t>05/04/2020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D33394-B877-4E4F-9DD8-624966531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AC0CCD-38F4-4DFD-B0F4-9C70EB57E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2852-4213-4132-BFF1-C933FF3A3E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226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3ED46-5BA4-469E-B453-A9EC68468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8F411-1903-49DF-8114-BE0113A4B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4B896F-1AE8-4871-BB51-19705B00BF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506974-9877-4D0D-8026-1FD3965FE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A2FF-542C-45E8-905E-29E05DCBB79C}" type="datetimeFigureOut">
              <a:rPr lang="en-GB" smtClean="0"/>
              <a:t>05/04/2020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FC7D02-6D5F-423F-AE6F-9DF32A850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DC89CF-7BF2-4513-B646-9EEC67C21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2852-4213-4132-BFF1-C933FF3A3E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623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DDCA5-FDEC-4814-8B7C-8BEB006BF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E0BF74-0F3F-4D74-9E04-682CA1CFE1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64FF72-DF2C-4FA0-8E68-653A74019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8125A9-E31D-4B42-8313-833E1553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A2FF-542C-45E8-905E-29E05DCBB79C}" type="datetimeFigureOut">
              <a:rPr lang="en-GB" smtClean="0"/>
              <a:t>05/04/2020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B8A6F7-3CCF-49E4-914F-1C828FB6D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3F0520-F214-408F-B61E-C5604DD10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2852-4213-4132-BFF1-C933FF3A3E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530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A9F0D4-A260-4ED0-AAD5-F77317E4C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F72DB2-2831-45B0-A784-0F0C94508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541FB6-BC8B-4417-8DC9-2A5F170822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CA2FF-542C-45E8-905E-29E05DCBB79C}" type="datetimeFigureOut">
              <a:rPr lang="en-GB" smtClean="0"/>
              <a:t>05/04/2020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081514-D88D-4861-8406-36F23FE419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55C1B-C2F9-4A05-AFE8-8F756E29DA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62852-4213-4132-BFF1-C933FF3A3E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902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CC522-77A2-400F-8BD0-794B2DE502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442451"/>
            <a:ext cx="10241280" cy="5230761"/>
          </a:xfrm>
        </p:spPr>
        <p:txBody>
          <a:bodyPr>
            <a:normAutofit/>
          </a:bodyPr>
          <a:lstStyle/>
          <a:p>
            <a:pPr algn="ctr"/>
            <a:r>
              <a:rPr lang="hu-HU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Érettségi tétel kidolgozása</a:t>
            </a:r>
            <a:br>
              <a:rPr lang="hu-HU" dirty="0"/>
            </a:br>
            <a:br>
              <a:rPr lang="hu-HU" dirty="0"/>
            </a:br>
            <a:br>
              <a:rPr lang="hu-HU" dirty="0"/>
            </a:br>
            <a:r>
              <a:rPr lang="hu-HU" dirty="0"/>
              <a:t>								</a:t>
            </a:r>
            <a:r>
              <a:rPr lang="hu-HU" sz="2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Siklódi</a:t>
            </a:r>
            <a:r>
              <a:rPr lang="hu-HU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Beáta</a:t>
            </a:r>
            <a:br>
              <a:rPr lang="hu-HU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Marosvásárhely, 2020</a:t>
            </a:r>
            <a:r>
              <a:rPr lang="en-GB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9811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B3B4F-DC92-4BDE-99AD-6A59122F1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3160" y="365126"/>
            <a:ext cx="9780639" cy="450952"/>
          </a:xfrm>
        </p:spPr>
        <p:txBody>
          <a:bodyPr>
            <a:normAutofit/>
          </a:bodyPr>
          <a:lstStyle/>
          <a:p>
            <a:r>
              <a:rPr lang="hu-H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Más szempontok érvényesítése </a:t>
            </a:r>
            <a:endParaRPr lang="en-GB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A7252-0DB4-4C04-8FE0-717CCC5908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924232"/>
            <a:ext cx="5181600" cy="5252731"/>
          </a:xfrm>
        </p:spPr>
        <p:txBody>
          <a:bodyPr>
            <a:normAutofit/>
          </a:bodyPr>
          <a:lstStyle/>
          <a:p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Cím és szövegegész</a:t>
            </a:r>
          </a:p>
          <a:p>
            <a:endParaRPr 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Műfaj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2E5083-1195-49C8-B550-55B184491C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1975" y="924232"/>
            <a:ext cx="4188538" cy="5252731"/>
          </a:xfrm>
        </p:spPr>
        <p:txBody>
          <a:bodyPr>
            <a:normAutofit/>
          </a:bodyPr>
          <a:lstStyle/>
          <a:p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Vershelyzet</a:t>
            </a:r>
          </a:p>
          <a:p>
            <a:endParaRPr 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Versbeszéd: </a:t>
            </a:r>
          </a:p>
          <a:p>
            <a:endParaRPr 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3AF05C5-F2D5-451E-83C9-2BD7B79FA695}"/>
              </a:ext>
            </a:extLst>
          </p:cNvPr>
          <p:cNvCxnSpPr/>
          <p:nvPr/>
        </p:nvCxnSpPr>
        <p:spPr>
          <a:xfrm>
            <a:off x="2054942" y="1278194"/>
            <a:ext cx="0" cy="373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95849735-C51D-4610-9F2D-C6A798FE3F1C}"/>
              </a:ext>
            </a:extLst>
          </p:cNvPr>
          <p:cNvSpPr/>
          <p:nvPr/>
        </p:nvSpPr>
        <p:spPr>
          <a:xfrm>
            <a:off x="1150375" y="1651819"/>
            <a:ext cx="4070554" cy="19959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Témajelölő cím: 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cím az elvágyódás gondolatát fogalmazza meg, és a három pont a gondolat nyitottságát fejezi ki.</a:t>
            </a:r>
          </a:p>
          <a:p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szövegben a nyitott gondolat kiegészítésére kerül sor, az élet csatateréből a lírai én a szerelem nyújtotta békére, nyugalomra vágyik.  </a:t>
            </a:r>
          </a:p>
          <a:p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Cím és szövegegész viszonya tehát teljes. 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A2748D8-C7DC-42CD-BADF-E5E1C2F26B7F}"/>
              </a:ext>
            </a:extLst>
          </p:cNvPr>
          <p:cNvCxnSpPr/>
          <p:nvPr/>
        </p:nvCxnSpPr>
        <p:spPr>
          <a:xfrm>
            <a:off x="6492978" y="1111044"/>
            <a:ext cx="0" cy="353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4F26C9EB-98FF-421B-B079-E7A331E84B1A}"/>
              </a:ext>
            </a:extLst>
          </p:cNvPr>
          <p:cNvSpPr/>
          <p:nvPr/>
        </p:nvSpPr>
        <p:spPr>
          <a:xfrm>
            <a:off x="6331975" y="1573160"/>
            <a:ext cx="3732567" cy="16936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Konkrét, elsődleges, a lírai én vallomásos helyzetben szólal meg és fogalmazza meg vágyait.</a:t>
            </a:r>
          </a:p>
          <a:p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,,</a:t>
            </a:r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világ” 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a társadalmi lét kifejezője, míg a ,,</a:t>
            </a:r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csöndes kis házfödél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a vágyott életforma.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7D27422-41E2-4D4E-B466-1EFC63B45CB9}"/>
              </a:ext>
            </a:extLst>
          </p:cNvPr>
          <p:cNvCxnSpPr/>
          <p:nvPr/>
        </p:nvCxnSpPr>
        <p:spPr>
          <a:xfrm>
            <a:off x="6591300" y="4016480"/>
            <a:ext cx="0" cy="363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C90E7C9C-E80F-43D1-92C7-6AA9F3453031}"/>
              </a:ext>
            </a:extLst>
          </p:cNvPr>
          <p:cNvSpPr/>
          <p:nvPr/>
        </p:nvSpPr>
        <p:spPr>
          <a:xfrm>
            <a:off x="6567948" y="4376507"/>
            <a:ext cx="3011125" cy="111104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Személyes,  vallomásos</a:t>
            </a:r>
          </a:p>
          <a:p>
            <a:pPr algn="ctr"/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Én-beszéd jelenik meg, majd ezt váltja fel a mi-beszéd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8F59C2D-4467-4517-8D52-040C6723E1B1}"/>
              </a:ext>
            </a:extLst>
          </p:cNvPr>
          <p:cNvCxnSpPr/>
          <p:nvPr/>
        </p:nvCxnSpPr>
        <p:spPr>
          <a:xfrm>
            <a:off x="1386348" y="4380272"/>
            <a:ext cx="0" cy="250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DAB6C8A7-8674-45EA-999B-BB4CF93FCE05}"/>
              </a:ext>
            </a:extLst>
          </p:cNvPr>
          <p:cNvSpPr/>
          <p:nvPr/>
        </p:nvSpPr>
        <p:spPr>
          <a:xfrm>
            <a:off x="1108588" y="4685072"/>
            <a:ext cx="3915689" cy="16000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Népies jellegű dal – a népies jelleg a következő tulajdonságokban nyilvánul meg: </a:t>
            </a:r>
          </a:p>
          <a:p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 cím ismétlődik az első verssorban</a:t>
            </a:r>
          </a:p>
          <a:p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-szókincs: ,,</a:t>
            </a:r>
            <a:r>
              <a:rPr lang="hu-H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lyánka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,,</a:t>
            </a:r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búsan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-ellentét: ,,</a:t>
            </a:r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csatatér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- ,,</a:t>
            </a:r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csöndes kis házfödél”</a:t>
            </a:r>
            <a:endParaRPr lang="en-GB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246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7065D-08E7-4572-8A68-7D55167CCF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1148" y="1122363"/>
            <a:ext cx="8976852" cy="903082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hu-H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tétel kidolgozása</a:t>
            </a:r>
            <a:endParaRPr lang="en-GB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EEB7635-369E-4F81-80F5-8E99029704E8}"/>
              </a:ext>
            </a:extLst>
          </p:cNvPr>
          <p:cNvCxnSpPr>
            <a:cxnSpLocks/>
          </p:cNvCxnSpPr>
          <p:nvPr/>
        </p:nvCxnSpPr>
        <p:spPr>
          <a:xfrm flipV="1">
            <a:off x="4778477" y="1455918"/>
            <a:ext cx="1111046" cy="3433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AF66998-5A39-4C41-84AA-E7A4F2CF7C73}"/>
              </a:ext>
            </a:extLst>
          </p:cNvPr>
          <p:cNvCxnSpPr/>
          <p:nvPr/>
        </p:nvCxnSpPr>
        <p:spPr>
          <a:xfrm>
            <a:off x="4822724" y="1831257"/>
            <a:ext cx="1425677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249860F-B2B6-4666-8E95-AE2A11591402}"/>
              </a:ext>
            </a:extLst>
          </p:cNvPr>
          <p:cNvCxnSpPr/>
          <p:nvPr/>
        </p:nvCxnSpPr>
        <p:spPr>
          <a:xfrm>
            <a:off x="4576917" y="1908944"/>
            <a:ext cx="1425678" cy="2279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D0374D0-4077-4B8C-B475-3BA12E9D1EDE}"/>
              </a:ext>
            </a:extLst>
          </p:cNvPr>
          <p:cNvCxnSpPr>
            <a:cxnSpLocks/>
          </p:cNvCxnSpPr>
          <p:nvPr/>
        </p:nvCxnSpPr>
        <p:spPr>
          <a:xfrm>
            <a:off x="4385188" y="1927123"/>
            <a:ext cx="1376515" cy="35986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5DA611FD-B67F-4CE2-8025-AEEDF0DB7B51}"/>
              </a:ext>
            </a:extLst>
          </p:cNvPr>
          <p:cNvSpPr/>
          <p:nvPr/>
        </p:nvSpPr>
        <p:spPr>
          <a:xfrm>
            <a:off x="5786283" y="740621"/>
            <a:ext cx="3982064" cy="1031642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Írjátok ki a szövegből a kutatómunka résztvevőit, célját, feladatát, eredményét, hatását!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19A015F-0041-40A9-A98C-D5E6CD3136CF}"/>
              </a:ext>
            </a:extLst>
          </p:cNvPr>
          <p:cNvSpPr/>
          <p:nvPr/>
        </p:nvSpPr>
        <p:spPr>
          <a:xfrm>
            <a:off x="6277897" y="1831257"/>
            <a:ext cx="3490450" cy="1420761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a szerepe a katasztrófa szónak a szövegben? Helyettesítse két rokon értelmű szóval, kifejezéssel!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82C2F30-F1A3-4046-8CA7-0952A2B9E278}"/>
              </a:ext>
            </a:extLst>
          </p:cNvPr>
          <p:cNvSpPr/>
          <p:nvPr/>
        </p:nvSpPr>
        <p:spPr>
          <a:xfrm>
            <a:off x="6046838" y="3505200"/>
            <a:ext cx="3721509" cy="131752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Tömörítse egy bővített mondatba  </a:t>
            </a:r>
            <a:r>
              <a:rPr 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Dashun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Wang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szövegből megismert jellemét!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B36F943-0553-464A-9E6C-CEAE18921F9E}"/>
              </a:ext>
            </a:extLst>
          </p:cNvPr>
          <p:cNvSpPr/>
          <p:nvPr/>
        </p:nvSpPr>
        <p:spPr>
          <a:xfrm>
            <a:off x="5786282" y="5075902"/>
            <a:ext cx="3406879" cy="122657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Fejtse ki véleményét 10 – 15 mondatban arról, hogy a kudarcot jókedvvel is el lehet viselni!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20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4218DD-3166-44F2-8335-BC228A337559}"/>
              </a:ext>
            </a:extLst>
          </p:cNvPr>
          <p:cNvSpPr/>
          <p:nvPr/>
        </p:nvSpPr>
        <p:spPr>
          <a:xfrm>
            <a:off x="1307691" y="843732"/>
            <a:ext cx="9497962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Minden a katasztrófákkal kezdődött, aztán egyszer csak a fonákjára fordult, és eljutottunk a sikerhez. Akkoriban a kutatócsoportomban mindenki a mobiltelefonos hívások elemzésével foglalkozott, a cél az volt, hogy megértsük, miként reagálnak az emberek a nagyobb katasztrófákra. Felkértem egy nagyon kedves, kínai születésű PhD-hallgatómat,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Dashun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Wangot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hogy segítsen nekünk a már futó projektben. Számára ez remek lehetőség volt a tapasztalatszerzésre. A kutatómunka eredményeképpen megszületett egy kiváló cikk is – biztos voltam benne, hogy a tartalma világszerte óriási hatással lehet a katasztrófák utáni teendők megszervezésére. </a:t>
            </a:r>
          </a:p>
          <a:p>
            <a:pPr algn="just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De mint kiderült, ezt egyedül én gondoltam így. Hiába próbálkoztunk, senki nem volt hajlandó a cikket leközölni. A legelismertebb folyóiratok mind elutasították, de még néhány kevésbé nagyra becsült lap szerkesztősége is. Egymás közt azon viccelődtünk, hogy ki kéne húzni a címből a „katasztrófa” szót, mert a jelek szerint ez előrevetíti a kudarcot. </a:t>
            </a:r>
          </a:p>
          <a:p>
            <a:pPr algn="just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Dashun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aki gyerekkora óra imádta a baseballt, könnyedén túltette magát a „katasztrofális” cikken, mintha csak egy meccset veszített volna el. Sőt még szórakoztatta is a dolog. De amikor egy este leültünk, hogy megbeszéljük a következő projektet, már másképpen fogalmazott: </a:t>
            </a:r>
          </a:p>
          <a:p>
            <a:pPr algn="just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– Nekem nagyjából mindegy, hogy mi a feladat, de ha lehet, most egy ideig nem akarok több katasztrófát – mondta nevetve. </a:t>
            </a:r>
          </a:p>
          <a:p>
            <a:pPr algn="just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(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Barabási Albert-László: A képlet – A siker egyetemes törvényei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just"/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546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EDE68F9-000B-461D-8D8E-636792F702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98013"/>
            <a:ext cx="3598606" cy="1550219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/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Írjátok ki a szövegből a kutatómunka résztvevőit, célját, feladatát, eredményét, hatását!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C2DF0BB-1014-44B2-81EA-B9682251C567}"/>
              </a:ext>
            </a:extLst>
          </p:cNvPr>
          <p:cNvCxnSpPr>
            <a:cxnSpLocks/>
          </p:cNvCxnSpPr>
          <p:nvPr/>
        </p:nvCxnSpPr>
        <p:spPr>
          <a:xfrm>
            <a:off x="2231924" y="2290139"/>
            <a:ext cx="24579" cy="9643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A8A73FF-60A8-40AC-A0E8-63010022CDCE}"/>
              </a:ext>
            </a:extLst>
          </p:cNvPr>
          <p:cNvCxnSpPr>
            <a:cxnSpLocks/>
          </p:cNvCxnSpPr>
          <p:nvPr/>
        </p:nvCxnSpPr>
        <p:spPr>
          <a:xfrm>
            <a:off x="3916242" y="2387395"/>
            <a:ext cx="297136" cy="20223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1A72305-D47E-438C-90F0-97972DE52E3B}"/>
              </a:ext>
            </a:extLst>
          </p:cNvPr>
          <p:cNvCxnSpPr>
            <a:cxnSpLocks/>
          </p:cNvCxnSpPr>
          <p:nvPr/>
        </p:nvCxnSpPr>
        <p:spPr>
          <a:xfrm>
            <a:off x="4575193" y="2261773"/>
            <a:ext cx="1233948" cy="21029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9A740B7-2039-4BEB-A05D-EF519CBE30FE}"/>
              </a:ext>
            </a:extLst>
          </p:cNvPr>
          <p:cNvCxnSpPr>
            <a:cxnSpLocks/>
            <a:stCxn id="4" idx="6"/>
          </p:cNvCxnSpPr>
          <p:nvPr/>
        </p:nvCxnSpPr>
        <p:spPr>
          <a:xfrm>
            <a:off x="5122606" y="1673123"/>
            <a:ext cx="3205317" cy="26915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885FB2C-3EC6-4BC2-A24E-F79F3F4CC71D}"/>
              </a:ext>
            </a:extLst>
          </p:cNvPr>
          <p:cNvCxnSpPr>
            <a:cxnSpLocks/>
          </p:cNvCxnSpPr>
          <p:nvPr/>
        </p:nvCxnSpPr>
        <p:spPr>
          <a:xfrm>
            <a:off x="5005834" y="1353751"/>
            <a:ext cx="2552235" cy="1238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AA3BAFB3-0864-4AB8-85F5-5018BC50C786}"/>
              </a:ext>
            </a:extLst>
          </p:cNvPr>
          <p:cNvSpPr/>
          <p:nvPr/>
        </p:nvSpPr>
        <p:spPr>
          <a:xfrm>
            <a:off x="1086973" y="3249151"/>
            <a:ext cx="2786937" cy="11606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Résztvevő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Barabási Albert László kutatócsoportja, név szerint említett a fiatal PHD-hallgató, </a:t>
            </a:r>
            <a:r>
              <a:rPr 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Dashun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Wang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6C2888C-2700-4B60-AF42-F7024B2F72B0}"/>
              </a:ext>
            </a:extLst>
          </p:cNvPr>
          <p:cNvSpPr/>
          <p:nvPr/>
        </p:nvSpPr>
        <p:spPr>
          <a:xfrm>
            <a:off x="2569412" y="4409769"/>
            <a:ext cx="2658665" cy="119584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Cél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az volt, hogy megértsék, hogyan reagálnak az emberek a katasztrófákra.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C222013-2DC8-4FE9-B747-654A857D94B7}"/>
              </a:ext>
            </a:extLst>
          </p:cNvPr>
          <p:cNvSpPr/>
          <p:nvPr/>
        </p:nvSpPr>
        <p:spPr>
          <a:xfrm>
            <a:off x="5290274" y="4409769"/>
            <a:ext cx="2128929" cy="9316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Feladatok: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mobiltelefonos hívások elemzése.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EA746E4-E191-402C-AA9C-E05F4A5FC606}"/>
              </a:ext>
            </a:extLst>
          </p:cNvPr>
          <p:cNvSpPr/>
          <p:nvPr/>
        </p:nvSpPr>
        <p:spPr>
          <a:xfrm>
            <a:off x="7504767" y="4452988"/>
            <a:ext cx="2740445" cy="10717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Eredmények: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egy kiváló cikk megszületése, amely a katasztrófa utáni teendők megszervezéséről számol be. 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C9A9675-69E7-43BA-B05B-2AB598493BAE}"/>
              </a:ext>
            </a:extLst>
          </p:cNvPr>
          <p:cNvSpPr/>
          <p:nvPr/>
        </p:nvSpPr>
        <p:spPr>
          <a:xfrm>
            <a:off x="7582139" y="2405012"/>
            <a:ext cx="2663073" cy="10717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Hatás: 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cikket több folyóirat is elutasította, a katasztrófa szó negatív reakciót váltott ki az emberekből. 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0986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0976D313-693A-491D-BD0E-A745A34FF14B}"/>
              </a:ext>
            </a:extLst>
          </p:cNvPr>
          <p:cNvSpPr/>
          <p:nvPr/>
        </p:nvSpPr>
        <p:spPr>
          <a:xfrm>
            <a:off x="4095135" y="953729"/>
            <a:ext cx="3996791" cy="162232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a szerepe a katasztrófa szónak a szövegben? Helyettesítse két rokon értelmű szóval, kifejezéssel!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3B8F506-9DD8-47A6-98A9-5713A83E1E40}"/>
              </a:ext>
            </a:extLst>
          </p:cNvPr>
          <p:cNvCxnSpPr/>
          <p:nvPr/>
        </p:nvCxnSpPr>
        <p:spPr>
          <a:xfrm>
            <a:off x="5830528" y="2576052"/>
            <a:ext cx="0" cy="739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2C47F1B7-718E-4DA5-98B6-1C7469DC2103}"/>
              </a:ext>
            </a:extLst>
          </p:cNvPr>
          <p:cNvSpPr/>
          <p:nvPr/>
        </p:nvSpPr>
        <p:spPr>
          <a:xfrm>
            <a:off x="3637936" y="3404422"/>
            <a:ext cx="5299583" cy="13248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katasztrófa szó  kulcsszóként szerepel, de ugyanakkor a humor forrása is, hiszen folyamatosan ismétlődik különböző kontextusokban. </a:t>
            </a:r>
          </a:p>
          <a:p>
            <a:pPr algn="ctr"/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Rokon értelmű kifejezői: tragédia, sorscsapás, megrendítő esemény stb. 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1019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5C4CB519-CC4F-4E39-88BF-F3E57CB0E1C7}"/>
              </a:ext>
            </a:extLst>
          </p:cNvPr>
          <p:cNvSpPr/>
          <p:nvPr/>
        </p:nvSpPr>
        <p:spPr>
          <a:xfrm>
            <a:off x="3274145" y="938981"/>
            <a:ext cx="4414677" cy="131752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Tömörítse egy bővített mondatban  </a:t>
            </a:r>
            <a:r>
              <a:rPr 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Dashun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Wang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szövegből megismert jellemét!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7E130370-4C6F-4A60-8632-688A0B31AA7F}"/>
              </a:ext>
            </a:extLst>
          </p:cNvPr>
          <p:cNvCxnSpPr/>
          <p:nvPr/>
        </p:nvCxnSpPr>
        <p:spPr>
          <a:xfrm>
            <a:off x="5732206" y="2256501"/>
            <a:ext cx="0" cy="7079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143A14EE-6109-44FE-89D1-B6308C02AFFD}"/>
              </a:ext>
            </a:extLst>
          </p:cNvPr>
          <p:cNvSpPr/>
          <p:nvPr/>
        </p:nvSpPr>
        <p:spPr>
          <a:xfrm>
            <a:off x="3524866" y="3035714"/>
            <a:ext cx="4414680" cy="17157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Pl. </a:t>
            </a:r>
            <a:r>
              <a:rPr 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Dashun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Wang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egy fiatal PHD-hallgató, aki pozitív módon tudja kezelni a kudarcokat, majd ismét lelkesen munkához lát. 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872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FF8DA0DD-C663-4F92-922D-3844BC69C62E}"/>
              </a:ext>
            </a:extLst>
          </p:cNvPr>
          <p:cNvSpPr/>
          <p:nvPr/>
        </p:nvSpPr>
        <p:spPr>
          <a:xfrm>
            <a:off x="3790334" y="553064"/>
            <a:ext cx="3760840" cy="152154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Fejtse ki véleményét 10 – 15 mondatban arról, hogy a kudarcot jókedvvel is el lehet viselni!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BA3D5F-75EF-4361-A32C-3A571C119931}"/>
              </a:ext>
            </a:extLst>
          </p:cNvPr>
          <p:cNvSpPr/>
          <p:nvPr/>
        </p:nvSpPr>
        <p:spPr>
          <a:xfrm>
            <a:off x="1278195" y="2251587"/>
            <a:ext cx="3598605" cy="25318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érvelő szöveg</a:t>
            </a:r>
          </a:p>
          <a:p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Célja: valakinek, vagy valakiknek a meggyőzése, saját véleményünk elfogadtatása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Hatást kell gyakorolnia a hallgatóra vagy az olvasóra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Logikai rendre épül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tételmondatban megfogalmazott gondolatot állítja vagy cáfolja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en-GB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1CD536-86D4-4F36-A915-691426D2E452}"/>
              </a:ext>
            </a:extLst>
          </p:cNvPr>
          <p:cNvSpPr/>
          <p:nvPr/>
        </p:nvSpPr>
        <p:spPr>
          <a:xfrm>
            <a:off x="5299587" y="2251586"/>
            <a:ext cx="5771536" cy="34806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sz="1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érvelő szöveg felépítése</a:t>
            </a:r>
          </a:p>
          <a:p>
            <a:pPr marL="342900" indent="-342900" algn="just">
              <a:buAutoNum type="arabicPeriod"/>
            </a:pPr>
            <a:r>
              <a:rPr lang="hu-H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Első szerkezeti egység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saját vélemény/álláspont megfogalmazása az adott témával kapcsolatosan. </a:t>
            </a:r>
          </a:p>
          <a:p>
            <a:pPr algn="just"/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Segédszavak: </a:t>
            </a:r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Szerintem….., Az én véleményem szerintem…, Egyetértek a kijelentéssel…., Nem értek egyet…..</a:t>
            </a:r>
          </a:p>
          <a:p>
            <a:pPr algn="just"/>
            <a:endParaRPr lang="hu-H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Második szerkezeti egység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az érvek és ellenérvek felsorakoztatása, melyek célja saját álláspontunk alátámasztása/ bizonyítása. </a:t>
            </a:r>
          </a:p>
          <a:p>
            <a:pPr algn="just"/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Segédszavak: </a:t>
            </a:r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Elsősorban…, Másodsorban…, Továbbá…, Szintén jó példa….</a:t>
            </a:r>
          </a:p>
          <a:p>
            <a:pPr algn="just"/>
            <a:endParaRPr lang="hu-H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    Harmadik szerkezeti egység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összegzés és  következtetés megfogalmazása. Segédszavak: </a:t>
            </a:r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Következtetésképpen, Tehát stb.  </a:t>
            </a:r>
            <a:endParaRPr lang="en-GB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1872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74B1A9A-B78A-47F9-8489-DAE1A96A3B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2052" y="619432"/>
            <a:ext cx="10068232" cy="5771536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Véleményem szerint 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kudarcot jókedvvel is meg lehet élni, hiszen a válsághelyzet megítélése és kezelése tulajdonképpen egyénfüggő. A problémás szituációkra mindenki másként reagál, azonban egy pozitív viszonyulás könnyíthet a helyzet megélésén, és a továbblépést is elősegítheti.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Elsősorban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fontosnak tartom megjegy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GB" sz="160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u-HU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azt, hogy a válsághelyzet mindenki számára nehézséget okoz. Ezekben a szituációkban fontos a tisztánlátás, a probléma felismerése és megfogalmazása, hiszen csupán ezek után lehetséges megoldásokat elgondolni. Ha ehhez a folyamathoz megpróbálunk pozitívan viszonyulni segíthet a probléma átlátásában, átgondolásában, és ezáltal közelebb visz a megoldások megfogalmazásához.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Másodsorban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pozitív látásmód, a kudarchoz való konstruktív viszonyulás fontos, hiszen minden egyes kudarc esetében az egyén egy vagy több újabb tapasztalat birtokába jut. Ezek a konkrét tapasztalatok azok, amelyek lehetővé teszik az egyén fejlődését, személyiségének kibontakozását, alakulását. Ennek értelmében a kudarc nem egy olyan léthelyzet, amelyet kerülni kell, hanem éppen ezekből kell tanulni, következtetéseket levonni, és építkezni a jövőben.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Továbbá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úgy gondolom, hogy a kudarchoz való negatív viszonyulás semmiben sem enyhíti, könnyíti azt a tényt, hogy azzal a bizonyos helyzettel mindenképpen számot kell vetni, és így ebben az értelemben értelmesebb építő módon, jókedvvel és talán egy kis humorral viszonyulni ezekhez.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Következtetésképpen 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fenti érvek értelmében a kudarcot érdemes pozitívan értékelni, konstruktív módon levonni a tanulságot, majd továbblépni, új terveket megfogalmazni, és megvalósítani. 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7610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44E47-68E7-4EBB-B328-25DB0BC37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2438399"/>
            <a:ext cx="10704871" cy="2005781"/>
          </a:xfrm>
        </p:spPr>
        <p:txBody>
          <a:bodyPr>
            <a:normAutofit/>
          </a:bodyPr>
          <a:lstStyle/>
          <a:p>
            <a:pPr algn="ctr"/>
            <a:r>
              <a:rPr lang="hu-HU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Köszönöm a kitartó figyelmet!</a:t>
            </a:r>
            <a:endParaRPr lang="en-GB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003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907C6745-8A44-44BB-907B-E6EC10AC0C21}"/>
              </a:ext>
            </a:extLst>
          </p:cNvPr>
          <p:cNvSpPr/>
          <p:nvPr/>
        </p:nvSpPr>
        <p:spPr>
          <a:xfrm>
            <a:off x="4871884" y="2435942"/>
            <a:ext cx="1981200" cy="14674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Hogyan?</a:t>
            </a:r>
            <a:endParaRPr lang="en-GB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EB0BDE9-84E9-4741-923C-FA86417C96BC}"/>
              </a:ext>
            </a:extLst>
          </p:cNvPr>
          <p:cNvCxnSpPr>
            <a:cxnSpLocks/>
          </p:cNvCxnSpPr>
          <p:nvPr/>
        </p:nvCxnSpPr>
        <p:spPr>
          <a:xfrm flipH="1" flipV="1">
            <a:off x="4999616" y="2435942"/>
            <a:ext cx="127566" cy="185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A94D9C29-02D1-4C35-8BDD-C7FB781647EC}"/>
              </a:ext>
            </a:extLst>
          </p:cNvPr>
          <p:cNvSpPr/>
          <p:nvPr/>
        </p:nvSpPr>
        <p:spPr>
          <a:xfrm>
            <a:off x="1347020" y="850482"/>
            <a:ext cx="4026222" cy="1918932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400050" indent="-400050">
              <a:buAutoNum type="romanUcPeriod"/>
            </a:pP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tétel: </a:t>
            </a:r>
          </a:p>
          <a:p>
            <a:pPr marL="285750" indent="-285750">
              <a:buFontTx/>
              <a:buChar char="-"/>
            </a:pP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Összefüggő szöveg</a:t>
            </a:r>
          </a:p>
          <a:p>
            <a:pPr marL="285750" indent="-285750">
              <a:buFontTx/>
              <a:buChar char="-"/>
            </a:pP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szempontok érvényesítése a szövegértelmezésben</a:t>
            </a:r>
          </a:p>
          <a:p>
            <a:pPr marL="285750" indent="-285750">
              <a:buFontTx/>
              <a:buChar char="-"/>
            </a:pP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 szempontok figyelembe vétele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042283A-0CAC-421C-87FE-24C588806582}"/>
              </a:ext>
            </a:extLst>
          </p:cNvPr>
          <p:cNvCxnSpPr>
            <a:cxnSpLocks/>
          </p:cNvCxnSpPr>
          <p:nvPr/>
        </p:nvCxnSpPr>
        <p:spPr>
          <a:xfrm flipV="1">
            <a:off x="6582355" y="2349910"/>
            <a:ext cx="152742" cy="2171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C67728E2-1DF9-45BC-9B82-8DD22623C8E3}"/>
              </a:ext>
            </a:extLst>
          </p:cNvPr>
          <p:cNvSpPr/>
          <p:nvPr/>
        </p:nvSpPr>
        <p:spPr>
          <a:xfrm>
            <a:off x="5862484" y="407227"/>
            <a:ext cx="4761445" cy="215981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tétel: </a:t>
            </a:r>
          </a:p>
          <a:p>
            <a:pPr marL="285750" indent="-285750">
              <a:buFontTx/>
              <a:buChar char="-"/>
            </a:pP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alpontokra konkrét válaszokat várunk el</a:t>
            </a:r>
          </a:p>
          <a:p>
            <a:pPr marL="285750" indent="-285750">
              <a:buFontTx/>
              <a:buChar char="-"/>
            </a:pP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 kell tüntetni az alpont betűjelét</a:t>
            </a:r>
          </a:p>
          <a:p>
            <a:pPr marL="285750" indent="-285750">
              <a:buFontTx/>
              <a:buChar char="-"/>
            </a:pP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Figyelni kell a d. pont esetében a szövegfajtára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B5250C0-DBFF-4DFB-8CBC-1FF267516FBE}"/>
              </a:ext>
            </a:extLst>
          </p:cNvPr>
          <p:cNvCxnSpPr>
            <a:cxnSpLocks/>
            <a:stCxn id="2" idx="4"/>
          </p:cNvCxnSpPr>
          <p:nvPr/>
        </p:nvCxnSpPr>
        <p:spPr>
          <a:xfrm>
            <a:off x="5862484" y="3903406"/>
            <a:ext cx="135193" cy="4424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71569C88-F419-4C0F-BC69-AF6E15C3E358}"/>
              </a:ext>
            </a:extLst>
          </p:cNvPr>
          <p:cNvSpPr/>
          <p:nvPr/>
        </p:nvSpPr>
        <p:spPr>
          <a:xfrm>
            <a:off x="4119716" y="4354875"/>
            <a:ext cx="5604387" cy="2232738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tétel: </a:t>
            </a:r>
          </a:p>
          <a:p>
            <a:pPr marL="285750" indent="-285750">
              <a:buFontTx/>
              <a:buChar char="-"/>
            </a:pP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az értekezés? Hogyan írunk értekezést?</a:t>
            </a:r>
          </a:p>
          <a:p>
            <a:pPr marL="285750" indent="-285750">
              <a:buFontTx/>
              <a:buChar char="-"/>
            </a:pP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tételt egyetlen alkotás alapján írjuk meg</a:t>
            </a:r>
          </a:p>
          <a:p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   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Figyelembe vesszük a szempontokat, de ugyanakkor az értekezést ki is egészíthetjük más szempontokkal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5947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1A7AB2D-F34D-4F4B-B748-C7ACD53CB70C}"/>
              </a:ext>
            </a:extLst>
          </p:cNvPr>
          <p:cNvSpPr/>
          <p:nvPr/>
        </p:nvSpPr>
        <p:spPr>
          <a:xfrm>
            <a:off x="2113935" y="432618"/>
            <a:ext cx="51908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b="1" spc="-50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Módszertani szabályok</a:t>
            </a:r>
            <a:endParaRPr lang="en-GB" sz="24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8B2CCD7-DE58-402F-A0FF-0D803DBC7569}"/>
              </a:ext>
            </a:extLst>
          </p:cNvPr>
          <p:cNvSpPr/>
          <p:nvPr/>
        </p:nvSpPr>
        <p:spPr>
          <a:xfrm>
            <a:off x="2379406" y="832730"/>
            <a:ext cx="8740878" cy="3782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A terembe tilos segédanyagokat bevinni.</a:t>
            </a:r>
          </a:p>
          <a:p>
            <a:pPr>
              <a:lnSpc>
                <a:spcPct val="150000"/>
              </a:lnSpc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Az érettségi lapra csakis kék tintával szabad írni.</a:t>
            </a:r>
          </a:p>
          <a:p>
            <a:pPr>
              <a:lnSpc>
                <a:spcPct val="150000"/>
              </a:lnSpc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A hibát / téves megfogalmazást nem tesszük zárójelbe, hanem egyszerűen egy vízszintes vonallal húzzuk át.</a:t>
            </a:r>
          </a:p>
          <a:p>
            <a:pPr>
              <a:lnSpc>
                <a:spcPct val="150000"/>
              </a:lnSpc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4.A piszkozat nem a dolgozat szerves része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pis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zkozatra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írt információt nem pontozzák. </a:t>
            </a:r>
          </a:p>
          <a:p>
            <a:pPr>
              <a:lnSpc>
                <a:spcPct val="150000"/>
              </a:lnSpc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4E4E89D-76BE-459C-81C7-A3C53ADC8E57}"/>
              </a:ext>
            </a:extLst>
          </p:cNvPr>
          <p:cNvCxnSpPr/>
          <p:nvPr/>
        </p:nvCxnSpPr>
        <p:spPr>
          <a:xfrm>
            <a:off x="4847304" y="2300749"/>
            <a:ext cx="7275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1B135E6A-5418-4080-AE49-9BB9F2B35828}"/>
              </a:ext>
            </a:extLst>
          </p:cNvPr>
          <p:cNvSpPr/>
          <p:nvPr/>
        </p:nvSpPr>
        <p:spPr>
          <a:xfrm>
            <a:off x="1710812" y="3212689"/>
            <a:ext cx="9320981" cy="3089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hu-H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Tanácsok</a:t>
            </a:r>
          </a:p>
          <a:p>
            <a:pPr lvl="0">
              <a:lnSpc>
                <a:spcPct val="150000"/>
              </a:lnSpc>
            </a:pPr>
            <a:r>
              <a:rPr lang="hu-H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A kidolgozás vázlatát készítsük el a piszkozatra.</a:t>
            </a:r>
          </a:p>
          <a:p>
            <a:pPr lvl="0">
              <a:lnSpc>
                <a:spcPct val="150000"/>
              </a:lnSpc>
            </a:pPr>
            <a:r>
              <a:rPr lang="hu-H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Készüljünk 2-3 írószerrel.</a:t>
            </a:r>
          </a:p>
          <a:p>
            <a:pPr lvl="0">
              <a:lnSpc>
                <a:spcPct val="150000"/>
              </a:lnSpc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3. Ne kapkodjunk! Olvassuk el kétszer a tételt, értsük meg a követelményeket, és csak                     		ezek után lássunk hozzá a kidolgozáshoz.</a:t>
            </a:r>
          </a:p>
          <a:p>
            <a:pPr lvl="0">
              <a:lnSpc>
                <a:spcPct val="150000"/>
              </a:lnSpc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4. Osszuk be az időt! Három óra áll rendelkezésünkre, de ugyanakkor három tételt 			kell kidolgozni. </a:t>
            </a:r>
          </a:p>
        </p:txBody>
      </p:sp>
    </p:spTree>
    <p:extLst>
      <p:ext uri="{BB962C8B-B14F-4D97-AF65-F5344CB8AC3E}">
        <p14:creationId xmlns:p14="http://schemas.microsoft.com/office/powerpoint/2010/main" val="609883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AA72D-16F4-44B7-A9F8-E4010C580E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5006" y="265471"/>
            <a:ext cx="9202995" cy="1292942"/>
          </a:xfrm>
        </p:spPr>
        <p:txBody>
          <a:bodyPr>
            <a:normAutofit/>
          </a:bodyPr>
          <a:lstStyle/>
          <a:p>
            <a:pPr algn="l"/>
            <a:r>
              <a:rPr lang="hu-H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tétel kidolgozása</a:t>
            </a:r>
            <a:endParaRPr lang="en-GB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4B2E902-9A5C-44AA-A373-05C0621D577F}"/>
              </a:ext>
            </a:extLst>
          </p:cNvPr>
          <p:cNvCxnSpPr>
            <a:cxnSpLocks/>
          </p:cNvCxnSpPr>
          <p:nvPr/>
        </p:nvCxnSpPr>
        <p:spPr>
          <a:xfrm>
            <a:off x="3283974" y="1489587"/>
            <a:ext cx="3669890" cy="3878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01E6183-6257-4449-B83B-03CCC8ACF082}"/>
              </a:ext>
            </a:extLst>
          </p:cNvPr>
          <p:cNvCxnSpPr>
            <a:cxnSpLocks/>
            <a:endCxn id="17" idx="1"/>
          </p:cNvCxnSpPr>
          <p:nvPr/>
        </p:nvCxnSpPr>
        <p:spPr>
          <a:xfrm>
            <a:off x="3283974" y="1489587"/>
            <a:ext cx="4030457" cy="20991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C606286-6803-4AB6-ADA5-471F4B450A33}"/>
              </a:ext>
            </a:extLst>
          </p:cNvPr>
          <p:cNvCxnSpPr>
            <a:cxnSpLocks/>
          </p:cNvCxnSpPr>
          <p:nvPr/>
        </p:nvCxnSpPr>
        <p:spPr>
          <a:xfrm>
            <a:off x="3425312" y="1487128"/>
            <a:ext cx="3127887" cy="6759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F1BC615-2C83-4888-9178-C01F84A9251C}"/>
              </a:ext>
            </a:extLst>
          </p:cNvPr>
          <p:cNvCxnSpPr>
            <a:cxnSpLocks/>
          </p:cNvCxnSpPr>
          <p:nvPr/>
        </p:nvCxnSpPr>
        <p:spPr>
          <a:xfrm flipV="1">
            <a:off x="3519948" y="988144"/>
            <a:ext cx="2054942" cy="452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F749F7B0-A9F2-4ECA-9DB6-8BC08CD12146}"/>
              </a:ext>
            </a:extLst>
          </p:cNvPr>
          <p:cNvSpPr/>
          <p:nvPr/>
        </p:nvSpPr>
        <p:spPr>
          <a:xfrm>
            <a:off x="5641256" y="265471"/>
            <a:ext cx="4633452" cy="136668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Mire vágyik a lírai én a vers világában? Válaszában figyeljen arra, hogy milyen eszközökkel, írásjelekkel fejezi ki érzelmeit!</a:t>
            </a:r>
            <a:endParaRPr lang="en-GB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AF9A57A-FA83-4715-8911-11D86D042432}"/>
              </a:ext>
            </a:extLst>
          </p:cNvPr>
          <p:cNvSpPr/>
          <p:nvPr/>
        </p:nvSpPr>
        <p:spPr>
          <a:xfrm>
            <a:off x="6553199" y="1678858"/>
            <a:ext cx="3613356" cy="156087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Milyen költői képekkel jeleníti meg a világot?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1D6F704-61D5-43F6-A92C-9631CC61A99C}"/>
              </a:ext>
            </a:extLst>
          </p:cNvPr>
          <p:cNvSpPr/>
          <p:nvPr/>
        </p:nvSpPr>
        <p:spPr>
          <a:xfrm>
            <a:off x="6715432" y="3360176"/>
            <a:ext cx="4090218" cy="156087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u-H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Hogyan változik a beszélő helyzete, nézőpontja? </a:t>
            </a:r>
            <a:endParaRPr lang="en-GB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D96973E-2F19-41D9-94AC-D4C27E1C58A3}"/>
              </a:ext>
            </a:extLst>
          </p:cNvPr>
          <p:cNvSpPr/>
          <p:nvPr/>
        </p:nvSpPr>
        <p:spPr>
          <a:xfrm>
            <a:off x="6447504" y="5154564"/>
            <a:ext cx="4387644" cy="1551036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Hogyan módosítja a vers utolsó két sora a szöveg egészének jelentését? </a:t>
            </a:r>
            <a:endParaRPr lang="en-GB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006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E8363CB-9777-40BD-AA02-C952F9EE2942}"/>
              </a:ext>
            </a:extLst>
          </p:cNvPr>
          <p:cNvSpPr/>
          <p:nvPr/>
        </p:nvSpPr>
        <p:spPr>
          <a:xfrm>
            <a:off x="1622324" y="452282"/>
            <a:ext cx="3755921" cy="6194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</a:t>
            </a:r>
            <a:r>
              <a:rPr lang="hu-HU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őfi</a:t>
            </a:r>
            <a:r>
              <a:rPr lang="hu-H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Sándor</a:t>
            </a:r>
            <a:endParaRPr lang="en-GB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VILÁGTÓL ELVONULVA…</a:t>
            </a:r>
          </a:p>
          <a:p>
            <a:endParaRPr lang="en-GB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világtól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elvonulva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élni</a:t>
            </a:r>
            <a:endParaRPr lang="en-GB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Egy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csöndes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házfödél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alatt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GB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Elvonulva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lyányka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véled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élni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Oh </a:t>
            </a:r>
            <a:r>
              <a:rPr lang="en-GB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mily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szép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mily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édes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gondolat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endParaRPr lang="hu-H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Itt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szeretném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hagyni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világot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Mely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ugysem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más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mint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egy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csatatér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GB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Harcolunk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mi </a:t>
            </a:r>
            <a:r>
              <a:rPr lang="en-GB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harcaink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jutalma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Legfölebb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tán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egy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babér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hu-H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És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ezért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küszködjem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én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örökké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megvagdalni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hagyjam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lelkemet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babér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csak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elfödi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sebünket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Elfödi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nem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gyógyítja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meg. </a:t>
            </a:r>
            <a:endParaRPr lang="hu-H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Tedd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kezembe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kezedet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leányka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ahová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vezetsz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megyek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veled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Oh de </a:t>
            </a:r>
            <a:r>
              <a:rPr lang="en-GB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messze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menjünk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hogy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GB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lássam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Távolról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a </a:t>
            </a:r>
            <a:r>
              <a:rPr lang="en-GB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csatahelyet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hu-H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Messze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menjünk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és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sebes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léptekkel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Hogy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minket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érjen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majd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utol</a:t>
            </a:r>
            <a:endParaRPr lang="en-GB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időm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emléke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madár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mely</a:t>
            </a:r>
            <a:endParaRPr lang="en-GB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Harcaimról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oly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búsan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dalol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Pest, 1845.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augusztus</a:t>
            </a:r>
            <a:endParaRPr lang="en-GB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557AC62-F3FE-44B3-8261-AA4352A7CF6E}"/>
              </a:ext>
            </a:extLst>
          </p:cNvPr>
          <p:cNvSpPr/>
          <p:nvPr/>
        </p:nvSpPr>
        <p:spPr>
          <a:xfrm>
            <a:off x="4295468" y="448781"/>
            <a:ext cx="4633452" cy="136668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Mire vágyik a lírai én a vers világában? Válaszában figyeljen arra, hogy milyen eszközökkel, írásjelekkel fejezi ki érzelmeit!</a:t>
            </a:r>
            <a:endParaRPr lang="en-GB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6701E82-1257-4F7E-8613-6C54B953C1C5}"/>
              </a:ext>
            </a:extLst>
          </p:cNvPr>
          <p:cNvCxnSpPr>
            <a:cxnSpLocks/>
          </p:cNvCxnSpPr>
          <p:nvPr/>
        </p:nvCxnSpPr>
        <p:spPr>
          <a:xfrm flipH="1">
            <a:off x="6370136" y="1857252"/>
            <a:ext cx="1" cy="3476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4CF7D429-6213-4ADD-86FF-2B5F654D8281}"/>
              </a:ext>
            </a:extLst>
          </p:cNvPr>
          <p:cNvSpPr/>
          <p:nvPr/>
        </p:nvSpPr>
        <p:spPr>
          <a:xfrm>
            <a:off x="4295468" y="2214177"/>
            <a:ext cx="5358580" cy="166306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világtól való elmenekülés/elvágyódás /elzárkózás motívuma jelenik meg. </a:t>
            </a:r>
          </a:p>
          <a:p>
            <a:pPr lvl="0" algn="ctr"/>
            <a:r>
              <a:rPr lang="hu-H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szerelemben való nyugalom és lelki béke meglelése.</a:t>
            </a:r>
            <a:endParaRPr lang="en-GB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E26F520-C334-4713-A94F-098B27AFE467}"/>
              </a:ext>
            </a:extLst>
          </p:cNvPr>
          <p:cNvCxnSpPr>
            <a:cxnSpLocks/>
          </p:cNvCxnSpPr>
          <p:nvPr/>
        </p:nvCxnSpPr>
        <p:spPr>
          <a:xfrm flipH="1">
            <a:off x="5751871" y="3877241"/>
            <a:ext cx="123517" cy="257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A53A7E9E-7E56-44ED-B4C6-D36B7CD735C7}"/>
              </a:ext>
            </a:extLst>
          </p:cNvPr>
          <p:cNvSpPr/>
          <p:nvPr/>
        </p:nvSpPr>
        <p:spPr>
          <a:xfrm>
            <a:off x="4793226" y="4139381"/>
            <a:ext cx="2285992" cy="91440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Óhajtó mondat - ,,</a:t>
            </a:r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…”-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indulats</a:t>
            </a:r>
            <a:r>
              <a:rPr 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zó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Felkiáltás, felkiáltó jel 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7EEFAE1-91EC-4181-9734-C072366FFCBC}"/>
              </a:ext>
            </a:extLst>
          </p:cNvPr>
          <p:cNvCxnSpPr>
            <a:cxnSpLocks/>
          </p:cNvCxnSpPr>
          <p:nvPr/>
        </p:nvCxnSpPr>
        <p:spPr>
          <a:xfrm>
            <a:off x="7177548" y="3895510"/>
            <a:ext cx="0" cy="1259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7B166EC2-0CDC-487C-B40D-0A89368176CB}"/>
              </a:ext>
            </a:extLst>
          </p:cNvPr>
          <p:cNvSpPr/>
          <p:nvPr/>
        </p:nvSpPr>
        <p:spPr>
          <a:xfrm>
            <a:off x="5122606" y="5204965"/>
            <a:ext cx="2723531" cy="11472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Három pont –amely a gondolat  nyitottságát fejezi ki, a merengő, ábrándozó lelkiállapot megjelenítése: ,,</a:t>
            </a:r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véled élni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…”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898B386-B626-4996-AE33-B3775C499FFC}"/>
              </a:ext>
            </a:extLst>
          </p:cNvPr>
          <p:cNvCxnSpPr>
            <a:cxnSpLocks/>
          </p:cNvCxnSpPr>
          <p:nvPr/>
        </p:nvCxnSpPr>
        <p:spPr>
          <a:xfrm>
            <a:off x="8175523" y="3771545"/>
            <a:ext cx="205855" cy="363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D3EBA002-5809-404E-A227-55182857C188}"/>
              </a:ext>
            </a:extLst>
          </p:cNvPr>
          <p:cNvSpPr/>
          <p:nvPr/>
        </p:nvSpPr>
        <p:spPr>
          <a:xfrm>
            <a:off x="8331611" y="3895510"/>
            <a:ext cx="2644874" cy="10766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Kérdés, kérdőjel: a harc hiábavalóságának megfogalmazása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D834D03-99F6-44F6-AD93-AE06C8E5D0BD}"/>
              </a:ext>
            </a:extLst>
          </p:cNvPr>
          <p:cNvCxnSpPr>
            <a:cxnSpLocks/>
          </p:cNvCxnSpPr>
          <p:nvPr/>
        </p:nvCxnSpPr>
        <p:spPr>
          <a:xfrm>
            <a:off x="7846137" y="3886536"/>
            <a:ext cx="234748" cy="1253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D24E57BD-DEB4-4218-9B4C-24C7CDAE213E}"/>
              </a:ext>
            </a:extLst>
          </p:cNvPr>
          <p:cNvSpPr/>
          <p:nvPr/>
        </p:nvSpPr>
        <p:spPr>
          <a:xfrm>
            <a:off x="8080886" y="5204965"/>
            <a:ext cx="2390470" cy="98935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hu-H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Messze menjünk</a:t>
            </a:r>
            <a:r>
              <a:rPr lang="hu-H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..” – a valós világtól való egyvágyódás kifejezője.</a:t>
            </a:r>
            <a:endParaRPr lang="en-GB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975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3586FFC-1D0C-4953-BE4C-D81E00CC766A}"/>
              </a:ext>
            </a:extLst>
          </p:cNvPr>
          <p:cNvSpPr/>
          <p:nvPr/>
        </p:nvSpPr>
        <p:spPr>
          <a:xfrm>
            <a:off x="1415845" y="366623"/>
            <a:ext cx="7728155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</a:t>
            </a:r>
            <a:r>
              <a:rPr lang="hu-HU" sz="1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őfi</a:t>
            </a:r>
            <a:r>
              <a:rPr lang="hu-HU" sz="1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Sándor</a:t>
            </a:r>
            <a:endParaRPr lang="en-GB" sz="14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VILÁGTÓL ELVONULVA…</a:t>
            </a:r>
          </a:p>
          <a:p>
            <a:pPr lvl="0"/>
            <a:endParaRPr lang="en-GB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világtól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elvonulva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élni</a:t>
            </a:r>
            <a:endParaRPr lang="en-GB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Egy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csöndes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kis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házfödél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alatt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Elvonulva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lyányka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véled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élni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lvl="0"/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mily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szép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mily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édes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gondolat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endParaRPr lang="hu-H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GB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Itt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szeretném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hagyni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világot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0"/>
            <a:r>
              <a:rPr lang="en-GB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Mely</a:t>
            </a:r>
            <a:r>
              <a:rPr lang="en-GB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ugysem</a:t>
            </a:r>
            <a:r>
              <a:rPr lang="en-GB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más</a:t>
            </a:r>
            <a:r>
              <a:rPr lang="en-GB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mint </a:t>
            </a:r>
            <a:r>
              <a:rPr lang="en-GB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egy</a:t>
            </a:r>
            <a:r>
              <a:rPr lang="en-GB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csatatér</a:t>
            </a:r>
            <a:r>
              <a:rPr lang="en-GB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Harcolunk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mi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harcaink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jutalma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Legfölebb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tán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egy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kis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babér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hu-H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GB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És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ezért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küszködjem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én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örökké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0"/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megvagdalni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hagyjam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lelkemet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0"/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babér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csak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elfödi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sebünket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Elfödi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de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gyógyítja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meg. </a:t>
            </a:r>
            <a:endParaRPr lang="hu-H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GB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Tedd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kezembe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kezedet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leányka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0"/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ahová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vezetsz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megyek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veled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en-GB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 de </a:t>
            </a:r>
            <a:r>
              <a:rPr lang="en-GB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messze</a:t>
            </a:r>
            <a:r>
              <a:rPr lang="en-GB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menjünk</a:t>
            </a:r>
            <a:r>
              <a:rPr lang="en-GB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hogy</a:t>
            </a:r>
            <a:r>
              <a:rPr lang="en-GB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GB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lássam</a:t>
            </a:r>
            <a:endParaRPr lang="en-GB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Távolról</a:t>
            </a:r>
            <a:r>
              <a:rPr lang="en-GB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a </a:t>
            </a:r>
            <a:r>
              <a:rPr lang="en-GB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csatahelyet</a:t>
            </a:r>
            <a:r>
              <a:rPr lang="en-GB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hu-H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GB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Messze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menjünk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és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sebes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léptekkel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Hogy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minket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érjen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majd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utol</a:t>
            </a:r>
            <a:endParaRPr lang="en-GB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időm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emléke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madár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mely</a:t>
            </a:r>
            <a:endParaRPr lang="en-GB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Harcaimról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oly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búsan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dalol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0"/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Pest, 1845.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augusztus</a:t>
            </a:r>
            <a:endParaRPr lang="en-GB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7275C48-D900-4E2C-BBFA-76E1082827C7}"/>
              </a:ext>
            </a:extLst>
          </p:cNvPr>
          <p:cNvSpPr/>
          <p:nvPr/>
        </p:nvSpPr>
        <p:spPr>
          <a:xfrm>
            <a:off x="4807973" y="573101"/>
            <a:ext cx="3613356" cy="118687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Milyen költői képekkel jeleníti meg a világot?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2E2D1C6-9144-41FF-BEF0-C4371AE68F96}"/>
              </a:ext>
            </a:extLst>
          </p:cNvPr>
          <p:cNvCxnSpPr/>
          <p:nvPr/>
        </p:nvCxnSpPr>
        <p:spPr>
          <a:xfrm>
            <a:off x="5132439" y="1533834"/>
            <a:ext cx="0" cy="5211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075B8E84-20BF-4C06-8155-BDCCCC24B4F5}"/>
              </a:ext>
            </a:extLst>
          </p:cNvPr>
          <p:cNvSpPr/>
          <p:nvPr/>
        </p:nvSpPr>
        <p:spPr>
          <a:xfrm>
            <a:off x="4567084" y="2054944"/>
            <a:ext cx="2177801" cy="84274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Hasonlat – a világ, mint ,,</a:t>
            </a:r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csatatér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6D0F280-105D-4083-B7EC-A1E7AE3CC1BE}"/>
              </a:ext>
            </a:extLst>
          </p:cNvPr>
          <p:cNvCxnSpPr>
            <a:cxnSpLocks/>
          </p:cNvCxnSpPr>
          <p:nvPr/>
        </p:nvCxnSpPr>
        <p:spPr>
          <a:xfrm>
            <a:off x="8278761" y="1415845"/>
            <a:ext cx="0" cy="6096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E9E1D3BF-4F7E-4BAD-BA4F-1117C4397DBC}"/>
              </a:ext>
            </a:extLst>
          </p:cNvPr>
          <p:cNvSpPr/>
          <p:nvPr/>
        </p:nvSpPr>
        <p:spPr>
          <a:xfrm>
            <a:off x="7553633" y="2025448"/>
            <a:ext cx="2109018" cy="84274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Metafora - ,,</a:t>
            </a:r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csatahely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FACCAD52-4614-4811-9BE3-F301BE8B2FB0}"/>
              </a:ext>
            </a:extLst>
          </p:cNvPr>
          <p:cNvSpPr/>
          <p:nvPr/>
        </p:nvSpPr>
        <p:spPr>
          <a:xfrm rot="16200000">
            <a:off x="6916994" y="2067231"/>
            <a:ext cx="668593" cy="231058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AC58184-8887-47AA-A593-E249529C9B03}"/>
              </a:ext>
            </a:extLst>
          </p:cNvPr>
          <p:cNvSpPr/>
          <p:nvPr/>
        </p:nvSpPr>
        <p:spPr>
          <a:xfrm>
            <a:off x="4691204" y="3556817"/>
            <a:ext cx="5593338" cy="314103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Mindkét poétikai eszköz az életben levő nehézségekre, válságos időszakokra utal. A </a:t>
            </a:r>
            <a:r>
              <a:rPr lang="hu-H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közösségi szerepvállalás 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ebben a kontextusban egy áldozathozatal, egy olyan életmód, amelyből a lírai én elvágyódik. </a:t>
            </a:r>
          </a:p>
          <a:p>
            <a:pPr algn="just"/>
            <a:endParaRPr 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lírai én </a:t>
            </a:r>
            <a:r>
              <a:rPr lang="hu-H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önreflexív magatartása 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jelenik meg, saját sorssal való számvetés. </a:t>
            </a:r>
          </a:p>
          <a:p>
            <a:pPr algn="just"/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hu-H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Létkérdés megfogalmazása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érdemes-e a közösségi küzdelem érdekében feláldozni a magánéleti boldogságot? </a:t>
            </a:r>
          </a:p>
          <a:p>
            <a:pPr algn="just"/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,,babér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motívum jelentésképző szerepe, amely a költői elismerés jelképe. 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994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56CDAF9-583A-466B-9E83-AA7CA94D27B2}"/>
              </a:ext>
            </a:extLst>
          </p:cNvPr>
          <p:cNvSpPr/>
          <p:nvPr/>
        </p:nvSpPr>
        <p:spPr>
          <a:xfrm>
            <a:off x="2679290" y="1809135"/>
            <a:ext cx="1774723" cy="6489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Világ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F9099B0-9C6E-49AD-8BDE-8972827DC1FA}"/>
              </a:ext>
            </a:extLst>
          </p:cNvPr>
          <p:cNvSpPr/>
          <p:nvPr/>
        </p:nvSpPr>
        <p:spPr>
          <a:xfrm>
            <a:off x="7226710" y="1789478"/>
            <a:ext cx="1612490" cy="6489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Magánszféra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0CC1020-DD30-4B20-A794-9951AB69F916}"/>
              </a:ext>
            </a:extLst>
          </p:cNvPr>
          <p:cNvCxnSpPr/>
          <p:nvPr/>
        </p:nvCxnSpPr>
        <p:spPr>
          <a:xfrm>
            <a:off x="4562168" y="2212258"/>
            <a:ext cx="266454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A8B35F7-CD37-418F-A5AA-ACD59D86D247}"/>
              </a:ext>
            </a:extLst>
          </p:cNvPr>
          <p:cNvCxnSpPr>
            <a:cxnSpLocks/>
            <a:stCxn id="2" idx="2"/>
          </p:cNvCxnSpPr>
          <p:nvPr/>
        </p:nvCxnSpPr>
        <p:spPr>
          <a:xfrm flipH="1">
            <a:off x="3057832" y="2458063"/>
            <a:ext cx="508820" cy="4031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94599BA-6EA4-46AD-AD6B-539291F89BEA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3566652" y="2458063"/>
            <a:ext cx="344129" cy="3490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174F9ACF-1786-4ABE-A6B8-FF55E26A8E4C}"/>
              </a:ext>
            </a:extLst>
          </p:cNvPr>
          <p:cNvSpPr/>
          <p:nvPr/>
        </p:nvSpPr>
        <p:spPr>
          <a:xfrm>
            <a:off x="1582994" y="2792361"/>
            <a:ext cx="1729249" cy="1022555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,,csatatér”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07282AE-90E0-4DD0-B0D3-2093FB411FAC}"/>
              </a:ext>
            </a:extLst>
          </p:cNvPr>
          <p:cNvSpPr/>
          <p:nvPr/>
        </p:nvSpPr>
        <p:spPr>
          <a:xfrm>
            <a:off x="3472629" y="2880859"/>
            <a:ext cx="1865058" cy="102255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,,csatahely”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4937DA3-3534-4129-8B0A-40E70229DAED}"/>
              </a:ext>
            </a:extLst>
          </p:cNvPr>
          <p:cNvCxnSpPr>
            <a:cxnSpLocks/>
            <a:stCxn id="3" idx="2"/>
          </p:cNvCxnSpPr>
          <p:nvPr/>
        </p:nvCxnSpPr>
        <p:spPr>
          <a:xfrm flipH="1">
            <a:off x="7570839" y="2438406"/>
            <a:ext cx="462116" cy="3342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54C38A00-6E7E-4A10-AC9A-4877C629A938}"/>
              </a:ext>
            </a:extLst>
          </p:cNvPr>
          <p:cNvSpPr/>
          <p:nvPr/>
        </p:nvSpPr>
        <p:spPr>
          <a:xfrm>
            <a:off x="5894439" y="2664553"/>
            <a:ext cx="1884106" cy="102255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csöndes kis házfödél…”</a:t>
            </a:r>
            <a:endParaRPr lang="en-GB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95C3616-DA4D-4F80-9296-B77803315ACE}"/>
              </a:ext>
            </a:extLst>
          </p:cNvPr>
          <p:cNvCxnSpPr>
            <a:cxnSpLocks/>
            <a:stCxn id="3" idx="2"/>
          </p:cNvCxnSpPr>
          <p:nvPr/>
        </p:nvCxnSpPr>
        <p:spPr>
          <a:xfrm>
            <a:off x="8032955" y="2438406"/>
            <a:ext cx="344129" cy="2654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6DD3899A-6DE8-41FC-8F74-5EA143CE9D85}"/>
              </a:ext>
            </a:extLst>
          </p:cNvPr>
          <p:cNvSpPr/>
          <p:nvPr/>
        </p:nvSpPr>
        <p:spPr>
          <a:xfrm>
            <a:off x="8032955" y="2573588"/>
            <a:ext cx="1884106" cy="1113519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,,Elvonulva, lyányka, véled élni…”</a:t>
            </a:r>
            <a:endParaRPr lang="en-GB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Left Brace 22">
            <a:extLst>
              <a:ext uri="{FF2B5EF4-FFF2-40B4-BE49-F238E27FC236}">
                <a16:creationId xmlns:a16="http://schemas.microsoft.com/office/drawing/2014/main" id="{1470B912-160D-41F1-8ADF-4BB600E183A4}"/>
              </a:ext>
            </a:extLst>
          </p:cNvPr>
          <p:cNvSpPr/>
          <p:nvPr/>
        </p:nvSpPr>
        <p:spPr>
          <a:xfrm rot="16200000">
            <a:off x="2977943" y="3460960"/>
            <a:ext cx="442452" cy="1268361"/>
          </a:xfrm>
          <a:prstGeom prst="leftBrace">
            <a:avLst>
              <a:gd name="adj1" fmla="val 8333"/>
              <a:gd name="adj2" fmla="val 5155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F2045FF-28D6-4096-A246-AFD8CED466E1}"/>
              </a:ext>
            </a:extLst>
          </p:cNvPr>
          <p:cNvSpPr/>
          <p:nvPr/>
        </p:nvSpPr>
        <p:spPr>
          <a:xfrm>
            <a:off x="1857067" y="4326208"/>
            <a:ext cx="3480620" cy="13371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közösségi szerepvállaláshoz, 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úgynevezett csatatérhez negatív gondolatokat társít a lírai én. </a:t>
            </a:r>
          </a:p>
          <a:p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Vallomása szerint ez fájdalommal, lelki </a:t>
            </a:r>
            <a:r>
              <a:rPr 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békételenséggel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jár együtt. 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Left Brace 24">
            <a:extLst>
              <a:ext uri="{FF2B5EF4-FFF2-40B4-BE49-F238E27FC236}">
                <a16:creationId xmlns:a16="http://schemas.microsoft.com/office/drawing/2014/main" id="{A61D7F93-2BB1-41C6-B73A-7FE15A40A9E0}"/>
              </a:ext>
            </a:extLst>
          </p:cNvPr>
          <p:cNvSpPr/>
          <p:nvPr/>
        </p:nvSpPr>
        <p:spPr>
          <a:xfrm rot="5400000" flipH="1">
            <a:off x="7768098" y="3338058"/>
            <a:ext cx="334299" cy="102255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8BCBC10-F03A-4530-97BE-D702F176B1D6}"/>
              </a:ext>
            </a:extLst>
          </p:cNvPr>
          <p:cNvSpPr/>
          <p:nvPr/>
        </p:nvSpPr>
        <p:spPr>
          <a:xfrm>
            <a:off x="6076334" y="4095140"/>
            <a:ext cx="4024837" cy="122901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magánszféra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nyugalma, lelki békéje jelenik meg. Ezt  a lelki nyugalmat a társadalomtól való </a:t>
            </a:r>
            <a:r>
              <a:rPr 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elszigetelődésben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szerelemben leli meg a lírai én. </a:t>
            </a:r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1249EA58-EA9B-45A1-A0F7-FDCA5B344C5F}"/>
              </a:ext>
            </a:extLst>
          </p:cNvPr>
          <p:cNvSpPr/>
          <p:nvPr/>
        </p:nvSpPr>
        <p:spPr>
          <a:xfrm>
            <a:off x="3312242" y="5663390"/>
            <a:ext cx="45719" cy="2654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6CB6448-B747-43BB-BBBD-70C84C6C9FB8}"/>
              </a:ext>
            </a:extLst>
          </p:cNvPr>
          <p:cNvSpPr/>
          <p:nvPr/>
        </p:nvSpPr>
        <p:spPr>
          <a:xfrm>
            <a:off x="2679290" y="5928866"/>
            <a:ext cx="2307508" cy="5112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Kint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a társadalom, a világ ,,zaja”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Arrow: Down 28">
            <a:extLst>
              <a:ext uri="{FF2B5EF4-FFF2-40B4-BE49-F238E27FC236}">
                <a16:creationId xmlns:a16="http://schemas.microsoft.com/office/drawing/2014/main" id="{0E04F006-41F6-48D6-9758-6442A31DB792}"/>
              </a:ext>
            </a:extLst>
          </p:cNvPr>
          <p:cNvSpPr/>
          <p:nvPr/>
        </p:nvSpPr>
        <p:spPr>
          <a:xfrm>
            <a:off x="7987236" y="5324157"/>
            <a:ext cx="45719" cy="2654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86E4A8B-957A-4AD8-9712-B34D4444F521}"/>
              </a:ext>
            </a:extLst>
          </p:cNvPr>
          <p:cNvSpPr/>
          <p:nvPr/>
        </p:nvSpPr>
        <p:spPr>
          <a:xfrm>
            <a:off x="6439391" y="5589632"/>
            <a:ext cx="3219329" cy="9635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Bent 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lelki béke, magány, nyugalom, </a:t>
            </a:r>
            <a:r>
              <a:rPr 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elszigetelődés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szeretet személy társaságában</a:t>
            </a:r>
            <a:r>
              <a:rPr lang="hu-HU" dirty="0"/>
              <a:t>. </a:t>
            </a:r>
            <a:endParaRPr lang="en-GB" dirty="0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65860FAB-DBBB-4D08-867E-8554DB2E4164}"/>
              </a:ext>
            </a:extLst>
          </p:cNvPr>
          <p:cNvSpPr/>
          <p:nvPr/>
        </p:nvSpPr>
        <p:spPr>
          <a:xfrm>
            <a:off x="4739148" y="1533843"/>
            <a:ext cx="2084439" cy="46849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ELLENTÉT</a:t>
            </a:r>
            <a:endParaRPr lang="en-GB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808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511677B-47A8-4998-A581-BFDAF45E9481}"/>
              </a:ext>
            </a:extLst>
          </p:cNvPr>
          <p:cNvSpPr/>
          <p:nvPr/>
        </p:nvSpPr>
        <p:spPr>
          <a:xfrm>
            <a:off x="1661652" y="366623"/>
            <a:ext cx="3362632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</a:t>
            </a:r>
            <a:r>
              <a:rPr lang="hu-HU" sz="1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őfi</a:t>
            </a:r>
            <a:r>
              <a:rPr lang="hu-HU" sz="1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Sándor</a:t>
            </a:r>
            <a:endParaRPr lang="en-GB" sz="14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VILÁGTÓL ELVONULVA…</a:t>
            </a:r>
          </a:p>
          <a:p>
            <a:pPr lvl="0"/>
            <a:endParaRPr lang="en-GB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világtól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elvonulva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élni</a:t>
            </a:r>
            <a:endParaRPr lang="en-GB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Egy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csöndes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kis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házfödél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alatt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Elvonulva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lyányka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véled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élni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lvl="0"/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mily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szép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mily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édes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gondolat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endParaRPr lang="hu-H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GB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Itt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szeretném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hagyni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világot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Mely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ugysem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más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mint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egy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csatatér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Harcolunk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mi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harcaink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jutalma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Legfölebb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tán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egy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kis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babér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hu-H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GB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És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ezért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küszködjem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én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örökké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0"/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megvagdalni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hagyjam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lelkemet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0"/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babér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csak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elfödi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sebünket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Elfödi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de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gyógyítja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meg. </a:t>
            </a:r>
            <a:endParaRPr lang="hu-H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GB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Tedd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kezembe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kezedet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leányka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0"/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ahová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vezetsz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megyek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veled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 de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messze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menjünk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hogy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lássam</a:t>
            </a:r>
            <a:endParaRPr lang="en-GB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Távolról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a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csatahelyet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hu-H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GB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Messze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menjünk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és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sebes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léptekkel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Hogy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minket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érjen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majd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utol</a:t>
            </a:r>
            <a:endParaRPr lang="en-GB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időm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emléke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madár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mely</a:t>
            </a:r>
            <a:endParaRPr lang="en-GB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Harcaimról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oly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búsan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dalol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0"/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Pest, 1845.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augusztus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6D4A722-B8BC-41B7-8893-007A69CFE5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4284" y="366623"/>
            <a:ext cx="4102964" cy="1572904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E030149-BC1F-4B1E-B622-2BDA30DA4EB1}"/>
              </a:ext>
            </a:extLst>
          </p:cNvPr>
          <p:cNvCxnSpPr>
            <a:cxnSpLocks/>
          </p:cNvCxnSpPr>
          <p:nvPr/>
        </p:nvCxnSpPr>
        <p:spPr>
          <a:xfrm flipH="1">
            <a:off x="5614219" y="1801875"/>
            <a:ext cx="216312" cy="6660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DBE97370-F501-4C16-B19F-C6CE2896BEAD}"/>
              </a:ext>
            </a:extLst>
          </p:cNvPr>
          <p:cNvSpPr/>
          <p:nvPr/>
        </p:nvSpPr>
        <p:spPr>
          <a:xfrm>
            <a:off x="4562169" y="2467897"/>
            <a:ext cx="2710789" cy="11208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Első versszak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általánosított vágy megfogalmazása – elvágyódás a világból a magányba.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BC152BD-184C-4E41-87A8-EA28CDD3E5C3}"/>
              </a:ext>
            </a:extLst>
          </p:cNvPr>
          <p:cNvCxnSpPr>
            <a:cxnSpLocks/>
          </p:cNvCxnSpPr>
          <p:nvPr/>
        </p:nvCxnSpPr>
        <p:spPr>
          <a:xfrm>
            <a:off x="7359719" y="1939527"/>
            <a:ext cx="112205" cy="2081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E518FFA-3B50-48AF-9A54-8AE4DA27BBC6}"/>
              </a:ext>
            </a:extLst>
          </p:cNvPr>
          <p:cNvSpPr/>
          <p:nvPr/>
        </p:nvSpPr>
        <p:spPr>
          <a:xfrm>
            <a:off x="5614218" y="4188058"/>
            <a:ext cx="4916129" cy="19346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Versszak és 3.versszak: </a:t>
            </a:r>
          </a:p>
          <a:p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első két sorban egyes szám, első személyben szólal meg a lírai én – </a:t>
            </a:r>
            <a:r>
              <a:rPr lang="hu-H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én-beszéd érvényesül 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egyéni sors megfogalmazására kerül sor.</a:t>
            </a:r>
          </a:p>
          <a:p>
            <a:endParaRPr 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utolsó két sorban átvált többes szám, első személybe – </a:t>
            </a:r>
            <a:r>
              <a:rPr lang="hu-H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mi-beszéd jelenik meg: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általános sors megfogalmazása.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56BC7BD-0A09-45A6-A31A-B94D97328FFC}"/>
              </a:ext>
            </a:extLst>
          </p:cNvPr>
          <p:cNvCxnSpPr>
            <a:cxnSpLocks/>
          </p:cNvCxnSpPr>
          <p:nvPr/>
        </p:nvCxnSpPr>
        <p:spPr>
          <a:xfrm>
            <a:off x="8554065" y="1691148"/>
            <a:ext cx="167148" cy="733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150BD6D7-B86C-488C-8F0B-234DE5342A26}"/>
              </a:ext>
            </a:extLst>
          </p:cNvPr>
          <p:cNvSpPr/>
          <p:nvPr/>
        </p:nvSpPr>
        <p:spPr>
          <a:xfrm>
            <a:off x="7529506" y="2515644"/>
            <a:ext cx="3433462" cy="9944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versszak: </a:t>
            </a:r>
          </a:p>
          <a:p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lányka felszólítása.</a:t>
            </a:r>
          </a:p>
          <a:p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lírai én egyes szám második személyben szólal meg.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5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F607C98-CA02-4318-9DC1-E9D6609ADEE5}"/>
              </a:ext>
            </a:extLst>
          </p:cNvPr>
          <p:cNvSpPr/>
          <p:nvPr/>
        </p:nvSpPr>
        <p:spPr>
          <a:xfrm>
            <a:off x="1877961" y="366622"/>
            <a:ext cx="3755923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</a:t>
            </a:r>
            <a:r>
              <a:rPr lang="hu-HU" sz="1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őfi</a:t>
            </a:r>
            <a:r>
              <a:rPr lang="hu-HU" sz="1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Sándor</a:t>
            </a:r>
            <a:endParaRPr lang="en-GB" sz="14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VILÁGTÓL ELVONULVA…</a:t>
            </a:r>
          </a:p>
          <a:p>
            <a:pPr lvl="0"/>
            <a:endParaRPr lang="en-GB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világtól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elvonulva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élni</a:t>
            </a:r>
            <a:endParaRPr lang="en-GB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Egy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csöndes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kis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házfödél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alatt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Elvonulva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lyányka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véled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élni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lvl="0"/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mily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szép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mily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édes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gondolat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endParaRPr lang="hu-H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GB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Itt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szeretném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hagyni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világot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Mely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ugysem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más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mint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egy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csatatér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Harcolunk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mi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harcaink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jutalma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Legfölebb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tán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egy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kis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babér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hu-H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GB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És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ezért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küszködjem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én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örökké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0"/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megvagdalni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hagyjam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lelkemet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0"/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babér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csak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elfödi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sebünket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Elfödi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de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gyógyítja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meg. </a:t>
            </a:r>
            <a:endParaRPr lang="hu-H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GB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Tedd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kezembe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kezedet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leányka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0"/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ahová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vezetsz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megyek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veled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 de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messze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menjünk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hogy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lássam</a:t>
            </a:r>
            <a:endParaRPr lang="en-GB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Távolról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a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csatahelyet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hu-H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GB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Messze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menjünk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és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sebes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léptekkel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0"/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Hogy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minket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érjen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majd</a:t>
            </a:r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utol</a:t>
            </a:r>
            <a:endParaRPr lang="en-GB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</a:t>
            </a:r>
            <a:r>
              <a:rPr lang="en-GB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időm</a:t>
            </a:r>
            <a:r>
              <a:rPr lang="en-GB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emléke</a:t>
            </a:r>
            <a:r>
              <a:rPr lang="en-GB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 </a:t>
            </a:r>
            <a:r>
              <a:rPr lang="en-GB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madár</a:t>
            </a:r>
            <a:r>
              <a:rPr lang="en-GB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mely</a:t>
            </a:r>
            <a:endParaRPr lang="en-GB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Harcaimról</a:t>
            </a:r>
            <a:r>
              <a:rPr lang="en-GB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oly</a:t>
            </a:r>
            <a:r>
              <a:rPr lang="en-GB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búsan</a:t>
            </a:r>
            <a:r>
              <a:rPr lang="en-GB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dalol</a:t>
            </a:r>
            <a:r>
              <a:rPr lang="en-GB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0"/>
            <a:r>
              <a:rPr lang="en-GB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Pest, 1845. </a:t>
            </a:r>
            <a:r>
              <a:rPr lang="en-GB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augusztus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2144EC6-583E-49C1-B22A-A9DB31A48CEE}"/>
              </a:ext>
            </a:extLst>
          </p:cNvPr>
          <p:cNvSpPr/>
          <p:nvPr/>
        </p:nvSpPr>
        <p:spPr>
          <a:xfrm>
            <a:off x="5356124" y="567817"/>
            <a:ext cx="4387644" cy="1551036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Hogyan módosítja a vers utolsó két sora a szöveg egészének jelentését? </a:t>
            </a:r>
            <a:endParaRPr lang="en-GB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55C7F28-2C9C-4EEC-81E8-E461C567AE55}"/>
              </a:ext>
            </a:extLst>
          </p:cNvPr>
          <p:cNvCxnSpPr>
            <a:cxnSpLocks/>
          </p:cNvCxnSpPr>
          <p:nvPr/>
        </p:nvCxnSpPr>
        <p:spPr>
          <a:xfrm>
            <a:off x="6607277" y="2032817"/>
            <a:ext cx="0" cy="8676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E7F2EF01-805C-4B1F-A8AC-F069FA24F56E}"/>
              </a:ext>
            </a:extLst>
          </p:cNvPr>
          <p:cNvSpPr/>
          <p:nvPr/>
        </p:nvSpPr>
        <p:spPr>
          <a:xfrm>
            <a:off x="5496233" y="2989000"/>
            <a:ext cx="5201261" cy="22220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 madár motívum jelentésképző szerepe.</a:t>
            </a:r>
          </a:p>
          <a:p>
            <a:endParaRPr 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madár - ,,</a:t>
            </a:r>
            <a:r>
              <a:rPr lang="hu-H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</a:t>
            </a:r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idő emléke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metaforikus kép, amely által a lírai én kifejezi, hogy a múlt emlékeitől, küzdelmeitől menekül. </a:t>
            </a:r>
          </a:p>
          <a:p>
            <a:endParaRPr 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Ezek az emlékek szomorúak, a lírai én elégikus magatartását idézik elő. 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153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675</TotalTime>
  <Words>2330</Words>
  <Application>Microsoft Office PowerPoint</Application>
  <PresentationFormat>Widescreen</PresentationFormat>
  <Paragraphs>259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Theme</vt:lpstr>
      <vt:lpstr>Érettségi tétel kidolgozása           Siklódi Beáta        Marosvásárhely, 2020.</vt:lpstr>
      <vt:lpstr>PowerPoint Presentation</vt:lpstr>
      <vt:lpstr>PowerPoint Presentation</vt:lpstr>
      <vt:lpstr>I. tétel kidolgozása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Más szempontok érvényesítése </vt:lpstr>
      <vt:lpstr>II. tétel kidolgozása</vt:lpstr>
      <vt:lpstr>PowerPoint Presentation</vt:lpstr>
      <vt:lpstr>Írjátok ki a szövegből a kutatómunka résztvevőit, célját, feladatát, eredményét, hatását!</vt:lpstr>
      <vt:lpstr>PowerPoint Presentation</vt:lpstr>
      <vt:lpstr>PowerPoint Presentation</vt:lpstr>
      <vt:lpstr>PowerPoint Presentation</vt:lpstr>
      <vt:lpstr>PowerPoint Presentation</vt:lpstr>
      <vt:lpstr>Köszönöm a kitartó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Érettségi tétel kidolgozása            Siklódi Beáta         Marosvásárhely, 2020</dc:title>
  <dc:creator>Beata Siklodi</dc:creator>
  <cp:lastModifiedBy>Beata Siklodi</cp:lastModifiedBy>
  <cp:revision>63</cp:revision>
  <dcterms:created xsi:type="dcterms:W3CDTF">2020-04-02T13:32:52Z</dcterms:created>
  <dcterms:modified xsi:type="dcterms:W3CDTF">2020-04-05T17:33:38Z</dcterms:modified>
</cp:coreProperties>
</file>