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4" autoAdjust="0"/>
    <p:restoredTop sz="94660"/>
  </p:normalViewPr>
  <p:slideViewPr>
    <p:cSldViewPr>
      <p:cViewPr varScale="1">
        <p:scale>
          <a:sx n="69" d="100"/>
          <a:sy n="69" d="100"/>
        </p:scale>
        <p:origin x="-653" y="-8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657600" y="3749040"/>
            <a:ext cx="9875520" cy="2273234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57600" y="6003986"/>
            <a:ext cx="9875520" cy="1645920"/>
          </a:xfrm>
        </p:spPr>
        <p:txBody>
          <a:bodyPr/>
          <a:lstStyle>
            <a:lvl1pPr marL="0" indent="0" algn="l">
              <a:buNone/>
              <a:defRPr sz="2600" b="1">
                <a:solidFill>
                  <a:schemeClr val="tx2"/>
                </a:solidFill>
              </a:defRPr>
            </a:lvl1pPr>
            <a:lvl2pPr marL="653110" indent="0" algn="ctr">
              <a:buNone/>
            </a:lvl2pPr>
            <a:lvl3pPr marL="1306220" indent="0" algn="ctr">
              <a:buNone/>
            </a:lvl3pPr>
            <a:lvl4pPr marL="1959331" indent="0" algn="ctr">
              <a:buNone/>
            </a:lvl4pPr>
            <a:lvl5pPr marL="2612441" indent="0" algn="ctr">
              <a:buNone/>
            </a:lvl5pPr>
            <a:lvl6pPr marL="3265551" indent="0" algn="ctr">
              <a:buNone/>
            </a:lvl6pPr>
            <a:lvl7pPr marL="3918661" indent="0" algn="ctr">
              <a:buNone/>
            </a:lvl7pPr>
            <a:lvl8pPr marL="4571771" indent="0" algn="ctr">
              <a:buNone/>
            </a:lvl8pPr>
            <a:lvl9pPr marL="522488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880594" y="1332716"/>
            <a:ext cx="2743200" cy="609600"/>
          </a:xfrm>
        </p:spPr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2055150" y="4941193"/>
            <a:ext cx="4389120" cy="61447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0"/>
            <a:ext cx="975360" cy="8229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42138" y="0"/>
            <a:ext cx="167462" cy="8229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584960" y="0"/>
            <a:ext cx="290995" cy="8229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826112" y="0"/>
            <a:ext cx="368448" cy="8229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015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46304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366579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762624" y="0"/>
            <a:ext cx="0" cy="8229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70688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458217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950720" y="0"/>
            <a:ext cx="121920" cy="8229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975360" y="4114800"/>
            <a:ext cx="2072640" cy="155448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95411" y="5840102"/>
            <a:ext cx="1026278" cy="76970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745728" y="6600758"/>
            <a:ext cx="219456" cy="1645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662733" y="6945782"/>
            <a:ext cx="438912" cy="3291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3048000" y="5394960"/>
            <a:ext cx="585216" cy="4389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2120870" y="5914442"/>
            <a:ext cx="975360" cy="621029"/>
          </a:xfrm>
        </p:spPr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2682240" cy="702183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11948160" cy="584850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474720"/>
            <a:ext cx="9875520" cy="2464308"/>
          </a:xfrm>
        </p:spPr>
        <p:txBody>
          <a:bodyPr/>
          <a:lstStyle>
            <a:lvl1pPr algn="l">
              <a:buNone/>
              <a:defRPr sz="4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6012180"/>
            <a:ext cx="9875520" cy="1645920"/>
          </a:xfrm>
        </p:spPr>
        <p:txBody>
          <a:bodyPr anchor="t"/>
          <a:lstStyle>
            <a:lvl1pPr marL="0" indent="0"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878410" y="1328318"/>
            <a:ext cx="2743200" cy="609600"/>
          </a:xfrm>
        </p:spPr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2055450" y="4937760"/>
            <a:ext cx="4389120" cy="61447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0"/>
            <a:ext cx="975360" cy="8229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42138" y="0"/>
            <a:ext cx="167462" cy="8229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584960" y="0"/>
            <a:ext cx="290995" cy="8229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826112" y="0"/>
            <a:ext cx="368448" cy="8229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015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63040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366579" y="0"/>
            <a:ext cx="0" cy="8229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762624" y="0"/>
            <a:ext cx="0" cy="8229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70688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950720" y="0"/>
            <a:ext cx="121920" cy="8229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975360" y="4114800"/>
            <a:ext cx="2072640" cy="1554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2119527" y="5840102"/>
            <a:ext cx="1026278" cy="76970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745728" y="6600758"/>
            <a:ext cx="219456" cy="1645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662733" y="6949440"/>
            <a:ext cx="438912" cy="3291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3006464" y="5375866"/>
            <a:ext cx="585216" cy="4389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455671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2144986" y="5914442"/>
            <a:ext cx="975360" cy="621029"/>
          </a:xfrm>
        </p:spPr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5852160" cy="5486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832397" y="1920240"/>
            <a:ext cx="5852160" cy="5486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7660"/>
            <a:ext cx="12070080" cy="13716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31520" y="2834640"/>
            <a:ext cx="5852160" cy="466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995160" y="2834640"/>
            <a:ext cx="5852160" cy="466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731520" y="1883664"/>
            <a:ext cx="5852160" cy="7900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6949440" y="1883664"/>
            <a:ext cx="5852160" cy="7900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656832" y="3749040"/>
            <a:ext cx="7571232" cy="731520"/>
          </a:xfrm>
        </p:spPr>
        <p:txBody>
          <a:bodyPr anchor="b"/>
          <a:lstStyle>
            <a:lvl1pPr algn="l">
              <a:buNone/>
              <a:defRPr sz="29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899648" y="329184"/>
            <a:ext cx="2443277" cy="5980176"/>
          </a:xfrm>
        </p:spPr>
        <p:txBody>
          <a:bodyPr/>
          <a:lstStyle>
            <a:lvl1pPr marL="0" indent="0">
              <a:spcBef>
                <a:spcPts val="571"/>
              </a:spcBef>
              <a:spcAft>
                <a:spcPts val="1429"/>
              </a:spcAft>
              <a:buNone/>
              <a:defRPr sz="17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999744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07674" y="0"/>
            <a:ext cx="0" cy="8229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87680" y="329184"/>
            <a:ext cx="9022080" cy="759317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622085" y="3749040"/>
            <a:ext cx="7571232" cy="731520"/>
          </a:xfrm>
        </p:spPr>
        <p:txBody>
          <a:bodyPr anchor="b"/>
          <a:lstStyle>
            <a:lvl1pPr algn="l">
              <a:buNone/>
              <a:defRPr sz="2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875520" cy="82296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4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5277" y="317754"/>
            <a:ext cx="2438400" cy="5947258"/>
          </a:xfrm>
        </p:spPr>
        <p:txBody>
          <a:bodyPr rot="0" spcFirstLastPara="0" vertOverflow="overflow" horzOverflow="overflow" vert="horz" wrap="square" lIns="130622" tIns="65311" rIns="130622" bIns="65311" numCol="1" spcCol="391866" rtlCol="0" fromWordArt="0" anchor="t" anchorCtr="0" forceAA="0" compatLnSpc="1">
            <a:normAutofit/>
          </a:bodyPr>
          <a:lstStyle>
            <a:lvl1pPr marL="0" indent="0">
              <a:spcBef>
                <a:spcPts val="143"/>
              </a:spcBef>
              <a:spcAft>
                <a:spcPts val="571"/>
              </a:spcAft>
              <a:buFontTx/>
              <a:buNone/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99744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907674" y="0"/>
            <a:ext cx="0" cy="8229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4020800" y="0"/>
            <a:ext cx="0" cy="8229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1948160" cy="1371600"/>
          </a:xfrm>
          <a:prstGeom prst="rect">
            <a:avLst/>
          </a:prstGeom>
        </p:spPr>
        <p:txBody>
          <a:bodyPr vert="horz" lIns="130622" tIns="65311" rIns="130622" bIns="6531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1948160" cy="5848502"/>
          </a:xfrm>
          <a:prstGeom prst="rect">
            <a:avLst/>
          </a:prstGeom>
        </p:spPr>
        <p:txBody>
          <a:bodyPr vert="horz" lIns="130622" tIns="65311" rIns="130622" bIns="6531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2545568" y="1221412"/>
            <a:ext cx="2414016" cy="614477"/>
          </a:xfrm>
          <a:prstGeom prst="rect">
            <a:avLst/>
          </a:prstGeom>
        </p:spPr>
        <p:txBody>
          <a:bodyPr vert="horz" lIns="130622" tIns="65311" rIns="130622" bIns="65311" anchor="ctr" anchorCtr="0"/>
          <a:lstStyle>
            <a:lvl1pPr algn="r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fld id="{A4BBE708-A709-46D6-96A0-F4231C221CD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11824378" y="4411536"/>
            <a:ext cx="3840480" cy="585216"/>
          </a:xfrm>
          <a:prstGeom prst="rect">
            <a:avLst/>
          </a:prstGeom>
        </p:spPr>
        <p:txBody>
          <a:bodyPr vert="horz" lIns="130622" tIns="65311" rIns="130622" bIns="65311" anchor="ctr" anchorCtr="0"/>
          <a:lstStyle>
            <a:lvl1pPr algn="l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1920" y="0"/>
            <a:ext cx="0" cy="8229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4386560" y="0"/>
            <a:ext cx="0" cy="8229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4142720" y="0"/>
            <a:ext cx="487680" cy="8229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264640" y="0"/>
            <a:ext cx="0" cy="8229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3050317" y="6858000"/>
            <a:ext cx="877824" cy="65836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3006426" y="6880860"/>
            <a:ext cx="975360" cy="625450"/>
          </a:xfrm>
          <a:prstGeom prst="rect">
            <a:avLst/>
          </a:prstGeom>
        </p:spPr>
        <p:txBody>
          <a:bodyPr vert="horz" lIns="130622" tIns="65311" rIns="130622" bIns="65311" anchor="ctr"/>
          <a:lstStyle>
            <a:lvl1pPr algn="ctr" eaLnBrk="1" latinLnBrk="0" hangingPunct="1">
              <a:defRPr kumimoji="0" sz="2000" b="1">
                <a:solidFill>
                  <a:srgbClr val="FFFFFF"/>
                </a:solidFill>
              </a:defRPr>
            </a:lvl1pPr>
          </a:lstStyle>
          <a:p>
            <a:fld id="{D98418FB-E278-41FB-BF6A-44F2FFAF4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1866" indent="-391866" algn="l" rtl="0" eaLnBrk="1" latinLnBrk="0" hangingPunct="1">
        <a:spcBef>
          <a:spcPts val="857"/>
        </a:spcBef>
        <a:buClr>
          <a:schemeClr val="accent1"/>
        </a:buClr>
        <a:buSzPct val="70000"/>
        <a:buFont typeface="Wingdings"/>
        <a:buChar char="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9186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98087" indent="-26124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indent="-261244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819" indent="-261244" algn="l" rtl="0" eaLnBrk="1" latinLnBrk="0" hangingPunct="1">
        <a:spcBef>
          <a:spcPct val="20000"/>
        </a:spcBef>
        <a:buClr>
          <a:schemeClr val="accent1"/>
        </a:buClr>
        <a:buChar char="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6pPr>
      <a:lvl7pPr marL="2873685" indent="-26124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265551" indent="-261244" algn="l" rtl="0" eaLnBrk="1" latinLnBrk="0" hangingPunct="1">
        <a:spcBef>
          <a:spcPct val="20000"/>
        </a:spcBef>
        <a:buClr>
          <a:schemeClr val="accent2"/>
        </a:buClr>
        <a:buChar char="•"/>
        <a:defRPr kumimoji="0" sz="2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657417" indent="-26124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286000"/>
            <a:ext cx="10256520" cy="2273234"/>
          </a:xfrm>
        </p:spPr>
        <p:txBody>
          <a:bodyPr>
            <a:noAutofit/>
          </a:bodyPr>
          <a:lstStyle/>
          <a:p>
            <a:r>
              <a:rPr lang="hu-HU" sz="9000" dirty="0" smtClean="0"/>
              <a:t>Redox reakciók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4572000"/>
            <a:ext cx="9875520" cy="1645920"/>
          </a:xfrm>
        </p:spPr>
        <p:txBody>
          <a:bodyPr>
            <a:noAutofit/>
          </a:bodyPr>
          <a:lstStyle/>
          <a:p>
            <a:r>
              <a:rPr lang="hu-HU" sz="5700" dirty="0" smtClean="0"/>
              <a:t>Galvánelemek</a:t>
            </a:r>
          </a:p>
          <a:p>
            <a:r>
              <a:rPr lang="hu-HU" sz="5700" dirty="0" smtClean="0"/>
              <a:t>Elektrolízis</a:t>
            </a:r>
            <a:endParaRPr lang="en-US" sz="5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700" b="1" dirty="0" smtClean="0"/>
              <a:t>Korrózió</a:t>
            </a:r>
            <a:r>
              <a:rPr lang="en-US" sz="5100" dirty="0" smtClean="0"/>
              <a:t/>
            </a:r>
            <a:br>
              <a:rPr lang="en-US" sz="5100" dirty="0" smtClean="0"/>
            </a:b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678180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meghatározás</a:t>
            </a:r>
          </a:p>
          <a:p>
            <a:r>
              <a:rPr lang="hu-HU" dirty="0" smtClean="0"/>
              <a:t>osztályozás:</a:t>
            </a:r>
          </a:p>
          <a:p>
            <a:pPr lvl="1"/>
            <a:r>
              <a:rPr lang="hu-HU" dirty="0" smtClean="0"/>
              <a:t>kémiai korrózió: patina</a:t>
            </a:r>
          </a:p>
          <a:p>
            <a:pPr lvl="1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elektrokémiai korrózió: rozsda</a:t>
            </a:r>
          </a:p>
          <a:p>
            <a:pPr>
              <a:buNone/>
            </a:pPr>
            <a:endParaRPr lang="hu-HU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0" y="1524000"/>
            <a:ext cx="585216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korrózió elleni védelem:</a:t>
            </a:r>
          </a:p>
          <a:p>
            <a:pPr lvl="1"/>
            <a:r>
              <a:rPr lang="hu-HU" dirty="0" smtClean="0"/>
              <a:t>festés</a:t>
            </a:r>
          </a:p>
          <a:p>
            <a:pPr lvl="1"/>
            <a:r>
              <a:rPr lang="hu-HU" dirty="0" smtClean="0"/>
              <a:t>zománcozás</a:t>
            </a:r>
          </a:p>
          <a:p>
            <a:pPr lvl="1"/>
            <a:r>
              <a:rPr lang="hu-HU" dirty="0" smtClean="0"/>
              <a:t>galvanizálás</a:t>
            </a:r>
          </a:p>
          <a:p>
            <a:pPr lvl="1"/>
            <a:r>
              <a:rPr lang="hu-HU" dirty="0" smtClean="0"/>
              <a:t>ötvözés</a:t>
            </a:r>
          </a:p>
          <a:p>
            <a:pPr lvl="1"/>
            <a:r>
              <a:rPr lang="hu-HU" dirty="0" smtClean="0"/>
              <a:t>katódos védelem</a:t>
            </a:r>
          </a:p>
          <a:p>
            <a:endParaRPr lang="en-US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715000"/>
            <a:ext cx="2286000" cy="1182414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162300" y="3009900"/>
            <a:ext cx="1143000" cy="2286000"/>
          </a:xfrm>
          <a:prstGeom prst="rect">
            <a:avLst/>
          </a:prstGeom>
        </p:spPr>
      </p:pic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997" y="5410200"/>
            <a:ext cx="3387213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Elektrolízis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676400"/>
            <a:ext cx="11948160" cy="56388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meghatározás</a:t>
            </a:r>
          </a:p>
          <a:p>
            <a:r>
              <a:rPr lang="hu-HU" dirty="0" smtClean="0"/>
              <a:t>elektrolizáló cella</a:t>
            </a:r>
          </a:p>
          <a:p>
            <a:pPr lvl="1"/>
            <a:r>
              <a:rPr lang="hu-HU" dirty="0" smtClean="0"/>
              <a:t>felépítés</a:t>
            </a:r>
          </a:p>
          <a:p>
            <a:pPr lvl="2"/>
            <a:r>
              <a:rPr lang="hu-HU" dirty="0" smtClean="0"/>
              <a:t>anód (+)</a:t>
            </a:r>
          </a:p>
          <a:p>
            <a:pPr lvl="2"/>
            <a:r>
              <a:rPr lang="hu-HU" dirty="0" smtClean="0"/>
              <a:t>katód (-)</a:t>
            </a:r>
          </a:p>
          <a:p>
            <a:pPr lvl="2"/>
            <a:r>
              <a:rPr lang="hu-HU" dirty="0" smtClean="0"/>
              <a:t>egyenáram forrás</a:t>
            </a:r>
          </a:p>
          <a:p>
            <a:pPr lvl="2"/>
            <a:r>
              <a:rPr lang="hu-HU" dirty="0" smtClean="0"/>
              <a:t>oldat, vagy olvadék</a:t>
            </a:r>
          </a:p>
          <a:p>
            <a:pPr lvl="1"/>
            <a:r>
              <a:rPr lang="hu-HU" dirty="0" smtClean="0"/>
              <a:t>lejátszódó folyamatok</a:t>
            </a:r>
          </a:p>
          <a:p>
            <a:pPr lvl="2"/>
            <a:r>
              <a:rPr lang="hu-HU" dirty="0" smtClean="0"/>
              <a:t>anód: oxidáció</a:t>
            </a:r>
          </a:p>
          <a:p>
            <a:pPr lvl="2"/>
            <a:r>
              <a:rPr lang="hu-HU" dirty="0" smtClean="0"/>
              <a:t>katód: redukció</a:t>
            </a:r>
          </a:p>
          <a:p>
            <a:pPr lvl="2"/>
            <a:r>
              <a:rPr lang="hu-HU" dirty="0" smtClean="0"/>
              <a:t>másodlagos folyamatok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4754" y="2834640"/>
            <a:ext cx="5875971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948160" cy="1371600"/>
          </a:xfrm>
        </p:spPr>
        <p:txBody>
          <a:bodyPr>
            <a:normAutofit/>
          </a:bodyPr>
          <a:lstStyle/>
          <a:p>
            <a:pPr algn="ctr"/>
            <a:r>
              <a:rPr lang="hu-HU" sz="5100" b="1" dirty="0" smtClean="0"/>
              <a:t>Elektrolízis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295400"/>
            <a:ext cx="11948160" cy="62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u-HU" b="1" i="1" dirty="0" smtClean="0"/>
              <a:t>Víz elektrolízise: </a:t>
            </a:r>
            <a:r>
              <a:rPr lang="hu-HU" dirty="0" smtClean="0"/>
              <a:t>Hoffmann készülék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elektród: grafit, platina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savanyított víz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jelen levő ionok: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dirty="0" smtClean="0"/>
              <a:t>, HO</a:t>
            </a:r>
            <a:r>
              <a:rPr lang="hu-HU" baseline="30000" dirty="0" smtClean="0"/>
              <a:t>-</a:t>
            </a:r>
            <a:r>
              <a:rPr lang="hu-HU" dirty="0" smtClean="0"/>
              <a:t>, HSO</a:t>
            </a:r>
            <a:r>
              <a:rPr lang="hu-HU" baseline="-25000" dirty="0" smtClean="0"/>
              <a:t>4</a:t>
            </a:r>
            <a:r>
              <a:rPr lang="hu-HU" baseline="30000" dirty="0" smtClean="0"/>
              <a:t>-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lejátszódó folyamatok:</a:t>
            </a:r>
          </a:p>
          <a:p>
            <a:pPr lvl="2">
              <a:lnSpc>
                <a:spcPct val="120000"/>
              </a:lnSpc>
            </a:pPr>
            <a:r>
              <a:rPr lang="hu-HU" dirty="0" smtClean="0"/>
              <a:t>(+): HO</a:t>
            </a:r>
            <a:r>
              <a:rPr lang="hu-HU" baseline="30000" dirty="0" smtClean="0"/>
              <a:t>-</a:t>
            </a:r>
            <a:r>
              <a:rPr lang="hu-HU" dirty="0" smtClean="0"/>
              <a:t> </a:t>
            </a:r>
            <a:r>
              <a:rPr lang="en-US" dirty="0" smtClean="0"/>
              <a:t>- </a:t>
            </a:r>
            <a:r>
              <a:rPr lang="hu-HU" dirty="0" smtClean="0"/>
              <a:t>e</a:t>
            </a:r>
            <a:r>
              <a:rPr lang="hu-HU" baseline="30000" dirty="0" smtClean="0"/>
              <a:t>-</a:t>
            </a:r>
            <a:r>
              <a:rPr lang="hu-HU" dirty="0" smtClean="0"/>
              <a:t>→ HO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</a:t>
            </a:r>
            <a:endParaRPr lang="hu-HU" baseline="30000" dirty="0" smtClean="0"/>
          </a:p>
          <a:p>
            <a:pPr lvl="2">
              <a:lnSpc>
                <a:spcPct val="120000"/>
              </a:lnSpc>
              <a:buNone/>
            </a:pPr>
            <a:r>
              <a:rPr lang="hu-HU" dirty="0" smtClean="0"/>
              <a:t>	     2HO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→ H</a:t>
            </a:r>
            <a:r>
              <a:rPr lang="hu-HU" baseline="-25000" dirty="0" smtClean="0"/>
              <a:t>2</a:t>
            </a:r>
            <a:r>
              <a:rPr lang="hu-HU" dirty="0" smtClean="0"/>
              <a:t>O + 1/2O</a:t>
            </a:r>
            <a:r>
              <a:rPr lang="hu-HU" baseline="-25000" dirty="0" smtClean="0"/>
              <a:t>2</a:t>
            </a:r>
          </a:p>
          <a:p>
            <a:pPr lvl="2">
              <a:lnSpc>
                <a:spcPct val="120000"/>
              </a:lnSpc>
            </a:pPr>
            <a:r>
              <a:rPr lang="hu-HU" dirty="0" smtClean="0"/>
              <a:t>(-):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dirty="0" smtClean="0"/>
              <a:t> +</a:t>
            </a:r>
            <a:r>
              <a:rPr lang="en-US" dirty="0" smtClean="0"/>
              <a:t> </a:t>
            </a:r>
            <a:r>
              <a:rPr lang="hu-HU" dirty="0" smtClean="0"/>
              <a:t>e</a:t>
            </a:r>
            <a:r>
              <a:rPr lang="hu-HU" baseline="30000" dirty="0" smtClean="0"/>
              <a:t>-</a:t>
            </a:r>
            <a:r>
              <a:rPr lang="hu-HU" dirty="0" smtClean="0"/>
              <a:t> → H</a:t>
            </a:r>
            <a:r>
              <a:rPr lang="hu-HU" baseline="-25000" dirty="0" smtClean="0"/>
              <a:t>2</a:t>
            </a:r>
            <a:r>
              <a:rPr lang="hu-HU" dirty="0" smtClean="0"/>
              <a:t>O + H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endParaRPr lang="hu-HU" dirty="0" smtClean="0"/>
          </a:p>
          <a:p>
            <a:pPr lvl="2">
              <a:lnSpc>
                <a:spcPct val="120000"/>
              </a:lnSpc>
              <a:buNone/>
            </a:pPr>
            <a:r>
              <a:rPr lang="hu-HU" dirty="0" smtClean="0"/>
              <a:t>	     2H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→ H</a:t>
            </a:r>
            <a:r>
              <a:rPr lang="hu-HU" baseline="-25000" dirty="0" smtClean="0"/>
              <a:t>2</a:t>
            </a:r>
          </a:p>
          <a:p>
            <a:pPr lvl="2">
              <a:lnSpc>
                <a:spcPct val="120000"/>
              </a:lnSpc>
            </a:pPr>
            <a:r>
              <a:rPr lang="hu-HU" dirty="0" smtClean="0"/>
              <a:t>össz-folyamat: 2H</a:t>
            </a:r>
            <a:r>
              <a:rPr lang="hu-HU" baseline="-25000" dirty="0" smtClean="0"/>
              <a:t>2</a:t>
            </a:r>
            <a:r>
              <a:rPr lang="hu-HU" dirty="0" smtClean="0"/>
              <a:t>O               2H</a:t>
            </a:r>
            <a:r>
              <a:rPr lang="hu-HU" baseline="-25000" dirty="0" smtClean="0"/>
              <a:t>2</a:t>
            </a:r>
            <a:r>
              <a:rPr lang="hu-HU" dirty="0" smtClean="0"/>
              <a:t> + O</a:t>
            </a:r>
            <a:r>
              <a:rPr lang="hu-HU" baseline="-25000" dirty="0" smtClean="0"/>
              <a:t>2</a:t>
            </a:r>
          </a:p>
          <a:p>
            <a:pPr lvl="2">
              <a:lnSpc>
                <a:spcPct val="120000"/>
              </a:lnSpc>
            </a:pPr>
            <a:r>
              <a:rPr lang="hu-HU" dirty="0" smtClean="0"/>
              <a:t>oldatban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baseline="-25000" dirty="0" smtClean="0"/>
              <a:t>,</a:t>
            </a:r>
            <a:r>
              <a:rPr lang="hu-HU" dirty="0" smtClean="0"/>
              <a:t> HSO</a:t>
            </a:r>
            <a:r>
              <a:rPr lang="hu-HU" baseline="-25000" dirty="0" smtClean="0"/>
              <a:t>4</a:t>
            </a:r>
            <a:r>
              <a:rPr lang="hu-HU" baseline="300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u-HU" sz="3000" dirty="0" smtClean="0"/>
              <a:t>gyakorlati jelentőség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452" y="2302541"/>
            <a:ext cx="2842629" cy="437257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5715000"/>
            <a:ext cx="1152144" cy="2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Elektrolízis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752600"/>
            <a:ext cx="11948160" cy="5715000"/>
          </a:xfrm>
        </p:spPr>
        <p:txBody>
          <a:bodyPr>
            <a:normAutofit fontScale="92500" lnSpcReduction="10000"/>
          </a:bodyPr>
          <a:lstStyle/>
          <a:p>
            <a:r>
              <a:rPr lang="hu-HU" b="1" i="1" dirty="0" smtClean="0"/>
              <a:t>NaCl oldat elektrolízise</a:t>
            </a:r>
          </a:p>
          <a:p>
            <a:pPr lvl="1"/>
            <a:r>
              <a:rPr lang="hu-HU" dirty="0" smtClean="0"/>
              <a:t>elektród: grafit, vagy fém (Ti, Ni)</a:t>
            </a:r>
          </a:p>
          <a:p>
            <a:pPr lvl="1">
              <a:buNone/>
            </a:pPr>
            <a:endParaRPr lang="hu-HU" sz="1400" dirty="0" smtClean="0"/>
          </a:p>
          <a:p>
            <a:pPr lvl="1"/>
            <a:r>
              <a:rPr lang="hu-HU" dirty="0" smtClean="0"/>
              <a:t>jelen levő ionok: Na</a:t>
            </a:r>
            <a:r>
              <a:rPr lang="hu-HU" baseline="30000" dirty="0" smtClean="0"/>
              <a:t>+</a:t>
            </a:r>
            <a:r>
              <a:rPr lang="hu-HU" dirty="0" smtClean="0"/>
              <a:t>,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dirty="0" smtClean="0"/>
              <a:t>, Cl</a:t>
            </a:r>
            <a:r>
              <a:rPr lang="hu-HU" baseline="30000" dirty="0" smtClean="0"/>
              <a:t>-</a:t>
            </a:r>
            <a:r>
              <a:rPr lang="hu-HU" dirty="0" smtClean="0"/>
              <a:t>, HO</a:t>
            </a:r>
            <a:r>
              <a:rPr lang="hu-HU" baseline="30000" dirty="0" smtClean="0"/>
              <a:t>-</a:t>
            </a:r>
          </a:p>
          <a:p>
            <a:pPr lvl="1">
              <a:buNone/>
            </a:pPr>
            <a:endParaRPr lang="hu-HU" sz="1400" baseline="30000" dirty="0" smtClean="0"/>
          </a:p>
          <a:p>
            <a:pPr lvl="1"/>
            <a:r>
              <a:rPr lang="hu-HU" dirty="0" smtClean="0"/>
              <a:t>lejátszódó folyamatok: </a:t>
            </a:r>
          </a:p>
          <a:p>
            <a:pPr lvl="2"/>
            <a:r>
              <a:rPr lang="hu-HU" dirty="0" smtClean="0"/>
              <a:t>(+): Cl</a:t>
            </a:r>
            <a:r>
              <a:rPr lang="hu-HU" baseline="30000" dirty="0" smtClean="0"/>
              <a:t>-</a:t>
            </a:r>
            <a:r>
              <a:rPr lang="hu-HU" dirty="0" smtClean="0"/>
              <a:t> </a:t>
            </a:r>
            <a:r>
              <a:rPr lang="en-US" dirty="0" smtClean="0"/>
              <a:t>- </a:t>
            </a:r>
            <a:r>
              <a:rPr lang="hu-HU" dirty="0" smtClean="0"/>
              <a:t>e</a:t>
            </a:r>
            <a:r>
              <a:rPr lang="hu-HU" baseline="30000" dirty="0" smtClean="0"/>
              <a:t>-</a:t>
            </a:r>
            <a:r>
              <a:rPr lang="en-US" baseline="30000" dirty="0" smtClean="0"/>
              <a:t> </a:t>
            </a:r>
            <a:r>
              <a:rPr lang="hu-HU" dirty="0" smtClean="0"/>
              <a:t>→ Cl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</a:t>
            </a:r>
            <a:endParaRPr lang="hu-HU" baseline="30000" dirty="0" smtClean="0"/>
          </a:p>
          <a:p>
            <a:pPr lvl="2">
              <a:buNone/>
            </a:pPr>
            <a:r>
              <a:rPr lang="hu-HU" dirty="0" smtClean="0"/>
              <a:t>         2Cl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→ Cl</a:t>
            </a:r>
            <a:r>
              <a:rPr lang="hu-HU" baseline="-25000" dirty="0" smtClean="0"/>
              <a:t>2</a:t>
            </a:r>
          </a:p>
          <a:p>
            <a:pPr lvl="2"/>
            <a:r>
              <a:rPr lang="hu-HU" dirty="0" smtClean="0"/>
              <a:t>(-): H</a:t>
            </a:r>
            <a:r>
              <a:rPr lang="hu-HU" baseline="-25000" dirty="0" smtClean="0"/>
              <a:t>3</a:t>
            </a:r>
            <a:r>
              <a:rPr lang="hu-HU" dirty="0" smtClean="0"/>
              <a:t>O </a:t>
            </a:r>
            <a:r>
              <a:rPr lang="hu-HU" baseline="30000" dirty="0" smtClean="0"/>
              <a:t>+</a:t>
            </a:r>
            <a:r>
              <a:rPr lang="hu-HU" dirty="0" smtClean="0"/>
              <a:t> +</a:t>
            </a:r>
            <a:r>
              <a:rPr lang="en-US" dirty="0" smtClean="0"/>
              <a:t> </a:t>
            </a:r>
            <a:r>
              <a:rPr lang="hu-HU" dirty="0" smtClean="0"/>
              <a:t>e</a:t>
            </a:r>
            <a:r>
              <a:rPr lang="hu-HU" baseline="30000" dirty="0" smtClean="0"/>
              <a:t>-</a:t>
            </a:r>
            <a:r>
              <a:rPr lang="hu-HU" dirty="0" smtClean="0"/>
              <a:t> →</a:t>
            </a:r>
            <a:r>
              <a:rPr lang="en-US" dirty="0" smtClean="0"/>
              <a:t> </a:t>
            </a:r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O + H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endParaRPr lang="hu-HU" dirty="0" smtClean="0"/>
          </a:p>
          <a:p>
            <a:pPr lvl="2">
              <a:buNone/>
            </a:pPr>
            <a:r>
              <a:rPr lang="hu-HU" dirty="0" smtClean="0"/>
              <a:t>        2H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→ H</a:t>
            </a:r>
            <a:r>
              <a:rPr lang="hu-HU" baseline="-25000" dirty="0" smtClean="0"/>
              <a:t>2</a:t>
            </a:r>
          </a:p>
          <a:p>
            <a:pPr lvl="2"/>
            <a:r>
              <a:rPr lang="hu-HU" dirty="0" smtClean="0"/>
              <a:t>oldatban: Na</a:t>
            </a:r>
            <a:r>
              <a:rPr lang="hu-HU" baseline="30000" dirty="0" smtClean="0"/>
              <a:t>+</a:t>
            </a:r>
            <a:r>
              <a:rPr lang="hu-HU" dirty="0" smtClean="0"/>
              <a:t>, OH</a:t>
            </a:r>
            <a:r>
              <a:rPr lang="hu-HU" baseline="30000" dirty="0" smtClean="0"/>
              <a:t>-</a:t>
            </a:r>
          </a:p>
          <a:p>
            <a:pPr lvl="2"/>
            <a:r>
              <a:rPr lang="hu-HU" dirty="0" smtClean="0"/>
              <a:t>össz-folyamat: NaCl(aq) + 2H</a:t>
            </a:r>
            <a:r>
              <a:rPr lang="hu-HU" baseline="-25000" dirty="0" smtClean="0"/>
              <a:t>2</a:t>
            </a:r>
            <a:r>
              <a:rPr lang="hu-HU" dirty="0" smtClean="0"/>
              <a:t> O </a:t>
            </a:r>
            <a:r>
              <a:rPr lang="en-US" dirty="0" smtClean="0"/>
              <a:t> </a:t>
            </a:r>
            <a:r>
              <a:rPr lang="hu-HU" dirty="0" smtClean="0"/>
              <a:t>             H</a:t>
            </a:r>
            <a:r>
              <a:rPr lang="hu-HU" baseline="-25000" dirty="0" smtClean="0"/>
              <a:t>2</a:t>
            </a:r>
            <a:r>
              <a:rPr lang="hu-HU" dirty="0" smtClean="0"/>
              <a:t> + Cl</a:t>
            </a:r>
            <a:r>
              <a:rPr lang="hu-HU" baseline="-25000" dirty="0" smtClean="0"/>
              <a:t>2</a:t>
            </a:r>
            <a:r>
              <a:rPr lang="hu-HU" dirty="0" smtClean="0"/>
              <a:t> + NaOH(aq)</a:t>
            </a:r>
            <a:endParaRPr lang="en-US" dirty="0" smtClean="0"/>
          </a:p>
          <a:p>
            <a:pPr lvl="2">
              <a:buNone/>
            </a:pPr>
            <a:endParaRPr lang="hu-HU" sz="1400" dirty="0" smtClean="0"/>
          </a:p>
          <a:p>
            <a:r>
              <a:rPr lang="hu-HU" sz="3000" dirty="0" smtClean="0"/>
              <a:t>gyakorlati jelentőség</a:t>
            </a:r>
            <a:endParaRPr lang="en-US" sz="3000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96000"/>
            <a:ext cx="1152144" cy="2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acl-el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3505200"/>
            <a:ext cx="4005942" cy="2103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Elektrolízis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828800"/>
            <a:ext cx="11948160" cy="5394960"/>
          </a:xfrm>
        </p:spPr>
        <p:txBody>
          <a:bodyPr>
            <a:normAutofit fontScale="92500" lnSpcReduction="10000"/>
          </a:bodyPr>
          <a:lstStyle/>
          <a:p>
            <a:r>
              <a:rPr lang="hu-HU" b="1" i="1" dirty="0" smtClean="0"/>
              <a:t>CuSO</a:t>
            </a:r>
            <a:r>
              <a:rPr lang="hu-HU" b="1" i="1" baseline="-25000" dirty="0" smtClean="0"/>
              <a:t>4</a:t>
            </a:r>
            <a:r>
              <a:rPr lang="hu-HU" b="1" i="1" dirty="0" smtClean="0"/>
              <a:t> oldat elektrolízise</a:t>
            </a:r>
          </a:p>
          <a:p>
            <a:pPr lvl="1"/>
            <a:r>
              <a:rPr lang="hu-HU" dirty="0" smtClean="0"/>
              <a:t>elektród: grafit</a:t>
            </a:r>
          </a:p>
          <a:p>
            <a:pPr lvl="1">
              <a:buNone/>
            </a:pPr>
            <a:endParaRPr lang="hu-HU" sz="1400" dirty="0" smtClean="0"/>
          </a:p>
          <a:p>
            <a:pPr lvl="1"/>
            <a:r>
              <a:rPr lang="hu-HU" dirty="0" smtClean="0"/>
              <a:t>jelen levő ionok: Cu</a:t>
            </a:r>
            <a:r>
              <a:rPr lang="hu-HU" baseline="30000" dirty="0" smtClean="0"/>
              <a:t>2+</a:t>
            </a:r>
            <a:r>
              <a:rPr lang="hu-HU" dirty="0" smtClean="0"/>
              <a:t>,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dirty="0" smtClean="0"/>
              <a:t>, SO</a:t>
            </a:r>
            <a:r>
              <a:rPr lang="hu-HU" baseline="-25000" dirty="0" smtClean="0"/>
              <a:t>4</a:t>
            </a:r>
            <a:r>
              <a:rPr lang="en-US" baseline="30000" dirty="0" smtClean="0"/>
              <a:t>2-</a:t>
            </a:r>
            <a:r>
              <a:rPr lang="hu-HU" dirty="0" smtClean="0"/>
              <a:t>, HO</a:t>
            </a:r>
            <a:r>
              <a:rPr lang="hu-HU" baseline="30000" dirty="0" smtClean="0"/>
              <a:t>-</a:t>
            </a:r>
          </a:p>
          <a:p>
            <a:pPr lvl="1">
              <a:buNone/>
            </a:pPr>
            <a:endParaRPr lang="hu-HU" sz="1400" baseline="30000" dirty="0" smtClean="0"/>
          </a:p>
          <a:p>
            <a:pPr lvl="1"/>
            <a:r>
              <a:rPr lang="hu-HU" dirty="0" smtClean="0"/>
              <a:t>lejátszódó folyamatok: </a:t>
            </a:r>
          </a:p>
          <a:p>
            <a:pPr lvl="2"/>
            <a:r>
              <a:rPr lang="hu-HU" dirty="0" smtClean="0"/>
              <a:t>(+):  HO</a:t>
            </a:r>
            <a:r>
              <a:rPr lang="hu-HU" baseline="30000" dirty="0" smtClean="0"/>
              <a:t>-</a:t>
            </a:r>
            <a:r>
              <a:rPr lang="hu-HU" dirty="0" smtClean="0"/>
              <a:t> </a:t>
            </a:r>
            <a:r>
              <a:rPr lang="en-US" dirty="0" smtClean="0"/>
              <a:t>-</a:t>
            </a:r>
            <a:r>
              <a:rPr lang="hu-HU" dirty="0" smtClean="0"/>
              <a:t> e</a:t>
            </a:r>
            <a:r>
              <a:rPr lang="hu-HU" baseline="30000" dirty="0" smtClean="0"/>
              <a:t>-</a:t>
            </a:r>
            <a:r>
              <a:rPr lang="hu-HU" dirty="0" smtClean="0"/>
              <a:t>→ HO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endParaRPr lang="hu-HU" baseline="30000" dirty="0" smtClean="0"/>
          </a:p>
          <a:p>
            <a:pPr lvl="2">
              <a:buNone/>
            </a:pPr>
            <a:r>
              <a:rPr lang="hu-HU" dirty="0" smtClean="0"/>
              <a:t>	     2HO</a:t>
            </a:r>
            <a:r>
              <a:rPr lang="hu-HU" dirty="0" smtClean="0">
                <a:latin typeface="Times New Roman"/>
                <a:cs typeface="Times New Roman"/>
              </a:rPr>
              <a:t>·</a:t>
            </a:r>
            <a:r>
              <a:rPr lang="hu-HU" dirty="0" smtClean="0"/>
              <a:t> → H</a:t>
            </a:r>
            <a:r>
              <a:rPr lang="hu-HU" baseline="-25000" dirty="0" smtClean="0"/>
              <a:t>2</a:t>
            </a:r>
            <a:r>
              <a:rPr lang="hu-HU" dirty="0" smtClean="0"/>
              <a:t>O + 1/2O</a:t>
            </a:r>
            <a:r>
              <a:rPr lang="hu-HU" baseline="-25000" dirty="0" smtClean="0"/>
              <a:t>2</a:t>
            </a:r>
          </a:p>
          <a:p>
            <a:pPr lvl="2"/>
            <a:r>
              <a:rPr lang="hu-HU" dirty="0" smtClean="0"/>
              <a:t>(-): Cu</a:t>
            </a:r>
            <a:r>
              <a:rPr lang="hu-HU" baseline="30000" dirty="0" smtClean="0"/>
              <a:t>2+</a:t>
            </a:r>
            <a:r>
              <a:rPr lang="hu-HU" dirty="0" smtClean="0"/>
              <a:t> </a:t>
            </a:r>
            <a:r>
              <a:rPr lang="en-US" dirty="0" smtClean="0"/>
              <a:t>+ </a:t>
            </a:r>
            <a:r>
              <a:rPr lang="hu-HU" dirty="0" smtClean="0"/>
              <a:t>2e</a:t>
            </a:r>
            <a:r>
              <a:rPr lang="hu-HU" baseline="30000" dirty="0" smtClean="0"/>
              <a:t>-</a:t>
            </a:r>
            <a:r>
              <a:rPr lang="hu-HU" dirty="0" smtClean="0"/>
              <a:t> → Cu</a:t>
            </a:r>
          </a:p>
          <a:p>
            <a:pPr lvl="2"/>
            <a:r>
              <a:rPr lang="hu-HU" dirty="0" smtClean="0"/>
              <a:t>oldatban: H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30000" dirty="0" smtClean="0"/>
              <a:t>+</a:t>
            </a:r>
            <a:r>
              <a:rPr lang="hu-HU" dirty="0" smtClean="0"/>
              <a:t>, SO</a:t>
            </a:r>
            <a:r>
              <a:rPr lang="hu-HU" baseline="-25000" dirty="0" smtClean="0"/>
              <a:t>4</a:t>
            </a:r>
            <a:r>
              <a:rPr lang="en-US" baseline="30000" dirty="0" smtClean="0"/>
              <a:t>2-</a:t>
            </a:r>
            <a:endParaRPr lang="hu-HU" baseline="30000" dirty="0" smtClean="0"/>
          </a:p>
          <a:p>
            <a:pPr lvl="2"/>
            <a:r>
              <a:rPr lang="hu-HU" dirty="0" smtClean="0"/>
              <a:t>össz-folyamat: CuSO</a:t>
            </a:r>
            <a:r>
              <a:rPr lang="hu-HU" baseline="-25000" dirty="0" smtClean="0"/>
              <a:t>4</a:t>
            </a:r>
            <a:r>
              <a:rPr lang="hu-HU" dirty="0" smtClean="0"/>
              <a:t>(aq) + H</a:t>
            </a:r>
            <a:r>
              <a:rPr lang="hu-HU" baseline="-25000" dirty="0" smtClean="0"/>
              <a:t>2</a:t>
            </a:r>
            <a:r>
              <a:rPr lang="hu-HU" dirty="0" smtClean="0"/>
              <a:t>O              </a:t>
            </a:r>
            <a:r>
              <a:rPr lang="en-US" dirty="0" smtClean="0"/>
              <a:t> </a:t>
            </a:r>
            <a:r>
              <a:rPr lang="hu-HU" dirty="0" smtClean="0"/>
              <a:t>Cu + O</a:t>
            </a:r>
            <a:r>
              <a:rPr lang="hu-HU" baseline="-25000" dirty="0" smtClean="0"/>
              <a:t>2</a:t>
            </a:r>
            <a:r>
              <a:rPr lang="hu-HU" dirty="0" smtClean="0"/>
              <a:t> + H</a:t>
            </a:r>
            <a:r>
              <a:rPr lang="hu-HU" baseline="-25000" dirty="0" smtClean="0"/>
              <a:t>2</a:t>
            </a:r>
            <a:r>
              <a:rPr lang="hu-HU" dirty="0" smtClean="0"/>
              <a:t>SO</a:t>
            </a:r>
            <a:r>
              <a:rPr lang="hu-HU" baseline="-25000" dirty="0" smtClean="0"/>
              <a:t>4</a:t>
            </a:r>
            <a:r>
              <a:rPr lang="hu-HU" dirty="0" smtClean="0"/>
              <a:t>(aq)</a:t>
            </a:r>
          </a:p>
          <a:p>
            <a:pPr lvl="1">
              <a:buNone/>
            </a:pPr>
            <a:endParaRPr lang="hu-HU" sz="1400" dirty="0" smtClean="0"/>
          </a:p>
          <a:p>
            <a:pPr lvl="1"/>
            <a:r>
              <a:rPr lang="hu-HU" dirty="0" smtClean="0"/>
              <a:t>gyakorlati jelentőség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152144" cy="2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Feladatok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12298680" cy="60807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dirty="0" smtClean="0"/>
              <a:t>A. Tétel, 4. kijelentés: </a:t>
            </a:r>
            <a:r>
              <a:rPr lang="ro-RO" dirty="0" smtClean="0"/>
              <a:t>Az ólomakkumulátor működése protoncserés folyamatokon alapul. </a:t>
            </a:r>
          </a:p>
          <a:p>
            <a:pPr lvl="0">
              <a:buNone/>
            </a:pPr>
            <a:r>
              <a:rPr lang="ro-RO" dirty="0" smtClean="0"/>
              <a:t>				 </a:t>
            </a:r>
            <a:r>
              <a:rPr lang="ro-RO" dirty="0" smtClean="0">
                <a:solidFill>
                  <a:srgbClr val="FF0000"/>
                </a:solidFill>
              </a:rPr>
              <a:t>Hamis</a:t>
            </a:r>
          </a:p>
          <a:p>
            <a:pPr lvl="0">
              <a:buNone/>
            </a:pPr>
            <a:endParaRPr lang="ro-RO" sz="1500" dirty="0" smtClean="0">
              <a:solidFill>
                <a:srgbClr val="FF0000"/>
              </a:solidFill>
            </a:endParaRPr>
          </a:p>
          <a:p>
            <a:pPr lvl="0"/>
            <a:r>
              <a:rPr lang="ro-RO" dirty="0" smtClean="0"/>
              <a:t>B. Tétel, 3. feladat: A nátrium-klorid vizes oldatának elektrolízisekor keletkező anyagok a nátrium-hidroxid, hidrogén és: </a:t>
            </a:r>
            <a:endParaRPr lang="en-US" dirty="0" smtClean="0"/>
          </a:p>
          <a:p>
            <a:pPr lvl="1">
              <a:buNone/>
            </a:pPr>
            <a:r>
              <a:rPr lang="ro-RO" sz="3400" b="1" dirty="0" smtClean="0"/>
              <a:t>a. </a:t>
            </a:r>
            <a:r>
              <a:rPr lang="ro-RO" sz="3400" dirty="0" smtClean="0"/>
              <a:t>oxigén;			</a:t>
            </a:r>
            <a:r>
              <a:rPr lang="ro-RO" sz="3400" b="1" dirty="0" smtClean="0"/>
              <a:t>c. </a:t>
            </a:r>
            <a:r>
              <a:rPr lang="ro-RO" sz="3400" dirty="0" smtClean="0"/>
              <a:t>klór;</a:t>
            </a:r>
            <a:endParaRPr lang="en-US" sz="3400" dirty="0" smtClean="0"/>
          </a:p>
          <a:p>
            <a:pPr lvl="1">
              <a:buNone/>
            </a:pPr>
            <a:r>
              <a:rPr lang="ro-RO" sz="3400" b="1" dirty="0" smtClean="0"/>
              <a:t>b. </a:t>
            </a:r>
            <a:r>
              <a:rPr lang="ro-RO" sz="3400" dirty="0" smtClean="0"/>
              <a:t>nátrium;			</a:t>
            </a:r>
            <a:r>
              <a:rPr lang="ro-RO" sz="3400" b="1" dirty="0" smtClean="0"/>
              <a:t>d. </a:t>
            </a:r>
            <a:r>
              <a:rPr lang="ro-RO" sz="3400" dirty="0" smtClean="0"/>
              <a:t>víz.</a:t>
            </a:r>
          </a:p>
          <a:p>
            <a:pPr lvl="1">
              <a:buNone/>
            </a:pPr>
            <a:endParaRPr lang="ro-RO" sz="1500" dirty="0" smtClean="0"/>
          </a:p>
          <a:p>
            <a:pPr lvl="1">
              <a:buNone/>
            </a:pPr>
            <a:r>
              <a:rPr lang="ro-RO" sz="3400" dirty="0" smtClean="0"/>
              <a:t>		Helyes válasz: </a:t>
            </a:r>
            <a:r>
              <a:rPr lang="ro-RO" sz="3400" dirty="0" smtClean="0">
                <a:solidFill>
                  <a:srgbClr val="FF0000"/>
                </a:solidFill>
              </a:rPr>
              <a:t>c</a:t>
            </a:r>
          </a:p>
          <a:p>
            <a:pPr lvl="1">
              <a:buNone/>
            </a:pPr>
            <a:endParaRPr lang="ro-RO" sz="1500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D. Tétel, 5. feladat: </a:t>
            </a:r>
            <a:r>
              <a:rPr lang="ro-RO" dirty="0" smtClean="0"/>
              <a:t>Írja le a Daniell elem anódján lejátszódó kémiai folyamat egyenletét! </a:t>
            </a:r>
          </a:p>
          <a:p>
            <a:pPr>
              <a:buNone/>
            </a:pPr>
            <a:endParaRPr lang="ro-RO" sz="1600" dirty="0" smtClean="0"/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smtClean="0">
                <a:solidFill>
                  <a:srgbClr val="FF0000"/>
                </a:solidFill>
              </a:rPr>
              <a:t>(-): </a:t>
            </a:r>
            <a:r>
              <a:rPr lang="hu-HU" smtClean="0">
                <a:solidFill>
                  <a:srgbClr val="FF0000"/>
                </a:solidFill>
              </a:rPr>
              <a:t>Zn  - 2e</a:t>
            </a:r>
            <a:r>
              <a:rPr lang="hu-HU" baseline="30000" smtClean="0">
                <a:solidFill>
                  <a:srgbClr val="FF0000"/>
                </a:solidFill>
              </a:rPr>
              <a:t>-</a:t>
            </a:r>
            <a:r>
              <a:rPr lang="hu-HU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→ Zn</a:t>
            </a:r>
            <a:r>
              <a:rPr lang="hu-HU" baseline="30000" dirty="0" smtClean="0">
                <a:solidFill>
                  <a:srgbClr val="FF0000"/>
                </a:solidFill>
              </a:rPr>
              <a:t>2+</a:t>
            </a:r>
          </a:p>
          <a:p>
            <a:pPr lvl="1">
              <a:buNone/>
            </a:pPr>
            <a:endParaRPr lang="en-US" sz="3400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Feladatok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676400"/>
            <a:ext cx="11948160" cy="584850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C. tétel: </a:t>
            </a:r>
            <a:r>
              <a:rPr lang="ro-RO" dirty="0" smtClean="0"/>
              <a:t>A vízsgalapra írja le az </a:t>
            </a:r>
            <a:r>
              <a:rPr lang="ro-RO" b="1" dirty="0" smtClean="0"/>
              <a:t>A</a:t>
            </a:r>
            <a:r>
              <a:rPr lang="ro-RO" dirty="0" smtClean="0"/>
              <a:t> oszlop képleteinek sorszámát a </a:t>
            </a:r>
            <a:r>
              <a:rPr lang="ro-RO" b="1" dirty="0" smtClean="0"/>
              <a:t>B</a:t>
            </a:r>
            <a:r>
              <a:rPr lang="ro-RO" dirty="0" smtClean="0"/>
              <a:t> oszlopban található előállítási módszer betüjelével társítva. Az </a:t>
            </a:r>
            <a:r>
              <a:rPr lang="ro-RO" b="1" dirty="0" smtClean="0"/>
              <a:t>A</a:t>
            </a:r>
            <a:r>
              <a:rPr lang="ro-RO" dirty="0" smtClean="0"/>
              <a:t> oszlop összes sorszámának egyetlen betüjel felel meg a </a:t>
            </a:r>
            <a:r>
              <a:rPr lang="ro-RO" b="1" dirty="0" smtClean="0"/>
              <a:t>B</a:t>
            </a:r>
            <a:r>
              <a:rPr lang="ro-RO" dirty="0" smtClean="0"/>
              <a:t> oszlopból</a:t>
            </a: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r>
              <a:rPr lang="ro-RO" b="1" dirty="0" smtClean="0"/>
              <a:t>           A	                     B</a:t>
            </a:r>
            <a:endParaRPr lang="en-US" b="1" dirty="0" smtClean="0"/>
          </a:p>
          <a:p>
            <a:pPr lvl="2">
              <a:buNone/>
            </a:pPr>
            <a:r>
              <a:rPr lang="ro-RO" dirty="0" smtClean="0"/>
              <a:t>1. FeCl</a:t>
            </a:r>
            <a:r>
              <a:rPr lang="ro-RO" baseline="-25000" dirty="0" smtClean="0"/>
              <a:t>3</a:t>
            </a:r>
            <a:r>
              <a:rPr lang="ro-RO" dirty="0" smtClean="0"/>
              <a:t>		</a:t>
            </a:r>
            <a:r>
              <a:rPr lang="ro-RO" b="1" dirty="0" smtClean="0"/>
              <a:t>a. </a:t>
            </a:r>
            <a:r>
              <a:rPr lang="ro-RO" dirty="0" smtClean="0"/>
              <a:t>Daniell elem működése</a:t>
            </a:r>
            <a:endParaRPr lang="en-US" dirty="0" smtClean="0"/>
          </a:p>
          <a:p>
            <a:pPr lvl="2">
              <a:buNone/>
            </a:pPr>
            <a:r>
              <a:rPr lang="ro-RO" dirty="0" smtClean="0"/>
              <a:t>2. PbSO</a:t>
            </a:r>
            <a:r>
              <a:rPr lang="ro-RO" baseline="-25000" dirty="0" smtClean="0"/>
              <a:t>4</a:t>
            </a:r>
            <a:r>
              <a:rPr lang="ro-RO" dirty="0" smtClean="0"/>
              <a:t>		</a:t>
            </a:r>
            <a:r>
              <a:rPr lang="ro-RO" b="1" dirty="0" smtClean="0"/>
              <a:t>b. </a:t>
            </a:r>
            <a:r>
              <a:rPr lang="ro-RO" dirty="0" smtClean="0"/>
              <a:t>klór reakciója nátrium-bromiddal</a:t>
            </a:r>
            <a:endParaRPr lang="en-US" dirty="0" smtClean="0"/>
          </a:p>
          <a:p>
            <a:pPr lvl="2">
              <a:buNone/>
            </a:pPr>
            <a:r>
              <a:rPr lang="ro-RO" dirty="0" smtClean="0"/>
              <a:t>3. Cu			</a:t>
            </a:r>
            <a:r>
              <a:rPr lang="ro-RO" b="1" dirty="0" smtClean="0"/>
              <a:t>c. </a:t>
            </a:r>
            <a:r>
              <a:rPr lang="ro-RO" dirty="0" smtClean="0"/>
              <a:t>klór reakciója vassal</a:t>
            </a:r>
            <a:endParaRPr lang="en-US" dirty="0" smtClean="0"/>
          </a:p>
          <a:p>
            <a:pPr lvl="2">
              <a:buNone/>
            </a:pPr>
            <a:r>
              <a:rPr lang="ro-RO" dirty="0" smtClean="0"/>
              <a:t>4. Br</a:t>
            </a:r>
            <a:r>
              <a:rPr lang="ro-RO" baseline="-25000" dirty="0" smtClean="0"/>
              <a:t>2</a:t>
            </a:r>
            <a:r>
              <a:rPr lang="ro-RO" dirty="0" smtClean="0"/>
              <a:t>			</a:t>
            </a:r>
            <a:r>
              <a:rPr lang="ro-RO" b="1" dirty="0" smtClean="0"/>
              <a:t>d. </a:t>
            </a:r>
            <a:r>
              <a:rPr lang="ro-RO" dirty="0" smtClean="0"/>
              <a:t>ólomakkumulátor működése</a:t>
            </a:r>
            <a:endParaRPr lang="en-US" dirty="0" smtClean="0"/>
          </a:p>
          <a:p>
            <a:pPr lvl="2">
              <a:buNone/>
            </a:pPr>
            <a:r>
              <a:rPr lang="ro-RO" dirty="0" smtClean="0"/>
              <a:t>5 H</a:t>
            </a:r>
            <a:r>
              <a:rPr lang="ro-RO" baseline="-25000" dirty="0" smtClean="0"/>
              <a:t>2</a:t>
            </a:r>
            <a:r>
              <a:rPr lang="ro-RO" dirty="0" smtClean="0"/>
              <a:t>			</a:t>
            </a:r>
            <a:r>
              <a:rPr lang="ro-RO" b="1" dirty="0" smtClean="0"/>
              <a:t>e. </a:t>
            </a:r>
            <a:r>
              <a:rPr lang="ro-RO" dirty="0" smtClean="0"/>
              <a:t>vas reakciója tömény kénsavval</a:t>
            </a:r>
            <a:endParaRPr lang="en-US" dirty="0" smtClean="0"/>
          </a:p>
          <a:p>
            <a:pPr>
              <a:buNone/>
            </a:pPr>
            <a:r>
              <a:rPr lang="ro-RO" b="1" dirty="0" smtClean="0"/>
              <a:t>                    </a:t>
            </a:r>
            <a:r>
              <a:rPr lang="ro-RO" sz="2600" b="1" dirty="0" smtClean="0"/>
              <a:t> 		f. </a:t>
            </a:r>
            <a:r>
              <a:rPr lang="ro-RO" sz="2600" dirty="0" smtClean="0"/>
              <a:t>nátrium reakciója vízzel</a:t>
            </a:r>
          </a:p>
          <a:p>
            <a:pPr>
              <a:buNone/>
            </a:pPr>
            <a:endParaRPr lang="ro-RO" sz="2600" dirty="0" smtClean="0"/>
          </a:p>
          <a:p>
            <a:pPr>
              <a:buNone/>
            </a:pPr>
            <a:r>
              <a:rPr lang="ro-RO" sz="2600" dirty="0" smtClean="0"/>
              <a:t>			</a:t>
            </a:r>
            <a:r>
              <a:rPr lang="ro-RO" sz="3300" dirty="0" smtClean="0"/>
              <a:t>Helyes válasz: </a:t>
            </a:r>
            <a:r>
              <a:rPr lang="ro-RO" sz="3300" dirty="0" smtClean="0">
                <a:solidFill>
                  <a:srgbClr val="FF0000"/>
                </a:solidFill>
              </a:rPr>
              <a:t>2- d</a:t>
            </a:r>
          </a:p>
          <a:p>
            <a:pPr>
              <a:buNone/>
            </a:pPr>
            <a:r>
              <a:rPr lang="ro-RO" sz="3300" dirty="0" smtClean="0">
                <a:solidFill>
                  <a:srgbClr val="FF0000"/>
                </a:solidFill>
              </a:rPr>
              <a:t>		          		      3- a</a:t>
            </a:r>
            <a:endParaRPr lang="en-US" sz="33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4495800"/>
            <a:ext cx="1371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76600" y="4191000"/>
            <a:ext cx="1828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1948160" cy="1371600"/>
          </a:xfrm>
        </p:spPr>
        <p:txBody>
          <a:bodyPr>
            <a:normAutofit/>
          </a:bodyPr>
          <a:lstStyle/>
          <a:p>
            <a:pPr algn="ctr"/>
            <a:r>
              <a:rPr lang="hu-HU" sz="5100" b="1" dirty="0" smtClean="0"/>
              <a:t>Feladatok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12725400" cy="6400800"/>
          </a:xfrm>
        </p:spPr>
        <p:txBody>
          <a:bodyPr>
            <a:normAutofit/>
          </a:bodyPr>
          <a:lstStyle/>
          <a:p>
            <a:pPr lvl="0"/>
            <a:r>
              <a:rPr lang="hu-HU" sz="2300" dirty="0" smtClean="0"/>
              <a:t>E tétel 1. feladat: </a:t>
            </a:r>
            <a:r>
              <a:rPr lang="ro-RO" sz="2300" dirty="0" smtClean="0"/>
              <a:t>Laboratóriumban a klórt a mangán-dioxidból és nátrium-kloridból álló keverék kénsavas kezelésével lehet előállítani, az alábbi egyenlet szerint: </a:t>
            </a:r>
          </a:p>
          <a:p>
            <a:pPr lvl="0">
              <a:buNone/>
            </a:pPr>
            <a:endParaRPr lang="en-US" sz="1050" dirty="0" smtClean="0"/>
          </a:p>
          <a:p>
            <a:pPr>
              <a:buNone/>
            </a:pPr>
            <a:r>
              <a:rPr lang="ro-RO" sz="2300" dirty="0" smtClean="0"/>
              <a:t>…MnO</a:t>
            </a:r>
            <a:r>
              <a:rPr lang="ro-RO" sz="2300" baseline="-25000" dirty="0" smtClean="0"/>
              <a:t>2</a:t>
            </a:r>
            <a:r>
              <a:rPr lang="ro-RO" sz="2300" dirty="0" smtClean="0"/>
              <a:t> + …NaCl + ...H</a:t>
            </a:r>
            <a:r>
              <a:rPr lang="ro-RO" sz="2300" baseline="-25000" dirty="0" smtClean="0"/>
              <a:t>2</a:t>
            </a:r>
            <a:r>
              <a:rPr lang="ro-RO" sz="2300" dirty="0" smtClean="0"/>
              <a:t>SO</a:t>
            </a:r>
            <a:r>
              <a:rPr lang="ro-RO" sz="2300" baseline="-25000" dirty="0" smtClean="0"/>
              <a:t>4</a:t>
            </a:r>
            <a:r>
              <a:rPr lang="ro-RO" sz="2300" dirty="0" smtClean="0"/>
              <a:t> → …MnSO</a:t>
            </a:r>
            <a:r>
              <a:rPr lang="ro-RO" sz="2300" baseline="-25000" dirty="0" smtClean="0"/>
              <a:t>4</a:t>
            </a:r>
            <a:r>
              <a:rPr lang="ro-RO" sz="2300" dirty="0" smtClean="0"/>
              <a:t> + …Na</a:t>
            </a:r>
            <a:r>
              <a:rPr lang="ro-RO" sz="2300" baseline="-25000" dirty="0" smtClean="0"/>
              <a:t>2</a:t>
            </a:r>
            <a:r>
              <a:rPr lang="ro-RO" sz="2300" dirty="0" smtClean="0"/>
              <a:t>SO</a:t>
            </a:r>
            <a:r>
              <a:rPr lang="ro-RO" sz="2300" baseline="-25000" dirty="0" smtClean="0"/>
              <a:t>4</a:t>
            </a:r>
            <a:r>
              <a:rPr lang="ro-RO" sz="2300" dirty="0" smtClean="0"/>
              <a:t> + …Cl</a:t>
            </a:r>
            <a:r>
              <a:rPr lang="ro-RO" sz="2300" baseline="-25000" dirty="0" smtClean="0"/>
              <a:t>2</a:t>
            </a:r>
            <a:r>
              <a:rPr lang="ro-RO" sz="2300" dirty="0" smtClean="0"/>
              <a:t> + …H</a:t>
            </a:r>
            <a:r>
              <a:rPr lang="ro-RO" sz="2300" baseline="-25000" dirty="0" smtClean="0"/>
              <a:t>2</a:t>
            </a:r>
            <a:r>
              <a:rPr lang="en-US" sz="2300" dirty="0" smtClean="0"/>
              <a:t>O</a:t>
            </a:r>
            <a:endParaRPr lang="ro-RO" sz="2300" baseline="-25000" dirty="0" smtClean="0"/>
          </a:p>
          <a:p>
            <a:pPr>
              <a:buNone/>
            </a:pPr>
            <a:endParaRPr lang="en-US" sz="1050" dirty="0" smtClean="0"/>
          </a:p>
          <a:p>
            <a:pPr marL="1036838" lvl="1" indent="-514350">
              <a:buNone/>
            </a:pPr>
            <a:r>
              <a:rPr lang="en-US" sz="2600" dirty="0" smtClean="0"/>
              <a:t>a. </a:t>
            </a:r>
            <a:r>
              <a:rPr lang="ro-RO" sz="2300" dirty="0" smtClean="0"/>
              <a:t>Írja le a fenti reakció oxidációs és redukciós folyamatainak egyenleteit! </a:t>
            </a:r>
            <a:endParaRPr lang="en-US" sz="2300" dirty="0" smtClean="0"/>
          </a:p>
          <a:p>
            <a:pPr marL="1036838" lvl="1" indent="-514350">
              <a:buNone/>
            </a:pPr>
            <a:r>
              <a:rPr lang="ro-RO" sz="2400" dirty="0" smtClean="0"/>
              <a:t> Mn</a:t>
            </a:r>
            <a:r>
              <a:rPr lang="en-US" sz="2400" baseline="30000" dirty="0" smtClean="0">
                <a:solidFill>
                  <a:srgbClr val="FF0000"/>
                </a:solidFill>
              </a:rPr>
              <a:t>+4</a:t>
            </a:r>
            <a:r>
              <a:rPr lang="ro-RO" sz="2400" dirty="0" smtClean="0"/>
              <a:t>O</a:t>
            </a:r>
            <a:r>
              <a:rPr lang="ro-RO" sz="2400" baseline="-25000" dirty="0" smtClean="0"/>
              <a:t>2</a:t>
            </a:r>
            <a:r>
              <a:rPr lang="ro-RO" sz="2400" dirty="0" smtClean="0"/>
              <a:t> </a:t>
            </a:r>
            <a:r>
              <a:rPr lang="en-US" sz="2400" baseline="30000" dirty="0" smtClean="0">
                <a:solidFill>
                  <a:srgbClr val="FF0000"/>
                </a:solidFill>
              </a:rPr>
              <a:t>-2 </a:t>
            </a:r>
            <a:r>
              <a:rPr lang="ro-RO" sz="2400" dirty="0" smtClean="0"/>
              <a:t>+ Na</a:t>
            </a:r>
            <a:r>
              <a:rPr lang="en-US" sz="2400" baseline="30000" dirty="0" smtClean="0">
                <a:solidFill>
                  <a:srgbClr val="FF0000"/>
                </a:solidFill>
              </a:rPr>
              <a:t>+1</a:t>
            </a:r>
            <a:r>
              <a:rPr lang="ro-RO" sz="2400" dirty="0" smtClean="0"/>
              <a:t>Cl</a:t>
            </a:r>
            <a:r>
              <a:rPr lang="en-US" sz="2400" baseline="30000" dirty="0" smtClean="0">
                <a:solidFill>
                  <a:srgbClr val="FF0000"/>
                </a:solidFill>
              </a:rPr>
              <a:t>-1</a:t>
            </a:r>
            <a:r>
              <a:rPr lang="ro-RO" sz="2400" dirty="0" smtClean="0"/>
              <a:t> + H</a:t>
            </a:r>
            <a:r>
              <a:rPr lang="ro-RO" sz="2400" baseline="-25000" dirty="0" smtClean="0"/>
              <a:t>2</a:t>
            </a:r>
            <a:r>
              <a:rPr lang="en-US" sz="2400" baseline="30000" dirty="0" smtClean="0">
                <a:solidFill>
                  <a:srgbClr val="FF0000"/>
                </a:solidFill>
              </a:rPr>
              <a:t>+1</a:t>
            </a:r>
            <a:r>
              <a:rPr lang="ro-RO" sz="2400" dirty="0" smtClean="0"/>
              <a:t>S</a:t>
            </a:r>
            <a:r>
              <a:rPr lang="en-US" sz="2400" baseline="30000" dirty="0" smtClean="0">
                <a:solidFill>
                  <a:srgbClr val="FF0000"/>
                </a:solidFill>
              </a:rPr>
              <a:t>+6</a:t>
            </a:r>
            <a:r>
              <a:rPr lang="ro-RO" sz="2400" dirty="0" smtClean="0"/>
              <a:t>O</a:t>
            </a:r>
            <a:r>
              <a:rPr lang="ro-RO" sz="2400" baseline="-25000" dirty="0" smtClean="0"/>
              <a:t>4</a:t>
            </a:r>
            <a:r>
              <a:rPr lang="en-US" sz="2400" baseline="30000" dirty="0" smtClean="0">
                <a:solidFill>
                  <a:srgbClr val="FF0000"/>
                </a:solidFill>
              </a:rPr>
              <a:t>-2</a:t>
            </a:r>
            <a:r>
              <a:rPr lang="ro-RO" sz="2400" dirty="0" smtClean="0"/>
              <a:t> → Mn</a:t>
            </a:r>
            <a:r>
              <a:rPr lang="en-US" sz="2400" baseline="30000" dirty="0" smtClean="0">
                <a:solidFill>
                  <a:srgbClr val="FF0000"/>
                </a:solidFill>
              </a:rPr>
              <a:t>+2</a:t>
            </a:r>
            <a:r>
              <a:rPr lang="ro-RO" sz="2400" dirty="0" smtClean="0"/>
              <a:t>S</a:t>
            </a:r>
            <a:r>
              <a:rPr lang="en-US" sz="2400" baseline="30000" dirty="0" smtClean="0">
                <a:solidFill>
                  <a:srgbClr val="FF0000"/>
                </a:solidFill>
              </a:rPr>
              <a:t>+6</a:t>
            </a:r>
            <a:r>
              <a:rPr lang="ro-RO" sz="2400" dirty="0" smtClean="0"/>
              <a:t>O</a:t>
            </a:r>
            <a:r>
              <a:rPr lang="ro-RO" sz="2400" baseline="-25000" dirty="0" smtClean="0"/>
              <a:t>4</a:t>
            </a:r>
            <a:r>
              <a:rPr lang="en-US" sz="2400" baseline="30000" dirty="0" smtClean="0">
                <a:solidFill>
                  <a:srgbClr val="FF0000"/>
                </a:solidFill>
              </a:rPr>
              <a:t>-2</a:t>
            </a:r>
            <a:r>
              <a:rPr lang="ro-RO" sz="2400" dirty="0" smtClean="0"/>
              <a:t> + Na</a:t>
            </a:r>
            <a:r>
              <a:rPr lang="ro-RO" sz="2400" baseline="-25000" dirty="0" smtClean="0"/>
              <a:t>2</a:t>
            </a:r>
            <a:r>
              <a:rPr lang="en-US" sz="2400" baseline="30000" dirty="0" smtClean="0">
                <a:solidFill>
                  <a:srgbClr val="FF0000"/>
                </a:solidFill>
              </a:rPr>
              <a:t>+1</a:t>
            </a:r>
            <a:r>
              <a:rPr lang="ro-RO" sz="2400" dirty="0" smtClean="0"/>
              <a:t>S</a:t>
            </a:r>
            <a:r>
              <a:rPr lang="en-US" sz="2400" baseline="30000" dirty="0" smtClean="0">
                <a:solidFill>
                  <a:srgbClr val="FF0000"/>
                </a:solidFill>
              </a:rPr>
              <a:t>+6</a:t>
            </a:r>
            <a:r>
              <a:rPr lang="ro-RO" sz="2400" dirty="0" smtClean="0"/>
              <a:t>O</a:t>
            </a:r>
            <a:r>
              <a:rPr lang="ro-RO" sz="2400" baseline="-25000" dirty="0" smtClean="0"/>
              <a:t>4</a:t>
            </a:r>
            <a:r>
              <a:rPr lang="en-US" sz="2400" baseline="30000" dirty="0" smtClean="0">
                <a:solidFill>
                  <a:srgbClr val="FF0000"/>
                </a:solidFill>
              </a:rPr>
              <a:t>-2</a:t>
            </a:r>
            <a:r>
              <a:rPr lang="ro-RO" sz="2400" dirty="0" smtClean="0"/>
              <a:t> + Cl</a:t>
            </a:r>
            <a:r>
              <a:rPr lang="ro-RO" sz="2400" baseline="-25000" dirty="0" smtClean="0"/>
              <a:t>2</a:t>
            </a:r>
            <a:r>
              <a:rPr lang="en-US" sz="2400" baseline="30000" dirty="0" smtClean="0">
                <a:solidFill>
                  <a:srgbClr val="FF0000"/>
                </a:solidFill>
              </a:rPr>
              <a:t>0</a:t>
            </a:r>
            <a:r>
              <a:rPr lang="ro-RO" sz="2400" dirty="0" smtClean="0"/>
              <a:t> + H</a:t>
            </a:r>
            <a:r>
              <a:rPr lang="ro-RO" sz="2400" baseline="-25000" dirty="0" smtClean="0"/>
              <a:t>2</a:t>
            </a:r>
            <a:r>
              <a:rPr lang="en-US" sz="2400" baseline="30000" dirty="0" smtClean="0">
                <a:solidFill>
                  <a:srgbClr val="FF0000"/>
                </a:solidFill>
              </a:rPr>
              <a:t>+1</a:t>
            </a:r>
            <a:r>
              <a:rPr lang="en-US" sz="2400" dirty="0" smtClean="0"/>
              <a:t>O</a:t>
            </a:r>
            <a:r>
              <a:rPr lang="en-US" sz="2400" baseline="30000" dirty="0" smtClean="0">
                <a:solidFill>
                  <a:srgbClr val="FF0000"/>
                </a:solidFill>
              </a:rPr>
              <a:t>-2</a:t>
            </a:r>
          </a:p>
          <a:p>
            <a:pPr>
              <a:buNone/>
            </a:pPr>
            <a:r>
              <a:rPr lang="en-US" sz="2700" dirty="0" smtClean="0"/>
              <a:t>		</a:t>
            </a:r>
            <a:r>
              <a:rPr lang="ro-RO" sz="2700" dirty="0" smtClean="0"/>
              <a:t>Mn</a:t>
            </a:r>
            <a:r>
              <a:rPr lang="ro-RO" sz="2700" baseline="30000" dirty="0" smtClean="0">
                <a:solidFill>
                  <a:srgbClr val="FF0000"/>
                </a:solidFill>
              </a:rPr>
              <a:t>+4</a:t>
            </a:r>
            <a:r>
              <a:rPr lang="ro-RO" sz="2700" dirty="0" smtClean="0"/>
              <a:t> </a:t>
            </a:r>
            <a:r>
              <a:rPr lang="ro-RO" sz="2700" dirty="0" smtClean="0">
                <a:solidFill>
                  <a:srgbClr val="FF0000"/>
                </a:solidFill>
              </a:rPr>
              <a:t>+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ro-RO" sz="2700" dirty="0" smtClean="0">
                <a:solidFill>
                  <a:srgbClr val="FF0000"/>
                </a:solidFill>
              </a:rPr>
              <a:t>2e</a:t>
            </a:r>
            <a:r>
              <a:rPr lang="ro-RO" sz="2700" baseline="30000" dirty="0" smtClean="0">
                <a:solidFill>
                  <a:srgbClr val="FF0000"/>
                </a:solidFill>
              </a:rPr>
              <a:t>-</a:t>
            </a:r>
            <a:r>
              <a:rPr lang="ro-RO" sz="2700" dirty="0" smtClean="0">
                <a:solidFill>
                  <a:srgbClr val="FF0000"/>
                </a:solidFill>
              </a:rPr>
              <a:t> </a:t>
            </a:r>
            <a:r>
              <a:rPr lang="ro-RO" sz="2700" dirty="0" smtClean="0"/>
              <a:t>→ Mn</a:t>
            </a:r>
            <a:r>
              <a:rPr lang="ro-RO" sz="2700" baseline="30000" dirty="0" smtClean="0">
                <a:solidFill>
                  <a:srgbClr val="FF0000"/>
                </a:solidFill>
              </a:rPr>
              <a:t>+2</a:t>
            </a:r>
            <a:r>
              <a:rPr lang="ro-RO" sz="2700" dirty="0" smtClean="0"/>
              <a:t>     </a:t>
            </a:r>
            <a:r>
              <a:rPr lang="ro-RO" sz="2700" dirty="0" smtClean="0">
                <a:solidFill>
                  <a:srgbClr val="FF0000"/>
                </a:solidFill>
              </a:rPr>
              <a:t>redukció</a:t>
            </a:r>
          </a:p>
          <a:p>
            <a:pPr lvl="1">
              <a:buNone/>
            </a:pPr>
            <a:r>
              <a:rPr lang="ro-RO" sz="2600" dirty="0" smtClean="0"/>
              <a:t>   2Cl</a:t>
            </a:r>
            <a:r>
              <a:rPr lang="ro-RO" sz="2600" baseline="30000" dirty="0" smtClean="0">
                <a:solidFill>
                  <a:srgbClr val="FF0000"/>
                </a:solidFill>
              </a:rPr>
              <a:t>-1</a:t>
            </a:r>
            <a:r>
              <a:rPr lang="ro-RO" sz="2600" dirty="0" smtClean="0"/>
              <a:t> </a:t>
            </a:r>
            <a:r>
              <a:rPr lang="ro-RO" sz="2600" dirty="0" smtClean="0">
                <a:solidFill>
                  <a:srgbClr val="FF0000"/>
                </a:solidFill>
              </a:rPr>
              <a:t>-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ro-RO" sz="2600" dirty="0" smtClean="0">
                <a:solidFill>
                  <a:srgbClr val="FF0000"/>
                </a:solidFill>
              </a:rPr>
              <a:t>2e</a:t>
            </a:r>
            <a:r>
              <a:rPr lang="ro-RO" sz="2600" baseline="30000" dirty="0" smtClean="0">
                <a:solidFill>
                  <a:srgbClr val="FF0000"/>
                </a:solidFill>
              </a:rPr>
              <a:t>-</a:t>
            </a:r>
            <a:r>
              <a:rPr lang="ro-RO" sz="2600" dirty="0" smtClean="0">
                <a:solidFill>
                  <a:srgbClr val="FF0000"/>
                </a:solidFill>
              </a:rPr>
              <a:t> </a:t>
            </a:r>
            <a:r>
              <a:rPr lang="ro-RO" sz="2600" dirty="0" smtClean="0"/>
              <a:t>→</a:t>
            </a:r>
            <a:r>
              <a:rPr lang="en-US" sz="2600" dirty="0" smtClean="0"/>
              <a:t> </a:t>
            </a:r>
            <a:r>
              <a:rPr lang="ro-RO" sz="2600" dirty="0" smtClean="0"/>
              <a:t>Cl</a:t>
            </a:r>
            <a:r>
              <a:rPr lang="ro-RO" sz="2600" baseline="30000" dirty="0" smtClean="0">
                <a:solidFill>
                  <a:srgbClr val="FF0000"/>
                </a:solidFill>
              </a:rPr>
              <a:t>o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           </a:t>
            </a:r>
            <a:r>
              <a:rPr lang="ro-RO" sz="2600" dirty="0" smtClean="0">
                <a:solidFill>
                  <a:srgbClr val="FF0000"/>
                </a:solidFill>
              </a:rPr>
              <a:t>oxidáció</a:t>
            </a:r>
            <a:endParaRPr lang="en-US" sz="2600" dirty="0" smtClean="0"/>
          </a:p>
          <a:p>
            <a:pPr>
              <a:buNone/>
            </a:pPr>
            <a:r>
              <a:rPr lang="ro-RO" sz="2600" dirty="0" smtClean="0"/>
              <a:t>	  </a:t>
            </a:r>
            <a:r>
              <a:rPr lang="ro-RO" sz="2300" dirty="0" smtClean="0"/>
              <a:t>b. Jegyezze le a nátrium-klorid szerepét (oxidálószer/redukálószer)!</a:t>
            </a:r>
            <a:r>
              <a:rPr lang="ro-RO" dirty="0" smtClean="0"/>
              <a:t>	 </a:t>
            </a:r>
          </a:p>
          <a:p>
            <a:pPr>
              <a:buNone/>
            </a:pPr>
            <a:r>
              <a:rPr lang="ro-RO" sz="2700" dirty="0" smtClean="0"/>
              <a:t>	</a:t>
            </a:r>
            <a:r>
              <a:rPr lang="en-US" sz="2600" dirty="0" smtClean="0"/>
              <a:t>	</a:t>
            </a:r>
            <a:r>
              <a:rPr lang="ro-RO" sz="2600" dirty="0" smtClean="0"/>
              <a:t> Cl</a:t>
            </a:r>
            <a:r>
              <a:rPr lang="ro-RO" sz="2600" baseline="30000" dirty="0" smtClean="0"/>
              <a:t>-</a:t>
            </a:r>
            <a:r>
              <a:rPr lang="ro-RO" sz="2600" dirty="0" smtClean="0"/>
              <a:t> oxidálódik            NaCl- </a:t>
            </a:r>
            <a:r>
              <a:rPr lang="ro-RO" sz="2600" dirty="0" smtClean="0">
                <a:solidFill>
                  <a:srgbClr val="FF0000"/>
                </a:solidFill>
              </a:rPr>
              <a:t>redukálószer</a:t>
            </a:r>
          </a:p>
          <a:p>
            <a:pPr>
              <a:buNone/>
            </a:pPr>
            <a:endParaRPr lang="ro-RO" sz="14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ro-RO" sz="2300" dirty="0" smtClean="0"/>
              <a:t>2. feladat:Jegyezze le az </a:t>
            </a:r>
            <a:r>
              <a:rPr lang="ro-RO" sz="2300" i="1" dirty="0" smtClean="0"/>
              <a:t>1.pont </a:t>
            </a:r>
            <a:r>
              <a:rPr lang="ro-RO" sz="2300" dirty="0" smtClean="0"/>
              <a:t>reakcióegyenletének sztöchiometrikus együtthatóit!</a:t>
            </a:r>
          </a:p>
          <a:p>
            <a:pPr lvl="1">
              <a:buNone/>
            </a:pPr>
            <a:r>
              <a:rPr lang="ro-RO" sz="2600" dirty="0" smtClean="0"/>
              <a:t>MnO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 + </a:t>
            </a:r>
            <a:r>
              <a:rPr lang="ro-RO" sz="2600" dirty="0" smtClean="0">
                <a:solidFill>
                  <a:srgbClr val="FF0000"/>
                </a:solidFill>
              </a:rPr>
              <a:t>2</a:t>
            </a:r>
            <a:r>
              <a:rPr lang="ro-RO" sz="2600" dirty="0" smtClean="0"/>
              <a:t>NaCl + </a:t>
            </a:r>
            <a:r>
              <a:rPr lang="ro-RO" sz="2600" dirty="0" smtClean="0">
                <a:solidFill>
                  <a:srgbClr val="FF0000"/>
                </a:solidFill>
              </a:rPr>
              <a:t>2</a:t>
            </a:r>
            <a:r>
              <a:rPr lang="ro-RO" sz="2600" dirty="0" smtClean="0"/>
              <a:t>H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SO</a:t>
            </a:r>
            <a:r>
              <a:rPr lang="ro-RO" sz="2600" baseline="-25000" dirty="0" smtClean="0"/>
              <a:t>4</a:t>
            </a:r>
            <a:r>
              <a:rPr lang="ro-RO" sz="2600" dirty="0" smtClean="0"/>
              <a:t> → MnSO</a:t>
            </a:r>
            <a:r>
              <a:rPr lang="ro-RO" sz="2600" baseline="-25000" dirty="0" smtClean="0"/>
              <a:t>4</a:t>
            </a:r>
            <a:r>
              <a:rPr lang="ro-RO" sz="2600" dirty="0" smtClean="0"/>
              <a:t> + Na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SO</a:t>
            </a:r>
            <a:r>
              <a:rPr lang="ro-RO" sz="2600" baseline="-25000" dirty="0" smtClean="0"/>
              <a:t>4</a:t>
            </a:r>
            <a:r>
              <a:rPr lang="ro-RO" sz="2600" dirty="0" smtClean="0"/>
              <a:t> + Cl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 + </a:t>
            </a:r>
            <a:r>
              <a:rPr lang="ro-RO" sz="2600" dirty="0" smtClean="0">
                <a:solidFill>
                  <a:srgbClr val="FF0000"/>
                </a:solidFill>
              </a:rPr>
              <a:t>2</a:t>
            </a:r>
            <a:r>
              <a:rPr lang="ro-RO" sz="2600" dirty="0" smtClean="0"/>
              <a:t>H</a:t>
            </a:r>
            <a:r>
              <a:rPr lang="ro-RO" sz="2600" baseline="-25000" dirty="0" smtClean="0"/>
              <a:t>2</a:t>
            </a:r>
            <a:r>
              <a:rPr lang="ro-RO" sz="2600" dirty="0" smtClean="0"/>
              <a:t>O</a:t>
            </a:r>
            <a:endParaRPr lang="en-US" sz="2600" dirty="0" smtClean="0"/>
          </a:p>
          <a:p>
            <a:pPr lvl="1">
              <a:buNone/>
            </a:pPr>
            <a:endParaRPr lang="ro-RO" sz="2600" dirty="0" smtClean="0"/>
          </a:p>
          <a:p>
            <a:pPr lvl="1"/>
            <a:endParaRPr lang="en-US" sz="3400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114800" y="57912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581400"/>
            <a:ext cx="10972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200" b="1" dirty="0" smtClean="0">
                <a:solidFill>
                  <a:schemeClr val="accent1"/>
                </a:solidFill>
              </a:rPr>
              <a:t>Köszönöm a figyelmet!</a:t>
            </a:r>
            <a:endParaRPr lang="en-US" sz="72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167056">
            <a:off x="1158046" y="1431804"/>
            <a:ext cx="24769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mtClean="0">
                <a:solidFill>
                  <a:schemeClr val="accent1"/>
                </a:solidFill>
              </a:rPr>
              <a:t>#maradjotthon</a:t>
            </a:r>
            <a:endParaRPr lang="x-none" dirty="0">
              <a:solidFill>
                <a:schemeClr val="accent1"/>
              </a:solidFill>
            </a:endParaRPr>
          </a:p>
        </p:txBody>
      </p:sp>
      <p:pic>
        <p:nvPicPr>
          <p:cNvPr id="5" name="Graphic 7" descr="Medical">
            <a:extLst>
              <a:ext uri="{FF2B5EF4-FFF2-40B4-BE49-F238E27FC236}">
                <a16:creationId xmlns="" xmlns:a16="http://schemas.microsoft.com/office/drawing/2014/main" id="{669F6B43-030C-5B4E-9140-30587A6222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0200" y="1295400"/>
            <a:ext cx="559884" cy="559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Tartalomjegyzék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600200"/>
            <a:ext cx="11033760" cy="54864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Redox reakciók</a:t>
            </a:r>
          </a:p>
          <a:p>
            <a:pPr lvl="1"/>
            <a:r>
              <a:rPr lang="hu-HU" dirty="0" smtClean="0"/>
              <a:t>oxidációs szám</a:t>
            </a:r>
          </a:p>
          <a:p>
            <a:pPr lvl="1"/>
            <a:r>
              <a:rPr lang="hu-HU" dirty="0" smtClean="0"/>
              <a:t>redox reakciók együtthatóinak meghatározása</a:t>
            </a:r>
          </a:p>
          <a:p>
            <a:pPr lvl="1"/>
            <a:r>
              <a:rPr lang="hu-HU" dirty="0" smtClean="0"/>
              <a:t>oxidálószer, redukálószer</a:t>
            </a:r>
          </a:p>
          <a:p>
            <a:r>
              <a:rPr lang="hu-HU" dirty="0" smtClean="0"/>
              <a:t>Galvánelemek</a:t>
            </a:r>
          </a:p>
          <a:p>
            <a:pPr lvl="1"/>
            <a:r>
              <a:rPr lang="hu-HU" dirty="0" smtClean="0"/>
              <a:t>Daniell elem</a:t>
            </a:r>
          </a:p>
          <a:p>
            <a:pPr lvl="1"/>
            <a:r>
              <a:rPr lang="hu-HU" dirty="0" smtClean="0"/>
              <a:t>ólomakkumulátor</a:t>
            </a:r>
          </a:p>
          <a:p>
            <a:pPr lvl="1"/>
            <a:r>
              <a:rPr lang="hu-HU" dirty="0" smtClean="0"/>
              <a:t>korrózió </a:t>
            </a:r>
          </a:p>
          <a:p>
            <a:r>
              <a:rPr lang="hu-HU" dirty="0" smtClean="0"/>
              <a:t>Elektrolízis</a:t>
            </a:r>
          </a:p>
          <a:p>
            <a:pPr lvl="1"/>
            <a:r>
              <a:rPr lang="hu-HU" dirty="0" smtClean="0"/>
              <a:t>víz elektrolízise</a:t>
            </a:r>
          </a:p>
          <a:p>
            <a:pPr lvl="1"/>
            <a:r>
              <a:rPr lang="hu-HU" dirty="0" smtClean="0"/>
              <a:t>NaCl oldat elektrolízise</a:t>
            </a:r>
          </a:p>
          <a:p>
            <a:pPr lvl="1"/>
            <a:r>
              <a:rPr lang="hu-HU" dirty="0" smtClean="0"/>
              <a:t>CuSO</a:t>
            </a:r>
            <a:r>
              <a:rPr lang="hu-HU" baseline="-25000" dirty="0" smtClean="0"/>
              <a:t>4</a:t>
            </a:r>
            <a:r>
              <a:rPr lang="hu-HU" dirty="0" smtClean="0"/>
              <a:t> oldat elektrolízise</a:t>
            </a:r>
          </a:p>
          <a:p>
            <a:r>
              <a:rPr lang="hu-HU" dirty="0" smtClean="0"/>
              <a:t>Feladatok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Oxidációs szám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76400"/>
            <a:ext cx="11948160" cy="55626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meghatározás</a:t>
            </a:r>
          </a:p>
          <a:p>
            <a:r>
              <a:rPr lang="hu-HU" dirty="0" smtClean="0"/>
              <a:t>szabályok: </a:t>
            </a:r>
          </a:p>
          <a:p>
            <a:pPr lvl="1"/>
            <a:r>
              <a:rPr lang="hu-HU" sz="3400" dirty="0" smtClean="0"/>
              <a:t>elemi állapotú anyag o.sz. = </a:t>
            </a:r>
            <a:r>
              <a:rPr lang="hu-HU" sz="3400" dirty="0" smtClean="0">
                <a:solidFill>
                  <a:srgbClr val="FF0000"/>
                </a:solidFill>
              </a:rPr>
              <a:t>0</a:t>
            </a:r>
            <a:r>
              <a:rPr lang="hu-HU" sz="3400" dirty="0" smtClean="0"/>
              <a:t>: Cu</a:t>
            </a:r>
            <a:r>
              <a:rPr lang="hu-HU" sz="3400" baseline="30000" dirty="0" smtClean="0">
                <a:solidFill>
                  <a:srgbClr val="FF0000"/>
                </a:solidFill>
              </a:rPr>
              <a:t>0</a:t>
            </a:r>
            <a:r>
              <a:rPr lang="hu-HU" sz="3400" dirty="0" smtClean="0"/>
              <a:t>,</a:t>
            </a:r>
            <a:r>
              <a:rPr lang="en-US" sz="3400" dirty="0" smtClean="0"/>
              <a:t> </a:t>
            </a:r>
            <a:r>
              <a:rPr lang="hu-HU" sz="3400" dirty="0" smtClean="0"/>
              <a:t>H</a:t>
            </a:r>
            <a:r>
              <a:rPr lang="hu-HU" sz="3400" baseline="-25000" dirty="0" smtClean="0"/>
              <a:t>2</a:t>
            </a:r>
            <a:r>
              <a:rPr lang="hu-HU" sz="3400" baseline="30000" dirty="0" smtClean="0">
                <a:solidFill>
                  <a:srgbClr val="FF0000"/>
                </a:solidFill>
              </a:rPr>
              <a:t>0</a:t>
            </a:r>
            <a:r>
              <a:rPr lang="hu-HU" sz="3400" dirty="0" smtClean="0"/>
              <a:t>,</a:t>
            </a:r>
            <a:r>
              <a:rPr lang="en-US" sz="3400" dirty="0" smtClean="0"/>
              <a:t> </a:t>
            </a:r>
            <a:r>
              <a:rPr lang="hu-HU" sz="3400" dirty="0" smtClean="0"/>
              <a:t>O</a:t>
            </a:r>
            <a:r>
              <a:rPr lang="hu-HU" sz="3400" baseline="-25000" dirty="0" smtClean="0"/>
              <a:t>2</a:t>
            </a:r>
            <a:r>
              <a:rPr lang="hu-HU" sz="3400" baseline="30000" dirty="0" smtClean="0">
                <a:solidFill>
                  <a:srgbClr val="FF0000"/>
                </a:solidFill>
              </a:rPr>
              <a:t>0</a:t>
            </a:r>
            <a:endParaRPr lang="hu-HU" sz="3400" dirty="0" smtClean="0"/>
          </a:p>
          <a:p>
            <a:pPr lvl="1"/>
            <a:r>
              <a:rPr lang="hu-HU" sz="3400" dirty="0" smtClean="0"/>
              <a:t>hidrogén o.sz. = </a:t>
            </a:r>
            <a:r>
              <a:rPr lang="hu-HU" sz="3400" dirty="0" smtClean="0">
                <a:solidFill>
                  <a:srgbClr val="FF0000"/>
                </a:solidFill>
              </a:rPr>
              <a:t>+1</a:t>
            </a:r>
            <a:r>
              <a:rPr lang="hu-HU" sz="3400" dirty="0" smtClean="0"/>
              <a:t>,</a:t>
            </a:r>
            <a:r>
              <a:rPr lang="hu-HU" sz="3400" dirty="0" smtClean="0">
                <a:solidFill>
                  <a:srgbClr val="FF0000"/>
                </a:solidFill>
              </a:rPr>
              <a:t> -1</a:t>
            </a:r>
            <a:r>
              <a:rPr lang="hu-HU" sz="3400" dirty="0" smtClean="0"/>
              <a:t>: H</a:t>
            </a:r>
            <a:r>
              <a:rPr lang="hu-HU" sz="3400" baseline="30000" dirty="0" smtClean="0">
                <a:solidFill>
                  <a:srgbClr val="FF0000"/>
                </a:solidFill>
              </a:rPr>
              <a:t>+1</a:t>
            </a:r>
            <a:r>
              <a:rPr lang="hu-HU" sz="3400" dirty="0" smtClean="0"/>
              <a:t>Cl, NaH</a:t>
            </a:r>
            <a:r>
              <a:rPr lang="hu-HU" sz="3400" baseline="30000" dirty="0" smtClean="0">
                <a:solidFill>
                  <a:srgbClr val="FF0000"/>
                </a:solidFill>
              </a:rPr>
              <a:t>-1</a:t>
            </a:r>
            <a:endParaRPr lang="hu-HU" sz="3400" dirty="0" smtClean="0"/>
          </a:p>
          <a:p>
            <a:pPr lvl="1"/>
            <a:r>
              <a:rPr lang="hu-HU" sz="3400" dirty="0" smtClean="0"/>
              <a:t>oxigén o.sz. = </a:t>
            </a:r>
            <a:r>
              <a:rPr lang="hu-HU" sz="3400" dirty="0" smtClean="0">
                <a:solidFill>
                  <a:srgbClr val="FF0000"/>
                </a:solidFill>
              </a:rPr>
              <a:t>-2</a:t>
            </a:r>
            <a:r>
              <a:rPr lang="hu-HU" sz="3400" dirty="0" smtClean="0"/>
              <a:t>,</a:t>
            </a:r>
            <a:r>
              <a:rPr lang="hu-HU" sz="3400" dirty="0" smtClean="0">
                <a:solidFill>
                  <a:srgbClr val="FF0000"/>
                </a:solidFill>
              </a:rPr>
              <a:t> -1</a:t>
            </a:r>
            <a:r>
              <a:rPr lang="hu-HU" sz="3400" dirty="0" smtClean="0"/>
              <a:t>:</a:t>
            </a:r>
            <a:r>
              <a:rPr lang="hu-HU" sz="3400" dirty="0" smtClean="0">
                <a:solidFill>
                  <a:srgbClr val="FF0000"/>
                </a:solidFill>
              </a:rPr>
              <a:t> </a:t>
            </a:r>
            <a:r>
              <a:rPr lang="hu-HU" sz="3400" dirty="0" smtClean="0"/>
              <a:t>H</a:t>
            </a:r>
            <a:r>
              <a:rPr lang="hu-HU" sz="3400" baseline="-25000" dirty="0" smtClean="0"/>
              <a:t>2</a:t>
            </a:r>
            <a:r>
              <a:rPr lang="hu-HU" sz="3400" dirty="0" smtClean="0"/>
              <a:t>O</a:t>
            </a:r>
            <a:r>
              <a:rPr lang="hu-HU" sz="3400" baseline="30000" dirty="0" smtClean="0">
                <a:solidFill>
                  <a:srgbClr val="FF0000"/>
                </a:solidFill>
              </a:rPr>
              <a:t>-2</a:t>
            </a:r>
            <a:r>
              <a:rPr lang="hu-HU" sz="3400" dirty="0" smtClean="0"/>
              <a:t>, H</a:t>
            </a:r>
            <a:r>
              <a:rPr lang="hu-HU" sz="3400" baseline="-25000" dirty="0" smtClean="0"/>
              <a:t>2</a:t>
            </a:r>
            <a:r>
              <a:rPr lang="hu-HU" sz="3400" dirty="0" smtClean="0"/>
              <a:t>O</a:t>
            </a:r>
            <a:r>
              <a:rPr lang="hu-HU" sz="3400" baseline="-25000" dirty="0" smtClean="0"/>
              <a:t>2</a:t>
            </a:r>
            <a:r>
              <a:rPr lang="hu-HU" sz="3400" baseline="30000" dirty="0" smtClean="0">
                <a:solidFill>
                  <a:srgbClr val="FF0000"/>
                </a:solidFill>
              </a:rPr>
              <a:t>-1</a:t>
            </a:r>
            <a:r>
              <a:rPr lang="hu-HU" sz="3400" dirty="0" smtClean="0"/>
              <a:t> </a:t>
            </a:r>
          </a:p>
          <a:p>
            <a:pPr lvl="1"/>
            <a:r>
              <a:rPr lang="hu-HU" sz="3400" dirty="0" smtClean="0"/>
              <a:t>ionok o.sz. = ion töltése: Na</a:t>
            </a:r>
            <a:r>
              <a:rPr lang="hu-HU" sz="3400" baseline="30000" dirty="0" smtClean="0">
                <a:solidFill>
                  <a:srgbClr val="FF0000"/>
                </a:solidFill>
              </a:rPr>
              <a:t>+1</a:t>
            </a:r>
            <a:r>
              <a:rPr lang="hu-HU" sz="3400" dirty="0" smtClean="0"/>
              <a:t>Cl</a:t>
            </a:r>
            <a:r>
              <a:rPr lang="hu-HU" sz="3400" baseline="30000" dirty="0" smtClean="0">
                <a:solidFill>
                  <a:srgbClr val="FF0000"/>
                </a:solidFill>
              </a:rPr>
              <a:t>-1</a:t>
            </a:r>
            <a:r>
              <a:rPr lang="hu-HU" sz="3400" dirty="0" smtClean="0"/>
              <a:t>, Mg</a:t>
            </a:r>
            <a:r>
              <a:rPr lang="hu-HU" sz="3400" baseline="30000" dirty="0" smtClean="0">
                <a:solidFill>
                  <a:srgbClr val="FF0000"/>
                </a:solidFill>
              </a:rPr>
              <a:t>2+</a:t>
            </a:r>
            <a:r>
              <a:rPr lang="hu-HU" sz="3400" dirty="0" smtClean="0"/>
              <a:t>S</a:t>
            </a:r>
            <a:r>
              <a:rPr lang="hu-HU" sz="3400" baseline="30000" dirty="0" smtClean="0">
                <a:solidFill>
                  <a:srgbClr val="FF0000"/>
                </a:solidFill>
              </a:rPr>
              <a:t>2-</a:t>
            </a:r>
          </a:p>
          <a:p>
            <a:pPr lvl="1"/>
            <a:r>
              <a:rPr lang="hu-HU" sz="3400" dirty="0" smtClean="0"/>
              <a:t>oxidációs számok összege = </a:t>
            </a:r>
            <a:r>
              <a:rPr lang="hu-HU" sz="3400" dirty="0" smtClean="0">
                <a:solidFill>
                  <a:srgbClr val="FF0000"/>
                </a:solidFill>
              </a:rPr>
              <a:t>0</a:t>
            </a:r>
            <a:r>
              <a:rPr lang="hu-HU" sz="3400" dirty="0" smtClean="0"/>
              <a:t> </a:t>
            </a:r>
          </a:p>
          <a:p>
            <a:pPr lvl="1">
              <a:buNone/>
            </a:pPr>
            <a:r>
              <a:rPr lang="hu-HU" sz="3400" dirty="0" smtClean="0"/>
              <a:t>			K</a:t>
            </a:r>
            <a:r>
              <a:rPr lang="hu-HU" sz="3400" baseline="30000" dirty="0" smtClean="0">
                <a:solidFill>
                  <a:srgbClr val="FF0000"/>
                </a:solidFill>
              </a:rPr>
              <a:t>+1</a:t>
            </a:r>
            <a:r>
              <a:rPr lang="hu-HU" sz="3400" dirty="0" smtClean="0"/>
              <a:t>Mn</a:t>
            </a:r>
            <a:r>
              <a:rPr lang="hu-HU" sz="3400" baseline="30000" dirty="0" smtClean="0">
                <a:solidFill>
                  <a:srgbClr val="FF0000"/>
                </a:solidFill>
              </a:rPr>
              <a:t>+7</a:t>
            </a:r>
            <a:r>
              <a:rPr lang="hu-HU" sz="3400" dirty="0" smtClean="0"/>
              <a:t>O</a:t>
            </a:r>
            <a:r>
              <a:rPr lang="hu-HU" sz="3400" baseline="30000" dirty="0" smtClean="0">
                <a:solidFill>
                  <a:srgbClr val="FF0000"/>
                </a:solidFill>
              </a:rPr>
              <a:t>-2</a:t>
            </a:r>
            <a:r>
              <a:rPr lang="hu-HU" sz="3400" baseline="-25000" dirty="0" smtClean="0"/>
              <a:t>4</a:t>
            </a:r>
            <a:r>
              <a:rPr lang="hu-HU" sz="3400" dirty="0" smtClean="0"/>
              <a:t>: +1+7+4(-2)=0</a:t>
            </a:r>
          </a:p>
          <a:p>
            <a:pPr lvl="1">
              <a:buNone/>
            </a:pPr>
            <a:r>
              <a:rPr lang="hu-HU" sz="3400" dirty="0" smtClean="0"/>
              <a:t>			H</a:t>
            </a:r>
            <a:r>
              <a:rPr lang="hu-HU" sz="3400" baseline="30000" dirty="0" smtClean="0">
                <a:solidFill>
                  <a:srgbClr val="FF0000"/>
                </a:solidFill>
              </a:rPr>
              <a:t>+1</a:t>
            </a:r>
            <a:r>
              <a:rPr lang="hu-HU" sz="3400" baseline="-25000" dirty="0" smtClean="0"/>
              <a:t>2</a:t>
            </a:r>
            <a:r>
              <a:rPr lang="hu-HU" sz="3400" dirty="0" smtClean="0"/>
              <a:t>S</a:t>
            </a:r>
            <a:r>
              <a:rPr lang="hu-HU" sz="3400" baseline="30000" dirty="0" smtClean="0">
                <a:solidFill>
                  <a:srgbClr val="FF0000"/>
                </a:solidFill>
              </a:rPr>
              <a:t>+</a:t>
            </a:r>
            <a:r>
              <a:rPr lang="en-US" sz="3400" baseline="30000" dirty="0" smtClean="0">
                <a:solidFill>
                  <a:srgbClr val="FF0000"/>
                </a:solidFill>
              </a:rPr>
              <a:t>6</a:t>
            </a:r>
            <a:r>
              <a:rPr lang="hu-HU" sz="3400" dirty="0" smtClean="0"/>
              <a:t>O</a:t>
            </a:r>
            <a:r>
              <a:rPr lang="hu-HU" sz="3400" baseline="30000" dirty="0" smtClean="0">
                <a:solidFill>
                  <a:srgbClr val="FF0000"/>
                </a:solidFill>
              </a:rPr>
              <a:t>-2</a:t>
            </a:r>
            <a:r>
              <a:rPr lang="hu-HU" sz="3400" baseline="-25000" dirty="0" smtClean="0"/>
              <a:t>4</a:t>
            </a:r>
            <a:r>
              <a:rPr lang="hu-HU" sz="3400" dirty="0" smtClean="0"/>
              <a:t>: 2(+1)+</a:t>
            </a:r>
            <a:r>
              <a:rPr lang="en-US" sz="3400" dirty="0" smtClean="0"/>
              <a:t>6</a:t>
            </a:r>
            <a:r>
              <a:rPr lang="hu-HU" sz="3400" dirty="0" smtClean="0"/>
              <a:t>+4(-2)=0</a:t>
            </a:r>
            <a:endParaRPr lang="hu-HU" sz="3400" baseline="-25000" dirty="0" smtClean="0"/>
          </a:p>
          <a:p>
            <a:pPr lvl="1"/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Redox reakciók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20240"/>
            <a:ext cx="566928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oxidáció:</a:t>
            </a:r>
          </a:p>
          <a:p>
            <a:pPr lvl="1"/>
            <a:r>
              <a:rPr lang="hu-HU" dirty="0" smtClean="0"/>
              <a:t>elektron leadás </a:t>
            </a:r>
          </a:p>
          <a:p>
            <a:pPr lvl="1"/>
            <a:r>
              <a:rPr lang="hu-HU" dirty="0" smtClean="0"/>
              <a:t>nő az oxidációs szám</a:t>
            </a:r>
            <a:r>
              <a:rPr lang="hu-HU" dirty="0" smtClean="0">
                <a:solidFill>
                  <a:schemeClr val="bg1"/>
                </a:solidFill>
              </a:rPr>
              <a:t>e</a:t>
            </a:r>
            <a:r>
              <a:rPr lang="hu-HU" baseline="30000" dirty="0" smtClean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  <a:latin typeface="Calibri"/>
              </a:rPr>
              <a:t>→ Mg</a:t>
            </a:r>
            <a:r>
              <a:rPr lang="hu-HU" baseline="30000" dirty="0" smtClean="0">
                <a:solidFill>
                  <a:schemeClr val="bg1"/>
                </a:solidFill>
                <a:latin typeface="Calibri"/>
              </a:rPr>
              <a:t>+2</a:t>
            </a:r>
          </a:p>
          <a:p>
            <a:pPr>
              <a:buNone/>
            </a:pPr>
            <a:r>
              <a:rPr lang="hu-HU" dirty="0" smtClean="0">
                <a:latin typeface="+mj-lt"/>
              </a:rPr>
              <a:t>   pl. S + O</a:t>
            </a:r>
            <a:r>
              <a:rPr lang="hu-HU" baseline="-25000" dirty="0" smtClean="0">
                <a:latin typeface="+mj-lt"/>
              </a:rPr>
              <a:t>2</a:t>
            </a:r>
            <a:r>
              <a:rPr lang="hu-HU" dirty="0" smtClean="0">
                <a:latin typeface="+mj-lt"/>
              </a:rPr>
              <a:t> → SO</a:t>
            </a:r>
            <a:r>
              <a:rPr lang="hu-HU" baseline="-25000" dirty="0" smtClean="0">
                <a:latin typeface="+mj-lt"/>
              </a:rPr>
              <a:t>2</a:t>
            </a:r>
          </a:p>
          <a:p>
            <a:pPr>
              <a:buNone/>
            </a:pPr>
            <a:endParaRPr lang="hu-HU" baseline="30000" dirty="0" smtClean="0">
              <a:latin typeface="+mj-lt"/>
            </a:endParaRPr>
          </a:p>
          <a:p>
            <a:pPr>
              <a:buNone/>
            </a:pPr>
            <a:r>
              <a:rPr lang="hu-HU" dirty="0" smtClean="0">
                <a:latin typeface="+mj-lt"/>
              </a:rPr>
              <a:t>        S</a:t>
            </a:r>
            <a:r>
              <a:rPr lang="hu-HU" baseline="30000" dirty="0" smtClean="0">
                <a:latin typeface="+mj-lt"/>
              </a:rPr>
              <a:t>0</a:t>
            </a:r>
            <a:r>
              <a:rPr lang="hu-HU" dirty="0" smtClean="0">
                <a:latin typeface="+mj-lt"/>
              </a:rPr>
              <a:t> - 4e</a:t>
            </a:r>
            <a:r>
              <a:rPr lang="hu-HU" baseline="30000" dirty="0" smtClean="0">
                <a:latin typeface="+mj-lt"/>
              </a:rPr>
              <a:t>-</a:t>
            </a:r>
            <a:r>
              <a:rPr lang="hu-HU" dirty="0" smtClean="0">
                <a:latin typeface="+mj-lt"/>
              </a:rPr>
              <a:t> → S</a:t>
            </a:r>
            <a:r>
              <a:rPr lang="hu-HU" baseline="30000" dirty="0" smtClean="0">
                <a:latin typeface="+mj-lt"/>
              </a:rPr>
              <a:t>+4</a:t>
            </a:r>
            <a:endParaRPr lang="hu-HU" dirty="0" smtClean="0">
              <a:latin typeface="+mj-lt"/>
            </a:endParaRPr>
          </a:p>
          <a:p>
            <a:endParaRPr lang="hu-HU" dirty="0" smtClean="0">
              <a:latin typeface="+mj-lt"/>
            </a:endParaRPr>
          </a:p>
          <a:p>
            <a:endParaRPr lang="hu-HU" dirty="0" smtClean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32396" y="1920240"/>
            <a:ext cx="6959804" cy="409956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redukció</a:t>
            </a:r>
          </a:p>
          <a:p>
            <a:pPr lvl="1"/>
            <a:r>
              <a:rPr lang="hu-HU" dirty="0" smtClean="0">
                <a:latin typeface="+mj-lt"/>
              </a:rPr>
              <a:t>elektron felvétel</a:t>
            </a:r>
          </a:p>
          <a:p>
            <a:pPr lvl="1"/>
            <a:r>
              <a:rPr lang="hu-HU" dirty="0" smtClean="0">
                <a:latin typeface="+mj-lt"/>
              </a:rPr>
              <a:t>csökken az oxidációs szám</a:t>
            </a:r>
          </a:p>
          <a:p>
            <a:pPr lvl="1">
              <a:buNone/>
            </a:pPr>
            <a:endParaRPr lang="hu-HU" sz="1800" dirty="0" smtClean="0">
              <a:latin typeface="+mj-lt"/>
            </a:endParaRPr>
          </a:p>
          <a:p>
            <a:pPr>
              <a:buNone/>
            </a:pPr>
            <a:r>
              <a:rPr lang="hu-HU" dirty="0" smtClean="0">
                <a:latin typeface="+mj-lt"/>
              </a:rPr>
              <a:t>		  pl. 2KClO</a:t>
            </a:r>
            <a:r>
              <a:rPr lang="hu-HU" baseline="-25000" dirty="0" smtClean="0">
                <a:latin typeface="+mj-lt"/>
              </a:rPr>
              <a:t>3</a:t>
            </a:r>
            <a:r>
              <a:rPr lang="hu-HU" dirty="0" smtClean="0">
                <a:latin typeface="+mj-lt"/>
              </a:rPr>
              <a:t> → 2KCl + 3O</a:t>
            </a:r>
            <a:r>
              <a:rPr lang="hu-HU" baseline="-25000" dirty="0" smtClean="0">
                <a:latin typeface="+mj-lt"/>
              </a:rPr>
              <a:t>2</a:t>
            </a:r>
          </a:p>
          <a:p>
            <a:pPr>
              <a:buNone/>
            </a:pPr>
            <a:endParaRPr lang="hu-HU" dirty="0" smtClean="0">
              <a:latin typeface="+mj-lt"/>
            </a:endParaRPr>
          </a:p>
          <a:p>
            <a:pPr>
              <a:buNone/>
            </a:pPr>
            <a:r>
              <a:rPr lang="hu-HU" dirty="0" smtClean="0">
                <a:latin typeface="+mj-lt"/>
              </a:rPr>
              <a:t>			Cl</a:t>
            </a:r>
            <a:r>
              <a:rPr lang="hu-HU" baseline="30000" dirty="0" smtClean="0">
                <a:latin typeface="+mj-lt"/>
              </a:rPr>
              <a:t>+5</a:t>
            </a:r>
            <a:r>
              <a:rPr lang="hu-HU" dirty="0" smtClean="0">
                <a:latin typeface="+mj-lt"/>
              </a:rPr>
              <a:t> + 6e</a:t>
            </a:r>
            <a:r>
              <a:rPr lang="hu-HU" baseline="30000" dirty="0" smtClean="0">
                <a:latin typeface="+mj-lt"/>
              </a:rPr>
              <a:t>-</a:t>
            </a:r>
            <a:r>
              <a:rPr lang="hu-HU" dirty="0" smtClean="0">
                <a:latin typeface="+mj-lt"/>
              </a:rPr>
              <a:t> → Cl</a:t>
            </a:r>
            <a:r>
              <a:rPr lang="hu-HU" baseline="30000" dirty="0" smtClean="0">
                <a:latin typeface="+mj-lt"/>
              </a:rPr>
              <a:t>-1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096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FF0000"/>
                </a:solidFill>
              </a:rPr>
              <a:t>red</a:t>
            </a:r>
            <a:r>
              <a:rPr lang="hu-HU" sz="3600" dirty="0" smtClean="0"/>
              <a:t>ukció</a:t>
            </a:r>
            <a:r>
              <a:rPr lang="hu-HU" sz="3600" dirty="0" smtClean="0">
                <a:solidFill>
                  <a:schemeClr val="bg1"/>
                </a:solidFill>
              </a:rPr>
              <a:t> </a:t>
            </a:r>
            <a:r>
              <a:rPr lang="hu-HU" sz="3600" dirty="0" smtClean="0"/>
              <a:t>+ </a:t>
            </a:r>
            <a:r>
              <a:rPr lang="hu-HU" sz="3600" dirty="0" smtClean="0">
                <a:solidFill>
                  <a:srgbClr val="FF0000"/>
                </a:solidFill>
              </a:rPr>
              <a:t>ox</a:t>
            </a:r>
            <a:r>
              <a:rPr lang="hu-HU" sz="3600" dirty="0" smtClean="0"/>
              <a:t>idáció = </a:t>
            </a:r>
            <a:r>
              <a:rPr lang="hu-HU" sz="3600" dirty="0" smtClean="0">
                <a:solidFill>
                  <a:srgbClr val="FF0000"/>
                </a:solidFill>
              </a:rPr>
              <a:t>redox</a:t>
            </a:r>
            <a:endParaRPr lang="ro-RO" sz="36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886201"/>
            <a:ext cx="3210790" cy="1968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100" b="1" dirty="0" smtClean="0">
                <a:solidFill>
                  <a:schemeClr val="tx1"/>
                </a:solidFill>
              </a:rPr>
              <a:t/>
            </a:r>
            <a:br>
              <a:rPr lang="hu-HU" sz="5100" b="1" dirty="0" smtClean="0">
                <a:solidFill>
                  <a:schemeClr val="tx1"/>
                </a:solidFill>
              </a:rPr>
            </a:br>
            <a:r>
              <a:rPr lang="hu-HU" sz="5100" b="1" dirty="0" smtClean="0">
                <a:solidFill>
                  <a:schemeClr val="tx1"/>
                </a:solidFill>
              </a:rPr>
              <a:t/>
            </a:r>
            <a:br>
              <a:rPr lang="hu-HU" sz="5100" b="1" dirty="0" smtClean="0">
                <a:solidFill>
                  <a:schemeClr val="tx1"/>
                </a:solidFill>
              </a:rPr>
            </a:br>
            <a:r>
              <a:rPr lang="hu-HU" sz="5700" b="1" dirty="0" smtClean="0"/>
              <a:t>Redox reakciók</a:t>
            </a:r>
            <a:endParaRPr lang="en-US" sz="57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00200"/>
            <a:ext cx="11948160" cy="56388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Együtthatók meghatározása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példa: ...</a:t>
            </a:r>
            <a:r>
              <a:rPr lang="hu-HU" sz="2600" dirty="0" smtClean="0"/>
              <a:t> Cu + ...HNO</a:t>
            </a:r>
            <a:r>
              <a:rPr lang="hu-HU" sz="2600" baseline="-25000" dirty="0" smtClean="0"/>
              <a:t>3 </a:t>
            </a:r>
            <a:r>
              <a:rPr lang="hu-HU" sz="2600" dirty="0" smtClean="0"/>
              <a:t>→ ...Cu(NO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)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 + ...NO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 + ...H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O</a:t>
            </a:r>
            <a:endParaRPr lang="hu-HU" sz="2600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1.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Cu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0 </a:t>
            </a:r>
            <a:r>
              <a:rPr lang="hu-HU" sz="2600" dirty="0" smtClean="0">
                <a:latin typeface="+mj-lt"/>
              </a:rPr>
              <a:t>+ H</a:t>
            </a:r>
            <a:r>
              <a:rPr lang="hu-HU" sz="2600" baseline="30000" dirty="0" smtClean="0">
                <a:latin typeface="+mj-lt"/>
              </a:rPr>
              <a:t>+1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+5</a:t>
            </a:r>
            <a:r>
              <a:rPr lang="hu-HU" sz="2600" dirty="0" smtClean="0">
                <a:latin typeface="+mj-lt"/>
              </a:rPr>
              <a:t>O</a:t>
            </a:r>
            <a:r>
              <a:rPr lang="hu-HU" sz="2600" baseline="30000" dirty="0" smtClean="0">
                <a:latin typeface="+mj-lt"/>
              </a:rPr>
              <a:t>-2</a:t>
            </a:r>
            <a:r>
              <a:rPr lang="hu-HU" sz="2600" baseline="-25000" dirty="0" smtClean="0">
                <a:latin typeface="+mj-lt"/>
              </a:rPr>
              <a:t>3 </a:t>
            </a:r>
            <a:r>
              <a:rPr lang="hu-HU" sz="2600" dirty="0" smtClean="0">
                <a:latin typeface="+mj-lt"/>
              </a:rPr>
              <a:t>→ 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Cu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+2 </a:t>
            </a:r>
            <a:r>
              <a:rPr lang="hu-HU" sz="2600" dirty="0" smtClean="0">
                <a:latin typeface="+mj-lt"/>
              </a:rPr>
              <a:t>(N</a:t>
            </a:r>
            <a:r>
              <a:rPr lang="hu-HU" sz="2600" baseline="30000" dirty="0" smtClean="0">
                <a:latin typeface="+mj-lt"/>
              </a:rPr>
              <a:t>+5</a:t>
            </a:r>
            <a:r>
              <a:rPr lang="hu-HU" sz="2600" dirty="0" smtClean="0">
                <a:latin typeface="+mj-lt"/>
              </a:rPr>
              <a:t>O</a:t>
            </a:r>
            <a:r>
              <a:rPr lang="hu-HU" sz="2600" baseline="30000" dirty="0" smtClean="0">
                <a:latin typeface="+mj-lt"/>
              </a:rPr>
              <a:t>-2</a:t>
            </a:r>
            <a:r>
              <a:rPr lang="hu-HU" sz="2600" dirty="0" smtClean="0">
                <a:latin typeface="+mj-lt"/>
              </a:rPr>
              <a:t>)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baseline="30000" dirty="0" smtClean="0">
                <a:latin typeface="+mj-lt"/>
              </a:rPr>
              <a:t> </a:t>
            </a:r>
            <a:r>
              <a:rPr lang="hu-HU" sz="2600" dirty="0" smtClean="0">
                <a:latin typeface="+mj-lt"/>
              </a:rPr>
              <a:t>+ 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+4</a:t>
            </a:r>
            <a:r>
              <a:rPr lang="hu-HU" sz="2600" dirty="0" smtClean="0">
                <a:latin typeface="+mj-lt"/>
              </a:rPr>
              <a:t>O</a:t>
            </a:r>
            <a:r>
              <a:rPr lang="hu-HU" sz="2600" baseline="30000" dirty="0" smtClean="0">
                <a:latin typeface="+mj-lt"/>
              </a:rPr>
              <a:t>-2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baseline="30000" dirty="0" smtClean="0">
                <a:latin typeface="+mj-lt"/>
              </a:rPr>
              <a:t>  </a:t>
            </a:r>
            <a:r>
              <a:rPr lang="hu-HU" sz="2600" dirty="0" smtClean="0">
                <a:latin typeface="+mj-lt"/>
              </a:rPr>
              <a:t>+ H</a:t>
            </a:r>
            <a:r>
              <a:rPr lang="hu-HU" sz="2600" baseline="30000" dirty="0" smtClean="0">
                <a:latin typeface="+mj-lt"/>
              </a:rPr>
              <a:t>+1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O</a:t>
            </a:r>
            <a:r>
              <a:rPr lang="hu-HU" sz="2600" baseline="30000" dirty="0" smtClean="0">
                <a:latin typeface="+mj-lt"/>
              </a:rPr>
              <a:t>-2     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2. változik az o.sz.: Cu és N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3. Cu</a:t>
            </a:r>
            <a:r>
              <a:rPr lang="hu-HU" sz="2600" baseline="30000" dirty="0" smtClean="0">
                <a:latin typeface="+mj-lt"/>
              </a:rPr>
              <a:t>0 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- 2e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hu-HU" sz="2600" dirty="0" smtClean="0">
                <a:latin typeface="+mj-lt"/>
              </a:rPr>
              <a:t>→ Cu</a:t>
            </a:r>
            <a:r>
              <a:rPr lang="hu-HU" sz="2600" baseline="30000" dirty="0" smtClean="0">
                <a:latin typeface="+mj-lt"/>
              </a:rPr>
              <a:t>+2 </a:t>
            </a:r>
            <a:r>
              <a:rPr lang="hu-HU" sz="2600" dirty="0" smtClean="0">
                <a:latin typeface="+mj-lt"/>
              </a:rPr>
              <a:t>oxidáció /</a:t>
            </a:r>
            <a:r>
              <a:rPr lang="hu-HU" sz="2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·1</a:t>
            </a:r>
            <a:r>
              <a:rPr lang="hu-HU" sz="2600" dirty="0" smtClean="0">
                <a:latin typeface="+mj-lt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    N</a:t>
            </a:r>
            <a:r>
              <a:rPr lang="hu-HU" sz="2600" baseline="30000" dirty="0" smtClean="0">
                <a:latin typeface="+mj-lt"/>
              </a:rPr>
              <a:t>+5</a:t>
            </a:r>
            <a:r>
              <a:rPr lang="hu-HU" sz="2600" dirty="0" smtClean="0">
                <a:latin typeface="+mj-lt"/>
              </a:rPr>
              <a:t> 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+ e</a:t>
            </a:r>
            <a:r>
              <a:rPr lang="hu-HU" sz="2600" baseline="300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hu-HU" sz="2600" dirty="0" smtClean="0">
                <a:latin typeface="+mj-lt"/>
              </a:rPr>
              <a:t>→ N</a:t>
            </a:r>
            <a:r>
              <a:rPr lang="hu-HU" sz="2600" baseline="30000" dirty="0" smtClean="0">
                <a:latin typeface="+mj-lt"/>
              </a:rPr>
              <a:t>+4 </a:t>
            </a:r>
            <a:r>
              <a:rPr lang="hu-HU" sz="2600" dirty="0" smtClean="0">
                <a:latin typeface="+mj-lt"/>
              </a:rPr>
              <a:t> redukció	/</a:t>
            </a:r>
            <a:r>
              <a:rPr lang="hu-HU" sz="2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·2                         </a:t>
            </a:r>
            <a:endParaRPr lang="hu-HU" sz="2600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4. elektronmérleg: leadott e</a:t>
            </a:r>
            <a:r>
              <a:rPr lang="hu-HU" sz="2600" baseline="30000" dirty="0" smtClean="0">
                <a:latin typeface="+mj-lt"/>
              </a:rPr>
              <a:t>-</a:t>
            </a:r>
            <a:r>
              <a:rPr lang="hu-HU" sz="2600" dirty="0" smtClean="0">
                <a:latin typeface="+mj-lt"/>
              </a:rPr>
              <a:t>: 1 x 2 = 2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                                felvett e</a:t>
            </a:r>
            <a:r>
              <a:rPr lang="hu-HU" sz="2600" baseline="30000" dirty="0" smtClean="0">
                <a:latin typeface="+mj-lt"/>
              </a:rPr>
              <a:t>-</a:t>
            </a:r>
            <a:r>
              <a:rPr lang="hu-HU" sz="2600" dirty="0" smtClean="0">
                <a:latin typeface="+mj-lt"/>
              </a:rPr>
              <a:t>: 2 x 1 = 2</a:t>
            </a:r>
          </a:p>
          <a:p>
            <a:pPr>
              <a:lnSpc>
                <a:spcPct val="150000"/>
              </a:lnSpc>
              <a:buNone/>
            </a:pPr>
            <a:r>
              <a:rPr lang="hu-HU" sz="2600" dirty="0" smtClean="0">
                <a:latin typeface="+mj-lt"/>
              </a:rPr>
              <a:t>   5. Cu + </a:t>
            </a:r>
            <a:r>
              <a:rPr lang="hu-HU" sz="2600" dirty="0" smtClean="0">
                <a:solidFill>
                  <a:srgbClr val="0070C0"/>
                </a:solidFill>
                <a:latin typeface="+mj-lt"/>
              </a:rPr>
              <a:t>4</a:t>
            </a:r>
            <a:r>
              <a:rPr lang="hu-HU" sz="2600" dirty="0" smtClean="0">
                <a:latin typeface="+mj-lt"/>
              </a:rPr>
              <a:t>HNO</a:t>
            </a:r>
            <a:r>
              <a:rPr lang="hu-HU" sz="2600" baseline="-25000" dirty="0" smtClean="0">
                <a:latin typeface="+mj-lt"/>
              </a:rPr>
              <a:t>3 </a:t>
            </a:r>
            <a:r>
              <a:rPr lang="hu-HU" sz="2600" dirty="0" smtClean="0">
                <a:latin typeface="+mj-lt"/>
              </a:rPr>
              <a:t>→ Cu(NO</a:t>
            </a:r>
            <a:r>
              <a:rPr lang="hu-HU" sz="2600" baseline="-25000" dirty="0" smtClean="0">
                <a:latin typeface="+mj-lt"/>
              </a:rPr>
              <a:t>3</a:t>
            </a:r>
            <a:r>
              <a:rPr lang="hu-HU" sz="2600" dirty="0" smtClean="0">
                <a:latin typeface="+mj-lt"/>
              </a:rPr>
              <a:t>)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 + </a:t>
            </a:r>
            <a:r>
              <a:rPr lang="hu-HU" sz="26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NO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 + </a:t>
            </a:r>
            <a:r>
              <a:rPr lang="hu-HU" sz="2600" dirty="0" smtClean="0">
                <a:solidFill>
                  <a:srgbClr val="0070C0"/>
                </a:solidFill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H</a:t>
            </a:r>
            <a:r>
              <a:rPr lang="hu-HU" sz="2600" baseline="-25000" dirty="0" smtClean="0">
                <a:latin typeface="+mj-lt"/>
              </a:rPr>
              <a:t>2</a:t>
            </a:r>
            <a:r>
              <a:rPr lang="hu-HU" sz="2600" dirty="0" smtClean="0">
                <a:latin typeface="+mj-lt"/>
              </a:rPr>
              <a:t>O</a:t>
            </a:r>
          </a:p>
          <a:p>
            <a:pPr>
              <a:buNone/>
            </a:pPr>
            <a:endParaRPr lang="hu-HU" sz="2900" dirty="0" smtClean="0">
              <a:solidFill>
                <a:srgbClr val="003300"/>
              </a:solidFill>
            </a:endParaRPr>
          </a:p>
        </p:txBody>
      </p:sp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0" y="2514600"/>
            <a:ext cx="2590800" cy="4443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Redox reakciók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585216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oxidálószer</a:t>
            </a:r>
          </a:p>
          <a:p>
            <a:pPr lvl="1"/>
            <a:r>
              <a:rPr lang="hu-HU" dirty="0" smtClean="0"/>
              <a:t>redukálódik, pl. HNO</a:t>
            </a:r>
            <a:r>
              <a:rPr lang="hu-HU" baseline="-25000" dirty="0" smtClean="0"/>
              <a:t>3</a:t>
            </a:r>
          </a:p>
          <a:p>
            <a:pPr lvl="1">
              <a:buNone/>
            </a:pPr>
            <a:r>
              <a:rPr lang="hu-HU" dirty="0" smtClean="0"/>
              <a:t>				KMnO</a:t>
            </a:r>
            <a:r>
              <a:rPr lang="hu-HU" baseline="-25000" dirty="0" smtClean="0"/>
              <a:t>4</a:t>
            </a:r>
          </a:p>
          <a:p>
            <a:pPr lvl="1">
              <a:buNone/>
            </a:pPr>
            <a:r>
              <a:rPr lang="hu-HU" dirty="0" smtClean="0"/>
              <a:t>				K</a:t>
            </a:r>
            <a:r>
              <a:rPr lang="hu-HU" baseline="-25000" dirty="0" smtClean="0"/>
              <a:t>2</a:t>
            </a:r>
            <a:r>
              <a:rPr lang="hu-HU" dirty="0" smtClean="0"/>
              <a:t>Cr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r>
              <a:rPr lang="hu-HU" baseline="-25000" dirty="0" smtClean="0"/>
              <a:t>7</a:t>
            </a:r>
          </a:p>
          <a:p>
            <a:r>
              <a:rPr lang="hu-HU" dirty="0" smtClean="0"/>
              <a:t>redukálószer</a:t>
            </a:r>
          </a:p>
          <a:p>
            <a:pPr marL="783732" lvl="2">
              <a:spcBef>
                <a:spcPts val="857"/>
              </a:spcBef>
              <a:buSzPct val="70000"/>
            </a:pPr>
            <a:r>
              <a:rPr lang="hu-HU" dirty="0" smtClean="0"/>
              <a:t> </a:t>
            </a:r>
            <a:r>
              <a:rPr lang="hu-HU" sz="3000" dirty="0" smtClean="0"/>
              <a:t>oxidálódik, pl. Cu</a:t>
            </a:r>
          </a:p>
          <a:p>
            <a:pPr marL="783732" lvl="2">
              <a:spcBef>
                <a:spcPts val="857"/>
              </a:spcBef>
              <a:buSzPct val="70000"/>
              <a:buNone/>
            </a:pPr>
            <a:r>
              <a:rPr lang="hu-HU" sz="3000" dirty="0" smtClean="0"/>
              <a:t>				alkoholok</a:t>
            </a:r>
          </a:p>
          <a:p>
            <a:pPr marL="783732" lvl="2">
              <a:spcBef>
                <a:spcPts val="857"/>
              </a:spcBef>
              <a:buSzPct val="70000"/>
              <a:buNone/>
            </a:pPr>
            <a:r>
              <a:rPr lang="hu-HU" sz="3000" dirty="0" smtClean="0"/>
              <a:t>				szénhidrogének</a:t>
            </a:r>
            <a:endParaRPr lang="hu-HU" dirty="0" smtClean="0"/>
          </a:p>
          <a:p>
            <a:pPr lvl="1"/>
            <a:endParaRPr lang="hu-HU" dirty="0" smtClean="0"/>
          </a:p>
          <a:p>
            <a:pPr marL="783732" lvl="2">
              <a:spcBef>
                <a:spcPts val="857"/>
              </a:spcBef>
              <a:buSzPct val="70000"/>
            </a:pPr>
            <a:endParaRPr lang="hu-HU" sz="3000" dirty="0" smtClean="0"/>
          </a:p>
          <a:p>
            <a:pPr marL="3134929" lvl="8">
              <a:spcBef>
                <a:spcPts val="857"/>
              </a:spcBef>
              <a:buSzPct val="70000"/>
              <a:buNone/>
            </a:pPr>
            <a:endParaRPr lang="en-US" dirty="0" smtClean="0"/>
          </a:p>
          <a:p>
            <a:endParaRPr lang="hu-H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32396" y="1920240"/>
            <a:ext cx="6959803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gyakorlati jelentőség:</a:t>
            </a:r>
          </a:p>
          <a:p>
            <a:pPr lvl="1"/>
            <a:r>
              <a:rPr lang="hu-HU" dirty="0" smtClean="0"/>
              <a:t>fémek előállítása</a:t>
            </a:r>
          </a:p>
          <a:p>
            <a:pPr lvl="1"/>
            <a:r>
              <a:rPr lang="hu-HU" dirty="0" smtClean="0"/>
              <a:t>szerves vegyületek oxidálása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4648200"/>
            <a:ext cx="1440180" cy="2026920"/>
          </a:xfrm>
          <a:prstGeom prst="rect">
            <a:avLst/>
          </a:prstGeom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5181600"/>
            <a:ext cx="2095500" cy="1394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Galvánelemek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828800"/>
            <a:ext cx="585216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meghatározás</a:t>
            </a:r>
          </a:p>
          <a:p>
            <a:pPr marL="783732" lvl="2">
              <a:spcBef>
                <a:spcPts val="857"/>
              </a:spcBef>
              <a:buSzPct val="70000"/>
            </a:pPr>
            <a:r>
              <a:rPr lang="hu-HU" dirty="0" smtClean="0"/>
              <a:t>redox reakció</a:t>
            </a:r>
          </a:p>
          <a:p>
            <a:pPr marL="1175599" lvl="3">
              <a:spcBef>
                <a:spcPts val="857"/>
              </a:spcBef>
              <a:buSzPct val="70000"/>
            </a:pPr>
            <a:r>
              <a:rPr lang="hu-HU" dirty="0" smtClean="0"/>
              <a:t>anód: oxidáció</a:t>
            </a:r>
          </a:p>
          <a:p>
            <a:pPr marL="1175599" lvl="3">
              <a:spcBef>
                <a:spcPts val="857"/>
              </a:spcBef>
              <a:buSzPct val="70000"/>
            </a:pPr>
            <a:r>
              <a:rPr lang="hu-HU" dirty="0" smtClean="0"/>
              <a:t>katód: redukció</a:t>
            </a:r>
          </a:p>
          <a:p>
            <a:pPr marL="783732" lvl="2">
              <a:spcBef>
                <a:spcPts val="857"/>
              </a:spcBef>
              <a:buSzPct val="70000"/>
            </a:pPr>
            <a:r>
              <a:rPr lang="hu-HU" dirty="0" smtClean="0"/>
              <a:t>standard </a:t>
            </a:r>
            <a:r>
              <a:rPr lang="hu-HU" dirty="0" smtClean="0"/>
              <a:t>elektród-</a:t>
            </a:r>
            <a:r>
              <a:rPr lang="hu-HU" dirty="0" smtClean="0"/>
              <a:t>potenciál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>
              <a:latin typeface="+mj-lt"/>
            </a:endParaRPr>
          </a:p>
          <a:p>
            <a:pPr lvl="1">
              <a:buNone/>
            </a:pPr>
            <a:endParaRPr lang="hu-HU" dirty="0" smtClean="0">
              <a:latin typeface="+mj-lt"/>
            </a:endParaRPr>
          </a:p>
          <a:p>
            <a:pPr lvl="1"/>
            <a:endParaRPr lang="hu-H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400800" y="2209800"/>
            <a:ext cx="7924800" cy="5486400"/>
          </a:xfrm>
        </p:spPr>
        <p:txBody>
          <a:bodyPr>
            <a:normAutofit/>
          </a:bodyPr>
          <a:lstStyle/>
          <a:p>
            <a:r>
              <a:rPr lang="hu-HU" dirty="0" smtClean="0"/>
              <a:t>felépítés</a:t>
            </a:r>
          </a:p>
          <a:p>
            <a:pPr lvl="1"/>
            <a:r>
              <a:rPr lang="hu-HU" sz="2900" dirty="0" smtClean="0"/>
              <a:t>2 elektród:</a:t>
            </a:r>
          </a:p>
          <a:p>
            <a:pPr lvl="2"/>
            <a:r>
              <a:rPr lang="hu-HU" sz="2500" dirty="0" smtClean="0"/>
              <a:t> anód (-)</a:t>
            </a:r>
          </a:p>
          <a:p>
            <a:pPr lvl="2"/>
            <a:r>
              <a:rPr lang="hu-HU" sz="2500" dirty="0" smtClean="0"/>
              <a:t>katód (+)</a:t>
            </a:r>
          </a:p>
          <a:p>
            <a:pPr lvl="1"/>
            <a:r>
              <a:rPr lang="hu-HU" dirty="0" smtClean="0">
                <a:latin typeface="+mj-lt"/>
              </a:rPr>
              <a:t>2 elektrolit oldat</a:t>
            </a:r>
          </a:p>
          <a:p>
            <a:pPr lvl="1"/>
            <a:r>
              <a:rPr lang="hu-HU" dirty="0" smtClean="0">
                <a:latin typeface="+mj-lt"/>
              </a:rPr>
              <a:t>sóhíd</a:t>
            </a:r>
          </a:p>
          <a:p>
            <a:pPr lvl="1"/>
            <a:r>
              <a:rPr lang="hu-HU" dirty="0" smtClean="0">
                <a:latin typeface="+mj-lt"/>
              </a:rPr>
              <a:t>külső áramkör: anód          katód       </a:t>
            </a:r>
            <a:endParaRPr lang="ro-RO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914400"/>
            <a:ext cx="2974850" cy="3352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1201400" y="5562600"/>
            <a:ext cx="8260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800600"/>
            <a:ext cx="5982852" cy="2078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100" b="1" dirty="0" smtClean="0"/>
              <a:t>Galvánelemek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11948160" cy="6080760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Daniell elem</a:t>
            </a:r>
          </a:p>
          <a:p>
            <a:pPr lvl="1"/>
            <a:r>
              <a:rPr lang="hu-HU" dirty="0" smtClean="0"/>
              <a:t>felépítés: Zn/ZnSO</a:t>
            </a:r>
            <a:r>
              <a:rPr lang="hu-HU" baseline="-25000" dirty="0" smtClean="0"/>
              <a:t>4</a:t>
            </a:r>
            <a:r>
              <a:rPr lang="hu-HU" dirty="0" smtClean="0"/>
              <a:t>, Cu/CuSO</a:t>
            </a:r>
            <a:r>
              <a:rPr lang="hu-HU" baseline="-25000" dirty="0" smtClean="0"/>
              <a:t>4</a:t>
            </a:r>
            <a:r>
              <a:rPr lang="hu-HU" dirty="0" smtClean="0"/>
              <a:t>, KCl (sóhíd), áramkör</a:t>
            </a:r>
          </a:p>
          <a:p>
            <a:pPr lvl="1"/>
            <a:r>
              <a:rPr lang="hu-HU" dirty="0" smtClean="0"/>
              <a:t>működés: Zn            Cu</a:t>
            </a:r>
          </a:p>
          <a:p>
            <a:pPr lvl="1"/>
            <a:r>
              <a:rPr lang="hu-HU" dirty="0" smtClean="0">
                <a:latin typeface="+mj-lt"/>
              </a:rPr>
              <a:t>lejátszódó folyamatok:</a:t>
            </a:r>
          </a:p>
          <a:p>
            <a:pPr lvl="2"/>
            <a:r>
              <a:rPr lang="hu-HU" sz="2400" dirty="0" smtClean="0">
                <a:latin typeface="+mj-lt"/>
              </a:rPr>
              <a:t>  anód (-): Zn  - 2e</a:t>
            </a:r>
            <a:r>
              <a:rPr lang="hu-HU" sz="2400" baseline="30000" dirty="0" smtClean="0">
                <a:latin typeface="+mj-lt"/>
              </a:rPr>
              <a:t>-</a:t>
            </a:r>
            <a:r>
              <a:rPr lang="hu-HU" sz="2400" dirty="0" smtClean="0">
                <a:latin typeface="+mj-lt"/>
              </a:rPr>
              <a:t> → Zn</a:t>
            </a:r>
            <a:r>
              <a:rPr lang="hu-HU" sz="2400" baseline="30000" dirty="0" smtClean="0">
                <a:latin typeface="+mj-lt"/>
              </a:rPr>
              <a:t>2+</a:t>
            </a:r>
          </a:p>
          <a:p>
            <a:pPr lvl="2"/>
            <a:r>
              <a:rPr lang="hu-HU" sz="2900" dirty="0" smtClean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katód (+): Cu</a:t>
            </a:r>
            <a:r>
              <a:rPr lang="hu-HU" sz="2400" baseline="30000" dirty="0" smtClean="0">
                <a:latin typeface="+mj-lt"/>
              </a:rPr>
              <a:t>2+ </a:t>
            </a:r>
            <a:r>
              <a:rPr lang="hu-HU" sz="2400" dirty="0" smtClean="0">
                <a:latin typeface="+mj-lt"/>
              </a:rPr>
              <a:t>+ 2e</a:t>
            </a:r>
            <a:r>
              <a:rPr lang="hu-HU" sz="2400" baseline="30000" dirty="0" smtClean="0">
                <a:latin typeface="+mj-lt"/>
              </a:rPr>
              <a:t>-</a:t>
            </a:r>
            <a:r>
              <a:rPr lang="hu-HU" sz="2400" dirty="0" smtClean="0">
                <a:latin typeface="+mj-lt"/>
              </a:rPr>
              <a:t> → Cu</a:t>
            </a:r>
          </a:p>
          <a:p>
            <a:pPr lvl="2"/>
            <a:r>
              <a:rPr lang="hu-HU" sz="2400" dirty="0" smtClean="0"/>
              <a:t>Összesítve: Zn + Cu</a:t>
            </a:r>
            <a:r>
              <a:rPr lang="hu-HU" sz="2400" baseline="30000" dirty="0" smtClean="0"/>
              <a:t>2+</a:t>
            </a:r>
            <a:r>
              <a:rPr lang="hu-HU" sz="2400" baseline="-25000" dirty="0" smtClean="0"/>
              <a:t>(aq)</a:t>
            </a:r>
            <a:r>
              <a:rPr lang="hu-HU" sz="2400" dirty="0" smtClean="0"/>
              <a:t> → Zn</a:t>
            </a:r>
            <a:r>
              <a:rPr lang="hu-HU" sz="2400" baseline="30000" dirty="0" smtClean="0"/>
              <a:t>2+</a:t>
            </a:r>
            <a:r>
              <a:rPr lang="hu-HU" sz="2400" baseline="-25000" dirty="0" smtClean="0"/>
              <a:t>(aq) </a:t>
            </a:r>
            <a:r>
              <a:rPr lang="hu-HU" sz="2400" dirty="0" smtClean="0"/>
              <a:t>+ Cu</a:t>
            </a:r>
          </a:p>
          <a:p>
            <a:pPr lvl="2">
              <a:buNone/>
            </a:pPr>
            <a:endParaRPr lang="hu-HU" sz="1600" dirty="0" smtClean="0"/>
          </a:p>
          <a:p>
            <a:pPr lvl="1"/>
            <a:r>
              <a:rPr lang="hu-HU" dirty="0" smtClean="0"/>
              <a:t>galvánelem ábrázolása:</a:t>
            </a:r>
          </a:p>
          <a:p>
            <a:pPr lvl="1">
              <a:buNone/>
            </a:pPr>
            <a:r>
              <a:rPr lang="hu-HU" dirty="0" smtClean="0"/>
              <a:t>	  (-) Zn/Zn</a:t>
            </a:r>
            <a:r>
              <a:rPr lang="hu-HU" baseline="30000" dirty="0" smtClean="0"/>
              <a:t>2+</a:t>
            </a:r>
            <a:r>
              <a:rPr lang="hu-HU" baseline="-25000" dirty="0" smtClean="0"/>
              <a:t>(aq) </a:t>
            </a:r>
            <a:r>
              <a:rPr lang="hu-HU" dirty="0" smtClean="0"/>
              <a:t>//Cu</a:t>
            </a:r>
            <a:r>
              <a:rPr lang="hu-HU" baseline="30000" dirty="0" smtClean="0"/>
              <a:t>2+</a:t>
            </a:r>
            <a:r>
              <a:rPr lang="hu-HU" baseline="-25000" dirty="0" smtClean="0"/>
              <a:t>(aq) </a:t>
            </a:r>
            <a:r>
              <a:rPr lang="hu-HU" dirty="0" smtClean="0"/>
              <a:t>/Cu (+)</a:t>
            </a:r>
          </a:p>
          <a:p>
            <a:pPr lvl="1">
              <a:buNone/>
            </a:pPr>
            <a:endParaRPr lang="hu-HU" sz="1500" dirty="0" smtClean="0"/>
          </a:p>
          <a:p>
            <a:pPr lvl="1"/>
            <a:r>
              <a:rPr lang="hu-HU" dirty="0" smtClean="0"/>
              <a:t>elektromotoros feszültség: E</a:t>
            </a:r>
            <a:r>
              <a:rPr lang="hu-HU" baseline="30000" dirty="0" smtClean="0"/>
              <a:t>0</a:t>
            </a:r>
            <a:r>
              <a:rPr lang="hu-HU" dirty="0" smtClean="0"/>
              <a:t> = 1,10 V</a:t>
            </a:r>
          </a:p>
          <a:p>
            <a:pPr lvl="1">
              <a:buNone/>
            </a:pPr>
            <a:r>
              <a:rPr lang="hu-HU" dirty="0" smtClean="0">
                <a:solidFill>
                  <a:srgbClr val="7030A0"/>
                </a:solidFill>
              </a:rPr>
              <a:t>	</a:t>
            </a:r>
            <a:endParaRPr lang="ro-RO" dirty="0" smtClean="0"/>
          </a:p>
          <a:p>
            <a:pPr algn="ctr">
              <a:buNone/>
            </a:pPr>
            <a:endParaRPr lang="hu-HU" dirty="0" smtClean="0">
              <a:latin typeface="+mj-lt"/>
            </a:endParaRPr>
          </a:p>
          <a:p>
            <a:pPr lvl="1"/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3657600"/>
            <a:ext cx="4894096" cy="230869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495800" y="2819400"/>
            <a:ext cx="8260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600" b="1" dirty="0" smtClean="0"/>
              <a:t>Galvánelemek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13136880" cy="5638800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Ólomakkumulátor</a:t>
            </a:r>
          </a:p>
          <a:p>
            <a:pPr lvl="1"/>
            <a:r>
              <a:rPr lang="hu-HU" dirty="0" smtClean="0"/>
              <a:t>felépítés: szivacsos ólom</a:t>
            </a:r>
            <a:r>
              <a:rPr lang="en-US" dirty="0" smtClean="0"/>
              <a:t> </a:t>
            </a:r>
            <a:r>
              <a:rPr lang="hu-HU" dirty="0" smtClean="0"/>
              <a:t>/ ólomrács</a:t>
            </a:r>
            <a:r>
              <a:rPr lang="en-US" dirty="0" smtClean="0"/>
              <a:t> </a:t>
            </a:r>
            <a:r>
              <a:rPr lang="hu-HU" dirty="0" smtClean="0"/>
              <a:t>/</a:t>
            </a:r>
            <a:r>
              <a:rPr lang="en-US" dirty="0" smtClean="0"/>
              <a:t> </a:t>
            </a:r>
            <a:r>
              <a:rPr lang="hu-HU" dirty="0" smtClean="0"/>
              <a:t>PbO</a:t>
            </a:r>
            <a:r>
              <a:rPr lang="hu-HU" baseline="-25000" dirty="0" smtClean="0"/>
              <a:t>2 </a:t>
            </a:r>
            <a:r>
              <a:rPr lang="hu-HU" dirty="0" smtClean="0"/>
              <a:t>paszta /</a:t>
            </a:r>
            <a:r>
              <a:rPr lang="en-US" dirty="0" smtClean="0"/>
              <a:t> </a:t>
            </a:r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SO</a:t>
            </a:r>
            <a:r>
              <a:rPr lang="hu-HU" baseline="-25000" dirty="0" smtClean="0"/>
              <a:t>4</a:t>
            </a:r>
            <a:r>
              <a:rPr lang="hu-HU" dirty="0" smtClean="0"/>
              <a:t> oldat</a:t>
            </a:r>
          </a:p>
          <a:p>
            <a:pPr lvl="1"/>
            <a:r>
              <a:rPr lang="hu-HU" dirty="0" smtClean="0"/>
              <a:t>működés: Pb           PbO</a:t>
            </a:r>
            <a:r>
              <a:rPr lang="hu-HU" baseline="-25000" dirty="0" smtClean="0"/>
              <a:t>2</a:t>
            </a:r>
            <a:endParaRPr lang="hu-HU" dirty="0" smtClean="0"/>
          </a:p>
          <a:p>
            <a:pPr lvl="2"/>
            <a:r>
              <a:rPr lang="hu-HU" dirty="0" smtClean="0"/>
              <a:t>lejátszódó folyamatok:</a:t>
            </a:r>
          </a:p>
          <a:p>
            <a:pPr lvl="3"/>
            <a:r>
              <a:rPr lang="hu-HU" dirty="0" smtClean="0"/>
              <a:t>(-): Pb - 2e</a:t>
            </a:r>
            <a:r>
              <a:rPr lang="hu-HU" baseline="30000" dirty="0" smtClean="0"/>
              <a:t>- </a:t>
            </a:r>
            <a:r>
              <a:rPr lang="hu-HU" dirty="0" smtClean="0"/>
              <a:t>+ SO</a:t>
            </a:r>
            <a:r>
              <a:rPr lang="hu-HU" baseline="-25000" dirty="0" smtClean="0"/>
              <a:t>4</a:t>
            </a:r>
            <a:r>
              <a:rPr lang="hu-HU" baseline="30000" dirty="0" smtClean="0"/>
              <a:t>2-</a:t>
            </a:r>
            <a:r>
              <a:rPr lang="hu-HU" dirty="0" smtClean="0"/>
              <a:t> → PbSO</a:t>
            </a:r>
            <a:r>
              <a:rPr lang="hu-HU" baseline="-25000" dirty="0" smtClean="0"/>
              <a:t>4</a:t>
            </a:r>
            <a:endParaRPr lang="hu-HU" baseline="30000" dirty="0" smtClean="0"/>
          </a:p>
          <a:p>
            <a:pPr lvl="3"/>
            <a:r>
              <a:rPr lang="hu-HU" sz="2400" dirty="0" smtClean="0"/>
              <a:t> (+): PbO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 + 2e</a:t>
            </a:r>
            <a:r>
              <a:rPr lang="hu-HU" sz="2400" baseline="30000" dirty="0" smtClean="0"/>
              <a:t>-</a:t>
            </a:r>
            <a:r>
              <a:rPr lang="hu-HU" sz="2400" dirty="0" smtClean="0"/>
              <a:t> + SO</a:t>
            </a:r>
            <a:r>
              <a:rPr lang="hu-HU" sz="2400" baseline="-25000" dirty="0" smtClean="0"/>
              <a:t>4</a:t>
            </a:r>
            <a:r>
              <a:rPr lang="hu-HU" sz="2400" baseline="30000" dirty="0" smtClean="0"/>
              <a:t>2-</a:t>
            </a:r>
            <a:r>
              <a:rPr lang="hu-HU" sz="2400" dirty="0" smtClean="0"/>
              <a:t> + 4H</a:t>
            </a:r>
            <a:r>
              <a:rPr lang="hu-HU" sz="2400" baseline="30000" dirty="0" smtClean="0"/>
              <a:t>+</a:t>
            </a:r>
            <a:r>
              <a:rPr lang="hu-HU" sz="2400" dirty="0" smtClean="0"/>
              <a:t> →  PbSO</a:t>
            </a:r>
            <a:r>
              <a:rPr lang="hu-HU" sz="2400" baseline="-25000" dirty="0" smtClean="0"/>
              <a:t>4</a:t>
            </a:r>
            <a:r>
              <a:rPr lang="hu-HU" sz="2400" dirty="0" smtClean="0"/>
              <a:t> + 2H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O</a:t>
            </a:r>
          </a:p>
          <a:p>
            <a:pPr lvl="3"/>
            <a:r>
              <a:rPr lang="hu-HU" sz="2400" dirty="0" smtClean="0"/>
              <a:t>teljes reakció: Pb + PbO</a:t>
            </a:r>
            <a:r>
              <a:rPr lang="hu-HU" sz="2400" baseline="-25000" dirty="0" smtClean="0"/>
              <a:t>2 </a:t>
            </a:r>
            <a:r>
              <a:rPr lang="hu-HU" sz="2400" dirty="0" smtClean="0"/>
              <a:t>+ 2H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SO</a:t>
            </a:r>
            <a:r>
              <a:rPr lang="hu-HU" sz="2400" baseline="-25000" dirty="0" smtClean="0"/>
              <a:t>4</a:t>
            </a:r>
            <a:r>
              <a:rPr lang="hu-HU" sz="2400" dirty="0" smtClean="0"/>
              <a:t> </a:t>
            </a:r>
            <a:r>
              <a:rPr lang="hu-HU" sz="2400" baseline="-25000" dirty="0" smtClean="0"/>
              <a:t>(aq)</a:t>
            </a:r>
            <a:r>
              <a:rPr lang="hu-HU" sz="2400" dirty="0" smtClean="0"/>
              <a:t> → 2PbSO</a:t>
            </a:r>
            <a:r>
              <a:rPr lang="hu-HU" sz="2400" baseline="-25000" dirty="0" smtClean="0"/>
              <a:t>4</a:t>
            </a:r>
            <a:r>
              <a:rPr lang="hu-HU" sz="2400" baseline="30000" dirty="0" smtClean="0"/>
              <a:t> </a:t>
            </a:r>
            <a:r>
              <a:rPr lang="hu-HU" sz="2400" baseline="-25000" dirty="0" smtClean="0"/>
              <a:t>(aq)</a:t>
            </a:r>
            <a:r>
              <a:rPr lang="hu-HU" sz="2400" dirty="0" smtClean="0"/>
              <a:t> + 2H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O</a:t>
            </a:r>
          </a:p>
          <a:p>
            <a:pPr lvl="3">
              <a:buNone/>
            </a:pPr>
            <a:endParaRPr lang="hu-HU" sz="1400" dirty="0" smtClean="0"/>
          </a:p>
          <a:p>
            <a:pPr lvl="1"/>
            <a:r>
              <a:rPr lang="hu-HU" dirty="0" smtClean="0"/>
              <a:t>galvánelem ábrázolása: </a:t>
            </a:r>
          </a:p>
          <a:p>
            <a:pPr lvl="2"/>
            <a:r>
              <a:rPr lang="hu-HU" dirty="0" smtClean="0"/>
              <a:t>(-)Pb/Pb</a:t>
            </a:r>
            <a:r>
              <a:rPr lang="hu-HU" baseline="30000" dirty="0" smtClean="0"/>
              <a:t>2+ </a:t>
            </a:r>
            <a:r>
              <a:rPr lang="hu-HU" baseline="-25000" dirty="0" smtClean="0"/>
              <a:t>(aq) </a:t>
            </a:r>
            <a:r>
              <a:rPr lang="hu-HU" dirty="0" smtClean="0"/>
              <a:t>//Pb</a:t>
            </a:r>
            <a:r>
              <a:rPr lang="hu-HU" baseline="30000" dirty="0" smtClean="0"/>
              <a:t>4+ </a:t>
            </a:r>
            <a:r>
              <a:rPr lang="hu-HU" dirty="0" smtClean="0"/>
              <a:t>/Pb</a:t>
            </a:r>
            <a:r>
              <a:rPr lang="hu-HU" baseline="30000" dirty="0" smtClean="0"/>
              <a:t>2+</a:t>
            </a:r>
            <a:r>
              <a:rPr lang="hu-HU" baseline="-25000" dirty="0" smtClean="0"/>
              <a:t>(aq) </a:t>
            </a:r>
            <a:r>
              <a:rPr lang="hu-HU" dirty="0" smtClean="0"/>
              <a:t>(+)</a:t>
            </a:r>
          </a:p>
          <a:p>
            <a:pPr lvl="1">
              <a:buNone/>
            </a:pPr>
            <a:endParaRPr lang="hu-HU" sz="1400" dirty="0" smtClean="0"/>
          </a:p>
          <a:p>
            <a:pPr lvl="1"/>
            <a:r>
              <a:rPr lang="hu-HU" dirty="0" smtClean="0"/>
              <a:t>elektromotoros feszültség: E</a:t>
            </a:r>
            <a:r>
              <a:rPr lang="hu-HU" baseline="30000" dirty="0" smtClean="0"/>
              <a:t>0</a:t>
            </a:r>
            <a:r>
              <a:rPr lang="hu-HU" dirty="0" smtClean="0"/>
              <a:t> = 2V</a:t>
            </a:r>
            <a:endParaRPr lang="ro-RO" dirty="0" smtClean="0"/>
          </a:p>
          <a:p>
            <a:pPr lvl="1"/>
            <a:endParaRPr lang="hu-HU" dirty="0" smtClean="0"/>
          </a:p>
          <a:p>
            <a:pPr lvl="2"/>
            <a:endParaRPr lang="hu-HU" sz="2400" dirty="0" smtClean="0"/>
          </a:p>
        </p:txBody>
      </p:sp>
      <p:pic>
        <p:nvPicPr>
          <p:cNvPr id="4" name="Picture 3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5029200"/>
            <a:ext cx="4029106" cy="219456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495800" y="2895600"/>
            <a:ext cx="8260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880</TotalTime>
  <Words>712</Words>
  <Application>Microsoft Office PowerPoint</Application>
  <PresentationFormat>Custom</PresentationFormat>
  <Paragraphs>222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Redox reakciók</vt:lpstr>
      <vt:lpstr>Tartalomjegyzék</vt:lpstr>
      <vt:lpstr>Oxidációs szám</vt:lpstr>
      <vt:lpstr>Redox reakciók</vt:lpstr>
      <vt:lpstr>  Redox reakciók</vt:lpstr>
      <vt:lpstr>Redox reakciók</vt:lpstr>
      <vt:lpstr>Galvánelemek</vt:lpstr>
      <vt:lpstr>Galvánelemek</vt:lpstr>
      <vt:lpstr>Galvánelemek</vt:lpstr>
      <vt:lpstr>Korrózió </vt:lpstr>
      <vt:lpstr>Elektrolízis</vt:lpstr>
      <vt:lpstr>Elektrolízis</vt:lpstr>
      <vt:lpstr>Elektrolízis</vt:lpstr>
      <vt:lpstr>Elektrolízis</vt:lpstr>
      <vt:lpstr>Feladatok</vt:lpstr>
      <vt:lpstr>Feladatok</vt:lpstr>
      <vt:lpstr>Feladatok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reakciók</dc:title>
  <dc:creator>Emo</dc:creator>
  <cp:lastModifiedBy>Emo</cp:lastModifiedBy>
  <cp:revision>78</cp:revision>
  <dcterms:created xsi:type="dcterms:W3CDTF">2020-03-24T08:23:44Z</dcterms:created>
  <dcterms:modified xsi:type="dcterms:W3CDTF">2020-04-01T11:31:10Z</dcterms:modified>
</cp:coreProperties>
</file>