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2" autoAdjust="0"/>
    <p:restoredTop sz="94673" autoAdjust="0"/>
  </p:normalViewPr>
  <p:slideViewPr>
    <p:cSldViewPr>
      <p:cViewPr varScale="1">
        <p:scale>
          <a:sx n="69" d="100"/>
          <a:sy n="69" d="100"/>
        </p:scale>
        <p:origin x="-82" y="-86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657600" y="3749040"/>
            <a:ext cx="9875520" cy="2273234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657600" y="6003986"/>
            <a:ext cx="9875520" cy="1645920"/>
          </a:xfrm>
        </p:spPr>
        <p:txBody>
          <a:bodyPr/>
          <a:lstStyle>
            <a:lvl1pPr marL="0" indent="0" algn="l">
              <a:buNone/>
              <a:defRPr sz="2600" b="1">
                <a:solidFill>
                  <a:schemeClr val="tx2"/>
                </a:solidFill>
              </a:defRPr>
            </a:lvl1pPr>
            <a:lvl2pPr marL="653110" indent="0" algn="ctr">
              <a:buNone/>
            </a:lvl2pPr>
            <a:lvl3pPr marL="1306220" indent="0" algn="ctr">
              <a:buNone/>
            </a:lvl3pPr>
            <a:lvl4pPr marL="1959331" indent="0" algn="ctr">
              <a:buNone/>
            </a:lvl4pPr>
            <a:lvl5pPr marL="2612441" indent="0" algn="ctr">
              <a:buNone/>
            </a:lvl5pPr>
            <a:lvl6pPr marL="3265551" indent="0" algn="ctr">
              <a:buNone/>
            </a:lvl6pPr>
            <a:lvl7pPr marL="3918661" indent="0" algn="ctr">
              <a:buNone/>
            </a:lvl7pPr>
            <a:lvl8pPr marL="4571771" indent="0" algn="ctr">
              <a:buNone/>
            </a:lvl8pPr>
            <a:lvl9pPr marL="5224882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2880594" y="1332716"/>
            <a:ext cx="2743200" cy="609600"/>
          </a:xfrm>
        </p:spPr>
        <p:txBody>
          <a:bodyPr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2055150" y="4941193"/>
            <a:ext cx="4389120" cy="614477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09600" y="0"/>
            <a:ext cx="975360" cy="82296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42138" y="0"/>
            <a:ext cx="167462" cy="82296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584960" y="0"/>
            <a:ext cx="290995" cy="82296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826112" y="0"/>
            <a:ext cx="368448" cy="82296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0150" y="0"/>
            <a:ext cx="0" cy="8229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463040" y="0"/>
            <a:ext cx="0" cy="8229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366579" y="0"/>
            <a:ext cx="0" cy="8229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762624" y="0"/>
            <a:ext cx="0" cy="82296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706880" y="0"/>
            <a:ext cx="0" cy="82296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4582170" y="0"/>
            <a:ext cx="0" cy="82296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950720" y="0"/>
            <a:ext cx="121920" cy="82296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975360" y="4114800"/>
            <a:ext cx="2072640" cy="155448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095411" y="5840102"/>
            <a:ext cx="1026278" cy="769709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745728" y="6600758"/>
            <a:ext cx="219456" cy="1645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662733" y="6945782"/>
            <a:ext cx="438912" cy="3291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3048000" y="5394960"/>
            <a:ext cx="585216" cy="43891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2120870" y="5914442"/>
            <a:ext cx="975360" cy="621029"/>
          </a:xfrm>
        </p:spPr>
        <p:txBody>
          <a:bodyPr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7"/>
            <a:ext cx="2682240" cy="702183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31520" y="1920240"/>
            <a:ext cx="11948160" cy="584850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3474720"/>
            <a:ext cx="9875520" cy="2464308"/>
          </a:xfrm>
        </p:spPr>
        <p:txBody>
          <a:bodyPr/>
          <a:lstStyle>
            <a:lvl1pPr algn="l">
              <a:buNone/>
              <a:defRPr sz="43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6012180"/>
            <a:ext cx="9875520" cy="1645920"/>
          </a:xfrm>
        </p:spPr>
        <p:txBody>
          <a:bodyPr anchor="t"/>
          <a:lstStyle>
            <a:lvl1pPr marL="0" indent="0"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2878410" y="1328318"/>
            <a:ext cx="2743200" cy="609600"/>
          </a:xfrm>
        </p:spPr>
        <p:txBody>
          <a:bodyPr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2055450" y="4937760"/>
            <a:ext cx="4389120" cy="61447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0"/>
            <a:ext cx="975360" cy="82296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42138" y="0"/>
            <a:ext cx="167462" cy="82296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584960" y="0"/>
            <a:ext cx="290995" cy="82296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826112" y="0"/>
            <a:ext cx="368448" cy="82296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0150" y="0"/>
            <a:ext cx="0" cy="8229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63040" y="0"/>
            <a:ext cx="0" cy="8229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366579" y="0"/>
            <a:ext cx="0" cy="8229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762624" y="0"/>
            <a:ext cx="0" cy="82296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706880" y="0"/>
            <a:ext cx="0" cy="82296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950720" y="0"/>
            <a:ext cx="121920" cy="82296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975360" y="4114800"/>
            <a:ext cx="2072640" cy="1554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2119527" y="5840102"/>
            <a:ext cx="1026278" cy="769709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745728" y="6600758"/>
            <a:ext cx="219456" cy="1645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662733" y="6949440"/>
            <a:ext cx="438912" cy="3291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3006464" y="5375866"/>
            <a:ext cx="585216" cy="43891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4556710" y="0"/>
            <a:ext cx="0" cy="82296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2144986" y="5914442"/>
            <a:ext cx="975360" cy="621029"/>
          </a:xfrm>
        </p:spPr>
        <p:txBody>
          <a:bodyPr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31520" y="1920240"/>
            <a:ext cx="5852160" cy="5486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832397" y="1920240"/>
            <a:ext cx="5852160" cy="5486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7660"/>
            <a:ext cx="12070080" cy="13716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31520" y="2834640"/>
            <a:ext cx="5852160" cy="466344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995160" y="2834640"/>
            <a:ext cx="5852160" cy="466344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731520" y="1883664"/>
            <a:ext cx="5852160" cy="79004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9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6949440" y="1883664"/>
            <a:ext cx="5852160" cy="79004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9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4020800" y="0"/>
            <a:ext cx="0" cy="8229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6656832" y="3749040"/>
            <a:ext cx="7571232" cy="731520"/>
          </a:xfrm>
        </p:spPr>
        <p:txBody>
          <a:bodyPr anchor="b"/>
          <a:lstStyle>
            <a:lvl1pPr algn="l">
              <a:buNone/>
              <a:defRPr sz="29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899648" y="329184"/>
            <a:ext cx="2443277" cy="5980176"/>
          </a:xfrm>
        </p:spPr>
        <p:txBody>
          <a:bodyPr/>
          <a:lstStyle>
            <a:lvl1pPr marL="0" indent="0">
              <a:spcBef>
                <a:spcPts val="571"/>
              </a:spcBef>
              <a:spcAft>
                <a:spcPts val="1429"/>
              </a:spcAft>
              <a:buNone/>
              <a:defRPr sz="17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9997440" y="0"/>
            <a:ext cx="0" cy="8229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907674" y="0"/>
            <a:ext cx="0" cy="82296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386560" y="0"/>
            <a:ext cx="0" cy="82296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4142720" y="0"/>
            <a:ext cx="487680" cy="82296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64640" y="0"/>
            <a:ext cx="0" cy="82296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3050317" y="6858000"/>
            <a:ext cx="877824" cy="658368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87680" y="329184"/>
            <a:ext cx="9022080" cy="759317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4020800" y="0"/>
            <a:ext cx="0" cy="8229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050317" y="6858000"/>
            <a:ext cx="877824" cy="658368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6622085" y="3749040"/>
            <a:ext cx="7571232" cy="731520"/>
          </a:xfrm>
        </p:spPr>
        <p:txBody>
          <a:bodyPr anchor="b"/>
          <a:lstStyle>
            <a:lvl1pPr algn="l">
              <a:buNone/>
              <a:defRPr sz="29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875520" cy="82296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46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25277" y="317754"/>
            <a:ext cx="2438400" cy="5947258"/>
          </a:xfrm>
        </p:spPr>
        <p:txBody>
          <a:bodyPr rot="0" spcFirstLastPara="0" vertOverflow="overflow" horzOverflow="overflow" vert="horz" wrap="square" lIns="130622" tIns="65311" rIns="130622" bIns="65311" numCol="1" spcCol="391866" rtlCol="0" fromWordArt="0" anchor="t" anchorCtr="0" forceAA="0" compatLnSpc="1">
            <a:normAutofit/>
          </a:bodyPr>
          <a:lstStyle>
            <a:lvl1pPr marL="0" indent="0">
              <a:spcBef>
                <a:spcPts val="143"/>
              </a:spcBef>
              <a:spcAft>
                <a:spcPts val="571"/>
              </a:spcAft>
              <a:buFontTx/>
              <a:buNone/>
              <a:defRPr sz="17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4386560" y="0"/>
            <a:ext cx="0" cy="822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4142720" y="0"/>
            <a:ext cx="487680" cy="82296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64640" y="0"/>
            <a:ext cx="0" cy="82296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997440" y="0"/>
            <a:ext cx="0" cy="8229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9907674" y="0"/>
            <a:ext cx="0" cy="82296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4020800" y="0"/>
            <a:ext cx="0" cy="8229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1948160" cy="1371600"/>
          </a:xfrm>
          <a:prstGeom prst="rect">
            <a:avLst/>
          </a:prstGeom>
        </p:spPr>
        <p:txBody>
          <a:bodyPr vert="horz" lIns="130622" tIns="65311" rIns="130622" bIns="65311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1948160" cy="5848502"/>
          </a:xfrm>
          <a:prstGeom prst="rect">
            <a:avLst/>
          </a:prstGeom>
        </p:spPr>
        <p:txBody>
          <a:bodyPr vert="horz" lIns="130622" tIns="65311" rIns="130622" bIns="6531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2545568" y="1221412"/>
            <a:ext cx="2414016" cy="614477"/>
          </a:xfrm>
          <a:prstGeom prst="rect">
            <a:avLst/>
          </a:prstGeom>
        </p:spPr>
        <p:txBody>
          <a:bodyPr vert="horz" lIns="130622" tIns="65311" rIns="130622" bIns="65311" anchor="ctr" anchorCtr="0"/>
          <a:lstStyle>
            <a:lvl1pPr algn="r" eaLnBrk="1" latinLnBrk="0" hangingPunct="1">
              <a:defRPr kumimoji="0" sz="1700">
                <a:solidFill>
                  <a:schemeClr val="tx2"/>
                </a:solidFill>
              </a:defRPr>
            </a:lvl1pPr>
          </a:lstStyle>
          <a:p>
            <a:fld id="{0F51C19B-83BF-4C18-B29C-01B0BFC3760A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11824378" y="4411536"/>
            <a:ext cx="3840480" cy="585216"/>
          </a:xfrm>
          <a:prstGeom prst="rect">
            <a:avLst/>
          </a:prstGeom>
        </p:spPr>
        <p:txBody>
          <a:bodyPr vert="horz" lIns="130622" tIns="65311" rIns="130622" bIns="65311" anchor="ctr" anchorCtr="0"/>
          <a:lstStyle>
            <a:lvl1pPr algn="l" eaLnBrk="1" latinLnBrk="0" hangingPunct="1">
              <a:defRPr kumimoji="0" sz="17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21920" y="0"/>
            <a:ext cx="0" cy="82296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4386560" y="0"/>
            <a:ext cx="0" cy="82296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4142720" y="0"/>
            <a:ext cx="487680" cy="82296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264640" y="0"/>
            <a:ext cx="0" cy="82296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622" tIns="65311" rIns="130622" bIns="65311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3050317" y="6858000"/>
            <a:ext cx="877824" cy="658368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3006426" y="6880860"/>
            <a:ext cx="975360" cy="625450"/>
          </a:xfrm>
          <a:prstGeom prst="rect">
            <a:avLst/>
          </a:prstGeom>
        </p:spPr>
        <p:txBody>
          <a:bodyPr vert="horz" lIns="130622" tIns="65311" rIns="130622" bIns="65311" anchor="ctr"/>
          <a:lstStyle>
            <a:lvl1pPr algn="ctr" eaLnBrk="1" latinLnBrk="0" hangingPunct="1">
              <a:defRPr kumimoji="0" sz="2000" b="1">
                <a:solidFill>
                  <a:srgbClr val="FFFFFF"/>
                </a:solidFill>
              </a:defRPr>
            </a:lvl1pPr>
          </a:lstStyle>
          <a:p>
            <a:fld id="{DA02ADF5-FC2D-46F1-B5B5-E444D3DD7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91866" indent="-391866" algn="l" rtl="0" eaLnBrk="1" latinLnBrk="0" hangingPunct="1">
        <a:spcBef>
          <a:spcPts val="857"/>
        </a:spcBef>
        <a:buClr>
          <a:schemeClr val="accent1"/>
        </a:buClr>
        <a:buSzPct val="70000"/>
        <a:buFont typeface="Wingdings"/>
        <a:buChar char="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indent="-391866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indent="-261244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98087" indent="-261244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953" indent="-261244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819" indent="-261244" algn="l" rtl="0" eaLnBrk="1" latinLnBrk="0" hangingPunct="1">
        <a:spcBef>
          <a:spcPct val="20000"/>
        </a:spcBef>
        <a:buClr>
          <a:schemeClr val="accent1"/>
        </a:buClr>
        <a:buChar char="•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6pPr>
      <a:lvl7pPr marL="2873685" indent="-261244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20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265551" indent="-261244" algn="l" rtl="0" eaLnBrk="1" latinLnBrk="0" hangingPunct="1">
        <a:spcBef>
          <a:spcPct val="20000"/>
        </a:spcBef>
        <a:buClr>
          <a:schemeClr val="accent2"/>
        </a:buClr>
        <a:buChar char="•"/>
        <a:defRPr kumimoji="0" sz="20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657417" indent="-261244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20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2743200"/>
            <a:ext cx="9875520" cy="2273234"/>
          </a:xfrm>
        </p:spPr>
        <p:txBody>
          <a:bodyPr>
            <a:normAutofit/>
          </a:bodyPr>
          <a:lstStyle/>
          <a:p>
            <a:r>
              <a:rPr lang="hu-HU" sz="11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Kémiai kötések</a:t>
            </a:r>
            <a:endParaRPr lang="en-US" sz="114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5029200"/>
            <a:ext cx="9875520" cy="1645920"/>
          </a:xfrm>
        </p:spPr>
        <p:txBody>
          <a:bodyPr>
            <a:normAutofit fontScale="92500" lnSpcReduction="20000"/>
          </a:bodyPr>
          <a:lstStyle/>
          <a:p>
            <a:r>
              <a:rPr lang="hu-HU" sz="57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Komplex vegyületek</a:t>
            </a:r>
          </a:p>
          <a:p>
            <a:r>
              <a:rPr lang="hu-HU" sz="57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Gázak</a:t>
            </a:r>
            <a:endParaRPr lang="en-US" sz="57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100" b="1" dirty="0" smtClean="0"/>
              <a:t>Másodlagos kötések</a:t>
            </a:r>
            <a:endParaRPr lang="en-US" sz="5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828800"/>
            <a:ext cx="11948160" cy="5848502"/>
          </a:xfrm>
        </p:spPr>
        <p:txBody>
          <a:bodyPr/>
          <a:lstStyle/>
          <a:p>
            <a:r>
              <a:rPr lang="hu-HU" dirty="0" smtClean="0"/>
              <a:t>hidrogén kötés (hidrogén-híd)</a:t>
            </a:r>
          </a:p>
          <a:p>
            <a:pPr lvl="1"/>
            <a:r>
              <a:rPr lang="hu-HU" dirty="0" smtClean="0"/>
              <a:t>fizikai jellegű kötés</a:t>
            </a:r>
            <a:endParaRPr lang="en-US" dirty="0" smtClean="0"/>
          </a:p>
          <a:p>
            <a:pPr lvl="1"/>
            <a:r>
              <a:rPr lang="hu-HU" dirty="0" smtClean="0"/>
              <a:t>molekulák között jön létre: HF, H</a:t>
            </a:r>
            <a:r>
              <a:rPr lang="hu-HU" baseline="-25000" dirty="0" smtClean="0"/>
              <a:t>2</a:t>
            </a:r>
            <a:r>
              <a:rPr lang="hu-HU" dirty="0" smtClean="0"/>
              <a:t>O, NH</a:t>
            </a:r>
            <a:r>
              <a:rPr lang="hu-HU" baseline="-25000" dirty="0" smtClean="0"/>
              <a:t>3</a:t>
            </a:r>
            <a:endParaRPr lang="en-US" dirty="0" smtClean="0"/>
          </a:p>
          <a:p>
            <a:endParaRPr lang="hu-H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hu-HU" sz="1400" dirty="0" smtClean="0"/>
          </a:p>
          <a:p>
            <a:r>
              <a:rPr lang="hu-HU" dirty="0" smtClean="0"/>
              <a:t>víz tulajdonságai: </a:t>
            </a:r>
          </a:p>
          <a:p>
            <a:pPr lvl="1"/>
            <a:r>
              <a:rPr lang="hu-HU" dirty="0" smtClean="0"/>
              <a:t> magas o.p, f.p.</a:t>
            </a:r>
            <a:endParaRPr lang="en-US" dirty="0" smtClean="0"/>
          </a:p>
          <a:p>
            <a:pPr lvl="1"/>
            <a:r>
              <a:rPr lang="hu-HU" dirty="0" smtClean="0"/>
              <a:t>laza szerkezetű jég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Picture1.png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90800" y="3810000"/>
            <a:ext cx="3901440" cy="1280160"/>
          </a:xfrm>
          <a:prstGeom prst="rect">
            <a:avLst/>
          </a:prstGeom>
        </p:spPr>
      </p:pic>
      <p:pic>
        <p:nvPicPr>
          <p:cNvPr id="5" name="Picture 4" descr="Picture2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53200" y="3810000"/>
            <a:ext cx="6172200" cy="3215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dirty="0" smtClean="0"/>
              <a:t>Gázhalmazállapot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524000"/>
            <a:ext cx="6934200" cy="548640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molekulákból állnak: CO</a:t>
            </a:r>
            <a:r>
              <a:rPr lang="hu-HU" sz="3200" baseline="-25000" dirty="0" smtClean="0"/>
              <a:t>2</a:t>
            </a:r>
            <a:r>
              <a:rPr lang="hu-HU" sz="3200" dirty="0" smtClean="0"/>
              <a:t>, O</a:t>
            </a:r>
            <a:r>
              <a:rPr lang="hu-HU" sz="3200" baseline="-25000" dirty="0" smtClean="0"/>
              <a:t>2</a:t>
            </a:r>
            <a:r>
              <a:rPr lang="hu-HU" sz="3200" dirty="0" smtClean="0"/>
              <a:t>, N</a:t>
            </a:r>
            <a:r>
              <a:rPr lang="hu-HU" sz="3200" baseline="-25000" dirty="0" smtClean="0"/>
              <a:t>2</a:t>
            </a:r>
            <a:endParaRPr lang="en-US" sz="3200" dirty="0" smtClean="0"/>
          </a:p>
          <a:p>
            <a:r>
              <a:rPr lang="hu-HU" sz="3200" dirty="0" smtClean="0"/>
              <a:t>közöttük gyenge másodlagos kötések</a:t>
            </a:r>
            <a:endParaRPr lang="en-US" sz="3200" dirty="0" smtClean="0"/>
          </a:p>
          <a:p>
            <a:r>
              <a:rPr lang="hu-HU" sz="3200" dirty="0" smtClean="0"/>
              <a:t>állapothatározók</a:t>
            </a:r>
            <a:endParaRPr lang="en-US" sz="3200" dirty="0" smtClean="0"/>
          </a:p>
          <a:p>
            <a:pPr lvl="2">
              <a:buNone/>
            </a:pPr>
            <a:r>
              <a:rPr lang="hu-HU" dirty="0" smtClean="0"/>
              <a:t>p- nyomás, atm</a:t>
            </a:r>
            <a:endParaRPr lang="en-US" dirty="0" smtClean="0"/>
          </a:p>
          <a:p>
            <a:pPr lvl="2">
              <a:buNone/>
            </a:pPr>
            <a:r>
              <a:rPr lang="hu-HU" dirty="0" smtClean="0"/>
              <a:t>V- térfogat, L</a:t>
            </a:r>
            <a:endParaRPr lang="en-US" dirty="0" smtClean="0"/>
          </a:p>
          <a:p>
            <a:pPr lvl="2">
              <a:buNone/>
            </a:pPr>
            <a:r>
              <a:rPr lang="hu-HU" dirty="0" smtClean="0"/>
              <a:t>T- hőmérséklet, K </a:t>
            </a:r>
          </a:p>
          <a:p>
            <a:pPr lvl="2">
              <a:buNone/>
            </a:pPr>
            <a:r>
              <a:rPr lang="hu-HU" dirty="0" smtClean="0"/>
              <a:t>		T(K) = t(</a:t>
            </a:r>
            <a:r>
              <a:rPr lang="hu-HU" baseline="30000" dirty="0" smtClean="0"/>
              <a:t>o</a:t>
            </a:r>
            <a:r>
              <a:rPr lang="hu-HU" dirty="0" smtClean="0"/>
              <a:t>C) + 273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6705600" y="2895600"/>
            <a:ext cx="60198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i="1" dirty="0" smtClean="0"/>
              <a:t>Állapotegyenlet: </a:t>
            </a:r>
            <a:r>
              <a:rPr lang="hu-HU" dirty="0" smtClean="0">
                <a:solidFill>
                  <a:srgbClr val="FF0000"/>
                </a:solidFill>
              </a:rPr>
              <a:t>p</a:t>
            </a:r>
            <a:r>
              <a:rPr lang="hu-HU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dirty="0" smtClean="0">
                <a:solidFill>
                  <a:srgbClr val="FF0000"/>
                </a:solidFill>
              </a:rPr>
              <a:t>V =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/>
                <a:cs typeface="Times New Roman"/>
              </a:rPr>
              <a:t>υ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hu-HU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dirty="0" smtClean="0">
                <a:solidFill>
                  <a:srgbClr val="FF0000"/>
                </a:solidFill>
              </a:rPr>
              <a:t>R</a:t>
            </a:r>
            <a:r>
              <a:rPr lang="hu-HU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dirty="0" smtClean="0">
                <a:solidFill>
                  <a:srgbClr val="FF0000"/>
                </a:solidFill>
              </a:rPr>
              <a:t>T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783733" lvl="3" indent="-391866">
              <a:spcBef>
                <a:spcPts val="857"/>
              </a:spcBef>
              <a:buClr>
                <a:schemeClr val="accent1"/>
              </a:buClr>
              <a:buSzPct val="70000"/>
              <a:buNone/>
            </a:pPr>
            <a:r>
              <a:rPr lang="hu-HU" dirty="0" smtClean="0">
                <a:latin typeface="Times New Roman"/>
                <a:cs typeface="Times New Roman"/>
              </a:rPr>
              <a:t>	</a:t>
            </a:r>
            <a:r>
              <a:rPr lang="el-GR" dirty="0" smtClean="0">
                <a:latin typeface="Times New Roman"/>
                <a:cs typeface="Times New Roman"/>
              </a:rPr>
              <a:t>υ </a:t>
            </a:r>
            <a:r>
              <a:rPr lang="hu-HU" dirty="0" smtClean="0"/>
              <a:t>-mólszám, </a:t>
            </a:r>
            <a:r>
              <a:rPr lang="el-GR" dirty="0" smtClean="0">
                <a:latin typeface="Times New Roman"/>
                <a:cs typeface="Times New Roman"/>
              </a:rPr>
              <a:t>υ </a:t>
            </a:r>
            <a:r>
              <a:rPr lang="hu-HU" dirty="0" smtClean="0"/>
              <a:t>=       , mol</a:t>
            </a:r>
          </a:p>
          <a:p>
            <a:pPr marL="783733" lvl="3" indent="-391866">
              <a:spcBef>
                <a:spcPts val="857"/>
              </a:spcBef>
              <a:buClr>
                <a:schemeClr val="accent1"/>
              </a:buClr>
              <a:buSzPct val="70000"/>
              <a:buNone/>
            </a:pPr>
            <a:r>
              <a:rPr lang="hu-HU" dirty="0" smtClean="0"/>
              <a:t>	m- tömeg, g</a:t>
            </a:r>
          </a:p>
          <a:p>
            <a:pPr marL="783733" lvl="3" indent="-391866">
              <a:spcBef>
                <a:spcPts val="857"/>
              </a:spcBef>
              <a:buClr>
                <a:schemeClr val="accent1"/>
              </a:buClr>
              <a:buSzPct val="70000"/>
              <a:buNone/>
            </a:pPr>
            <a:r>
              <a:rPr lang="hu-HU" dirty="0" smtClean="0"/>
              <a:t>	M- móltömeg, g/mol</a:t>
            </a:r>
          </a:p>
          <a:p>
            <a:pPr marL="783733" lvl="3" indent="-391866">
              <a:lnSpc>
                <a:spcPct val="150000"/>
              </a:lnSpc>
              <a:spcBef>
                <a:spcPts val="857"/>
              </a:spcBef>
              <a:buClr>
                <a:schemeClr val="accent1"/>
              </a:buClr>
              <a:buSzPct val="70000"/>
              <a:buNone/>
            </a:pPr>
            <a:r>
              <a:rPr lang="hu-HU" dirty="0" smtClean="0"/>
              <a:t>	R- egyetemes gázállandó,</a:t>
            </a:r>
          </a:p>
          <a:p>
            <a:pPr marL="783733" lvl="3" indent="-391866">
              <a:lnSpc>
                <a:spcPct val="150000"/>
              </a:lnSpc>
              <a:spcBef>
                <a:spcPts val="857"/>
              </a:spcBef>
              <a:buClr>
                <a:schemeClr val="accent1"/>
              </a:buClr>
              <a:buSzPct val="70000"/>
              <a:buNone/>
            </a:pPr>
            <a:r>
              <a:rPr lang="hu-HU" dirty="0" smtClean="0"/>
              <a:t>	 R = 0,082 l</a:t>
            </a:r>
            <a:r>
              <a:rPr lang="hu-HU" dirty="0" smtClean="0">
                <a:latin typeface="Times New Roman"/>
                <a:cs typeface="Times New Roman"/>
              </a:rPr>
              <a:t>·</a:t>
            </a:r>
            <a:r>
              <a:rPr lang="hu-HU" dirty="0" smtClean="0"/>
              <a:t>atm/mol</a:t>
            </a:r>
            <a:r>
              <a:rPr lang="hu-HU" dirty="0" smtClean="0">
                <a:latin typeface="Times New Roman"/>
                <a:cs typeface="Times New Roman"/>
              </a:rPr>
              <a:t>·</a:t>
            </a:r>
            <a:r>
              <a:rPr lang="hu-HU" dirty="0" smtClean="0"/>
              <a:t>K</a:t>
            </a:r>
          </a:p>
          <a:p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63860" cy="53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82200" y="4114800"/>
            <a:ext cx="490130" cy="683177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75286"/>
            <a:ext cx="263860" cy="93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100" b="1" dirty="0" smtClean="0"/>
              <a:t>Gázhalmazállapot</a:t>
            </a:r>
            <a:endParaRPr lang="en-US" sz="5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905000"/>
            <a:ext cx="11948160" cy="5848502"/>
          </a:xfrm>
        </p:spPr>
        <p:txBody>
          <a:bodyPr/>
          <a:lstStyle/>
          <a:p>
            <a:r>
              <a:rPr lang="hu-HU" i="1" dirty="0" smtClean="0"/>
              <a:t>Avogadro törvénye</a:t>
            </a:r>
          </a:p>
          <a:p>
            <a:pPr lvl="1"/>
            <a:r>
              <a:rPr lang="hu-HU" dirty="0" smtClean="0"/>
              <a:t> azonos p, T, </a:t>
            </a:r>
            <a:r>
              <a:rPr lang="el-GR" dirty="0" smtClean="0">
                <a:latin typeface="Times New Roman"/>
                <a:cs typeface="Times New Roman"/>
              </a:rPr>
              <a:t>υ</a:t>
            </a:r>
            <a:r>
              <a:rPr lang="hu-HU" dirty="0" smtClean="0"/>
              <a:t>          azonos V</a:t>
            </a:r>
            <a:endParaRPr lang="en-US" dirty="0" smtClean="0"/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V</a:t>
            </a:r>
            <a:r>
              <a:rPr lang="hu-HU" baseline="-25000" dirty="0" smtClean="0">
                <a:solidFill>
                  <a:srgbClr val="FF0000"/>
                </a:solidFill>
              </a:rPr>
              <a:t>o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22,4 l/mol </a:t>
            </a:r>
            <a:r>
              <a:rPr lang="hu-HU" dirty="0" smtClean="0"/>
              <a:t>(n.k.        </a:t>
            </a:r>
            <a:r>
              <a:rPr lang="en-US" dirty="0" smtClean="0"/>
              <a:t>  </a:t>
            </a:r>
            <a:r>
              <a:rPr lang="hu-HU" dirty="0" smtClean="0"/>
              <a:t>p= 1 atm, T= 273K, </a:t>
            </a:r>
            <a:r>
              <a:rPr lang="el-GR" dirty="0" smtClean="0">
                <a:latin typeface="Times New Roman"/>
                <a:cs typeface="Times New Roman"/>
              </a:rPr>
              <a:t>υ </a:t>
            </a:r>
            <a:r>
              <a:rPr lang="hu-HU" dirty="0" smtClean="0"/>
              <a:t>= 1 mol)</a:t>
            </a:r>
            <a:endParaRPr lang="en-US" dirty="0" smtClean="0"/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=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/>
                <a:cs typeface="Times New Roman"/>
              </a:rPr>
              <a:t>υ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hu-HU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dirty="0" smtClean="0">
                <a:solidFill>
                  <a:srgbClr val="FF0000"/>
                </a:solidFill>
              </a:rPr>
              <a:t>V</a:t>
            </a:r>
            <a:r>
              <a:rPr lang="hu-HU" baseline="-25000" dirty="0" smtClean="0">
                <a:solidFill>
                  <a:srgbClr val="FF0000"/>
                </a:solidFill>
              </a:rPr>
              <a:t>o</a:t>
            </a:r>
          </a:p>
          <a:p>
            <a:pPr lvl="1">
              <a:buNone/>
            </a:pPr>
            <a:endParaRPr lang="en-US" dirty="0" smtClean="0"/>
          </a:p>
          <a:p>
            <a:r>
              <a:rPr lang="hu-HU" i="1" dirty="0" smtClean="0"/>
              <a:t>A mol</a:t>
            </a:r>
          </a:p>
          <a:p>
            <a:pPr lvl="1"/>
            <a:r>
              <a:rPr lang="hu-HU" dirty="0" smtClean="0"/>
              <a:t>anyagmennyiség</a:t>
            </a:r>
            <a:endParaRPr lang="en-US" dirty="0" smtClean="0"/>
          </a:p>
          <a:p>
            <a:pPr lvl="1"/>
            <a:r>
              <a:rPr lang="hu-HU" dirty="0" smtClean="0"/>
              <a:t>Avogadro szám, </a:t>
            </a:r>
            <a:r>
              <a:rPr lang="hu-HU" dirty="0" smtClean="0">
                <a:solidFill>
                  <a:srgbClr val="FF0000"/>
                </a:solidFill>
              </a:rPr>
              <a:t>N</a:t>
            </a:r>
            <a:r>
              <a:rPr lang="hu-HU" baseline="-25000" dirty="0" smtClean="0">
                <a:solidFill>
                  <a:srgbClr val="FF0000"/>
                </a:solidFill>
              </a:rPr>
              <a:t>A </a:t>
            </a:r>
            <a:r>
              <a:rPr lang="hu-HU" dirty="0" smtClean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6,022</a:t>
            </a:r>
            <a:r>
              <a:rPr lang="hu-HU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dirty="0" smtClean="0">
                <a:solidFill>
                  <a:srgbClr val="FF0000"/>
                </a:solidFill>
              </a:rPr>
              <a:t>10</a:t>
            </a:r>
            <a:r>
              <a:rPr lang="hu-HU" baseline="30000" dirty="0" smtClean="0">
                <a:solidFill>
                  <a:srgbClr val="FF0000"/>
                </a:solidFill>
              </a:rPr>
              <a:t>23</a:t>
            </a:r>
            <a:r>
              <a:rPr lang="hu-HU" dirty="0" smtClean="0">
                <a:solidFill>
                  <a:srgbClr val="FF0000"/>
                </a:solidFill>
              </a:rPr>
              <a:t> részecske/mol</a:t>
            </a:r>
          </a:p>
          <a:p>
            <a:pPr lvl="1"/>
            <a:r>
              <a:rPr lang="el-GR" dirty="0" smtClean="0">
                <a:latin typeface="Times New Roman"/>
                <a:cs typeface="Times New Roman"/>
              </a:rPr>
              <a:t>υ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hu-HU" dirty="0" smtClean="0"/>
              <a:t>= m/M, </a:t>
            </a:r>
            <a:r>
              <a:rPr lang="el-GR" dirty="0" smtClean="0">
                <a:latin typeface="Times New Roman"/>
                <a:cs typeface="Times New Roman"/>
              </a:rPr>
              <a:t>υ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hu-HU" dirty="0" smtClean="0">
                <a:latin typeface="Times New Roman"/>
                <a:cs typeface="Times New Roman"/>
              </a:rPr>
              <a:t>= V/V</a:t>
            </a:r>
            <a:r>
              <a:rPr lang="hu-HU" baseline="-25000" dirty="0" smtClean="0">
                <a:latin typeface="Times New Roman"/>
                <a:cs typeface="Times New Roman"/>
              </a:rPr>
              <a:t>o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334000" y="2667000"/>
            <a:ext cx="749808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248400" y="3200400"/>
            <a:ext cx="749808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dirty="0" smtClean="0"/>
              <a:t>Feladatok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295400"/>
            <a:ext cx="12649200" cy="6781800"/>
          </a:xfrm>
        </p:spPr>
        <p:txBody>
          <a:bodyPr>
            <a:noAutofit/>
          </a:bodyPr>
          <a:lstStyle/>
          <a:p>
            <a:r>
              <a:rPr lang="hu-HU" sz="2400" dirty="0" smtClean="0"/>
              <a:t>A. tétel, 2. kijelentés: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apoláris</a:t>
            </a:r>
            <a:r>
              <a:rPr lang="en-US" sz="2400" dirty="0" smtClean="0"/>
              <a:t> </a:t>
            </a:r>
            <a:r>
              <a:rPr lang="en-US" sz="2400" dirty="0" err="1" smtClean="0"/>
              <a:t>kovalens</a:t>
            </a:r>
            <a:r>
              <a:rPr lang="en-US" sz="2400" dirty="0" smtClean="0"/>
              <a:t> </a:t>
            </a:r>
            <a:r>
              <a:rPr lang="en-US" sz="2400" dirty="0" err="1" smtClean="0"/>
              <a:t>kötés</a:t>
            </a:r>
            <a:r>
              <a:rPr lang="en-US" sz="2400" dirty="0" smtClean="0"/>
              <a:t> </a:t>
            </a:r>
            <a:r>
              <a:rPr lang="en-US" sz="2400" dirty="0" err="1" smtClean="0"/>
              <a:t>különböző</a:t>
            </a:r>
            <a:r>
              <a:rPr lang="en-US" sz="2400" dirty="0" smtClean="0"/>
              <a:t> </a:t>
            </a:r>
            <a:r>
              <a:rPr lang="en-US" sz="2400" dirty="0" err="1" smtClean="0"/>
              <a:t>kémiai</a:t>
            </a:r>
            <a:r>
              <a:rPr lang="en-US" sz="2400" dirty="0" smtClean="0"/>
              <a:t> </a:t>
            </a:r>
            <a:r>
              <a:rPr lang="en-US" sz="2400" dirty="0" err="1" smtClean="0"/>
              <a:t>jellegű</a:t>
            </a:r>
            <a:r>
              <a:rPr lang="en-US" sz="2400" dirty="0" smtClean="0"/>
              <a:t> </a:t>
            </a:r>
            <a:r>
              <a:rPr lang="en-US" sz="2400" dirty="0" err="1" smtClean="0"/>
              <a:t>elemek</a:t>
            </a:r>
            <a:r>
              <a:rPr lang="en-US" sz="2400" dirty="0" smtClean="0"/>
              <a:t> </a:t>
            </a:r>
            <a:r>
              <a:rPr lang="en-US" sz="2400" dirty="0" err="1" smtClean="0"/>
              <a:t>atomjai</a:t>
            </a:r>
            <a:r>
              <a:rPr lang="en-US" sz="2400" dirty="0" smtClean="0"/>
              <a:t> </a:t>
            </a:r>
            <a:r>
              <a:rPr lang="en-US" sz="2400" dirty="0" err="1" smtClean="0"/>
              <a:t>között</a:t>
            </a:r>
            <a:r>
              <a:rPr lang="en-US" sz="2400" dirty="0" smtClean="0"/>
              <a:t> </a:t>
            </a:r>
            <a:r>
              <a:rPr lang="en-US" sz="2400" dirty="0" err="1" smtClean="0"/>
              <a:t>valósul</a:t>
            </a:r>
            <a:r>
              <a:rPr lang="en-US" sz="2400" dirty="0" smtClean="0"/>
              <a:t> meg</a:t>
            </a:r>
            <a:r>
              <a:rPr lang="hu-HU" sz="2400" dirty="0" smtClean="0"/>
              <a:t>.</a:t>
            </a:r>
          </a:p>
          <a:p>
            <a:pPr>
              <a:buNone/>
            </a:pPr>
            <a:r>
              <a:rPr lang="hu-HU" sz="2400" dirty="0" smtClean="0">
                <a:solidFill>
                  <a:srgbClr val="FF0000"/>
                </a:solidFill>
              </a:rPr>
              <a:t>			</a:t>
            </a:r>
            <a:r>
              <a:rPr lang="en-US" sz="2400" dirty="0" err="1" smtClean="0">
                <a:solidFill>
                  <a:srgbClr val="FF0000"/>
                </a:solidFill>
              </a:rPr>
              <a:t>Hamis</a:t>
            </a:r>
            <a:endParaRPr lang="en-US" sz="2400" dirty="0" smtClean="0"/>
          </a:p>
          <a:p>
            <a:r>
              <a:rPr lang="ro-RO" sz="2400" dirty="0" smtClean="0"/>
              <a:t>B. tétel, 4. feladat: A  Schweizer reagens központi fémionjának oxidációs száma:</a:t>
            </a:r>
            <a:endParaRPr lang="en-US" sz="2400" dirty="0" smtClean="0"/>
          </a:p>
          <a:p>
            <a:pPr>
              <a:buNone/>
            </a:pPr>
            <a:r>
              <a:rPr lang="ro-RO" sz="2400" b="1" dirty="0" smtClean="0"/>
              <a:t>      a. </a:t>
            </a:r>
            <a:r>
              <a:rPr lang="ro-RO" sz="2400" dirty="0" smtClean="0"/>
              <a:t>-1;			</a:t>
            </a:r>
            <a:r>
              <a:rPr lang="ro-RO" sz="2400" b="1" dirty="0" smtClean="0"/>
              <a:t>c. </a:t>
            </a:r>
            <a:r>
              <a:rPr lang="ro-RO" sz="2400" dirty="0" smtClean="0"/>
              <a:t>+2;</a:t>
            </a:r>
            <a:endParaRPr lang="en-US" sz="2400" dirty="0" smtClean="0"/>
          </a:p>
          <a:p>
            <a:pPr>
              <a:buNone/>
            </a:pPr>
            <a:r>
              <a:rPr lang="hu-HU" sz="2400" b="1" dirty="0" smtClean="0"/>
              <a:t>      </a:t>
            </a:r>
            <a:r>
              <a:rPr lang="en-US" sz="2400" b="1" dirty="0" smtClean="0"/>
              <a:t>b. </a:t>
            </a:r>
            <a:r>
              <a:rPr lang="en-US" sz="2400" dirty="0" smtClean="0"/>
              <a:t>-2;			</a:t>
            </a:r>
            <a:r>
              <a:rPr lang="en-US" sz="2400" b="1" dirty="0" smtClean="0"/>
              <a:t>d. </a:t>
            </a:r>
            <a:r>
              <a:rPr lang="en-US" sz="2400" dirty="0" smtClean="0"/>
              <a:t>+1.</a:t>
            </a:r>
          </a:p>
          <a:p>
            <a:pPr lvl="1">
              <a:buNone/>
            </a:pPr>
            <a:r>
              <a:rPr lang="hu-HU" sz="2400" dirty="0" smtClean="0"/>
              <a:t>		</a:t>
            </a:r>
            <a:r>
              <a:rPr lang="en-US" sz="2400" dirty="0" err="1" smtClean="0"/>
              <a:t>Helyes</a:t>
            </a:r>
            <a:r>
              <a:rPr lang="en-US" sz="2400" dirty="0" smtClean="0"/>
              <a:t> </a:t>
            </a:r>
            <a:r>
              <a:rPr lang="en-US" sz="2400" dirty="0" err="1" smtClean="0"/>
              <a:t>válasz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c.</a:t>
            </a:r>
            <a:endParaRPr lang="hu-HU" sz="24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sz="2400" dirty="0" smtClean="0"/>
          </a:p>
          <a:p>
            <a:r>
              <a:rPr lang="en-US" sz="2400" dirty="0" smtClean="0"/>
              <a:t> </a:t>
            </a:r>
            <a:r>
              <a:rPr lang="ro-RO" sz="2400" dirty="0" smtClean="0"/>
              <a:t> B. tétel, 5. feladat: A  CO</a:t>
            </a:r>
            <a:r>
              <a:rPr lang="ro-RO" sz="2400" baseline="-25000" dirty="0" smtClean="0"/>
              <a:t>2</a:t>
            </a:r>
            <a:r>
              <a:rPr lang="ro-RO" sz="2400" dirty="0" smtClean="0"/>
              <a:t>, HCl, NH</a:t>
            </a:r>
            <a:r>
              <a:rPr lang="ro-RO" sz="2400" baseline="-25000" dirty="0" smtClean="0"/>
              <a:t>4</a:t>
            </a:r>
            <a:r>
              <a:rPr lang="ro-RO" sz="2400" baseline="30000" dirty="0" smtClean="0"/>
              <a:t>+</a:t>
            </a:r>
            <a:r>
              <a:rPr lang="ro-RO" sz="2400" dirty="0" smtClean="0"/>
              <a:t> és H</a:t>
            </a:r>
            <a:r>
              <a:rPr lang="ro-RO" sz="2400" baseline="-25000" dirty="0" smtClean="0"/>
              <a:t>2</a:t>
            </a:r>
            <a:r>
              <a:rPr lang="ro-RO" sz="2400" dirty="0" smtClean="0"/>
              <a:t>O kémiai anyagok közös tulajdonsága: </a:t>
            </a:r>
          </a:p>
          <a:p>
            <a:pPr marL="653110" indent="-653110">
              <a:buNone/>
            </a:pPr>
            <a:r>
              <a:rPr lang="ro-RO" sz="2400" b="1" dirty="0" smtClean="0"/>
              <a:t>a. </a:t>
            </a:r>
            <a:r>
              <a:rPr lang="ro-RO" sz="2400" dirty="0" smtClean="0"/>
              <a:t>standard körülmények között gázneműek;	      </a:t>
            </a:r>
            <a:r>
              <a:rPr lang="ro-RO" sz="2400" b="1" dirty="0" smtClean="0"/>
              <a:t>c. </a:t>
            </a:r>
            <a:r>
              <a:rPr lang="ro-RO" sz="2400" dirty="0" smtClean="0"/>
              <a:t>elektron cserével jönnek létre;</a:t>
            </a:r>
            <a:endParaRPr lang="hu-HU" sz="2400" dirty="0" smtClean="0"/>
          </a:p>
          <a:p>
            <a:pPr marL="653110" indent="-653110">
              <a:buNone/>
            </a:pPr>
            <a:r>
              <a:rPr lang="hu-HU" sz="2400" b="1" dirty="0" smtClean="0"/>
              <a:t>b. </a:t>
            </a:r>
            <a:r>
              <a:rPr lang="en-US" sz="2400" dirty="0" smtClean="0"/>
              <a:t>standard k</a:t>
            </a:r>
            <a:r>
              <a:rPr lang="hu-HU" sz="2400" dirty="0" smtClean="0"/>
              <a:t>ö</a:t>
            </a:r>
            <a:r>
              <a:rPr lang="en-US" sz="2400" dirty="0" err="1" smtClean="0"/>
              <a:t>rülmények</a:t>
            </a:r>
            <a:r>
              <a:rPr lang="en-US" sz="2400" dirty="0" smtClean="0"/>
              <a:t> </a:t>
            </a:r>
            <a:r>
              <a:rPr lang="en-US" sz="2400" dirty="0" err="1" smtClean="0"/>
              <a:t>között</a:t>
            </a:r>
            <a:r>
              <a:rPr lang="en-US" sz="2400" dirty="0" smtClean="0"/>
              <a:t> </a:t>
            </a:r>
            <a:r>
              <a:rPr lang="en-US" sz="2400" dirty="0" err="1" smtClean="0"/>
              <a:t>folyadékok</a:t>
            </a:r>
            <a:r>
              <a:rPr lang="en-US" sz="2400" dirty="0" smtClean="0"/>
              <a:t>;</a:t>
            </a:r>
            <a:r>
              <a:rPr lang="hu-HU" sz="2400" dirty="0" smtClean="0"/>
              <a:t> 	      </a:t>
            </a:r>
            <a:r>
              <a:rPr lang="en-US" sz="2400" b="1" dirty="0" smtClean="0"/>
              <a:t>d. </a:t>
            </a:r>
            <a:r>
              <a:rPr lang="en-US" sz="2400" dirty="0" err="1" smtClean="0"/>
              <a:t>elektronok</a:t>
            </a:r>
            <a:r>
              <a:rPr lang="en-US" sz="2400" dirty="0" smtClean="0"/>
              <a:t> </a:t>
            </a:r>
            <a:r>
              <a:rPr lang="en-US" sz="2400" dirty="0" err="1" smtClean="0"/>
              <a:t>közössé</a:t>
            </a:r>
            <a:r>
              <a:rPr lang="en-US" sz="2400" dirty="0" smtClean="0"/>
              <a:t> </a:t>
            </a:r>
            <a:r>
              <a:rPr lang="en-US" sz="2400" dirty="0" err="1" smtClean="0"/>
              <a:t>tételével</a:t>
            </a:r>
            <a:r>
              <a:rPr lang="en-US" sz="2400" dirty="0" smtClean="0"/>
              <a:t> </a:t>
            </a:r>
            <a:r>
              <a:rPr lang="en-US" sz="2400" dirty="0" err="1" smtClean="0"/>
              <a:t>jönnek</a:t>
            </a:r>
            <a:r>
              <a:rPr lang="en-US" sz="2400" dirty="0" smtClean="0"/>
              <a:t> </a:t>
            </a:r>
            <a:r>
              <a:rPr lang="hu-HU" sz="2400" dirty="0" smtClean="0"/>
              <a:t>								</a:t>
            </a:r>
            <a:r>
              <a:rPr lang="en-US" sz="2400" dirty="0" err="1" smtClean="0"/>
              <a:t>létre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hu-HU" sz="2400" dirty="0" smtClean="0"/>
              <a:t>			</a:t>
            </a:r>
            <a:r>
              <a:rPr lang="en-US" sz="2400" dirty="0" err="1" smtClean="0"/>
              <a:t>Helyes</a:t>
            </a:r>
            <a:r>
              <a:rPr lang="en-US" sz="2400" dirty="0" smtClean="0"/>
              <a:t> </a:t>
            </a:r>
            <a:r>
              <a:rPr lang="en-US" sz="2400" dirty="0" err="1" smtClean="0"/>
              <a:t>válasz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dirty="0" smtClean="0"/>
              <a:t>Feladatok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295400"/>
            <a:ext cx="11948160" cy="5848502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D</a:t>
            </a:r>
            <a:r>
              <a:rPr lang="hu-HU" sz="2400" dirty="0" smtClean="0"/>
              <a:t>.</a:t>
            </a:r>
            <a:r>
              <a:rPr lang="en-US" sz="2400" dirty="0" smtClean="0"/>
              <a:t> </a:t>
            </a:r>
            <a:r>
              <a:rPr lang="en-US" sz="2400" dirty="0" err="1" smtClean="0"/>
              <a:t>tétel</a:t>
            </a:r>
            <a:r>
              <a:rPr lang="en-US" sz="2400" dirty="0" smtClean="0"/>
              <a:t>,  3.</a:t>
            </a:r>
            <a:r>
              <a:rPr lang="hu-HU" sz="2400" dirty="0" smtClean="0"/>
              <a:t> </a:t>
            </a:r>
            <a:r>
              <a:rPr lang="en-US" sz="2400" dirty="0" err="1" smtClean="0"/>
              <a:t>feladat</a:t>
            </a:r>
            <a:r>
              <a:rPr lang="hu-HU" sz="2400" dirty="0" smtClean="0"/>
              <a:t>: </a:t>
            </a:r>
            <a:r>
              <a:rPr lang="en-US" sz="2400" b="1" dirty="0" smtClean="0"/>
              <a:t>a.</a:t>
            </a:r>
            <a:r>
              <a:rPr lang="en-US" sz="2400" dirty="0" smtClean="0"/>
              <a:t> </a:t>
            </a:r>
            <a:r>
              <a:rPr lang="en-US" sz="2400" dirty="0" err="1" smtClean="0"/>
              <a:t>Modellezze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oxigén</a:t>
            </a:r>
            <a:r>
              <a:rPr lang="en-US" sz="2400" dirty="0" smtClean="0"/>
              <a:t> atom </a:t>
            </a:r>
            <a:r>
              <a:rPr lang="en-US" sz="2400" dirty="0" err="1" smtClean="0"/>
              <a:t>ionizációs</a:t>
            </a:r>
            <a:r>
              <a:rPr lang="en-US" sz="2400" dirty="0" smtClean="0"/>
              <a:t> </a:t>
            </a:r>
            <a:r>
              <a:rPr lang="en-US" sz="2400" dirty="0" err="1" smtClean="0"/>
              <a:t>folyamatát</a:t>
            </a:r>
            <a:r>
              <a:rPr lang="en-US" sz="2400" dirty="0" smtClean="0"/>
              <a:t>, </a:t>
            </a:r>
            <a:r>
              <a:rPr lang="en-US" sz="2400" dirty="0" err="1" smtClean="0"/>
              <a:t>felhasználva</a:t>
            </a:r>
            <a:r>
              <a:rPr lang="en-US" sz="2400" dirty="0" smtClean="0"/>
              <a:t> a </a:t>
            </a:r>
            <a:r>
              <a:rPr lang="en-US" sz="2400" dirty="0" err="1" smtClean="0"/>
              <a:t>kémiai</a:t>
            </a:r>
            <a:r>
              <a:rPr lang="en-US" sz="2400" dirty="0" smtClean="0"/>
              <a:t> </a:t>
            </a:r>
            <a:r>
              <a:rPr lang="en-US" sz="2400" dirty="0" err="1" smtClean="0"/>
              <a:t>elem</a:t>
            </a:r>
            <a:r>
              <a:rPr lang="en-US" sz="2400" dirty="0" smtClean="0"/>
              <a:t> </a:t>
            </a:r>
            <a:r>
              <a:rPr lang="en-US" sz="2400" dirty="0" err="1" smtClean="0"/>
              <a:t>vegyjelét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pontokat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elektronok</a:t>
            </a:r>
            <a:r>
              <a:rPr lang="en-US" sz="2400" dirty="0" smtClean="0"/>
              <a:t> </a:t>
            </a:r>
            <a:r>
              <a:rPr lang="en-US" sz="2400" dirty="0" err="1" smtClean="0"/>
              <a:t>ábrázolására</a:t>
            </a:r>
            <a:r>
              <a:rPr lang="en-US" sz="2400" dirty="0" smtClean="0"/>
              <a:t>!	</a:t>
            </a:r>
          </a:p>
          <a:p>
            <a:pPr lvl="1">
              <a:buNone/>
            </a:pPr>
            <a:r>
              <a:rPr lang="hu-HU" sz="2400" dirty="0" smtClean="0"/>
              <a:t>	</a:t>
            </a:r>
            <a:r>
              <a:rPr lang="en-US" sz="2400" dirty="0" smtClean="0"/>
              <a:t>Z</a:t>
            </a:r>
            <a:r>
              <a:rPr lang="hu-HU" sz="2400" dirty="0" smtClean="0"/>
              <a:t> </a:t>
            </a:r>
            <a:r>
              <a:rPr lang="en-US" sz="2400" dirty="0" smtClean="0"/>
              <a:t>=</a:t>
            </a:r>
            <a:r>
              <a:rPr lang="hu-HU" sz="2400" dirty="0" smtClean="0"/>
              <a:t> </a:t>
            </a:r>
            <a:r>
              <a:rPr lang="en-US" sz="2400" dirty="0" smtClean="0"/>
              <a:t>8  </a:t>
            </a:r>
            <a:r>
              <a:rPr lang="hu-HU" sz="2400" dirty="0" smtClean="0"/>
              <a:t>           </a:t>
            </a:r>
            <a:r>
              <a:rPr lang="en-US" sz="2400" dirty="0" smtClean="0"/>
              <a:t>1s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2s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2p</a:t>
            </a:r>
            <a:r>
              <a:rPr lang="en-US" sz="2400" baseline="30000" dirty="0" smtClean="0"/>
              <a:t>4</a:t>
            </a:r>
            <a:r>
              <a:rPr lang="hu-HU" sz="2400" baseline="30000" dirty="0" smtClean="0"/>
              <a:t> </a:t>
            </a:r>
            <a:r>
              <a:rPr lang="hu-HU" sz="2400" dirty="0" smtClean="0"/>
              <a:t>              utolsó héjon 6 e</a:t>
            </a:r>
            <a:r>
              <a:rPr lang="hu-HU" sz="2400" baseline="30000" dirty="0" smtClean="0"/>
              <a:t>-</a:t>
            </a:r>
          </a:p>
          <a:p>
            <a:pPr lvl="1">
              <a:buNone/>
            </a:pPr>
            <a:endParaRPr lang="hu-HU" sz="2400" baseline="30000" dirty="0" smtClean="0"/>
          </a:p>
          <a:p>
            <a:pPr lvl="1">
              <a:buNone/>
            </a:pPr>
            <a:r>
              <a:rPr lang="en-US" sz="2400" dirty="0" smtClean="0"/>
              <a:t>						</a:t>
            </a:r>
          </a:p>
          <a:p>
            <a:pPr algn="just"/>
            <a:r>
              <a:rPr lang="hu-HU" sz="2400" b="1" dirty="0" smtClean="0"/>
              <a:t>b. </a:t>
            </a:r>
            <a:r>
              <a:rPr lang="hu-HU" sz="2400" dirty="0" smtClean="0"/>
              <a:t> </a:t>
            </a:r>
            <a:r>
              <a:rPr lang="en-US" sz="2400" dirty="0" err="1" smtClean="0"/>
              <a:t>Írja</a:t>
            </a:r>
            <a:r>
              <a:rPr lang="en-US" sz="2400" dirty="0" smtClean="0"/>
              <a:t> le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oxid</a:t>
            </a:r>
            <a:r>
              <a:rPr lang="en-US" sz="2400" dirty="0" smtClean="0"/>
              <a:t> ion </a:t>
            </a:r>
            <a:r>
              <a:rPr lang="en-US" sz="2400" dirty="0" err="1" smtClean="0"/>
              <a:t>elektron</a:t>
            </a:r>
            <a:r>
              <a:rPr lang="hu-HU" sz="2400" dirty="0" smtClean="0"/>
              <a:t>- </a:t>
            </a:r>
            <a:r>
              <a:rPr lang="en-US" sz="2400" dirty="0" err="1" smtClean="0"/>
              <a:t>szerkezetét</a:t>
            </a:r>
            <a:r>
              <a:rPr lang="hu-HU" sz="2400" dirty="0" smtClean="0"/>
              <a:t>!</a:t>
            </a:r>
          </a:p>
          <a:p>
            <a:pPr marL="783732" lvl="2" algn="just">
              <a:spcBef>
                <a:spcPts val="857"/>
              </a:spcBef>
              <a:buSzPct val="70000"/>
              <a:buNone/>
            </a:pPr>
            <a:r>
              <a:rPr lang="hu-HU" sz="2400" dirty="0" smtClean="0">
                <a:solidFill>
                  <a:srgbClr val="FF0000"/>
                </a:solidFill>
              </a:rPr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1s</a:t>
            </a:r>
            <a:r>
              <a:rPr lang="en-US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2s</a:t>
            </a:r>
            <a:r>
              <a:rPr lang="en-US" sz="2400" baseline="30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2p</a:t>
            </a:r>
            <a:r>
              <a:rPr lang="en-US" sz="2400" baseline="30000" dirty="0" smtClean="0">
                <a:solidFill>
                  <a:srgbClr val="FF0000"/>
                </a:solidFill>
              </a:rPr>
              <a:t>6 </a:t>
            </a:r>
            <a:endParaRPr lang="hu-HU" sz="2400" baseline="30000" dirty="0" smtClean="0">
              <a:solidFill>
                <a:srgbClr val="FF0000"/>
              </a:solidFill>
            </a:endParaRPr>
          </a:p>
          <a:p>
            <a:pPr algn="just"/>
            <a:endParaRPr lang="hu-HU" sz="2400" dirty="0" smtClean="0"/>
          </a:p>
          <a:p>
            <a:pPr algn="just"/>
            <a:r>
              <a:rPr lang="en-US" sz="2400" dirty="0" smtClean="0"/>
              <a:t>G</a:t>
            </a:r>
            <a:r>
              <a:rPr lang="hu-HU" sz="2400" dirty="0" smtClean="0"/>
              <a:t>.</a:t>
            </a:r>
            <a:r>
              <a:rPr lang="en-US" sz="2400" dirty="0" smtClean="0"/>
              <a:t> </a:t>
            </a:r>
            <a:r>
              <a:rPr lang="hu-HU" sz="2400" dirty="0" err="1" smtClean="0"/>
              <a:t>t</a:t>
            </a:r>
            <a:r>
              <a:rPr lang="en-US" sz="2400" dirty="0" err="1" smtClean="0"/>
              <a:t>étel</a:t>
            </a:r>
            <a:r>
              <a:rPr lang="hu-HU" sz="2400" dirty="0" smtClean="0"/>
              <a:t>,</a:t>
            </a:r>
            <a:r>
              <a:rPr lang="en-US" sz="2400" dirty="0" smtClean="0"/>
              <a:t> 5.feladat: </a:t>
            </a:r>
            <a:r>
              <a:rPr lang="en-US" sz="2400" dirty="0" err="1" smtClean="0"/>
              <a:t>Írja</a:t>
            </a:r>
            <a:r>
              <a:rPr lang="en-US" sz="2400" dirty="0" smtClean="0"/>
              <a:t> le </a:t>
            </a:r>
            <a:r>
              <a:rPr lang="en-US" sz="2400" dirty="0" err="1" smtClean="0"/>
              <a:t>egy</a:t>
            </a:r>
            <a:r>
              <a:rPr lang="en-US" sz="2400" dirty="0" smtClean="0"/>
              <a:t> </a:t>
            </a:r>
            <a:r>
              <a:rPr lang="en-US" sz="2400" dirty="0" err="1" smtClean="0"/>
              <a:t>komplex</a:t>
            </a:r>
            <a:r>
              <a:rPr lang="en-US" sz="2400" dirty="0" smtClean="0"/>
              <a:t> </a:t>
            </a:r>
            <a:r>
              <a:rPr lang="en-US" sz="2400" dirty="0" err="1" smtClean="0"/>
              <a:t>vegyület</a:t>
            </a:r>
            <a:r>
              <a:rPr lang="en-US" sz="2400" dirty="0" smtClean="0"/>
              <a:t> </a:t>
            </a:r>
            <a:r>
              <a:rPr lang="en-US" sz="2400" dirty="0" err="1" smtClean="0"/>
              <a:t>vegyi</a:t>
            </a:r>
            <a:r>
              <a:rPr lang="en-US" sz="2400" dirty="0" smtClean="0"/>
              <a:t> </a:t>
            </a:r>
            <a:r>
              <a:rPr lang="en-US" sz="2400" dirty="0" err="1" smtClean="0"/>
              <a:t>képletét</a:t>
            </a:r>
            <a:r>
              <a:rPr lang="en-US" sz="2400" dirty="0" smtClean="0"/>
              <a:t>, </a:t>
            </a:r>
            <a:r>
              <a:rPr lang="en-US" sz="2400" dirty="0" err="1" smtClean="0"/>
              <a:t>melyben</a:t>
            </a:r>
            <a:r>
              <a:rPr lang="en-US" sz="2400" dirty="0" smtClean="0"/>
              <a:t> a </a:t>
            </a:r>
            <a:r>
              <a:rPr lang="en-US" sz="2400" dirty="0" err="1" smtClean="0"/>
              <a:t>ligandumok</a:t>
            </a:r>
            <a:r>
              <a:rPr lang="en-US" sz="2400" dirty="0" smtClean="0"/>
              <a:t> </a:t>
            </a:r>
            <a:r>
              <a:rPr lang="en-US" sz="2400" dirty="0" err="1" smtClean="0"/>
              <a:t>ammónia</a:t>
            </a:r>
            <a:r>
              <a:rPr lang="en-US" sz="2400" dirty="0" smtClean="0"/>
              <a:t> </a:t>
            </a:r>
            <a:r>
              <a:rPr lang="en-US" sz="2400" dirty="0" err="1" smtClean="0"/>
              <a:t>molekulák</a:t>
            </a:r>
            <a:r>
              <a:rPr lang="hu-HU" sz="2400" dirty="0" smtClean="0"/>
              <a:t>!</a:t>
            </a:r>
            <a:endParaRPr lang="en-US" sz="2400" dirty="0" smtClean="0"/>
          </a:p>
          <a:p>
            <a:pPr lvl="1">
              <a:buNone/>
            </a:pPr>
            <a:r>
              <a:rPr lang="hu-HU" sz="2400" dirty="0" smtClean="0"/>
              <a:t>	Például: </a:t>
            </a:r>
            <a:r>
              <a:rPr lang="hu-HU" sz="2400" dirty="0" smtClean="0">
                <a:solidFill>
                  <a:srgbClr val="FF0000"/>
                </a:solidFill>
              </a:rPr>
              <a:t>[Ag(NH</a:t>
            </a:r>
            <a:r>
              <a:rPr lang="hu-HU" sz="2400" baseline="-25000" dirty="0" smtClean="0">
                <a:solidFill>
                  <a:srgbClr val="FF0000"/>
                </a:solidFill>
              </a:rPr>
              <a:t>3</a:t>
            </a:r>
            <a:r>
              <a:rPr lang="hu-HU" sz="2400" dirty="0" smtClean="0">
                <a:solidFill>
                  <a:srgbClr val="FF0000"/>
                </a:solidFill>
              </a:rPr>
              <a:t>)</a:t>
            </a:r>
            <a:r>
              <a:rPr lang="hu-HU" sz="2400" baseline="-25000" dirty="0" smtClean="0">
                <a:solidFill>
                  <a:srgbClr val="FF0000"/>
                </a:solidFill>
              </a:rPr>
              <a:t>2</a:t>
            </a:r>
            <a:r>
              <a:rPr lang="hu-HU" sz="2400" dirty="0" smtClean="0">
                <a:solidFill>
                  <a:srgbClr val="FF0000"/>
                </a:solidFill>
              </a:rPr>
              <a:t>](OH)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400" dirty="0" smtClean="0"/>
              <a:t>				</a:t>
            </a:r>
          </a:p>
          <a:p>
            <a:pPr lv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9753600" y="2438400"/>
            <a:ext cx="2781541" cy="7546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ight Arrow 4"/>
          <p:cNvSpPr/>
          <p:nvPr/>
        </p:nvSpPr>
        <p:spPr>
          <a:xfrm>
            <a:off x="3200400" y="2667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638800" y="2667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8991600" y="2667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smtClean="0"/>
              <a:t>Feladatok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1524000"/>
            <a:ext cx="11948160" cy="5848502"/>
          </a:xfrm>
        </p:spPr>
        <p:txBody>
          <a:bodyPr>
            <a:normAutofit/>
          </a:bodyPr>
          <a:lstStyle/>
          <a:p>
            <a:pPr algn="just"/>
            <a:r>
              <a:rPr lang="ro-RO" sz="2400" dirty="0" smtClean="0"/>
              <a:t>D. tétel,  4. feladat: </a:t>
            </a:r>
            <a:r>
              <a:rPr lang="ro-RO" sz="2400" b="1" dirty="0" smtClean="0"/>
              <a:t>a. </a:t>
            </a:r>
            <a:r>
              <a:rPr lang="ro-RO" sz="2400" dirty="0" smtClean="0"/>
              <a:t>Modellezze a kémiai kötést a klór molekulában! Használja a kémiai elem vegyjelét és pontokkal ábrázolja az elektronokat!</a:t>
            </a:r>
            <a:endParaRPr lang="en-US" sz="2400" dirty="0" smtClean="0"/>
          </a:p>
          <a:p>
            <a:pPr algn="just">
              <a:buNone/>
            </a:pPr>
            <a:endParaRPr lang="ro-RO" sz="2400" dirty="0" smtClean="0"/>
          </a:p>
          <a:p>
            <a:pPr algn="just">
              <a:buNone/>
            </a:pPr>
            <a:r>
              <a:rPr lang="ro-RO" sz="2400" dirty="0" smtClean="0"/>
              <a:t> </a:t>
            </a:r>
            <a:r>
              <a:rPr lang="ro-RO" sz="2400" b="1" dirty="0" smtClean="0"/>
              <a:t> </a:t>
            </a:r>
            <a:r>
              <a:rPr lang="en-US" sz="2400" b="1" dirty="0" smtClean="0"/>
              <a:t>		</a:t>
            </a:r>
            <a:r>
              <a:rPr lang="hu-HU" sz="2400" b="1" dirty="0" smtClean="0"/>
              <a:t>   </a:t>
            </a:r>
            <a:r>
              <a:rPr lang="hu-HU" sz="2400" dirty="0" smtClean="0"/>
              <a:t> Z = 17              1s</a:t>
            </a:r>
            <a:r>
              <a:rPr lang="hu-HU" sz="2400" b="1" baseline="30000" dirty="0" smtClean="0"/>
              <a:t>2</a:t>
            </a:r>
            <a:r>
              <a:rPr lang="hu-HU" sz="2400" dirty="0" smtClean="0"/>
              <a:t>2s</a:t>
            </a:r>
            <a:r>
              <a:rPr lang="hu-HU" sz="2400" baseline="30000" dirty="0" smtClean="0"/>
              <a:t>2</a:t>
            </a:r>
            <a:r>
              <a:rPr lang="hu-HU" sz="2400" dirty="0" smtClean="0"/>
              <a:t>2p</a:t>
            </a:r>
            <a:r>
              <a:rPr lang="hu-HU" sz="2400" baseline="30000" dirty="0" smtClean="0"/>
              <a:t>6</a:t>
            </a:r>
            <a:r>
              <a:rPr lang="hu-HU" sz="2400" dirty="0" smtClean="0"/>
              <a:t>3s</a:t>
            </a:r>
            <a:r>
              <a:rPr lang="hu-HU" sz="2400" baseline="30000" dirty="0" smtClean="0"/>
              <a:t>2</a:t>
            </a:r>
            <a:r>
              <a:rPr lang="hu-HU" sz="2400" dirty="0" smtClean="0"/>
              <a:t>3p</a:t>
            </a:r>
            <a:r>
              <a:rPr lang="hu-HU" sz="2400" baseline="30000" dirty="0" smtClean="0"/>
              <a:t>5</a:t>
            </a:r>
            <a:r>
              <a:rPr lang="hu-HU" sz="2400" dirty="0" smtClean="0"/>
              <a:t>              </a:t>
            </a:r>
            <a:r>
              <a:rPr lang="en-US" sz="2400" dirty="0" err="1" smtClean="0"/>
              <a:t>utolsó</a:t>
            </a:r>
            <a:r>
              <a:rPr lang="en-US" sz="2400" dirty="0" smtClean="0"/>
              <a:t> </a:t>
            </a:r>
            <a:r>
              <a:rPr lang="en-US" sz="2400" dirty="0" err="1" smtClean="0"/>
              <a:t>héjon</a:t>
            </a:r>
            <a:r>
              <a:rPr lang="en-US" sz="2400" dirty="0" smtClean="0"/>
              <a:t> 7 </a:t>
            </a:r>
            <a:r>
              <a:rPr lang="en-US" sz="2400" dirty="0" err="1" smtClean="0"/>
              <a:t>elektron</a:t>
            </a:r>
            <a:r>
              <a:rPr lang="en-US" sz="2400" dirty="0" smtClean="0"/>
              <a:t> 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ro-RO" sz="2400" b="1" dirty="0" smtClean="0"/>
              <a:t>b. </a:t>
            </a:r>
            <a:r>
              <a:rPr lang="ro-RO" sz="2400" dirty="0" smtClean="0"/>
              <a:t>Jegyezze le a kémiai kötés típusát és polaritását a klór molekula esetében!</a:t>
            </a:r>
            <a:endParaRPr lang="en-US" sz="2400" dirty="0" smtClean="0"/>
          </a:p>
          <a:p>
            <a:pPr lvl="1">
              <a:buNone/>
            </a:pPr>
            <a:r>
              <a:rPr lang="hu-HU" sz="2400" dirty="0" smtClean="0"/>
              <a:t>	</a:t>
            </a:r>
            <a:r>
              <a:rPr lang="en-US" sz="2400" dirty="0" smtClean="0"/>
              <a:t>	</a:t>
            </a:r>
            <a:r>
              <a:rPr lang="hu-HU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err="1" smtClean="0">
                <a:solidFill>
                  <a:srgbClr val="FF0000"/>
                </a:solidFill>
              </a:rPr>
              <a:t>poláris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kovalens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kötés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fără titlu.bmp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800600" y="3810000"/>
            <a:ext cx="22860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ight Arrow 4"/>
          <p:cNvSpPr/>
          <p:nvPr/>
        </p:nvSpPr>
        <p:spPr>
          <a:xfrm>
            <a:off x="3657600" y="3048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086600" y="3048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962400" y="41148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dirty="0" smtClean="0"/>
              <a:t>Feladatok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143000"/>
            <a:ext cx="12649200" cy="6248400"/>
          </a:xfrm>
        </p:spPr>
        <p:txBody>
          <a:bodyPr>
            <a:noAutofit/>
          </a:bodyPr>
          <a:lstStyle/>
          <a:p>
            <a:pPr algn="just"/>
            <a:r>
              <a:rPr lang="ro-RO" sz="2400" dirty="0" smtClean="0"/>
              <a:t>G. tétel, 2.feladat: A metángáz tökéletlen égésekor keletkező szén-monoxidot szén-dioxiddá alakítják át. A reakció egyenlete:  </a:t>
            </a:r>
            <a:endParaRPr lang="en-US" sz="2400" dirty="0" smtClean="0"/>
          </a:p>
          <a:p>
            <a:pPr>
              <a:buNone/>
            </a:pPr>
            <a:r>
              <a:rPr lang="ro-RO" sz="2400" dirty="0" smtClean="0"/>
              <a:t>			CO + 1/2O</a:t>
            </a:r>
            <a:r>
              <a:rPr lang="ro-RO" sz="2400" baseline="-25000" dirty="0" smtClean="0"/>
              <a:t>2</a:t>
            </a:r>
            <a:r>
              <a:rPr lang="ro-RO" sz="2400" dirty="0" smtClean="0"/>
              <a:t> → CO</a:t>
            </a:r>
            <a:r>
              <a:rPr lang="ro-RO" sz="2400" baseline="-25000" dirty="0" smtClean="0"/>
              <a:t>2</a:t>
            </a:r>
            <a:endParaRPr lang="en-US" sz="2400" dirty="0" smtClean="0"/>
          </a:p>
          <a:p>
            <a:pPr algn="just">
              <a:buNone/>
            </a:pPr>
            <a:r>
              <a:rPr lang="hu-HU" sz="2400" dirty="0" smtClean="0"/>
              <a:t>      </a:t>
            </a:r>
            <a:r>
              <a:rPr lang="en-US" sz="2400" dirty="0" err="1" smtClean="0"/>
              <a:t>Határozza</a:t>
            </a:r>
            <a:r>
              <a:rPr lang="en-US" sz="2400" dirty="0" smtClean="0"/>
              <a:t> meg a </a:t>
            </a:r>
            <a:r>
              <a:rPr lang="en-US" sz="2400" dirty="0" err="1" smtClean="0"/>
              <a:t>reakcióegyenlet</a:t>
            </a:r>
            <a:r>
              <a:rPr lang="en-US" sz="2400" dirty="0" smtClean="0"/>
              <a:t>  </a:t>
            </a:r>
            <a:r>
              <a:rPr lang="en-US" sz="2400" dirty="0" err="1" smtClean="0"/>
              <a:t>alapján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 50 mol</a:t>
            </a:r>
            <a:r>
              <a:rPr lang="hu-HU" sz="2400" dirty="0" smtClean="0"/>
              <a:t> </a:t>
            </a:r>
            <a:r>
              <a:rPr lang="en-US" sz="2400" dirty="0" err="1" smtClean="0"/>
              <a:t>szén-dioxid</a:t>
            </a:r>
            <a:r>
              <a:rPr lang="en-US" sz="2400" dirty="0" smtClean="0"/>
              <a:t> </a:t>
            </a:r>
            <a:r>
              <a:rPr lang="en-US" sz="2400" dirty="0" err="1" smtClean="0"/>
              <a:t>előállításához</a:t>
            </a:r>
            <a:r>
              <a:rPr lang="en-US" sz="2400" dirty="0" smtClean="0"/>
              <a:t> </a:t>
            </a:r>
            <a:r>
              <a:rPr lang="en-US" sz="2400" dirty="0" err="1" smtClean="0"/>
              <a:t>sztöchiometrikusan</a:t>
            </a:r>
            <a:r>
              <a:rPr lang="en-US" sz="2400" dirty="0" smtClean="0"/>
              <a:t> </a:t>
            </a:r>
            <a:r>
              <a:rPr lang="en-US" sz="2400" dirty="0" err="1" smtClean="0"/>
              <a:t>szükséges</a:t>
            </a:r>
            <a:r>
              <a:rPr lang="en-US" sz="2400" dirty="0" smtClean="0"/>
              <a:t> </a:t>
            </a:r>
            <a:r>
              <a:rPr lang="en-US" sz="2400" dirty="0" err="1" smtClean="0"/>
              <a:t>oxigén</a:t>
            </a:r>
            <a:r>
              <a:rPr lang="en-US" sz="2400" dirty="0" smtClean="0"/>
              <a:t> </a:t>
            </a:r>
            <a:r>
              <a:rPr lang="en-US" sz="2400" dirty="0" err="1" smtClean="0"/>
              <a:t>térfogatát</a:t>
            </a:r>
            <a:r>
              <a:rPr lang="en-US" sz="2400" dirty="0" smtClean="0"/>
              <a:t> </a:t>
            </a:r>
            <a:r>
              <a:rPr lang="en-US" sz="2400" dirty="0" err="1" smtClean="0"/>
              <a:t>literben</a:t>
            </a:r>
            <a:r>
              <a:rPr lang="en-US" sz="2400" dirty="0" smtClean="0"/>
              <a:t> 37°C </a:t>
            </a:r>
            <a:r>
              <a:rPr lang="en-US" sz="2400" dirty="0" err="1" smtClean="0"/>
              <a:t>hőmérsékleten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 3,1 </a:t>
            </a:r>
            <a:r>
              <a:rPr lang="en-US" sz="2400" dirty="0" err="1" smtClean="0"/>
              <a:t>atm</a:t>
            </a:r>
            <a:r>
              <a:rPr lang="en-US" sz="2400" dirty="0" smtClean="0"/>
              <a:t> </a:t>
            </a:r>
            <a:r>
              <a:rPr lang="en-US" sz="2400" dirty="0" err="1" smtClean="0"/>
              <a:t>nyomáson</a:t>
            </a:r>
            <a:r>
              <a:rPr lang="en-US" sz="2400" dirty="0" smtClean="0"/>
              <a:t>!</a:t>
            </a:r>
          </a:p>
          <a:p>
            <a:pPr>
              <a:buNone/>
            </a:pPr>
            <a:r>
              <a:rPr lang="en-US" sz="2400" dirty="0" smtClean="0"/>
              <a:t> </a:t>
            </a:r>
            <a:r>
              <a:rPr lang="ro-RO" sz="2400" dirty="0" smtClean="0"/>
              <a:t> 			       CO + 1/2O</a:t>
            </a:r>
            <a:r>
              <a:rPr lang="ro-RO" sz="2400" baseline="-25000" dirty="0" smtClean="0"/>
              <a:t>2</a:t>
            </a:r>
            <a:r>
              <a:rPr lang="ro-RO" sz="2400" dirty="0" smtClean="0"/>
              <a:t> → CO</a:t>
            </a:r>
            <a:r>
              <a:rPr lang="ro-RO" sz="2400" baseline="-25000" dirty="0" smtClean="0"/>
              <a:t>2</a:t>
            </a:r>
            <a:endParaRPr lang="en-US" sz="2400" dirty="0" smtClean="0"/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en-US" sz="2400" dirty="0" smtClean="0"/>
              <a:t>	1 mol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……………………………..1/2 mol O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en-US" sz="2400" dirty="0" smtClean="0"/>
              <a:t>	50 mol 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……………………………. </a:t>
            </a:r>
            <a:r>
              <a:rPr lang="hu-HU" sz="2400" dirty="0" smtClean="0"/>
              <a:t>x mol O</a:t>
            </a:r>
            <a:r>
              <a:rPr lang="hu-HU" sz="2400" baseline="-25000" dirty="0" smtClean="0"/>
              <a:t>2</a:t>
            </a:r>
          </a:p>
          <a:p>
            <a:pPr>
              <a:buNone/>
            </a:pPr>
            <a:r>
              <a:rPr lang="hu-HU" sz="2400" dirty="0" smtClean="0">
                <a:solidFill>
                  <a:srgbClr val="FF0000"/>
                </a:solidFill>
              </a:rPr>
              <a:t>						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= 25 mol O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en-US" sz="2400" dirty="0" smtClean="0"/>
              <a:t>T= 37</a:t>
            </a:r>
            <a:r>
              <a:rPr lang="hu-HU" sz="2400" baseline="30000" dirty="0" smtClean="0"/>
              <a:t>o</a:t>
            </a:r>
            <a:r>
              <a:rPr lang="hu-HU" sz="2400" dirty="0" smtClean="0"/>
              <a:t>C </a:t>
            </a:r>
            <a:r>
              <a:rPr lang="en-US" sz="2400" dirty="0" smtClean="0"/>
              <a:t>+</a:t>
            </a:r>
            <a:r>
              <a:rPr lang="hu-HU" sz="2400" dirty="0" smtClean="0"/>
              <a:t> </a:t>
            </a:r>
            <a:r>
              <a:rPr lang="en-US" sz="2400" dirty="0" smtClean="0"/>
              <a:t>273 = 310 K                                 </a:t>
            </a:r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en-US" sz="2400" dirty="0" smtClean="0"/>
              <a:t>p= 3,1 </a:t>
            </a:r>
            <a:r>
              <a:rPr lang="en-US" sz="2400" dirty="0" err="1" smtClean="0"/>
              <a:t>atm</a:t>
            </a:r>
            <a:r>
              <a:rPr lang="hu-HU" sz="2400" dirty="0" smtClean="0"/>
              <a:t>				          </a:t>
            </a:r>
            <a:endParaRPr lang="en-US" sz="2400" dirty="0" smtClean="0"/>
          </a:p>
          <a:p>
            <a:pPr>
              <a:buNone/>
            </a:pPr>
            <a:r>
              <a:rPr lang="hu-HU" sz="2400" dirty="0" smtClean="0">
                <a:latin typeface="Times New Roman"/>
                <a:cs typeface="Times New Roman"/>
              </a:rPr>
              <a:t>    </a:t>
            </a:r>
            <a:r>
              <a:rPr lang="el-GR" sz="2400" dirty="0" smtClean="0">
                <a:latin typeface="Times New Roman"/>
                <a:cs typeface="Times New Roman"/>
              </a:rPr>
              <a:t> υ </a:t>
            </a:r>
            <a:r>
              <a:rPr lang="en-US" sz="2400" dirty="0" smtClean="0"/>
              <a:t>= 25 mol</a:t>
            </a:r>
            <a:r>
              <a:rPr lang="hu-HU" sz="2400" dirty="0" smtClean="0"/>
              <a:t>				</a:t>
            </a:r>
            <a:endParaRPr lang="en-US" sz="2400" dirty="0" smtClean="0"/>
          </a:p>
          <a:p>
            <a:pPr>
              <a:buNone/>
            </a:pPr>
            <a:r>
              <a:rPr lang="hu-HU" sz="2400" dirty="0" smtClean="0"/>
              <a:t>	</a:t>
            </a:r>
            <a:r>
              <a:rPr lang="en-US" sz="2400" dirty="0" smtClean="0"/>
              <a:t>V=?</a:t>
            </a:r>
            <a:r>
              <a:rPr lang="hu-HU" sz="2400" dirty="0" smtClean="0"/>
              <a:t>					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263860" cy="53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Left Arrow 6"/>
          <p:cNvSpPr/>
          <p:nvPr/>
        </p:nvSpPr>
        <p:spPr>
          <a:xfrm rot="20389032">
            <a:off x="3278004" y="6077686"/>
            <a:ext cx="3059999" cy="41653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43800" y="5486400"/>
            <a:ext cx="4114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800" dirty="0" smtClean="0"/>
              <a:t>p</a:t>
            </a:r>
            <a:r>
              <a:rPr lang="hu-HU" sz="2800" dirty="0" smtClean="0">
                <a:latin typeface="Times New Roman"/>
                <a:cs typeface="Times New Roman"/>
              </a:rPr>
              <a:t>·</a:t>
            </a:r>
            <a:r>
              <a:rPr lang="hu-HU" sz="2800" dirty="0" smtClean="0"/>
              <a:t>V = </a:t>
            </a:r>
            <a:r>
              <a:rPr lang="el-GR" sz="2800" dirty="0" smtClean="0">
                <a:latin typeface="Times New Roman"/>
                <a:cs typeface="Times New Roman"/>
              </a:rPr>
              <a:t>υ </a:t>
            </a:r>
            <a:r>
              <a:rPr lang="hu-HU" sz="2800" dirty="0" smtClean="0">
                <a:latin typeface="Times New Roman"/>
                <a:cs typeface="Times New Roman"/>
              </a:rPr>
              <a:t>·</a:t>
            </a:r>
            <a:r>
              <a:rPr lang="hu-HU" sz="2800" dirty="0" smtClean="0"/>
              <a:t>R</a:t>
            </a:r>
            <a:r>
              <a:rPr lang="hu-HU" sz="2800" dirty="0" smtClean="0">
                <a:latin typeface="Times New Roman"/>
                <a:cs typeface="Times New Roman"/>
              </a:rPr>
              <a:t>·</a:t>
            </a:r>
            <a:r>
              <a:rPr lang="hu-HU" sz="2800" dirty="0" smtClean="0"/>
              <a:t>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V</a:t>
            </a:r>
            <a:r>
              <a:rPr lang="hu-HU" sz="2800" dirty="0" smtClean="0"/>
              <a:t> </a:t>
            </a:r>
            <a:r>
              <a:rPr lang="en-US" sz="2800" dirty="0" smtClean="0"/>
              <a:t>=</a:t>
            </a:r>
            <a:r>
              <a:rPr lang="hu-HU" sz="2800" dirty="0" smtClean="0"/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υ </a:t>
            </a:r>
            <a:r>
              <a:rPr lang="hu-HU" sz="2800" dirty="0" smtClean="0">
                <a:latin typeface="Times New Roman"/>
                <a:cs typeface="Times New Roman"/>
              </a:rPr>
              <a:t>·</a:t>
            </a:r>
            <a:r>
              <a:rPr lang="hu-HU" sz="2800" dirty="0" smtClean="0"/>
              <a:t>R</a:t>
            </a:r>
            <a:r>
              <a:rPr lang="hu-HU" sz="2800" dirty="0" smtClean="0">
                <a:latin typeface="Times New Roman"/>
                <a:cs typeface="Times New Roman"/>
              </a:rPr>
              <a:t>·</a:t>
            </a:r>
            <a:r>
              <a:rPr lang="hu-HU" sz="2800" dirty="0" smtClean="0"/>
              <a:t>T/p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V= 205 L</a:t>
            </a:r>
            <a:endParaRPr lang="hu-HU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dirty="0" smtClean="0"/>
              <a:t>Feladatok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1600" y="1524000"/>
            <a:ext cx="11948160" cy="5848502"/>
          </a:xfrm>
        </p:spPr>
        <p:txBody>
          <a:bodyPr>
            <a:normAutofit/>
          </a:bodyPr>
          <a:lstStyle/>
          <a:p>
            <a:pPr algn="just"/>
            <a:r>
              <a:rPr lang="ro-RO" sz="2400" dirty="0" smtClean="0"/>
              <a:t>G. tétel, 3. feladat, a. alpont: Számítsa ki a 25,2 g szén-monoxidban található atomok számát!  </a:t>
            </a:r>
            <a:endParaRPr lang="en-US" sz="2400" dirty="0" smtClean="0"/>
          </a:p>
          <a:p>
            <a:pPr>
              <a:buNone/>
            </a:pPr>
            <a:r>
              <a:rPr lang="ro-RO" sz="2400" dirty="0" smtClean="0"/>
              <a:t>	m=  25,2 g                           M = 12 + 16 = 28 g/mol</a:t>
            </a:r>
            <a:endParaRPr lang="en-US" sz="2400" dirty="0" smtClean="0"/>
          </a:p>
          <a:p>
            <a:pPr>
              <a:buNone/>
            </a:pPr>
            <a:r>
              <a:rPr lang="ro-RO" sz="2400" dirty="0" smtClean="0"/>
              <a:t>	N=?       </a:t>
            </a:r>
          </a:p>
          <a:p>
            <a:pPr>
              <a:buNone/>
            </a:pPr>
            <a:r>
              <a:rPr lang="ro-RO" sz="2400" dirty="0" smtClean="0"/>
              <a:t>			28 g CO.......................................1 mol         		</a:t>
            </a:r>
          </a:p>
          <a:p>
            <a:pPr>
              <a:buNone/>
            </a:pPr>
            <a:r>
              <a:rPr lang="ro-RO" sz="2400" dirty="0" smtClean="0"/>
              <a:t>			25, 2 g CO ................................. </a:t>
            </a:r>
            <a:r>
              <a:rPr lang="en-US" sz="2400" dirty="0" smtClean="0"/>
              <a:t>x</a:t>
            </a:r>
            <a:r>
              <a:rPr lang="ro-RO" sz="2400" dirty="0" smtClean="0"/>
              <a:t> mol</a:t>
            </a:r>
          </a:p>
          <a:p>
            <a:pPr>
              <a:buNone/>
            </a:pPr>
            <a:r>
              <a:rPr lang="ro-RO" sz="2400" dirty="0" smtClean="0">
                <a:solidFill>
                  <a:srgbClr val="FF0000"/>
                </a:solidFill>
              </a:rPr>
              <a:t>							x = 0,9 mol CO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o-RO" sz="2400" dirty="0" smtClean="0"/>
              <a:t>     </a:t>
            </a:r>
            <a:endParaRPr lang="en-US" sz="2400" dirty="0" smtClean="0"/>
          </a:p>
          <a:p>
            <a:pPr>
              <a:buNone/>
            </a:pPr>
            <a:r>
              <a:rPr lang="ro-RO" sz="2400" dirty="0" smtClean="0"/>
              <a:t>     		1 mol CO ................. </a:t>
            </a:r>
            <a:r>
              <a:rPr lang="hu-HU" sz="2400" dirty="0" smtClean="0"/>
              <a:t>6,022</a:t>
            </a:r>
            <a:r>
              <a:rPr lang="hu-HU" sz="2400" dirty="0" smtClean="0">
                <a:latin typeface="Times New Roman"/>
                <a:cs typeface="Times New Roman"/>
              </a:rPr>
              <a:t>·</a:t>
            </a:r>
            <a:r>
              <a:rPr lang="hu-HU" sz="2400" dirty="0" smtClean="0"/>
              <a:t>10</a:t>
            </a:r>
            <a:r>
              <a:rPr lang="hu-HU" sz="2400" baseline="30000" dirty="0" smtClean="0"/>
              <a:t>23 </a:t>
            </a:r>
            <a:r>
              <a:rPr lang="hu-HU" sz="2400" dirty="0" smtClean="0"/>
              <a:t>C atom + 6,022</a:t>
            </a:r>
            <a:r>
              <a:rPr lang="hu-HU" sz="2400" dirty="0" smtClean="0">
                <a:latin typeface="Times New Roman"/>
                <a:cs typeface="Times New Roman"/>
              </a:rPr>
              <a:t>·</a:t>
            </a:r>
            <a:r>
              <a:rPr lang="hu-HU" sz="2400" dirty="0" smtClean="0"/>
              <a:t>10</a:t>
            </a:r>
            <a:r>
              <a:rPr lang="hu-HU" sz="2400" baseline="30000" dirty="0" smtClean="0"/>
              <a:t>23</a:t>
            </a:r>
            <a:r>
              <a:rPr lang="hu-HU" sz="2400" dirty="0" smtClean="0"/>
              <a:t> O atom</a:t>
            </a:r>
            <a:endParaRPr lang="en-US" sz="2400" dirty="0" smtClean="0"/>
          </a:p>
          <a:p>
            <a:pPr>
              <a:buNone/>
            </a:pPr>
            <a:r>
              <a:rPr lang="hu-HU" sz="2400" dirty="0" smtClean="0"/>
              <a:t>  		           0,9 mol CO.................</a:t>
            </a:r>
            <a:r>
              <a:rPr lang="hu-HU" sz="2400" dirty="0" smtClean="0">
                <a:solidFill>
                  <a:srgbClr val="FF0000"/>
                </a:solidFill>
              </a:rPr>
              <a:t>y = 5,42</a:t>
            </a:r>
            <a:r>
              <a:rPr lang="hu-HU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sz="2400" dirty="0" smtClean="0">
                <a:solidFill>
                  <a:srgbClr val="FF0000"/>
                </a:solidFill>
              </a:rPr>
              <a:t>10</a:t>
            </a:r>
            <a:r>
              <a:rPr lang="hu-HU" sz="2400" baseline="30000" dirty="0" smtClean="0">
                <a:solidFill>
                  <a:srgbClr val="FF0000"/>
                </a:solidFill>
              </a:rPr>
              <a:t>23 </a:t>
            </a:r>
            <a:r>
              <a:rPr lang="hu-HU" sz="2400" dirty="0" smtClean="0">
                <a:solidFill>
                  <a:srgbClr val="FF0000"/>
                </a:solidFill>
              </a:rPr>
              <a:t>C atom + 5,42</a:t>
            </a:r>
            <a:r>
              <a:rPr lang="hu-HU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sz="2400" dirty="0" smtClean="0">
                <a:solidFill>
                  <a:srgbClr val="FF0000"/>
                </a:solidFill>
              </a:rPr>
              <a:t>10</a:t>
            </a:r>
            <a:r>
              <a:rPr lang="hu-HU" sz="2400" baseline="30000" dirty="0" smtClean="0">
                <a:solidFill>
                  <a:srgbClr val="FF0000"/>
                </a:solidFill>
              </a:rPr>
              <a:t>23 </a:t>
            </a:r>
            <a:r>
              <a:rPr lang="hu-HU" sz="2400" dirty="0" smtClean="0">
                <a:solidFill>
                  <a:srgbClr val="FF0000"/>
                </a:solidFill>
              </a:rPr>
              <a:t>O atom</a:t>
            </a:r>
          </a:p>
          <a:p>
            <a:pPr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2400" dirty="0" smtClean="0"/>
              <a:t>		Összesen</a:t>
            </a:r>
            <a:r>
              <a:rPr lang="en-US" sz="2400" dirty="0" smtClean="0"/>
              <a:t> </a:t>
            </a:r>
            <a:r>
              <a:rPr lang="hu-HU" sz="2400" dirty="0" smtClean="0">
                <a:solidFill>
                  <a:srgbClr val="FF0000"/>
                </a:solidFill>
              </a:rPr>
              <a:t>10,83</a:t>
            </a:r>
            <a:r>
              <a:rPr lang="hu-HU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hu-HU" sz="2400" dirty="0" smtClean="0">
                <a:solidFill>
                  <a:srgbClr val="FF0000"/>
                </a:solidFill>
              </a:rPr>
              <a:t>10</a:t>
            </a:r>
            <a:r>
              <a:rPr lang="hu-HU" sz="2400" baseline="30000" dirty="0" smtClean="0">
                <a:solidFill>
                  <a:srgbClr val="FF0000"/>
                </a:solidFill>
              </a:rPr>
              <a:t>23</a:t>
            </a:r>
            <a:r>
              <a:rPr lang="hu-HU" sz="2400" dirty="0" smtClean="0">
                <a:solidFill>
                  <a:srgbClr val="FF0000"/>
                </a:solidFill>
              </a:rPr>
              <a:t> atom van a 25,2 g CO-ban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 rot="3481166">
            <a:off x="6930379" y="264243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3481166">
            <a:off x="6244580" y="45474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100" b="1" dirty="0" smtClean="0"/>
              <a:t>Feladatok</a:t>
            </a:r>
            <a:endParaRPr lang="en-US" sz="5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7800" y="1752600"/>
            <a:ext cx="11948160" cy="584850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40000"/>
              </a:lnSpc>
            </a:pPr>
            <a:r>
              <a:rPr lang="en-US" sz="2600" dirty="0" smtClean="0"/>
              <a:t>G</a:t>
            </a:r>
            <a:r>
              <a:rPr lang="hu-HU" sz="2600" dirty="0" smtClean="0"/>
              <a:t>.</a:t>
            </a:r>
            <a:r>
              <a:rPr lang="en-US" sz="2600" dirty="0" smtClean="0"/>
              <a:t> </a:t>
            </a:r>
            <a:r>
              <a:rPr lang="en-US" sz="2600" dirty="0" err="1" smtClean="0"/>
              <a:t>tétel</a:t>
            </a:r>
            <a:r>
              <a:rPr lang="en-US" sz="2600" dirty="0" smtClean="0"/>
              <a:t>, 3. </a:t>
            </a:r>
            <a:r>
              <a:rPr lang="en-US" sz="2600" dirty="0" err="1" smtClean="0"/>
              <a:t>feladat</a:t>
            </a:r>
            <a:r>
              <a:rPr lang="en-US" sz="2600" dirty="0" smtClean="0"/>
              <a:t>, b</a:t>
            </a:r>
            <a:r>
              <a:rPr lang="hu-HU" sz="2600" dirty="0" smtClean="0"/>
              <a:t>.</a:t>
            </a:r>
            <a:r>
              <a:rPr lang="en-US" sz="2600" dirty="0" smtClean="0"/>
              <a:t> </a:t>
            </a:r>
            <a:r>
              <a:rPr lang="en-US" sz="2600" dirty="0" err="1" smtClean="0"/>
              <a:t>alpont</a:t>
            </a:r>
            <a:r>
              <a:rPr lang="en-US" sz="2600" dirty="0" smtClean="0"/>
              <a:t>: </a:t>
            </a:r>
            <a:r>
              <a:rPr lang="en-US" sz="2600" dirty="0" err="1" smtClean="0"/>
              <a:t>Számítsa</a:t>
            </a:r>
            <a:r>
              <a:rPr lang="en-US" sz="2600" dirty="0" smtClean="0"/>
              <a:t> </a:t>
            </a:r>
            <a:r>
              <a:rPr lang="en-US" sz="2600" dirty="0" err="1" smtClean="0"/>
              <a:t>ki</a:t>
            </a:r>
            <a:r>
              <a:rPr lang="en-US" sz="2600" dirty="0" smtClean="0"/>
              <a:t> a </a:t>
            </a:r>
            <a:r>
              <a:rPr lang="en-US" sz="2600" dirty="0" err="1" smtClean="0"/>
              <a:t>szén</a:t>
            </a:r>
            <a:r>
              <a:rPr lang="en-US" sz="2600" dirty="0" smtClean="0"/>
              <a:t> </a:t>
            </a:r>
            <a:r>
              <a:rPr lang="en-US" sz="2600" dirty="0" err="1" smtClean="0"/>
              <a:t>grammban</a:t>
            </a:r>
            <a:r>
              <a:rPr lang="en-US" sz="2600" dirty="0" smtClean="0"/>
              <a:t> </a:t>
            </a:r>
            <a:r>
              <a:rPr lang="en-US" sz="2600" dirty="0" err="1" smtClean="0"/>
              <a:t>kifejezett</a:t>
            </a:r>
            <a:r>
              <a:rPr lang="en-US" sz="2600" dirty="0" smtClean="0"/>
              <a:t> </a:t>
            </a:r>
            <a:r>
              <a:rPr lang="en-US" sz="2600" dirty="0" err="1" smtClean="0"/>
              <a:t>tömegét</a:t>
            </a:r>
            <a:r>
              <a:rPr lang="en-US" sz="2600" dirty="0" smtClean="0"/>
              <a:t> </a:t>
            </a:r>
            <a:r>
              <a:rPr lang="en-US" sz="2600" dirty="0" err="1" smtClean="0"/>
              <a:t>abban</a:t>
            </a:r>
            <a:r>
              <a:rPr lang="en-US" sz="2600" dirty="0" smtClean="0"/>
              <a:t> a </a:t>
            </a:r>
            <a:r>
              <a:rPr lang="en-US" sz="2600" dirty="0" err="1" smtClean="0"/>
              <a:t>keverékben</a:t>
            </a:r>
            <a:r>
              <a:rPr lang="en-US" sz="2600" dirty="0" smtClean="0"/>
              <a:t>, </a:t>
            </a:r>
            <a:r>
              <a:rPr lang="en-US" sz="2600" dirty="0" err="1" smtClean="0"/>
              <a:t>melynek</a:t>
            </a:r>
            <a:r>
              <a:rPr lang="en-US" sz="2600" dirty="0" smtClean="0"/>
              <a:t> </a:t>
            </a:r>
            <a:r>
              <a:rPr lang="en-US" sz="2600" dirty="0" err="1" smtClean="0"/>
              <a:t>tömege</a:t>
            </a:r>
            <a:r>
              <a:rPr lang="en-US" sz="2600" b="1" dirty="0" smtClean="0"/>
              <a:t> </a:t>
            </a:r>
            <a:r>
              <a:rPr lang="en-US" sz="2600" dirty="0" smtClean="0"/>
              <a:t>25,6 g </a:t>
            </a:r>
            <a:r>
              <a:rPr lang="en-US" sz="2600" dirty="0" err="1" smtClean="0"/>
              <a:t>és</a:t>
            </a:r>
            <a:r>
              <a:rPr lang="en-US" sz="2600" dirty="0" smtClean="0"/>
              <a:t> </a:t>
            </a:r>
            <a:r>
              <a:rPr lang="en-US" sz="2600" dirty="0" err="1" smtClean="0"/>
              <a:t>szén-monoxidot</a:t>
            </a:r>
            <a:r>
              <a:rPr lang="en-US" sz="2600" dirty="0" smtClean="0"/>
              <a:t> </a:t>
            </a:r>
            <a:r>
              <a:rPr lang="en-US" sz="2600" dirty="0" err="1" smtClean="0"/>
              <a:t>valamint</a:t>
            </a:r>
            <a:r>
              <a:rPr lang="en-US" sz="2600" dirty="0" smtClean="0"/>
              <a:t> </a:t>
            </a:r>
            <a:r>
              <a:rPr lang="en-US" sz="2600" dirty="0" err="1" smtClean="0"/>
              <a:t>szén-dioxidot</a:t>
            </a:r>
            <a:r>
              <a:rPr lang="en-US" sz="2600" dirty="0" smtClean="0"/>
              <a:t> </a:t>
            </a:r>
            <a:r>
              <a:rPr lang="en-US" sz="2600" dirty="0" err="1" smtClean="0"/>
              <a:t>tartalmaz</a:t>
            </a:r>
            <a:r>
              <a:rPr lang="en-US" sz="2600" dirty="0" smtClean="0"/>
              <a:t> CO : CO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= 3 : 1 </a:t>
            </a:r>
            <a:r>
              <a:rPr lang="en-US" sz="2600" dirty="0" err="1" smtClean="0"/>
              <a:t>mólarányban</a:t>
            </a:r>
            <a:r>
              <a:rPr lang="en-US" sz="2600" dirty="0" smtClean="0"/>
              <a:t>!</a:t>
            </a:r>
            <a:endParaRPr lang="hu-HU" sz="2600" dirty="0" smtClean="0"/>
          </a:p>
          <a:p>
            <a:pPr algn="just"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err="1" smtClean="0"/>
              <a:t>m</a:t>
            </a:r>
            <a:r>
              <a:rPr lang="en-US" sz="2600" baseline="-25000" dirty="0" err="1" smtClean="0"/>
              <a:t>keverék</a:t>
            </a:r>
            <a:r>
              <a:rPr lang="en-US" sz="2600" dirty="0" smtClean="0"/>
              <a:t>= 25,6 g                         </a:t>
            </a:r>
            <a:r>
              <a:rPr lang="hu-HU" sz="2600" dirty="0" smtClean="0"/>
              <a:t>		</a:t>
            </a:r>
            <a:r>
              <a:rPr lang="en-US" sz="2600" dirty="0" smtClean="0"/>
              <a:t>M</a:t>
            </a:r>
            <a:r>
              <a:rPr lang="en-US" sz="2600" baseline="-25000" dirty="0" smtClean="0"/>
              <a:t>CO</a:t>
            </a:r>
            <a:r>
              <a:rPr lang="en-US" sz="2600" dirty="0" smtClean="0"/>
              <a:t>= 12 + 16 = 28g/mol</a:t>
            </a:r>
            <a:endParaRPr lang="hu-HU" sz="2600" dirty="0" smtClean="0"/>
          </a:p>
          <a:p>
            <a:pPr>
              <a:buNone/>
            </a:pPr>
            <a:r>
              <a:rPr lang="hu-HU" sz="2600" dirty="0" smtClean="0"/>
              <a:t>							</a:t>
            </a:r>
            <a:r>
              <a:rPr lang="en-US" sz="2600" dirty="0" smtClean="0"/>
              <a:t>M</a:t>
            </a:r>
            <a:r>
              <a:rPr lang="en-US" sz="2600" baseline="-25000" dirty="0" smtClean="0"/>
              <a:t>CO2</a:t>
            </a:r>
            <a:r>
              <a:rPr lang="en-US" sz="2600" dirty="0" smtClean="0"/>
              <a:t>= 12 + 2</a:t>
            </a:r>
            <a:r>
              <a:rPr lang="hu-HU" sz="2600" dirty="0" smtClean="0">
                <a:latin typeface="Times New Roman"/>
                <a:cs typeface="Times New Roman"/>
              </a:rPr>
              <a:t>·</a:t>
            </a:r>
            <a:r>
              <a:rPr lang="en-US" sz="2600" dirty="0" smtClean="0"/>
              <a:t>16 = 44 g/mol</a:t>
            </a:r>
          </a:p>
          <a:p>
            <a:pPr>
              <a:buNone/>
            </a:pPr>
            <a:r>
              <a:rPr lang="en-US" sz="2600" dirty="0" smtClean="0"/>
              <a:t>CO : CO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= 3 : 1		</a:t>
            </a:r>
            <a:r>
              <a:rPr lang="hu-HU" sz="2600" dirty="0" smtClean="0"/>
              <a:t>     </a:t>
            </a:r>
            <a:r>
              <a:rPr lang="en-US" sz="2600" dirty="0" smtClean="0"/>
              <a:t> </a:t>
            </a:r>
            <a:r>
              <a:rPr lang="hu-HU" sz="2600" dirty="0" smtClean="0"/>
              <a:t>		</a:t>
            </a:r>
          </a:p>
          <a:p>
            <a:pPr>
              <a:buNone/>
            </a:pPr>
            <a:r>
              <a:rPr lang="hu-HU" sz="2600" dirty="0" smtClean="0">
                <a:solidFill>
                  <a:srgbClr val="FF0000"/>
                </a:solidFill>
              </a:rPr>
              <a:t>							</a:t>
            </a:r>
            <a:r>
              <a:rPr lang="en-US" sz="2600" dirty="0" smtClean="0">
                <a:solidFill>
                  <a:srgbClr val="FF0000"/>
                </a:solidFill>
              </a:rPr>
              <a:t>3 mol CO = 3</a:t>
            </a:r>
            <a:r>
              <a:rPr lang="hu-HU" sz="2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en-US" sz="2600" dirty="0" smtClean="0">
                <a:solidFill>
                  <a:srgbClr val="FF0000"/>
                </a:solidFill>
              </a:rPr>
              <a:t> 28 = 84 g</a:t>
            </a:r>
            <a:r>
              <a:rPr lang="hu-HU" sz="2600" dirty="0" smtClean="0">
                <a:solidFill>
                  <a:srgbClr val="FF0000"/>
                </a:solidFill>
              </a:rPr>
              <a:t> (</a:t>
            </a:r>
            <a:r>
              <a:rPr lang="en-US" sz="2600" dirty="0" smtClean="0">
                <a:solidFill>
                  <a:srgbClr val="FF0000"/>
                </a:solidFill>
              </a:rPr>
              <a:t>3</a:t>
            </a:r>
            <a:r>
              <a:rPr lang="hu-HU" sz="2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·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hu-HU" sz="2600" dirty="0" smtClean="0">
                <a:solidFill>
                  <a:srgbClr val="FF0000"/>
                </a:solidFill>
              </a:rPr>
              <a:t>12= 36 g C)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endParaRPr lang="en-US" sz="2600" dirty="0" smtClean="0"/>
          </a:p>
          <a:p>
            <a:pPr>
              <a:buNone/>
            </a:pPr>
            <a:r>
              <a:rPr lang="hu-HU" sz="2600" dirty="0" smtClean="0"/>
              <a:t>							</a:t>
            </a:r>
            <a:r>
              <a:rPr lang="en-US" sz="2600" dirty="0" smtClean="0">
                <a:solidFill>
                  <a:srgbClr val="FF0000"/>
                </a:solidFill>
              </a:rPr>
              <a:t>1 mol CO</a:t>
            </a:r>
            <a:r>
              <a:rPr lang="en-US" sz="2600" baseline="-25000" dirty="0" smtClean="0">
                <a:solidFill>
                  <a:srgbClr val="FF0000"/>
                </a:solidFill>
              </a:rPr>
              <a:t>2</a:t>
            </a:r>
            <a:r>
              <a:rPr lang="en-US" sz="2600" dirty="0" smtClean="0">
                <a:solidFill>
                  <a:srgbClr val="FF0000"/>
                </a:solidFill>
              </a:rPr>
              <a:t> = 44 g</a:t>
            </a:r>
            <a:r>
              <a:rPr lang="hu-HU" sz="2600" dirty="0" smtClean="0">
                <a:solidFill>
                  <a:srgbClr val="FF0000"/>
                </a:solidFill>
              </a:rPr>
              <a:t> (12 g C)</a:t>
            </a:r>
          </a:p>
          <a:p>
            <a:pPr>
              <a:buNone/>
            </a:pPr>
            <a:endParaRPr lang="en-US" sz="2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2600" dirty="0" smtClean="0"/>
              <a:t>				</a:t>
            </a:r>
            <a:r>
              <a:rPr lang="en-US" sz="2600" dirty="0" smtClean="0"/>
              <a:t>(84 + 44)= 128 g </a:t>
            </a:r>
            <a:r>
              <a:rPr lang="en-US" sz="2600" dirty="0" err="1" smtClean="0"/>
              <a:t>keverék</a:t>
            </a:r>
            <a:r>
              <a:rPr lang="en-US" sz="2600" dirty="0" smtClean="0"/>
              <a:t>…………….. </a:t>
            </a:r>
            <a:r>
              <a:rPr lang="hu-HU" sz="2600" dirty="0" smtClean="0"/>
              <a:t>....</a:t>
            </a:r>
            <a:r>
              <a:rPr lang="en-US" sz="2600" dirty="0" smtClean="0"/>
              <a:t>(3</a:t>
            </a:r>
            <a:r>
              <a:rPr lang="hu-HU" sz="2600" dirty="0" smtClean="0">
                <a:latin typeface="Times New Roman"/>
                <a:cs typeface="Times New Roman"/>
              </a:rPr>
              <a:t>6</a:t>
            </a:r>
            <a:r>
              <a:rPr lang="en-US" sz="2600" dirty="0" smtClean="0"/>
              <a:t>+ 12)= 48 g C</a:t>
            </a:r>
          </a:p>
          <a:p>
            <a:pPr>
              <a:buNone/>
            </a:pPr>
            <a:r>
              <a:rPr lang="hu-HU" sz="2600" dirty="0" smtClean="0"/>
              <a:t>				</a:t>
            </a:r>
            <a:r>
              <a:rPr lang="en-US" sz="2600" dirty="0" smtClean="0"/>
              <a:t>25,6 g </a:t>
            </a:r>
            <a:r>
              <a:rPr lang="en-US" sz="2600" dirty="0" err="1" smtClean="0"/>
              <a:t>keverék</a:t>
            </a:r>
            <a:r>
              <a:rPr lang="en-US" sz="2600" dirty="0" smtClean="0"/>
              <a:t> ……………………………….</a:t>
            </a:r>
            <a:r>
              <a:rPr lang="hu-HU" sz="2600" dirty="0" smtClean="0"/>
              <a:t> x  g C</a:t>
            </a:r>
          </a:p>
          <a:p>
            <a:pPr>
              <a:buNone/>
            </a:pPr>
            <a:r>
              <a:rPr lang="hu-HU" sz="2600" dirty="0" smtClean="0">
                <a:solidFill>
                  <a:srgbClr val="FF0000"/>
                </a:solidFill>
              </a:rPr>
              <a:t>						</a:t>
            </a:r>
            <a:r>
              <a:rPr lang="en-US" sz="2600" dirty="0" smtClean="0">
                <a:solidFill>
                  <a:srgbClr val="FF0000"/>
                </a:solidFill>
              </a:rPr>
              <a:t>x= 9,6 g C</a:t>
            </a:r>
          </a:p>
          <a:p>
            <a:pPr>
              <a:buNone/>
            </a:pPr>
            <a:r>
              <a:rPr lang="en-US" sz="2600" dirty="0" smtClean="0"/>
              <a:t> </a:t>
            </a:r>
          </a:p>
          <a:p>
            <a:endParaRPr lang="en-US" dirty="0"/>
          </a:p>
        </p:txBody>
      </p:sp>
      <p:sp>
        <p:nvSpPr>
          <p:cNvPr id="6" name="Curved Down Arrow 5"/>
          <p:cNvSpPr/>
          <p:nvPr/>
        </p:nvSpPr>
        <p:spPr>
          <a:xfrm rot="271711">
            <a:off x="3138902" y="3893703"/>
            <a:ext cx="4071543" cy="533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 rot="780772">
            <a:off x="3376537" y="4978244"/>
            <a:ext cx="3680249" cy="6305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905000" y="3505200"/>
            <a:ext cx="109728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7200" b="1" dirty="0" smtClean="0">
                <a:solidFill>
                  <a:schemeClr val="accent1"/>
                </a:solidFill>
              </a:rPr>
              <a:t>Köszönöm a figyelmet!</a:t>
            </a:r>
            <a:endParaRPr lang="en-US" sz="7200" b="1" dirty="0">
              <a:solidFill>
                <a:schemeClr val="accent1"/>
              </a:solidFill>
            </a:endParaRPr>
          </a:p>
        </p:txBody>
      </p:sp>
      <p:pic>
        <p:nvPicPr>
          <p:cNvPr id="3" name="Graphic 7" descr="Medical">
            <a:extLst>
              <a:ext uri="{FF2B5EF4-FFF2-40B4-BE49-F238E27FC236}">
                <a16:creationId xmlns="" xmlns:a16="http://schemas.microsoft.com/office/drawing/2014/main" id="{669F6B43-030C-5B4E-9140-30587A6222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0200" y="1295400"/>
            <a:ext cx="559884" cy="5598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0035224">
            <a:off x="970830" y="1594464"/>
            <a:ext cx="251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#maradjotthon</a:t>
            </a:r>
            <a:endParaRPr lang="x-none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100" b="1" dirty="0" smtClean="0">
                <a:ea typeface="Ebrima" pitchFamily="2" charset="0"/>
                <a:cs typeface="Ebrima" pitchFamily="2" charset="0"/>
              </a:rPr>
              <a:t>Tartalomjegyzék</a:t>
            </a:r>
            <a:endParaRPr lang="en-US" sz="5100" b="1" dirty="0"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1520" y="1920240"/>
            <a:ext cx="7879080" cy="5486400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Kémiai kötések</a:t>
            </a:r>
          </a:p>
          <a:p>
            <a:pPr lvl="3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Ionos kötés</a:t>
            </a:r>
          </a:p>
          <a:p>
            <a:pPr lvl="4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Ionok keletkezése</a:t>
            </a:r>
          </a:p>
          <a:p>
            <a:pPr lvl="4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Ionvegyületek keletkezése</a:t>
            </a:r>
          </a:p>
          <a:p>
            <a:pPr lvl="4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Ionvegyületek tulajdonságai</a:t>
            </a:r>
          </a:p>
          <a:p>
            <a:pPr lvl="3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Kovalens kötés</a:t>
            </a:r>
          </a:p>
          <a:p>
            <a:pPr lvl="4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Apoláris kovalens kötés</a:t>
            </a:r>
          </a:p>
          <a:p>
            <a:pPr lvl="4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Poláris kovalens kötés</a:t>
            </a:r>
          </a:p>
          <a:p>
            <a:pPr lvl="4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Koordinatív kovalens kötés</a:t>
            </a:r>
          </a:p>
          <a:p>
            <a:pPr lvl="3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Molekulák közötti kölcsönhatások</a:t>
            </a:r>
          </a:p>
          <a:p>
            <a:pPr lvl="4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Hidrogén kötés</a:t>
            </a:r>
          </a:p>
          <a:p>
            <a:pPr lvl="3">
              <a:buNone/>
            </a:pPr>
            <a:r>
              <a:rPr lang="hu-HU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		</a:t>
            </a:r>
          </a:p>
          <a:p>
            <a:pPr lvl="4"/>
            <a:endParaRPr lang="hu-HU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696199" y="1920240"/>
            <a:ext cx="4988357" cy="5486400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Komplex vegyületek</a:t>
            </a:r>
          </a:p>
          <a:p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Gázak</a:t>
            </a:r>
          </a:p>
          <a:p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Feladat</a:t>
            </a:r>
            <a:r>
              <a:rPr lang="en-US" dirty="0" smtClean="0">
                <a:latin typeface="+mj-lt"/>
                <a:ea typeface="Ebrima" pitchFamily="2" charset="0"/>
                <a:cs typeface="Ebrima" pitchFamily="2" charset="0"/>
              </a:rPr>
              <a:t>ok</a:t>
            </a:r>
            <a:endParaRPr lang="hu-HU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1948160" cy="1371600"/>
          </a:xfrm>
        </p:spPr>
        <p:txBody>
          <a:bodyPr>
            <a:normAutofit/>
          </a:bodyPr>
          <a:lstStyle/>
          <a:p>
            <a:pPr algn="ctr"/>
            <a:r>
              <a:rPr lang="en-US" sz="5100" b="1" dirty="0" err="1" smtClean="0">
                <a:ea typeface="Ebrima" pitchFamily="2" charset="0"/>
                <a:cs typeface="Ebrima" pitchFamily="2" charset="0"/>
              </a:rPr>
              <a:t>Els</a:t>
            </a:r>
            <a:r>
              <a:rPr lang="hu-HU" sz="5100" b="1" dirty="0" smtClean="0">
                <a:ea typeface="Ebrima" pitchFamily="2" charset="0"/>
                <a:cs typeface="Ebrima" pitchFamily="2" charset="0"/>
              </a:rPr>
              <a:t>őrendű kötések</a:t>
            </a:r>
            <a:endParaRPr lang="en-US" sz="5100" b="1" dirty="0"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11948160" cy="58485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900" b="1" i="1" dirty="0" smtClean="0">
                <a:ea typeface="Ebrima" pitchFamily="2" charset="0"/>
                <a:cs typeface="Ebrima" pitchFamily="2" charset="0"/>
              </a:rPr>
              <a:t>	</a:t>
            </a:r>
            <a:r>
              <a:rPr lang="hu-HU" sz="3900" b="1" i="1" dirty="0" smtClean="0">
                <a:ea typeface="Ebrima" pitchFamily="2" charset="0"/>
                <a:cs typeface="Ebrima" pitchFamily="2" charset="0"/>
              </a:rPr>
              <a:t>Ionos kötés</a:t>
            </a:r>
            <a:endParaRPr lang="en-US" sz="3900" i="1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 lvl="1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Ionok létrejötte:</a:t>
            </a:r>
          </a:p>
          <a:p>
            <a:pPr lvl="2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pozitív ion</a:t>
            </a:r>
            <a:endParaRPr lang="en-US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                          </a:t>
            </a:r>
            <a:r>
              <a:rPr lang="en-US" dirty="0" smtClean="0">
                <a:latin typeface="+mj-lt"/>
                <a:ea typeface="Ebrima" pitchFamily="2" charset="0"/>
                <a:cs typeface="Ebrima" pitchFamily="2" charset="0"/>
              </a:rPr>
              <a:t>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+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= 11        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+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= 11</a:t>
            </a:r>
            <a:endParaRPr lang="en-US" sz="2900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                             </a:t>
            </a:r>
            <a:r>
              <a:rPr lang="en-US" sz="2900" dirty="0" smtClean="0">
                <a:latin typeface="+mj-lt"/>
                <a:ea typeface="Ebrima" pitchFamily="2" charset="0"/>
                <a:cs typeface="Ebrima" pitchFamily="2" charset="0"/>
              </a:rPr>
              <a:t>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e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-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= 11         e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-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= 10</a:t>
            </a:r>
            <a:endParaRPr lang="en-US" sz="2900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                       </a:t>
            </a:r>
            <a:r>
              <a:rPr lang="en-US" sz="2900" dirty="0" smtClean="0">
                <a:latin typeface="+mj-lt"/>
                <a:ea typeface="Ebrima" pitchFamily="2" charset="0"/>
                <a:cs typeface="Ebrima" pitchFamily="2" charset="0"/>
              </a:rPr>
              <a:t>	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1s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6</a:t>
            </a:r>
            <a:r>
              <a:rPr lang="hu-HU" sz="29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3s</a:t>
            </a:r>
            <a:r>
              <a:rPr lang="hu-HU" sz="2900" baseline="300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1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1s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6</a:t>
            </a:r>
            <a:endParaRPr lang="hu-HU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 lvl="2"/>
            <a:r>
              <a:rPr lang="hu-HU" dirty="0" smtClean="0">
                <a:latin typeface="+mj-lt"/>
                <a:ea typeface="Ebrima" pitchFamily="2" charset="0"/>
                <a:cs typeface="Ebrima" pitchFamily="2" charset="0"/>
              </a:rPr>
              <a:t>negatív ion      </a:t>
            </a:r>
          </a:p>
          <a:p>
            <a:pPr>
              <a:buNone/>
            </a:pP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        </a:t>
            </a:r>
          </a:p>
          <a:p>
            <a:pPr>
              <a:buNone/>
            </a:pP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                         </a:t>
            </a:r>
            <a:r>
              <a:rPr lang="en-US" sz="2900" dirty="0" smtClean="0">
                <a:latin typeface="+mj-lt"/>
                <a:ea typeface="Ebrima" pitchFamily="2" charset="0"/>
                <a:cs typeface="Ebrima" pitchFamily="2" charset="0"/>
              </a:rPr>
              <a:t>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+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= 17       </a:t>
            </a:r>
            <a:r>
              <a:rPr lang="en-US" sz="2900" dirty="0" smtClean="0">
                <a:latin typeface="+mj-lt"/>
                <a:ea typeface="Ebrima" pitchFamily="2" charset="0"/>
                <a:cs typeface="Ebrima" pitchFamily="2" charset="0"/>
              </a:rPr>
              <a:t>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+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= 17</a:t>
            </a:r>
            <a:endParaRPr lang="en-US" sz="2900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                            e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-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= 17          </a:t>
            </a:r>
            <a:r>
              <a:rPr lang="en-US" sz="2900" dirty="0" smtClean="0">
                <a:latin typeface="+mj-lt"/>
                <a:ea typeface="Ebrima" pitchFamily="2" charset="0"/>
                <a:cs typeface="Ebrima" pitchFamily="2" charset="0"/>
              </a:rPr>
              <a:t>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e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-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= 18</a:t>
            </a:r>
            <a:endParaRPr lang="en-US" sz="2900" dirty="0" smtClean="0">
              <a:latin typeface="+mj-lt"/>
              <a:ea typeface="Ebrima" pitchFamily="2" charset="0"/>
              <a:cs typeface="Ebrima" pitchFamily="2" charset="0"/>
            </a:endParaRPr>
          </a:p>
          <a:p>
            <a:pPr>
              <a:buNone/>
            </a:pPr>
            <a:r>
              <a:rPr lang="en-US" sz="2900" dirty="0" smtClean="0">
                <a:latin typeface="+mj-lt"/>
                <a:ea typeface="Ebrima" pitchFamily="2" charset="0"/>
                <a:cs typeface="Ebrima" pitchFamily="2" charset="0"/>
              </a:rPr>
              <a:t>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                </a:t>
            </a:r>
            <a:r>
              <a:rPr lang="en-US" sz="2900" dirty="0" smtClean="0">
                <a:latin typeface="+mj-lt"/>
                <a:ea typeface="Ebrima" pitchFamily="2" charset="0"/>
                <a:cs typeface="Ebrima" pitchFamily="2" charset="0"/>
              </a:rPr>
              <a:t>   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1s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6</a:t>
            </a:r>
            <a:r>
              <a:rPr lang="hu-HU" sz="29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3s</a:t>
            </a:r>
            <a:r>
              <a:rPr lang="hu-HU" sz="2900" baseline="300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3p</a:t>
            </a:r>
            <a:r>
              <a:rPr lang="hu-HU" sz="2900" baseline="300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5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 1s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2s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latin typeface="+mj-lt"/>
                <a:ea typeface="Ebrima" pitchFamily="2" charset="0"/>
                <a:cs typeface="Ebrima" pitchFamily="2" charset="0"/>
              </a:rPr>
              <a:t>2p</a:t>
            </a:r>
            <a:r>
              <a:rPr lang="hu-HU" sz="2900" baseline="30000" dirty="0" smtClean="0">
                <a:latin typeface="+mj-lt"/>
                <a:ea typeface="Ebrima" pitchFamily="2" charset="0"/>
                <a:cs typeface="Ebrima" pitchFamily="2" charset="0"/>
              </a:rPr>
              <a:t>6</a:t>
            </a:r>
            <a:r>
              <a:rPr lang="hu-HU" sz="29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3s</a:t>
            </a:r>
            <a:r>
              <a:rPr lang="hu-HU" sz="2900" baseline="300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2</a:t>
            </a:r>
            <a:r>
              <a:rPr lang="hu-HU" sz="29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3p</a:t>
            </a:r>
            <a:r>
              <a:rPr lang="hu-HU" sz="2900" baseline="30000" dirty="0" smtClean="0">
                <a:solidFill>
                  <a:srgbClr val="FF0000"/>
                </a:solidFill>
                <a:latin typeface="+mj-lt"/>
                <a:ea typeface="Ebrima" pitchFamily="2" charset="0"/>
                <a:cs typeface="Ebrima" pitchFamily="2" charset="0"/>
              </a:rPr>
              <a:t>6</a:t>
            </a:r>
            <a:endParaRPr lang="hu-HU" sz="2900" dirty="0" smtClean="0">
              <a:solidFill>
                <a:srgbClr val="FF0000"/>
              </a:solidFill>
              <a:latin typeface="+mj-lt"/>
              <a:ea typeface="Ebrima" pitchFamily="2" charset="0"/>
              <a:cs typeface="Ebrima" pitchFamily="2" charset="0"/>
            </a:endParaRPr>
          </a:p>
          <a:p>
            <a:pPr lvl="1"/>
            <a:endParaRPr lang="en-US" dirty="0">
              <a:latin typeface="+mj-lt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572000" y="2514600"/>
            <a:ext cx="2849880" cy="57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67200" y="4495800"/>
            <a:ext cx="3048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3600" y="1371600"/>
            <a:ext cx="2590800" cy="2707386"/>
          </a:xfrm>
          <a:prstGeom prst="rect">
            <a:avLst/>
          </a:prstGeom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600" y="4114800"/>
            <a:ext cx="2862944" cy="2905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dirty="0" smtClean="0"/>
              <a:t>Ionos kötés</a:t>
            </a:r>
            <a:r>
              <a:rPr lang="en-US" sz="4600" dirty="0" smtClean="0"/>
              <a:t/>
            </a:r>
            <a:br>
              <a:rPr lang="en-US" sz="4600" dirty="0" smtClean="0"/>
            </a:br>
            <a:endParaRPr lang="en-US" sz="46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05000"/>
            <a:ext cx="6202680" cy="5486400"/>
          </a:xfrm>
        </p:spPr>
        <p:txBody>
          <a:bodyPr/>
          <a:lstStyle/>
          <a:p>
            <a:r>
              <a:rPr lang="hu-HU" dirty="0" smtClean="0"/>
              <a:t>elsőrendű kémiai kötés</a:t>
            </a:r>
            <a:endParaRPr lang="en-US" dirty="0" smtClean="0"/>
          </a:p>
          <a:p>
            <a:r>
              <a:rPr lang="hu-HU" dirty="0" smtClean="0"/>
              <a:t>elektronátvitellel jön létre</a:t>
            </a:r>
            <a:endParaRPr lang="en-US" dirty="0" smtClean="0"/>
          </a:p>
          <a:p>
            <a:r>
              <a:rPr lang="hu-HU" dirty="0" smtClean="0"/>
              <a:t>az ellentétes töltésű ionokat elektrosztatikus vonzóerő tartja össze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7315200" y="1905000"/>
            <a:ext cx="5852160" cy="5486400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példa: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fără titlu.bmp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96200" y="2895600"/>
            <a:ext cx="3916680" cy="1143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419600"/>
            <a:ext cx="7342438" cy="260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5100" b="1" dirty="0" smtClean="0"/>
              <a:t>Kristályrácsok</a:t>
            </a:r>
            <a:r>
              <a:rPr lang="en-US" sz="4600" dirty="0" smtClean="0"/>
              <a:t/>
            </a:r>
            <a:br>
              <a:rPr lang="en-US" sz="4600" dirty="0" smtClean="0"/>
            </a:br>
            <a:endParaRPr lang="en-US" sz="4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676400"/>
            <a:ext cx="11948160" cy="5848502"/>
          </a:xfrm>
        </p:spPr>
        <p:txBody>
          <a:bodyPr>
            <a:normAutofit/>
          </a:bodyPr>
          <a:lstStyle/>
          <a:p>
            <a:r>
              <a:rPr lang="hu-HU" dirty="0" smtClean="0"/>
              <a:t>szabályos elrendeződés</a:t>
            </a:r>
          </a:p>
          <a:p>
            <a:r>
              <a:rPr lang="hu-HU" dirty="0" smtClean="0"/>
              <a:t>pl: nátrium-klorid:</a:t>
            </a:r>
          </a:p>
          <a:p>
            <a:pPr lvl="1"/>
            <a:r>
              <a:rPr lang="hu-HU" dirty="0" smtClean="0"/>
              <a:t>jellemzők:</a:t>
            </a:r>
          </a:p>
          <a:p>
            <a:pPr lvl="2"/>
            <a:r>
              <a:rPr lang="hu-HU" dirty="0" smtClean="0"/>
              <a:t> </a:t>
            </a:r>
            <a:r>
              <a:rPr lang="hu-HU" dirty="0" smtClean="0">
                <a:solidFill>
                  <a:srgbClr val="FF0000"/>
                </a:solidFill>
              </a:rPr>
              <a:t>köbös</a:t>
            </a:r>
            <a:r>
              <a:rPr lang="hu-HU" dirty="0" smtClean="0"/>
              <a:t> rács</a:t>
            </a:r>
            <a:endParaRPr lang="en-US" sz="2000" dirty="0" smtClean="0"/>
          </a:p>
          <a:p>
            <a:pPr lvl="2"/>
            <a:r>
              <a:rPr lang="hu-HU" dirty="0" smtClean="0"/>
              <a:t>koordinációs szám </a:t>
            </a:r>
            <a:r>
              <a:rPr lang="hu-HU" dirty="0" smtClean="0">
                <a:solidFill>
                  <a:srgbClr val="FF0000"/>
                </a:solidFill>
              </a:rPr>
              <a:t>6</a:t>
            </a:r>
          </a:p>
          <a:p>
            <a:endParaRPr lang="hu-HU" dirty="0" smtClean="0"/>
          </a:p>
          <a:p>
            <a:r>
              <a:rPr lang="hu-HU" dirty="0" smtClean="0"/>
              <a:t>a NaCl felhasználása</a:t>
            </a:r>
            <a:endParaRPr lang="en-US" sz="2000" dirty="0" smtClean="0"/>
          </a:p>
          <a:p>
            <a:pPr lvl="2"/>
            <a:r>
              <a:rPr lang="hu-HU" dirty="0" smtClean="0">
                <a:solidFill>
                  <a:srgbClr val="FF0000"/>
                </a:solidFill>
              </a:rPr>
              <a:t>tartósítás</a:t>
            </a:r>
          </a:p>
          <a:p>
            <a:pPr lvl="2"/>
            <a:r>
              <a:rPr lang="hu-HU" dirty="0" smtClean="0">
                <a:solidFill>
                  <a:srgbClr val="FF0000"/>
                </a:solidFill>
              </a:rPr>
              <a:t>marószóda gyártás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220px-Sodium_chloride_crystal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9296400" y="3962400"/>
            <a:ext cx="3337560" cy="3048000"/>
          </a:xfrm>
          <a:prstGeom prst="rect">
            <a:avLst/>
          </a:prstGeom>
        </p:spPr>
      </p:pic>
      <p:sp>
        <p:nvSpPr>
          <p:cNvPr id="16386" name="AutoShape 2" descr="Képtalálatok a következőre: konyhasó felhasználása"/>
          <p:cNvSpPr>
            <a:spLocks noChangeAspect="1" noChangeArrowheads="1"/>
          </p:cNvSpPr>
          <p:nvPr/>
        </p:nvSpPr>
        <p:spPr bwMode="auto">
          <a:xfrm>
            <a:off x="155575" y="-136525"/>
            <a:ext cx="300038" cy="3000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1828800"/>
            <a:ext cx="2819400" cy="2358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hu-HU" sz="5100" b="1" dirty="0" smtClean="0"/>
              <a:t>Kovalens kötés</a:t>
            </a:r>
            <a:endParaRPr lang="en-US" sz="5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1905000"/>
            <a:ext cx="11948160" cy="5848502"/>
          </a:xfrm>
        </p:spPr>
        <p:txBody>
          <a:bodyPr/>
          <a:lstStyle/>
          <a:p>
            <a:r>
              <a:rPr lang="hu-HU" dirty="0" smtClean="0"/>
              <a:t>nemfémes jellegű atomok között</a:t>
            </a:r>
            <a:endParaRPr lang="en-US" dirty="0" smtClean="0"/>
          </a:p>
          <a:p>
            <a:r>
              <a:rPr lang="hu-HU" dirty="0" smtClean="0"/>
              <a:t>elektronok közössé tétele</a:t>
            </a:r>
          </a:p>
          <a:p>
            <a:pPr lvl="0">
              <a:buNone/>
            </a:pPr>
            <a:r>
              <a:rPr lang="hu-HU" b="1" i="1" dirty="0" smtClean="0"/>
              <a:t>	1. Apoláris kovalens kötés</a:t>
            </a:r>
            <a:endParaRPr lang="en-US" b="1" i="1" dirty="0" smtClean="0"/>
          </a:p>
          <a:p>
            <a:pPr lvl="1"/>
            <a:r>
              <a:rPr lang="hu-HU" dirty="0" smtClean="0"/>
              <a:t>azonos elektronegativitású atomok között</a:t>
            </a:r>
            <a:endParaRPr lang="en-US" dirty="0" smtClean="0"/>
          </a:p>
          <a:p>
            <a:pPr lvl="1"/>
            <a:r>
              <a:rPr lang="hu-HU" dirty="0" smtClean="0"/>
              <a:t>kötő elektronpárok térben szimmetrikusak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5" name="Picture 4" descr="fără titlu.bmp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819400" y="4953000"/>
            <a:ext cx="3200400" cy="914400"/>
          </a:xfrm>
          <a:prstGeom prst="rect">
            <a:avLst/>
          </a:prstGeom>
        </p:spPr>
      </p:pic>
      <p:pic>
        <p:nvPicPr>
          <p:cNvPr id="6" name="Picture 5" descr="fără titlu.bmp"/>
          <p:cNvPicPr/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01000" y="4876800"/>
            <a:ext cx="3657600" cy="1219200"/>
          </a:xfrm>
          <a:prstGeom prst="rect">
            <a:avLst/>
          </a:prstGeom>
        </p:spPr>
      </p:pic>
      <p:pic>
        <p:nvPicPr>
          <p:cNvPr id="7" name="Picture 6" descr="fără titlu.bmp"/>
          <p:cNvPicPr/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43200" y="6019800"/>
            <a:ext cx="3429000" cy="1143000"/>
          </a:xfrm>
          <a:prstGeom prst="rect">
            <a:avLst/>
          </a:prstGeom>
        </p:spPr>
      </p:pic>
      <p:pic>
        <p:nvPicPr>
          <p:cNvPr id="8" name="Picture 7" descr="fără titlu.bmp"/>
          <p:cNvPicPr/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29600" y="6019800"/>
            <a:ext cx="3200400" cy="914400"/>
          </a:xfrm>
          <a:prstGeom prst="rect">
            <a:avLst/>
          </a:prstGeom>
        </p:spPr>
      </p:pic>
      <p:sp>
        <p:nvSpPr>
          <p:cNvPr id="15362" name="AutoShape 2" descr="Képtalálatok a következőre: konyhasó felhasználása"/>
          <p:cNvSpPr>
            <a:spLocks noChangeAspect="1" noChangeArrowheads="1"/>
          </p:cNvSpPr>
          <p:nvPr/>
        </p:nvSpPr>
        <p:spPr bwMode="auto">
          <a:xfrm>
            <a:off x="155575" y="-136525"/>
            <a:ext cx="300038" cy="3000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77400" y="1447800"/>
            <a:ext cx="3963820" cy="2823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hu-HU" sz="5100" b="1" dirty="0" smtClean="0"/>
              <a:t>Kovalens kötés</a:t>
            </a:r>
            <a:r>
              <a:rPr lang="en-US" sz="4600" dirty="0" smtClean="0"/>
              <a:t/>
            </a:r>
            <a:br>
              <a:rPr lang="en-US" sz="4600" dirty="0" smtClean="0"/>
            </a:b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1524000"/>
            <a:ext cx="11948160" cy="5848502"/>
          </a:xfrm>
        </p:spPr>
        <p:txBody>
          <a:bodyPr/>
          <a:lstStyle/>
          <a:p>
            <a:pPr lvl="0">
              <a:buNone/>
            </a:pPr>
            <a:r>
              <a:rPr lang="hu-HU" b="1" i="1" dirty="0" smtClean="0"/>
              <a:t>	2. Poláris kovalens kötés</a:t>
            </a:r>
            <a:endParaRPr lang="en-US" b="1" i="1" dirty="0" smtClean="0"/>
          </a:p>
          <a:p>
            <a:pPr lvl="1"/>
            <a:r>
              <a:rPr lang="hu-HU" dirty="0" smtClean="0"/>
              <a:t>különböző elektronegativitású elemek atomjai között</a:t>
            </a:r>
            <a:endParaRPr lang="en-US" dirty="0" smtClean="0"/>
          </a:p>
          <a:p>
            <a:pPr lvl="1"/>
            <a:r>
              <a:rPr lang="hu-HU" dirty="0" smtClean="0"/>
              <a:t>kötő elektronpárok térben nem szimmetrikusak</a:t>
            </a:r>
            <a:endParaRPr lang="en-US" dirty="0"/>
          </a:p>
        </p:txBody>
      </p:sp>
      <p:pic>
        <p:nvPicPr>
          <p:cNvPr id="4" name="Picture 3" descr="fără titlu.bmp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57400" y="3657600"/>
            <a:ext cx="3657600" cy="1066800"/>
          </a:xfrm>
          <a:prstGeom prst="rect">
            <a:avLst/>
          </a:prstGeom>
        </p:spPr>
      </p:pic>
      <p:pic>
        <p:nvPicPr>
          <p:cNvPr id="5" name="Picture 4" descr="fără titlu.bmp"/>
          <p:cNvPicPr/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91400" y="3200400"/>
            <a:ext cx="4191000" cy="1981200"/>
          </a:xfrm>
          <a:prstGeom prst="rect">
            <a:avLst/>
          </a:prstGeom>
        </p:spPr>
      </p:pic>
      <p:sp>
        <p:nvSpPr>
          <p:cNvPr id="14338" name="AutoShape 2" descr="Képtalálatok a következőre: konyhasó felhasználása"/>
          <p:cNvSpPr>
            <a:spLocks noChangeAspect="1" noChangeArrowheads="1"/>
          </p:cNvSpPr>
          <p:nvPr/>
        </p:nvSpPr>
        <p:spPr bwMode="auto">
          <a:xfrm>
            <a:off x="155575" y="-136525"/>
            <a:ext cx="300038" cy="3000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5410200"/>
            <a:ext cx="2727960" cy="1074420"/>
          </a:xfrm>
          <a:prstGeom prst="rect">
            <a:avLst/>
          </a:prstGeom>
        </p:spPr>
      </p:pic>
      <p:pic>
        <p:nvPicPr>
          <p:cNvPr id="10" name="Picture 9" descr="downloa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5800" y="5181600"/>
            <a:ext cx="2272552" cy="1545335"/>
          </a:xfrm>
          <a:prstGeom prst="rect">
            <a:avLst/>
          </a:prstGeom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96400" y="838200"/>
            <a:ext cx="2718766" cy="123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5100" b="1" dirty="0" smtClean="0"/>
              <a:t>Kovalens kötés</a:t>
            </a:r>
            <a:endParaRPr lang="en-US" sz="5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05000"/>
            <a:ext cx="11948160" cy="5848502"/>
          </a:xfrm>
        </p:spPr>
        <p:txBody>
          <a:bodyPr/>
          <a:lstStyle/>
          <a:p>
            <a:pPr lvl="0">
              <a:buNone/>
            </a:pPr>
            <a:r>
              <a:rPr lang="hu-HU" b="1" i="1" dirty="0" smtClean="0"/>
              <a:t>	3. Koordinatív kovalens kötés</a:t>
            </a:r>
            <a:endParaRPr lang="en-US" b="1" i="1" dirty="0" smtClean="0"/>
          </a:p>
          <a:p>
            <a:pPr lvl="1"/>
            <a:r>
              <a:rPr lang="hu-HU" dirty="0" smtClean="0"/>
              <a:t>a kovalens kötés sajátos esete</a:t>
            </a:r>
            <a:endParaRPr lang="en-US" dirty="0" smtClean="0"/>
          </a:p>
          <a:p>
            <a:pPr lvl="1"/>
            <a:r>
              <a:rPr lang="hu-HU" dirty="0" smtClean="0"/>
              <a:t>a közössé tett elektronok csak az egyik atomtól származnak</a:t>
            </a:r>
            <a:endParaRPr lang="en-US" dirty="0"/>
          </a:p>
        </p:txBody>
      </p:sp>
      <p:pic>
        <p:nvPicPr>
          <p:cNvPr id="4" name="Picture 3" descr="fără titlu.bmp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05000" y="4495800"/>
            <a:ext cx="4572000" cy="2286000"/>
          </a:xfrm>
          <a:prstGeom prst="rect">
            <a:avLst/>
          </a:prstGeom>
        </p:spPr>
      </p:pic>
      <p:pic>
        <p:nvPicPr>
          <p:cNvPr id="5" name="Picture 4" descr="fără titlu.bmp"/>
          <p:cNvPicPr/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72400" y="4495800"/>
            <a:ext cx="4572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1948160" cy="1371600"/>
          </a:xfrm>
        </p:spPr>
        <p:txBody>
          <a:bodyPr>
            <a:normAutofit/>
          </a:bodyPr>
          <a:lstStyle/>
          <a:p>
            <a:pPr algn="ctr"/>
            <a:r>
              <a:rPr lang="hu-HU" sz="5100" b="1" dirty="0" smtClean="0"/>
              <a:t>Komplex vegyületek</a:t>
            </a:r>
            <a:endParaRPr lang="en-US" sz="5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12954000" cy="6096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hu-HU" dirty="0" smtClean="0"/>
              <a:t>komplex ion: központi fémion + ligandum</a:t>
            </a:r>
            <a:endParaRPr lang="en-US" dirty="0" smtClean="0"/>
          </a:p>
          <a:p>
            <a:pPr lvl="1">
              <a:lnSpc>
                <a:spcPct val="140000"/>
              </a:lnSpc>
            </a:pPr>
            <a:r>
              <a:rPr lang="hu-HU" dirty="0" smtClean="0"/>
              <a:t>koordinatív kötés, koordinációs szám</a:t>
            </a:r>
            <a:endParaRPr lang="en-US" dirty="0" smtClean="0"/>
          </a:p>
          <a:p>
            <a:pPr>
              <a:lnSpc>
                <a:spcPct val="140000"/>
              </a:lnSpc>
            </a:pPr>
            <a:r>
              <a:rPr lang="hu-HU" dirty="0" smtClean="0"/>
              <a:t>megnevezés:  </a:t>
            </a:r>
            <a:r>
              <a:rPr lang="hu-HU" sz="3100" dirty="0" smtClean="0"/>
              <a:t>kompex ion pozitív:</a:t>
            </a:r>
            <a:r>
              <a:rPr lang="hu-HU" sz="3100" i="1" dirty="0" smtClean="0"/>
              <a:t> </a:t>
            </a:r>
            <a:r>
              <a:rPr lang="hu-HU" sz="3100" dirty="0" smtClean="0"/>
              <a:t>[Cu(NH</a:t>
            </a:r>
            <a:r>
              <a:rPr lang="hu-HU" sz="3100" baseline="-25000" dirty="0" smtClean="0"/>
              <a:t>3</a:t>
            </a:r>
            <a:r>
              <a:rPr lang="hu-HU" sz="3100" dirty="0" smtClean="0"/>
              <a:t>)</a:t>
            </a:r>
            <a:r>
              <a:rPr lang="hu-HU" sz="3100" baseline="-25000" dirty="0" smtClean="0"/>
              <a:t>4</a:t>
            </a:r>
            <a:r>
              <a:rPr lang="hu-HU" sz="3100" dirty="0" smtClean="0"/>
              <a:t>]</a:t>
            </a:r>
            <a:r>
              <a:rPr lang="hu-HU" sz="3100" baseline="30000" dirty="0" smtClean="0"/>
              <a:t>2+</a:t>
            </a:r>
            <a:r>
              <a:rPr lang="hu-HU" sz="3100" dirty="0" smtClean="0"/>
              <a:t>(OH)</a:t>
            </a:r>
            <a:r>
              <a:rPr lang="hu-HU" sz="3100" baseline="30000" dirty="0" smtClean="0"/>
              <a:t>-</a:t>
            </a:r>
            <a:r>
              <a:rPr lang="hu-HU" sz="3100" baseline="-25000" dirty="0" smtClean="0"/>
              <a:t>2</a:t>
            </a:r>
            <a:r>
              <a:rPr lang="hu-HU" sz="3100" dirty="0" smtClean="0"/>
              <a:t>: tetraammino-réz(II)-hidroxid</a:t>
            </a:r>
            <a:endParaRPr lang="en-US" sz="3100" dirty="0" smtClean="0"/>
          </a:p>
          <a:p>
            <a:pPr>
              <a:lnSpc>
                <a:spcPct val="140000"/>
              </a:lnSpc>
              <a:buNone/>
            </a:pPr>
            <a:r>
              <a:rPr lang="hu-HU" sz="3100" dirty="0" smtClean="0"/>
              <a:t>   		                   komplex ion negatív: K</a:t>
            </a:r>
            <a:r>
              <a:rPr lang="hu-HU" sz="3100" baseline="-25000" dirty="0" smtClean="0"/>
              <a:t>4</a:t>
            </a:r>
            <a:r>
              <a:rPr lang="hu-HU" sz="3100" baseline="30000" dirty="0" smtClean="0"/>
              <a:t>+</a:t>
            </a:r>
            <a:r>
              <a:rPr lang="en-US" sz="3100" dirty="0" smtClean="0"/>
              <a:t>[Fe(CN)</a:t>
            </a:r>
            <a:r>
              <a:rPr lang="en-US" sz="3100" baseline="-25000" dirty="0" smtClean="0"/>
              <a:t>6</a:t>
            </a:r>
            <a:r>
              <a:rPr lang="en-US" sz="3100" dirty="0" smtClean="0"/>
              <a:t>]</a:t>
            </a:r>
            <a:r>
              <a:rPr lang="hu-HU" sz="3100" baseline="30000" dirty="0" smtClean="0"/>
              <a:t>4-</a:t>
            </a:r>
            <a:r>
              <a:rPr lang="hu-HU" sz="3100" dirty="0" smtClean="0"/>
              <a:t>: </a:t>
            </a:r>
            <a:r>
              <a:rPr lang="en-US" sz="3100" dirty="0" err="1" smtClean="0"/>
              <a:t>kálium-hexaciano-ferrát</a:t>
            </a:r>
            <a:r>
              <a:rPr lang="en-US" sz="3100" dirty="0" smtClean="0"/>
              <a:t>(II)</a:t>
            </a:r>
            <a:endParaRPr lang="en-US" dirty="0" smtClean="0"/>
          </a:p>
          <a:p>
            <a:pPr>
              <a:lnSpc>
                <a:spcPct val="140000"/>
              </a:lnSpc>
            </a:pPr>
            <a:r>
              <a:rPr lang="en-US" dirty="0" err="1" smtClean="0"/>
              <a:t>komplex</a:t>
            </a:r>
            <a:r>
              <a:rPr lang="en-US" dirty="0" smtClean="0"/>
              <a:t> </a:t>
            </a:r>
            <a:r>
              <a:rPr lang="en-US" dirty="0" err="1" smtClean="0"/>
              <a:t>vegyületek</a:t>
            </a:r>
            <a:r>
              <a:rPr lang="en-US" dirty="0" smtClean="0"/>
              <a:t> </a:t>
            </a:r>
            <a:r>
              <a:rPr lang="en-US" dirty="0" err="1" smtClean="0"/>
              <a:t>előállítása</a:t>
            </a:r>
            <a:r>
              <a:rPr lang="en-US" dirty="0" smtClean="0"/>
              <a:t>:</a:t>
            </a:r>
          </a:p>
          <a:p>
            <a:pPr lvl="1">
              <a:lnSpc>
                <a:spcPct val="140000"/>
              </a:lnSpc>
            </a:pPr>
            <a:r>
              <a:rPr lang="en-US" dirty="0" err="1" smtClean="0"/>
              <a:t>Tollens</a:t>
            </a:r>
            <a:r>
              <a:rPr lang="en-US" dirty="0" smtClean="0"/>
              <a:t> </a:t>
            </a:r>
            <a:r>
              <a:rPr lang="en-US" dirty="0" err="1" smtClean="0"/>
              <a:t>reagens</a:t>
            </a:r>
            <a:r>
              <a:rPr lang="en-US" dirty="0" smtClean="0"/>
              <a:t>: </a:t>
            </a:r>
            <a:r>
              <a:rPr lang="hu-HU" dirty="0" smtClean="0"/>
              <a:t>2AgNO</a:t>
            </a:r>
            <a:r>
              <a:rPr lang="hu-HU" baseline="-25000" dirty="0" smtClean="0"/>
              <a:t>3</a:t>
            </a:r>
            <a:r>
              <a:rPr lang="en-US" baseline="-25000" dirty="0" smtClean="0"/>
              <a:t> </a:t>
            </a:r>
            <a:r>
              <a:rPr lang="hu-HU" dirty="0" smtClean="0"/>
              <a:t>+</a:t>
            </a:r>
            <a:r>
              <a:rPr lang="en-US" dirty="0" smtClean="0"/>
              <a:t> </a:t>
            </a:r>
            <a:r>
              <a:rPr lang="hu-HU" dirty="0" smtClean="0"/>
              <a:t>2NaOH</a:t>
            </a:r>
            <a:r>
              <a:rPr lang="en-US" dirty="0" smtClean="0"/>
              <a:t> </a:t>
            </a:r>
            <a:r>
              <a:rPr lang="hu-HU" dirty="0" smtClean="0"/>
              <a:t>→</a:t>
            </a:r>
            <a:r>
              <a:rPr lang="en-US" dirty="0" smtClean="0"/>
              <a:t> </a:t>
            </a:r>
            <a:r>
              <a:rPr lang="hu-HU" dirty="0" smtClean="0"/>
              <a:t>Ag</a:t>
            </a:r>
            <a:r>
              <a:rPr lang="hu-HU" baseline="-25000" dirty="0" smtClean="0"/>
              <a:t>2</a:t>
            </a:r>
            <a:r>
              <a:rPr lang="hu-HU" dirty="0" smtClean="0"/>
              <a:t>O↓</a:t>
            </a:r>
            <a:r>
              <a:rPr lang="en-US" dirty="0" smtClean="0"/>
              <a:t> </a:t>
            </a:r>
            <a:r>
              <a:rPr lang="hu-HU" dirty="0" smtClean="0"/>
              <a:t>+</a:t>
            </a:r>
            <a:r>
              <a:rPr lang="en-US" dirty="0" smtClean="0"/>
              <a:t> </a:t>
            </a:r>
            <a:r>
              <a:rPr lang="hu-HU" dirty="0" smtClean="0"/>
              <a:t>2NaNO</a:t>
            </a:r>
            <a:r>
              <a:rPr lang="hu-HU" baseline="-25000" dirty="0" smtClean="0"/>
              <a:t>3</a:t>
            </a:r>
            <a:r>
              <a:rPr lang="en-US" baseline="-25000" dirty="0" smtClean="0"/>
              <a:t> </a:t>
            </a:r>
            <a:r>
              <a:rPr lang="hu-HU" dirty="0" smtClean="0"/>
              <a:t>+</a:t>
            </a:r>
            <a:r>
              <a:rPr lang="en-US" dirty="0" smtClean="0"/>
              <a:t> </a:t>
            </a:r>
            <a:r>
              <a:rPr lang="hu-HU" dirty="0" smtClean="0"/>
              <a:t>H</a:t>
            </a:r>
            <a:r>
              <a:rPr lang="hu-HU" baseline="-25000" dirty="0" smtClean="0"/>
              <a:t>2</a:t>
            </a:r>
            <a:r>
              <a:rPr lang="hu-HU" dirty="0" smtClean="0"/>
              <a:t>O</a:t>
            </a:r>
            <a:endParaRPr lang="en-US" dirty="0" smtClean="0"/>
          </a:p>
          <a:p>
            <a:pPr>
              <a:lnSpc>
                <a:spcPct val="140000"/>
              </a:lnSpc>
              <a:buNone/>
            </a:pPr>
            <a:r>
              <a:rPr lang="hu-HU" dirty="0" smtClean="0"/>
              <a:t>	 		        </a:t>
            </a:r>
            <a:r>
              <a:rPr lang="hu-HU" sz="3000" dirty="0" smtClean="0"/>
              <a:t>Ag</a:t>
            </a:r>
            <a:r>
              <a:rPr lang="hu-HU" sz="3000" baseline="-25000" dirty="0" smtClean="0"/>
              <a:t>2</a:t>
            </a:r>
            <a:r>
              <a:rPr lang="hu-HU" sz="3000" dirty="0" smtClean="0"/>
              <a:t>O</a:t>
            </a:r>
            <a:r>
              <a:rPr lang="en-US" sz="3000" dirty="0" smtClean="0"/>
              <a:t> </a:t>
            </a:r>
            <a:r>
              <a:rPr lang="hu-HU" sz="3000" dirty="0" smtClean="0"/>
              <a:t>+</a:t>
            </a:r>
            <a:r>
              <a:rPr lang="en-US" sz="3000" dirty="0" smtClean="0"/>
              <a:t> </a:t>
            </a:r>
            <a:r>
              <a:rPr lang="hu-HU" sz="3000" dirty="0" smtClean="0"/>
              <a:t>4NH</a:t>
            </a:r>
            <a:r>
              <a:rPr lang="hu-HU" sz="3000" baseline="-25000" dirty="0" smtClean="0"/>
              <a:t>3</a:t>
            </a:r>
            <a:r>
              <a:rPr lang="en-US" sz="3000" baseline="-25000" dirty="0" smtClean="0"/>
              <a:t> </a:t>
            </a:r>
            <a:r>
              <a:rPr lang="hu-HU" sz="3000" dirty="0" smtClean="0"/>
              <a:t>+</a:t>
            </a:r>
            <a:r>
              <a:rPr lang="en-US" sz="3000" dirty="0" smtClean="0"/>
              <a:t> </a:t>
            </a:r>
            <a:r>
              <a:rPr lang="hu-HU" sz="3000" dirty="0" smtClean="0"/>
              <a:t>H</a:t>
            </a:r>
            <a:r>
              <a:rPr lang="hu-HU" sz="3000" baseline="-25000" dirty="0" smtClean="0"/>
              <a:t>2</a:t>
            </a:r>
            <a:r>
              <a:rPr lang="hu-HU" sz="3000" dirty="0" smtClean="0"/>
              <a:t>O</a:t>
            </a:r>
            <a:r>
              <a:rPr lang="en-US" sz="3000" dirty="0" smtClean="0"/>
              <a:t> </a:t>
            </a:r>
            <a:r>
              <a:rPr lang="hu-HU" sz="3000" dirty="0" smtClean="0"/>
              <a:t>→ </a:t>
            </a:r>
            <a:r>
              <a:rPr lang="hu-HU" sz="3000" dirty="0" smtClean="0">
                <a:solidFill>
                  <a:srgbClr val="FF0000"/>
                </a:solidFill>
              </a:rPr>
              <a:t>2[Ag(NH</a:t>
            </a:r>
            <a:r>
              <a:rPr lang="hu-HU" sz="3000" baseline="-25000" dirty="0" smtClean="0">
                <a:solidFill>
                  <a:srgbClr val="FF0000"/>
                </a:solidFill>
              </a:rPr>
              <a:t>3</a:t>
            </a:r>
            <a:r>
              <a:rPr lang="hu-HU" sz="3000" dirty="0" smtClean="0">
                <a:solidFill>
                  <a:srgbClr val="FF0000"/>
                </a:solidFill>
              </a:rPr>
              <a:t>)</a:t>
            </a:r>
            <a:r>
              <a:rPr lang="hu-HU" sz="3000" baseline="-25000" dirty="0" smtClean="0">
                <a:solidFill>
                  <a:srgbClr val="FF0000"/>
                </a:solidFill>
              </a:rPr>
              <a:t>2</a:t>
            </a:r>
            <a:r>
              <a:rPr lang="hu-HU" sz="3000" dirty="0" smtClean="0">
                <a:solidFill>
                  <a:srgbClr val="FF0000"/>
                </a:solidFill>
              </a:rPr>
              <a:t>](OH)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>
              <a:lnSpc>
                <a:spcPct val="140000"/>
              </a:lnSpc>
            </a:pPr>
            <a:r>
              <a:rPr lang="hu-HU" dirty="0" smtClean="0"/>
              <a:t>Schweizer reagens: CuSO</a:t>
            </a:r>
            <a:r>
              <a:rPr lang="hu-HU" baseline="-25000" dirty="0" smtClean="0"/>
              <a:t>4</a:t>
            </a:r>
            <a:r>
              <a:rPr lang="en-US" baseline="-25000" dirty="0" smtClean="0"/>
              <a:t> </a:t>
            </a:r>
            <a:r>
              <a:rPr lang="hu-HU" dirty="0" smtClean="0"/>
              <a:t>+</a:t>
            </a:r>
            <a:r>
              <a:rPr lang="en-US" dirty="0" smtClean="0"/>
              <a:t> </a:t>
            </a:r>
            <a:r>
              <a:rPr lang="hu-HU" dirty="0" smtClean="0"/>
              <a:t>2NaOH</a:t>
            </a:r>
            <a:r>
              <a:rPr lang="en-US" dirty="0" smtClean="0"/>
              <a:t> </a:t>
            </a:r>
            <a:r>
              <a:rPr lang="hu-HU" dirty="0" smtClean="0"/>
              <a:t>→</a:t>
            </a:r>
            <a:r>
              <a:rPr lang="en-US" dirty="0" smtClean="0"/>
              <a:t> </a:t>
            </a:r>
            <a:r>
              <a:rPr lang="hu-HU" dirty="0" smtClean="0"/>
              <a:t>Cu(OH)</a:t>
            </a:r>
            <a:r>
              <a:rPr lang="hu-HU" baseline="-25000" dirty="0" smtClean="0"/>
              <a:t>2</a:t>
            </a:r>
            <a:r>
              <a:rPr lang="hu-HU" dirty="0" smtClean="0"/>
              <a:t>↓</a:t>
            </a:r>
            <a:r>
              <a:rPr lang="en-US" dirty="0" smtClean="0"/>
              <a:t> </a:t>
            </a:r>
            <a:r>
              <a:rPr lang="hu-HU" dirty="0" smtClean="0"/>
              <a:t>+</a:t>
            </a:r>
            <a:r>
              <a:rPr lang="en-US" dirty="0" smtClean="0"/>
              <a:t> </a:t>
            </a:r>
            <a:r>
              <a:rPr lang="hu-HU" dirty="0" smtClean="0"/>
              <a:t>Na</a:t>
            </a:r>
            <a:r>
              <a:rPr lang="hu-HU" baseline="-25000" dirty="0" smtClean="0"/>
              <a:t>2</a:t>
            </a:r>
            <a:r>
              <a:rPr lang="hu-HU" dirty="0" smtClean="0"/>
              <a:t>SO</a:t>
            </a:r>
            <a:r>
              <a:rPr lang="hu-HU" baseline="-25000" dirty="0" smtClean="0"/>
              <a:t>4</a:t>
            </a:r>
            <a:endParaRPr lang="en-US" dirty="0" smtClean="0"/>
          </a:p>
          <a:p>
            <a:pPr>
              <a:lnSpc>
                <a:spcPct val="140000"/>
              </a:lnSpc>
              <a:buNone/>
            </a:pPr>
            <a:r>
              <a:rPr lang="hu-HU" sz="3000" dirty="0" smtClean="0"/>
              <a:t>      			 Cu(OH)</a:t>
            </a:r>
            <a:r>
              <a:rPr lang="hu-HU" sz="3000" baseline="-25000" dirty="0" smtClean="0"/>
              <a:t>2</a:t>
            </a:r>
            <a:r>
              <a:rPr lang="en-US" sz="3000" baseline="-25000" dirty="0" smtClean="0"/>
              <a:t> </a:t>
            </a:r>
            <a:r>
              <a:rPr lang="hu-HU" sz="3000" dirty="0" smtClean="0"/>
              <a:t>+</a:t>
            </a:r>
            <a:r>
              <a:rPr lang="en-US" sz="3000" dirty="0" smtClean="0"/>
              <a:t> </a:t>
            </a:r>
            <a:r>
              <a:rPr lang="hu-HU" sz="3000" dirty="0" smtClean="0"/>
              <a:t>4NH</a:t>
            </a:r>
            <a:r>
              <a:rPr lang="hu-HU" sz="3000" baseline="-25000" dirty="0" smtClean="0"/>
              <a:t>3</a:t>
            </a:r>
            <a:r>
              <a:rPr lang="hu-HU" sz="3000" dirty="0" smtClean="0"/>
              <a:t>→  </a:t>
            </a:r>
            <a:r>
              <a:rPr lang="hu-HU" sz="3000" dirty="0" smtClean="0">
                <a:solidFill>
                  <a:srgbClr val="FF0000"/>
                </a:solidFill>
              </a:rPr>
              <a:t>[Cu(NH</a:t>
            </a:r>
            <a:r>
              <a:rPr lang="hu-HU" sz="3000" baseline="-25000" dirty="0" smtClean="0">
                <a:solidFill>
                  <a:srgbClr val="FF0000"/>
                </a:solidFill>
              </a:rPr>
              <a:t>3</a:t>
            </a:r>
            <a:r>
              <a:rPr lang="hu-HU" sz="3000" dirty="0" smtClean="0">
                <a:solidFill>
                  <a:srgbClr val="FF0000"/>
                </a:solidFill>
              </a:rPr>
              <a:t>)</a:t>
            </a:r>
            <a:r>
              <a:rPr lang="hu-HU" sz="3000" baseline="-25000" dirty="0" smtClean="0">
                <a:solidFill>
                  <a:srgbClr val="FF0000"/>
                </a:solidFill>
              </a:rPr>
              <a:t>4</a:t>
            </a:r>
            <a:r>
              <a:rPr lang="hu-HU" sz="3000" dirty="0" smtClean="0">
                <a:solidFill>
                  <a:srgbClr val="FF0000"/>
                </a:solidFill>
              </a:rPr>
              <a:t>](OH)</a:t>
            </a:r>
            <a:r>
              <a:rPr lang="hu-HU" sz="3000" baseline="-25000" dirty="0" smtClean="0">
                <a:solidFill>
                  <a:srgbClr val="FF0000"/>
                </a:solidFill>
              </a:rPr>
              <a:t>2</a:t>
            </a:r>
            <a:r>
              <a:rPr lang="hu-HU" sz="3000" dirty="0" smtClean="0">
                <a:solidFill>
                  <a:srgbClr val="FF0000"/>
                </a:solidFill>
              </a:rPr>
              <a:t> 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>
              <a:lnSpc>
                <a:spcPct val="140000"/>
              </a:lnSpc>
            </a:pPr>
            <a:r>
              <a:rPr lang="en-US" dirty="0" err="1" smtClean="0"/>
              <a:t>Berlini</a:t>
            </a:r>
            <a:r>
              <a:rPr lang="en-US" dirty="0" smtClean="0"/>
              <a:t> </a:t>
            </a:r>
            <a:r>
              <a:rPr lang="en-US" dirty="0" err="1" smtClean="0"/>
              <a:t>kék</a:t>
            </a:r>
            <a:r>
              <a:rPr lang="en-US" dirty="0" smtClean="0"/>
              <a:t>: 4FeCl</a:t>
            </a:r>
            <a:r>
              <a:rPr lang="en-US" baseline="-25000" dirty="0" smtClean="0"/>
              <a:t>3</a:t>
            </a:r>
            <a:r>
              <a:rPr lang="en-US" dirty="0" smtClean="0"/>
              <a:t> + 3K</a:t>
            </a:r>
            <a:r>
              <a:rPr lang="en-US" baseline="-25000" dirty="0" smtClean="0"/>
              <a:t>4</a:t>
            </a:r>
            <a:r>
              <a:rPr lang="en-US" dirty="0" smtClean="0"/>
              <a:t>[Fe(CN)</a:t>
            </a:r>
            <a:r>
              <a:rPr lang="en-US" baseline="-25000" dirty="0" smtClean="0"/>
              <a:t>6</a:t>
            </a:r>
            <a:r>
              <a:rPr lang="en-US" dirty="0" smtClean="0"/>
              <a:t>] </a:t>
            </a:r>
            <a:r>
              <a:rPr lang="hu-HU" dirty="0" smtClean="0"/>
              <a:t>→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Fe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[Fe(CN)</a:t>
            </a:r>
            <a:r>
              <a:rPr lang="en-US" baseline="-25000" dirty="0" smtClean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+ 12KCl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752</TotalTime>
  <Words>436</Words>
  <Application>Microsoft Office PowerPoint</Application>
  <PresentationFormat>Custom</PresentationFormat>
  <Paragraphs>183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Kémiai kötések</vt:lpstr>
      <vt:lpstr>Tartalomjegyzék</vt:lpstr>
      <vt:lpstr>Elsőrendű kötések</vt:lpstr>
      <vt:lpstr>Ionos kötés </vt:lpstr>
      <vt:lpstr>Kristályrácsok </vt:lpstr>
      <vt:lpstr>Kovalens kötés</vt:lpstr>
      <vt:lpstr>Kovalens kötés </vt:lpstr>
      <vt:lpstr>Kovalens kötés</vt:lpstr>
      <vt:lpstr>Komplex vegyületek</vt:lpstr>
      <vt:lpstr>Másodlagos kötések</vt:lpstr>
      <vt:lpstr>Gázhalmazállapot </vt:lpstr>
      <vt:lpstr>Gázhalmazállapot</vt:lpstr>
      <vt:lpstr>Feladatok </vt:lpstr>
      <vt:lpstr>Feladatok </vt:lpstr>
      <vt:lpstr>Feladatok </vt:lpstr>
      <vt:lpstr>Feladatok </vt:lpstr>
      <vt:lpstr>Feladatok </vt:lpstr>
      <vt:lpstr>Feladatok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Kémiai kötések</dc:title>
  <dc:creator>Emo</dc:creator>
  <cp:lastModifiedBy>Emo</cp:lastModifiedBy>
  <cp:revision>70</cp:revision>
  <dcterms:created xsi:type="dcterms:W3CDTF">2020-03-23T16:26:31Z</dcterms:created>
  <dcterms:modified xsi:type="dcterms:W3CDTF">2020-04-01T11:55:50Z</dcterms:modified>
</cp:coreProperties>
</file>