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1"/>
  </p:sldMasterIdLst>
  <p:notesMasterIdLst>
    <p:notesMasterId r:id="rId120"/>
  </p:notesMasterIdLst>
  <p:sldIdLst>
    <p:sldId id="256" r:id="rId2"/>
    <p:sldId id="464" r:id="rId3"/>
    <p:sldId id="277" r:id="rId4"/>
    <p:sldId id="340" r:id="rId5"/>
    <p:sldId id="466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290" r:id="rId24"/>
    <p:sldId id="467" r:id="rId25"/>
    <p:sldId id="291" r:id="rId26"/>
    <p:sldId id="274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468" r:id="rId38"/>
    <p:sldId id="323" r:id="rId39"/>
    <p:sldId id="275" r:id="rId40"/>
    <p:sldId id="324" r:id="rId41"/>
    <p:sldId id="325" r:id="rId42"/>
    <p:sldId id="326" r:id="rId43"/>
    <p:sldId id="327" r:id="rId44"/>
    <p:sldId id="329" r:id="rId45"/>
    <p:sldId id="328" r:id="rId46"/>
    <p:sldId id="334" r:id="rId47"/>
    <p:sldId id="333" r:id="rId48"/>
    <p:sldId id="335" r:id="rId49"/>
    <p:sldId id="336" r:id="rId50"/>
    <p:sldId id="337" r:id="rId51"/>
    <p:sldId id="338" r:id="rId52"/>
    <p:sldId id="267" r:id="rId53"/>
    <p:sldId id="469" r:id="rId54"/>
    <p:sldId id="369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70" r:id="rId66"/>
    <p:sldId id="424" r:id="rId67"/>
    <p:sldId id="425" r:id="rId68"/>
    <p:sldId id="426" r:id="rId69"/>
    <p:sldId id="427" r:id="rId70"/>
    <p:sldId id="428" r:id="rId71"/>
    <p:sldId id="429" r:id="rId72"/>
    <p:sldId id="430" r:id="rId73"/>
    <p:sldId id="431" r:id="rId74"/>
    <p:sldId id="432" r:id="rId75"/>
    <p:sldId id="433" r:id="rId76"/>
    <p:sldId id="438" r:id="rId77"/>
    <p:sldId id="471" r:id="rId78"/>
    <p:sldId id="434" r:id="rId79"/>
    <p:sldId id="435" r:id="rId80"/>
    <p:sldId id="436" r:id="rId81"/>
    <p:sldId id="437" r:id="rId82"/>
    <p:sldId id="381" r:id="rId83"/>
    <p:sldId id="382" r:id="rId84"/>
    <p:sldId id="439" r:id="rId85"/>
    <p:sldId id="440" r:id="rId86"/>
    <p:sldId id="441" r:id="rId87"/>
    <p:sldId id="442" r:id="rId88"/>
    <p:sldId id="445" r:id="rId89"/>
    <p:sldId id="443" r:id="rId90"/>
    <p:sldId id="446" r:id="rId91"/>
    <p:sldId id="447" r:id="rId92"/>
    <p:sldId id="448" r:id="rId93"/>
    <p:sldId id="449" r:id="rId94"/>
    <p:sldId id="450" r:id="rId95"/>
    <p:sldId id="266" r:id="rId96"/>
    <p:sldId id="470" r:id="rId97"/>
    <p:sldId id="405" r:id="rId98"/>
    <p:sldId id="406" r:id="rId99"/>
    <p:sldId id="407" r:id="rId100"/>
    <p:sldId id="408" r:id="rId101"/>
    <p:sldId id="409" r:id="rId102"/>
    <p:sldId id="458" r:id="rId103"/>
    <p:sldId id="459" r:id="rId104"/>
    <p:sldId id="460" r:id="rId105"/>
    <p:sldId id="461" r:id="rId106"/>
    <p:sldId id="462" r:id="rId107"/>
    <p:sldId id="463" r:id="rId108"/>
    <p:sldId id="451" r:id="rId109"/>
    <p:sldId id="452" r:id="rId110"/>
    <p:sldId id="453" r:id="rId111"/>
    <p:sldId id="454" r:id="rId112"/>
    <p:sldId id="455" r:id="rId113"/>
    <p:sldId id="456" r:id="rId114"/>
    <p:sldId id="457" r:id="rId115"/>
    <p:sldId id="465" r:id="rId116"/>
    <p:sldId id="366" r:id="rId117"/>
    <p:sldId id="367" r:id="rId118"/>
    <p:sldId id="368" r:id="rId1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3979" autoAdjust="0"/>
  </p:normalViewPr>
  <p:slideViewPr>
    <p:cSldViewPr snapToGrid="0">
      <p:cViewPr varScale="1">
        <p:scale>
          <a:sx n="82" d="100"/>
          <a:sy n="82" d="100"/>
        </p:scale>
        <p:origin x="7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D8BBC-3386-4818-836F-8E5C88F442FE}" type="datetimeFigureOut">
              <a:rPr lang="hu-HU" smtClean="0"/>
              <a:t>2020. 04. 01.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E9A16-C144-49C7-82EF-CBCC7488ED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20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049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281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49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9095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87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38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772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1507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20973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13256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996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010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9428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2001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50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664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51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73360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83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220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69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231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106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8868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46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5028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9A16-C144-49C7-82EF-CBCC7488EDD0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270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6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954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46421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052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0518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53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8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61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7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8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4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7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3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7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0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2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info.ro/probleme/9/" TargetMode="External"/><Relationship Id="rId2" Type="http://schemas.openxmlformats.org/officeDocument/2006/relationships/hyperlink" Target="https://www.pbinfo.ro/probleme/10/suma-cifrelor" TargetMode="Externa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Egydimenziós tömbök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sz="2800" dirty="0"/>
              <a:t>-</a:t>
            </a:r>
            <a:r>
              <a:rPr lang="hu-HU" sz="2800" dirty="0" smtClean="0"/>
              <a:t>Műveletek tömbökkel- második rész</a:t>
            </a:r>
          </a:p>
          <a:p>
            <a:r>
              <a:rPr lang="hu-HU" sz="2800" dirty="0"/>
              <a:t>12. osztály – érettségi felkészítő – Informatika</a:t>
            </a:r>
          </a:p>
          <a:p>
            <a:r>
              <a:rPr lang="hu-HU" sz="2800" dirty="0" smtClean="0"/>
              <a:t>szerző: </a:t>
            </a:r>
            <a:r>
              <a:rPr lang="en-US" sz="2800" dirty="0" smtClean="0"/>
              <a:t>Bal</a:t>
            </a:r>
            <a:r>
              <a:rPr lang="hu-HU" sz="2800" dirty="0" err="1" smtClean="0"/>
              <a:t>ázs</a:t>
            </a:r>
            <a:r>
              <a:rPr lang="hu-HU" sz="2800" dirty="0" smtClean="0"/>
              <a:t>-Oldal Katalin </a:t>
            </a:r>
            <a:r>
              <a:rPr lang="hu-HU" sz="2800" dirty="0"/>
              <a:t>– informatika </a:t>
            </a:r>
            <a:r>
              <a:rPr lang="hu-HU" sz="2800" dirty="0" smtClean="0"/>
              <a:t>szakos tanár</a:t>
            </a:r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269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7407" y="616877"/>
            <a:ext cx="10147738" cy="1947647"/>
          </a:xfrm>
        </p:spPr>
        <p:txBody>
          <a:bodyPr>
            <a:normAutofit/>
          </a:bodyPr>
          <a:lstStyle/>
          <a:p>
            <a:r>
              <a:rPr lang="hu-HU" dirty="0" smtClean="0"/>
              <a:t>III. Műveletek tömbökkel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e. Ellenőrzés - mintafeladat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792" y="2259725"/>
            <a:ext cx="11214538" cy="385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</a:rPr>
              <a:t> </a:t>
            </a:r>
            <a:endParaRPr lang="hu-HU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  <a:p>
            <a:pPr marL="357188" indent="0">
              <a:buNone/>
            </a:pPr>
            <a:endParaRPr lang="hu-HU" dirty="0" smtClean="0"/>
          </a:p>
          <a:p>
            <a:pPr marL="357188" indent="0">
              <a:buNone/>
            </a:pPr>
            <a:endParaRPr lang="hu-HU" dirty="0" smtClean="0"/>
          </a:p>
        </p:txBody>
      </p:sp>
      <p:sp>
        <p:nvSpPr>
          <p:cNvPr id="5" name="Téglalap 4"/>
          <p:cNvSpPr/>
          <p:nvPr/>
        </p:nvSpPr>
        <p:spPr>
          <a:xfrm>
            <a:off x="903891" y="2564524"/>
            <a:ext cx="10026869" cy="289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Feladat</a:t>
            </a:r>
            <a:r>
              <a:rPr lang="hu-H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marL="357188" algn="just">
              <a:lnSpc>
                <a:spcPct val="107000"/>
              </a:lnSpc>
              <a:buClr>
                <a:schemeClr val="accent1"/>
              </a:buClr>
              <a:buSzPct val="80000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Adott az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≤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1000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egy nullától különböző természetes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szám, és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egy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elemű, legfeljebb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számjegyből álló természetes számokat tartalmazó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tömb. 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 algn="just">
              <a:lnSpc>
                <a:spcPct val="107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Írjunk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programot, amely a képernyőre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írja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üzenetet, ha a tömb összes páros értékű eleme növekvő sorrendben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van. Ellenkező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esetben a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NU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üzenetet kell kiírni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57188">
              <a:lnSpc>
                <a:spcPct val="107000"/>
              </a:lnSpc>
              <a:buClr>
                <a:schemeClr val="accent1"/>
              </a:buClr>
              <a:buSzPct val="80000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>
              <a:lnSpc>
                <a:spcPct val="107000"/>
              </a:lnSpc>
              <a:buClr>
                <a:schemeClr val="accent1"/>
              </a:buClr>
              <a:buSzPct val="80000"/>
            </a:pP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Példa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ha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és a tömb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113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33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42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1354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421</a:t>
            </a:r>
          </a:p>
          <a:p>
            <a:pPr marL="357188">
              <a:lnSpc>
                <a:spcPct val="107000"/>
              </a:lnSpc>
              <a:buClr>
                <a:schemeClr val="accent1"/>
              </a:buClr>
              <a:buSzPct val="80000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   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képernyőre kiírt üzenet: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r">
              <a:lnSpc>
                <a:spcPct val="107000"/>
              </a:lnSpc>
              <a:buClr>
                <a:schemeClr val="accent1"/>
              </a:buClr>
              <a:buSzPct val="80000"/>
            </a:pPr>
            <a:r>
              <a:rPr lang="hu-H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hu-H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Érettségi tétel, 2009)</a:t>
            </a:r>
          </a:p>
        </p:txBody>
      </p:sp>
    </p:spTree>
    <p:extLst>
      <p:ext uri="{BB962C8B-B14F-4D97-AF65-F5344CB8AC3E}">
        <p14:creationId xmlns:p14="http://schemas.microsoft.com/office/powerpoint/2010/main" val="11507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642883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935421" y="2390400"/>
            <a:ext cx="10005848" cy="396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Feladat</a:t>
            </a:r>
            <a:r>
              <a:rPr lang="hu-HU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algn="just"/>
            <a:r>
              <a:rPr lang="hu-HU" dirty="0" smtClean="0"/>
              <a:t>Írjunk programot</a:t>
            </a:r>
            <a:r>
              <a:rPr lang="hu-HU" dirty="0"/>
              <a:t>, amely beolvas a billentyűzetről egy </a:t>
            </a:r>
            <a:r>
              <a:rPr lang="hu-HU" b="1" dirty="0"/>
              <a:t>n </a:t>
            </a:r>
            <a:r>
              <a:rPr lang="hu-HU" dirty="0"/>
              <a:t>(</a:t>
            </a:r>
            <a:r>
              <a:rPr lang="hu-HU" b="1" dirty="0"/>
              <a:t>2&lt;n&lt;50</a:t>
            </a:r>
            <a:r>
              <a:rPr lang="hu-HU" dirty="0"/>
              <a:t>) </a:t>
            </a:r>
            <a:r>
              <a:rPr lang="hu-HU" dirty="0" smtClean="0"/>
              <a:t>természetes számot, </a:t>
            </a:r>
            <a:r>
              <a:rPr lang="hu-HU" dirty="0"/>
              <a:t>majd egy </a:t>
            </a:r>
            <a:r>
              <a:rPr lang="hu-HU" b="1" dirty="0"/>
              <a:t>n </a:t>
            </a:r>
            <a:r>
              <a:rPr lang="hu-HU" dirty="0"/>
              <a:t>elemű egydimenziós tömb elemeit, az elemek legfeljebb </a:t>
            </a:r>
            <a:r>
              <a:rPr lang="hu-HU" dirty="0" smtClean="0"/>
              <a:t>kilencjegyű természetes </a:t>
            </a:r>
            <a:r>
              <a:rPr lang="hu-HU" dirty="0"/>
              <a:t>számok. A tömb legalább egyik eleme nulla.</a:t>
            </a:r>
          </a:p>
          <a:p>
            <a:pPr marL="357188" algn="just"/>
            <a:endParaRPr lang="hu-HU" dirty="0" smtClean="0"/>
          </a:p>
          <a:p>
            <a:pPr marL="357188" algn="just"/>
            <a:r>
              <a:rPr lang="hu-HU" dirty="0" smtClean="0"/>
              <a:t>A </a:t>
            </a:r>
            <a:r>
              <a:rPr lang="hu-HU" dirty="0"/>
              <a:t>program módosítja a tömböt úgy, hogy megduplázza a nulla értékű elemeket, a példa</a:t>
            </a:r>
          </a:p>
          <a:p>
            <a:pPr marL="357188" algn="just"/>
            <a:r>
              <a:rPr lang="hu-HU" dirty="0"/>
              <a:t>szerint, majd kiírja a képernyőre, szóközzel elválasztva, a kapott tömb elemeit</a:t>
            </a:r>
            <a:r>
              <a:rPr lang="hu-HU" dirty="0" smtClean="0"/>
              <a:t>.</a:t>
            </a:r>
          </a:p>
          <a:p>
            <a:pPr marL="357188" algn="just"/>
            <a:endParaRPr lang="hu-HU" dirty="0"/>
          </a:p>
          <a:p>
            <a:pPr marL="357188"/>
            <a:r>
              <a:rPr lang="hu-HU" b="1" dirty="0"/>
              <a:t>Példa: </a:t>
            </a:r>
            <a:r>
              <a:rPr lang="hu-HU" dirty="0"/>
              <a:t>ha </a:t>
            </a:r>
            <a:r>
              <a:rPr lang="hu-HU" b="1" dirty="0" smtClean="0"/>
              <a:t>n=6 </a:t>
            </a:r>
            <a:r>
              <a:rPr lang="hu-HU" dirty="0"/>
              <a:t>és a tömb </a:t>
            </a:r>
            <a:r>
              <a:rPr lang="hu-HU" b="1" dirty="0"/>
              <a:t>(1</a:t>
            </a:r>
            <a:r>
              <a:rPr lang="hu-HU" dirty="0"/>
              <a:t>, </a:t>
            </a:r>
            <a:r>
              <a:rPr lang="hu-HU" b="1" dirty="0"/>
              <a:t>0</a:t>
            </a:r>
            <a:r>
              <a:rPr lang="hu-HU" dirty="0"/>
              <a:t>, </a:t>
            </a:r>
            <a:r>
              <a:rPr lang="hu-HU" b="1" dirty="0"/>
              <a:t>5</a:t>
            </a:r>
            <a:r>
              <a:rPr lang="hu-HU" dirty="0"/>
              <a:t>, </a:t>
            </a:r>
            <a:r>
              <a:rPr lang="hu-HU" b="1" dirty="0"/>
              <a:t>0</a:t>
            </a:r>
            <a:r>
              <a:rPr lang="hu-HU" dirty="0"/>
              <a:t>, </a:t>
            </a:r>
            <a:r>
              <a:rPr lang="hu-HU" b="1" dirty="0"/>
              <a:t>0</a:t>
            </a:r>
            <a:r>
              <a:rPr lang="hu-HU" dirty="0"/>
              <a:t>, </a:t>
            </a:r>
            <a:r>
              <a:rPr lang="hu-HU" b="1" dirty="0"/>
              <a:t>7)</a:t>
            </a:r>
            <a:r>
              <a:rPr lang="hu-HU" dirty="0"/>
              <a:t>, </a:t>
            </a:r>
            <a:r>
              <a:rPr lang="hu-HU" dirty="0" smtClean="0"/>
              <a:t>a képernyőre kiírt értékek:</a:t>
            </a:r>
            <a:r>
              <a:rPr lang="hu-HU" dirty="0"/>
              <a:t> </a:t>
            </a:r>
            <a:r>
              <a:rPr lang="hu-HU" b="1" dirty="0" smtClean="0"/>
              <a:t>1 </a:t>
            </a:r>
            <a:r>
              <a:rPr lang="hu-HU" b="1" dirty="0"/>
              <a:t>0 0 5 0 0 0 0 7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57188">
              <a:lnSpc>
                <a:spcPct val="107000"/>
              </a:lnSpc>
              <a:spcAft>
                <a:spcPts val="0"/>
              </a:spcAft>
            </a:pP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>
              <a:lnSpc>
                <a:spcPct val="107000"/>
              </a:lnSpc>
              <a:spcAft>
                <a:spcPts val="0"/>
              </a:spcAft>
            </a:pPr>
            <a:endParaRPr lang="hu-HU" sz="2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algn="r">
              <a:lnSpc>
                <a:spcPct val="107000"/>
              </a:lnSpc>
            </a:pPr>
            <a:r>
              <a:rPr lang="hu-HU" dirty="0" smtClean="0">
                <a:latin typeface="+mj-lt"/>
                <a:ea typeface="Calibri" panose="020F0502020204030204" pitchFamily="34" charset="0"/>
              </a:rPr>
              <a:t>(</a:t>
            </a:r>
            <a:r>
              <a:rPr lang="hu-HU" b="1" i="1" dirty="0" smtClean="0">
                <a:latin typeface="+mj-lt"/>
              </a:rPr>
              <a:t>Próbaérettségi </a:t>
            </a:r>
            <a:r>
              <a:rPr lang="hu-HU" b="1" i="1" dirty="0">
                <a:latin typeface="+mj-lt"/>
              </a:rPr>
              <a:t>tétel, </a:t>
            </a:r>
            <a:r>
              <a:rPr lang="hu-HU" b="1" i="1" dirty="0" smtClean="0">
                <a:latin typeface="+mj-lt"/>
              </a:rPr>
              <a:t>2014</a:t>
            </a:r>
            <a:r>
              <a:rPr lang="hu-HU" dirty="0" smtClean="0">
                <a:latin typeface="+mj-lt"/>
                <a:ea typeface="Calibri" panose="020F0502020204030204" pitchFamily="34" charset="0"/>
              </a:rPr>
              <a:t>)</a:t>
            </a:r>
            <a:endParaRPr lang="hu-HU" dirty="0">
              <a:latin typeface="+mj-lt"/>
            </a:endParaRPr>
          </a:p>
          <a:p>
            <a:pPr marL="357188">
              <a:lnSpc>
                <a:spcPct val="107000"/>
              </a:lnSpc>
              <a:spcAft>
                <a:spcPts val="0"/>
              </a:spcAft>
            </a:pP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642883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420415" y="2070539"/>
            <a:ext cx="11529848" cy="4635061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hu-HU" b="1" dirty="0" smtClean="0"/>
              <a:t>A javasolt megoldás menete:</a:t>
            </a:r>
          </a:p>
          <a:p>
            <a:pPr marL="357188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hu-HU" dirty="0" smtClean="0"/>
              <a:t>Feltöltjük a </a:t>
            </a:r>
            <a:r>
              <a:rPr lang="hu-HU" dirty="0"/>
              <a:t>tömb elemeit</a:t>
            </a:r>
            <a:r>
              <a:rPr lang="hu-HU" dirty="0" smtClean="0"/>
              <a:t>.</a:t>
            </a:r>
          </a:p>
          <a:p>
            <a:pPr marL="35718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dirty="0" smtClean="0"/>
              <a:t>Mivel több </a:t>
            </a:r>
            <a:r>
              <a:rPr lang="hu-HU" dirty="0" smtClean="0">
                <a:solidFill>
                  <a:srgbClr val="FF0000"/>
                </a:solidFill>
              </a:rPr>
              <a:t>0 </a:t>
            </a:r>
            <a:r>
              <a:rPr lang="hu-HU" dirty="0" smtClean="0"/>
              <a:t>értékű elem is lehet a tömbben, ezért ismételten meg kell keresnünk ezeket.</a:t>
            </a:r>
          </a:p>
          <a:p>
            <a:pPr marL="357188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dirty="0" smtClean="0"/>
              <a:t>Ha történt beszúrás, akkor ügyelnünk kell arra, hogy ezt a beszúrt értéket már ne vegyük számításba! </a:t>
            </a:r>
          </a:p>
          <a:p>
            <a:pPr marL="35718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Éppen ezért minden beszúrás után az </a:t>
            </a:r>
            <a:r>
              <a:rPr lang="hu-HU" dirty="0" smtClean="0">
                <a:solidFill>
                  <a:srgbClr val="FF0000"/>
                </a:solidFill>
              </a:rPr>
              <a:t>i</a:t>
            </a:r>
            <a:r>
              <a:rPr lang="hu-HU" dirty="0" smtClean="0"/>
              <a:t> ciklusvezérlő értékét </a:t>
            </a:r>
            <a:r>
              <a:rPr lang="hu-HU" dirty="0" smtClean="0">
                <a:solidFill>
                  <a:srgbClr val="FF0000"/>
                </a:solidFill>
              </a:rPr>
              <a:t>2</a:t>
            </a:r>
            <a:r>
              <a:rPr lang="hu-HU" dirty="0" smtClean="0"/>
              <a:t>-vel növeljük.</a:t>
            </a:r>
          </a:p>
          <a:p>
            <a:pPr marL="357188" indent="0">
              <a:lnSpc>
                <a:spcPct val="110000"/>
              </a:lnSpc>
              <a:spcBef>
                <a:spcPts val="0"/>
              </a:spcBef>
              <a:buNone/>
            </a:pPr>
            <a:endParaRPr lang="hu-HU" dirty="0" smtClean="0"/>
          </a:p>
          <a:p>
            <a:pPr marL="35718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dirty="0"/>
              <a:t>nem </a:t>
            </a:r>
            <a:r>
              <a:rPr lang="hu-HU" dirty="0" smtClean="0"/>
              <a:t>történt </a:t>
            </a:r>
            <a:r>
              <a:rPr lang="hu-HU" dirty="0"/>
              <a:t>beszúrás, akkor a ciklusvezérlő értéke </a:t>
            </a:r>
            <a:r>
              <a:rPr lang="hu-HU" dirty="0" smtClean="0">
                <a:solidFill>
                  <a:srgbClr val="FF0000"/>
                </a:solidFill>
              </a:rPr>
              <a:t>1</a:t>
            </a:r>
            <a:r>
              <a:rPr lang="hu-HU" dirty="0" smtClean="0"/>
              <a:t>-gyel </a:t>
            </a:r>
            <a:r>
              <a:rPr lang="hu-HU" dirty="0"/>
              <a:t>nő.</a:t>
            </a:r>
          </a:p>
          <a:p>
            <a:pPr marL="357188" indent="0">
              <a:lnSpc>
                <a:spcPct val="110000"/>
              </a:lnSpc>
              <a:spcBef>
                <a:spcPts val="0"/>
              </a:spcBef>
              <a:buNone/>
            </a:pPr>
            <a:endParaRPr lang="hu-HU" dirty="0" smtClean="0"/>
          </a:p>
          <a:p>
            <a:pPr marL="35718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beszúrás után növeljük az </a:t>
            </a:r>
            <a:r>
              <a:rPr lang="hu-HU" dirty="0" smtClean="0">
                <a:solidFill>
                  <a:srgbClr val="FF0000"/>
                </a:solidFill>
              </a:rPr>
              <a:t>n </a:t>
            </a:r>
            <a:r>
              <a:rPr lang="hu-HU" dirty="0" smtClean="0"/>
              <a:t>értékét </a:t>
            </a:r>
            <a:r>
              <a:rPr lang="hu-HU" dirty="0" smtClean="0">
                <a:solidFill>
                  <a:srgbClr val="FF0000"/>
                </a:solidFill>
              </a:rPr>
              <a:t>1</a:t>
            </a:r>
            <a:r>
              <a:rPr lang="hu-HU" dirty="0" smtClean="0"/>
              <a:t>-gyel (mivel mindig egyel több elemünk lesz).</a:t>
            </a:r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200000"/>
              </a:lnSpc>
              <a:spcAft>
                <a:spcPts val="1200"/>
              </a:spcAft>
              <a:buNone/>
            </a:pPr>
            <a:r>
              <a:rPr lang="hu-HU" b="1" u="sng" dirty="0"/>
              <a:t>Megjegyzés:</a:t>
            </a:r>
          </a:p>
          <a:p>
            <a:pPr marL="0" indent="0" defTabSz="357188">
              <a:buNone/>
            </a:pPr>
            <a:r>
              <a:rPr lang="hu-HU" dirty="0"/>
              <a:t>	A továbbiakban csak a feladat megoldásának algoritmusát adjuk meg! A tömb feltöltésétől és elemeinek kiírásától eltekintünk.</a:t>
            </a:r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189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2058276"/>
            <a:ext cx="996964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b="1" i="1" dirty="0" smtClean="0">
                <a:solidFill>
                  <a:srgbClr val="FF0000"/>
                </a:solidFill>
              </a:rPr>
              <a:t>i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>
                <a:solidFill>
                  <a:srgbClr val="FF0000"/>
                </a:solidFill>
              </a:rPr>
              <a:t> 1                        			 // </a:t>
            </a:r>
            <a:r>
              <a:rPr lang="hu-HU" i="1" dirty="0">
                <a:solidFill>
                  <a:srgbClr val="FF0000"/>
                </a:solidFill>
              </a:rPr>
              <a:t>az első elemtől kezdjük a tömb elemeinek feldolgozását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endParaRPr lang="hu-HU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/>
              <a:t>amíg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/>
              <a:t>&lt;= </a:t>
            </a:r>
            <a:r>
              <a:rPr lang="hu-HU" b="1" i="1" dirty="0" smtClean="0"/>
              <a:t>n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ha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= 0 </a:t>
            </a:r>
            <a:r>
              <a:rPr lang="en-US" dirty="0" err="1" smtClean="0"/>
              <a:t>akkor</a:t>
            </a:r>
            <a:endParaRPr lang="hu-HU" dirty="0" smtClean="0"/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</a:t>
            </a:r>
            <a:r>
              <a:rPr lang="en-US" b="1" i="1" dirty="0" smtClean="0"/>
              <a:t>j = n+1, </a:t>
            </a:r>
            <a:r>
              <a:rPr lang="en-US" b="1" i="1" dirty="0" err="1" smtClean="0"/>
              <a:t>i</a:t>
            </a:r>
            <a:r>
              <a:rPr lang="en-US" b="1" i="1" dirty="0" smtClean="0"/>
              <a:t> +</a:t>
            </a:r>
            <a:r>
              <a:rPr lang="hu-HU" b="1" i="1" dirty="0" smtClean="0"/>
              <a:t>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t[j]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b="1" i="1" dirty="0" smtClean="0"/>
              <a:t> t[j+1]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0</a:t>
            </a:r>
            <a:endParaRPr lang="hu-HU" dirty="0" smtClean="0"/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 err="1" smtClean="0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 smtClean="0"/>
              <a:t>i</a:t>
            </a:r>
            <a:r>
              <a:rPr lang="hu-HU" b="1" i="1" dirty="0" smtClean="0"/>
              <a:t> </a:t>
            </a:r>
            <a:r>
              <a:rPr lang="en-US" b="1" i="1" dirty="0"/>
              <a:t>+</a:t>
            </a:r>
            <a:r>
              <a:rPr lang="hu-HU" b="1" i="1" dirty="0" smtClean="0"/>
              <a:t> </a:t>
            </a:r>
            <a:r>
              <a:rPr lang="en-US" b="1" i="1" dirty="0"/>
              <a:t>2</a:t>
            </a:r>
            <a:endParaRPr lang="hu-HU" dirty="0"/>
          </a:p>
          <a:p>
            <a:r>
              <a:rPr lang="hu-HU" b="1" i="1" dirty="0"/>
              <a:t>	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</a:t>
            </a:r>
            <a:r>
              <a:rPr lang="hu-HU" b="1" i="1" dirty="0"/>
              <a:t>+ </a:t>
            </a:r>
            <a:r>
              <a:rPr lang="hu-HU" b="1" i="1" dirty="0" smtClean="0"/>
              <a:t>1</a:t>
            </a:r>
            <a:endParaRPr lang="en-US" b="1" i="1" dirty="0" smtClean="0"/>
          </a:p>
          <a:p>
            <a:r>
              <a:rPr lang="en-US" b="1" i="1" dirty="0"/>
              <a:t>	</a:t>
            </a:r>
            <a:r>
              <a:rPr lang="hu-HU" dirty="0"/>
              <a:t>különben</a:t>
            </a:r>
            <a:r>
              <a:rPr lang="hu-HU" b="1" i="1" dirty="0" smtClean="0"/>
              <a:t> </a:t>
            </a:r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en-US" b="1" i="1" dirty="0"/>
              <a:t>+</a:t>
            </a:r>
            <a:r>
              <a:rPr lang="hu-HU" b="1" i="1" dirty="0"/>
              <a:t> </a:t>
            </a:r>
            <a:r>
              <a:rPr lang="hu-HU" b="1" i="1" dirty="0" smtClean="0"/>
              <a:t>1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dirty="0" err="1" smtClean="0"/>
              <a:t>ha_vége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amíg_vége</a:t>
            </a:r>
            <a:endParaRPr lang="hu-HU" dirty="0" smtClean="0"/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92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2058276"/>
            <a:ext cx="98540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b="1" i="1" dirty="0" smtClean="0"/>
              <a:t>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1</a:t>
            </a:r>
            <a:endParaRPr lang="hu-HU" b="1" i="1" dirty="0"/>
          </a:p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</a:rPr>
              <a:t>amíg </a:t>
            </a:r>
            <a:r>
              <a:rPr lang="hu-HU" b="1" i="1" dirty="0" smtClean="0">
                <a:solidFill>
                  <a:srgbClr val="FF0000"/>
                </a:solidFill>
              </a:rPr>
              <a:t>i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</a:t>
            </a:r>
            <a:r>
              <a:rPr lang="hu-HU" b="1" i="1" dirty="0" smtClean="0">
                <a:solidFill>
                  <a:srgbClr val="FF0000"/>
                </a:solidFill>
              </a:rPr>
              <a:t>n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hu-HU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gez</a:t>
            </a:r>
            <a:r>
              <a:rPr lang="hu-HU" dirty="0" smtClean="0">
                <a:solidFill>
                  <a:srgbClr val="FF0000"/>
                </a:solidFill>
              </a:rPr>
              <a:t>d                               		</a:t>
            </a:r>
            <a:r>
              <a:rPr lang="hu-HU" i="1" dirty="0" smtClean="0">
                <a:solidFill>
                  <a:srgbClr val="FF0000"/>
                </a:solidFill>
              </a:rPr>
              <a:t>//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amíg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a tömbnek </a:t>
            </a:r>
            <a:r>
              <a:rPr lang="hu-HU" i="1" dirty="0">
                <a:solidFill>
                  <a:srgbClr val="FF0000"/>
                </a:solidFill>
              </a:rPr>
              <a:t>vannak </a:t>
            </a:r>
            <a:r>
              <a:rPr lang="hu-HU" i="1" dirty="0" smtClean="0">
                <a:solidFill>
                  <a:srgbClr val="FF0000"/>
                </a:solidFill>
              </a:rPr>
              <a:t>még elemei</a:t>
            </a:r>
            <a:endParaRPr lang="hu-HU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ha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= 0 </a:t>
            </a:r>
            <a:r>
              <a:rPr lang="en-US" dirty="0" err="1" smtClean="0"/>
              <a:t>akkor</a:t>
            </a:r>
            <a:endParaRPr lang="hu-HU" dirty="0" smtClean="0"/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</a:t>
            </a:r>
            <a:r>
              <a:rPr lang="en-US" b="1" i="1" dirty="0" smtClean="0"/>
              <a:t>j = n+1, </a:t>
            </a:r>
            <a:r>
              <a:rPr lang="en-US" b="1" i="1" dirty="0" err="1" smtClean="0"/>
              <a:t>i</a:t>
            </a:r>
            <a:r>
              <a:rPr lang="en-US" b="1" i="1" dirty="0" smtClean="0"/>
              <a:t> +</a:t>
            </a:r>
            <a:r>
              <a:rPr lang="hu-HU" b="1" i="1" dirty="0" smtClean="0"/>
              <a:t>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t[j]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b="1" i="1" dirty="0" smtClean="0"/>
              <a:t> t[j+1]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0</a:t>
            </a:r>
            <a:endParaRPr lang="hu-HU" dirty="0" smtClean="0"/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 err="1" smtClean="0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 smtClean="0"/>
              <a:t>i</a:t>
            </a:r>
            <a:r>
              <a:rPr lang="hu-HU" b="1" i="1" dirty="0" smtClean="0"/>
              <a:t> </a:t>
            </a:r>
            <a:r>
              <a:rPr lang="en-US" b="1" i="1" dirty="0"/>
              <a:t>+</a:t>
            </a:r>
            <a:r>
              <a:rPr lang="hu-HU" b="1" i="1" dirty="0" smtClean="0"/>
              <a:t> </a:t>
            </a:r>
            <a:r>
              <a:rPr lang="en-US" b="1" i="1" dirty="0"/>
              <a:t>2</a:t>
            </a:r>
            <a:endParaRPr lang="hu-HU" dirty="0"/>
          </a:p>
          <a:p>
            <a:r>
              <a:rPr lang="hu-HU" b="1" i="1" dirty="0"/>
              <a:t>	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</a:t>
            </a:r>
            <a:r>
              <a:rPr lang="hu-HU" b="1" i="1" dirty="0"/>
              <a:t>+ </a:t>
            </a:r>
            <a:r>
              <a:rPr lang="hu-HU" b="1" i="1" dirty="0" smtClean="0"/>
              <a:t>1</a:t>
            </a:r>
            <a:endParaRPr lang="en-US" b="1" i="1" dirty="0" smtClean="0"/>
          </a:p>
          <a:p>
            <a:r>
              <a:rPr lang="en-US" b="1" i="1" dirty="0"/>
              <a:t>	</a:t>
            </a:r>
            <a:r>
              <a:rPr lang="hu-HU" dirty="0"/>
              <a:t>különben</a:t>
            </a:r>
            <a:r>
              <a:rPr lang="hu-HU" b="1" i="1" dirty="0" smtClean="0"/>
              <a:t> </a:t>
            </a:r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en-US" b="1" i="1" dirty="0"/>
              <a:t>+</a:t>
            </a:r>
            <a:r>
              <a:rPr lang="hu-HU" b="1" i="1" dirty="0"/>
              <a:t> </a:t>
            </a:r>
            <a:r>
              <a:rPr lang="hu-HU" b="1" i="1" dirty="0" smtClean="0"/>
              <a:t>1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dirty="0" err="1" smtClean="0"/>
              <a:t>ha_vége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amíg_vége</a:t>
            </a:r>
            <a:endParaRPr lang="hu-HU" dirty="0" smtClean="0"/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3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2058276"/>
            <a:ext cx="92990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b="1" i="1" dirty="0" smtClean="0"/>
              <a:t>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amíg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/>
              <a:t>&lt;= </a:t>
            </a:r>
            <a:r>
              <a:rPr lang="hu-HU" b="1" i="1" dirty="0" smtClean="0"/>
              <a:t>n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dirty="0">
                <a:solidFill>
                  <a:srgbClr val="FF0000"/>
                </a:solidFill>
              </a:rPr>
              <a:t>	</a:t>
            </a:r>
            <a:r>
              <a:rPr lang="hu-HU" dirty="0" smtClean="0">
                <a:solidFill>
                  <a:srgbClr val="FF0000"/>
                </a:solidFill>
              </a:rPr>
              <a:t>ha </a:t>
            </a:r>
            <a:r>
              <a:rPr lang="hu-HU" b="1" i="1" dirty="0" smtClean="0">
                <a:solidFill>
                  <a:srgbClr val="FF0000"/>
                </a:solidFill>
              </a:rPr>
              <a:t>t</a:t>
            </a:r>
            <a:r>
              <a:rPr lang="en-US" b="1" i="1" dirty="0" smtClean="0">
                <a:solidFill>
                  <a:srgbClr val="FF0000"/>
                </a:solidFill>
              </a:rPr>
              <a:t>[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] = 0 </a:t>
            </a:r>
            <a:r>
              <a:rPr lang="en-US" dirty="0" err="1" smtClean="0">
                <a:solidFill>
                  <a:srgbClr val="FF0000"/>
                </a:solidFill>
              </a:rPr>
              <a:t>akkor</a:t>
            </a:r>
            <a:r>
              <a:rPr lang="hu-HU" dirty="0" smtClean="0">
                <a:solidFill>
                  <a:srgbClr val="FF0000"/>
                </a:solidFill>
              </a:rPr>
              <a:t>  					// </a:t>
            </a:r>
            <a:r>
              <a:rPr lang="hu-HU" i="1" dirty="0">
                <a:solidFill>
                  <a:srgbClr val="FF0000"/>
                </a:solidFill>
              </a:rPr>
              <a:t>ha találtunk egy </a:t>
            </a:r>
            <a:r>
              <a:rPr lang="hu-HU" b="1" i="1" dirty="0">
                <a:solidFill>
                  <a:srgbClr val="FF0000"/>
                </a:solidFill>
              </a:rPr>
              <a:t>0</a:t>
            </a:r>
            <a:r>
              <a:rPr lang="hu-HU" i="1" dirty="0">
                <a:solidFill>
                  <a:srgbClr val="FF0000"/>
                </a:solidFill>
              </a:rPr>
              <a:t> értékű </a:t>
            </a:r>
            <a:r>
              <a:rPr lang="hu-HU" i="1" dirty="0" smtClean="0">
                <a:solidFill>
                  <a:srgbClr val="FF0000"/>
                </a:solidFill>
              </a:rPr>
              <a:t>elemet, akkor</a:t>
            </a:r>
            <a:endParaRPr lang="hu-HU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</a:t>
            </a:r>
            <a:r>
              <a:rPr lang="en-US" b="1" i="1" dirty="0" smtClean="0"/>
              <a:t>j = n+1, </a:t>
            </a:r>
            <a:r>
              <a:rPr lang="en-US" b="1" i="1" dirty="0" err="1" smtClean="0"/>
              <a:t>i</a:t>
            </a:r>
            <a:r>
              <a:rPr lang="en-US" b="1" i="1" dirty="0" smtClean="0"/>
              <a:t> +</a:t>
            </a:r>
            <a:r>
              <a:rPr lang="hu-HU" b="1" i="1" dirty="0" smtClean="0"/>
              <a:t>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t[j]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b="1" i="1" dirty="0" smtClean="0"/>
              <a:t> t[j+1]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0</a:t>
            </a:r>
            <a:endParaRPr lang="hu-HU" dirty="0" smtClean="0"/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 err="1" smtClean="0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 smtClean="0"/>
              <a:t>i</a:t>
            </a:r>
            <a:r>
              <a:rPr lang="hu-HU" b="1" i="1" dirty="0" smtClean="0"/>
              <a:t> </a:t>
            </a:r>
            <a:r>
              <a:rPr lang="en-US" b="1" i="1" dirty="0"/>
              <a:t>+</a:t>
            </a:r>
            <a:r>
              <a:rPr lang="hu-HU" b="1" i="1" dirty="0" smtClean="0"/>
              <a:t> </a:t>
            </a:r>
            <a:r>
              <a:rPr lang="en-US" b="1" i="1" dirty="0"/>
              <a:t>2</a:t>
            </a:r>
            <a:endParaRPr lang="hu-HU" dirty="0"/>
          </a:p>
          <a:p>
            <a:r>
              <a:rPr lang="hu-HU" b="1" i="1" dirty="0"/>
              <a:t>	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</a:t>
            </a:r>
            <a:r>
              <a:rPr lang="hu-HU" b="1" i="1" dirty="0"/>
              <a:t>+ </a:t>
            </a:r>
            <a:r>
              <a:rPr lang="hu-HU" b="1" i="1" dirty="0" smtClean="0"/>
              <a:t>1</a:t>
            </a:r>
            <a:endParaRPr lang="en-US" b="1" i="1" dirty="0" smtClean="0"/>
          </a:p>
          <a:p>
            <a:r>
              <a:rPr lang="en-US" b="1" i="1" dirty="0"/>
              <a:t>	</a:t>
            </a:r>
            <a:r>
              <a:rPr lang="hu-HU" dirty="0"/>
              <a:t>különben</a:t>
            </a:r>
            <a:r>
              <a:rPr lang="hu-HU" b="1" i="1" dirty="0" smtClean="0"/>
              <a:t> </a:t>
            </a:r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en-US" b="1" i="1" dirty="0"/>
              <a:t>+</a:t>
            </a:r>
            <a:r>
              <a:rPr lang="hu-HU" b="1" i="1" dirty="0"/>
              <a:t> </a:t>
            </a:r>
            <a:r>
              <a:rPr lang="hu-HU" b="1" i="1" dirty="0" smtClean="0"/>
              <a:t>1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dirty="0" err="1" smtClean="0"/>
              <a:t>ha_vége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amíg_vége</a:t>
            </a:r>
            <a:endParaRPr lang="hu-HU" dirty="0" smtClean="0"/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48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2058276"/>
            <a:ext cx="893558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b="1" i="1" dirty="0" smtClean="0"/>
              <a:t>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amíg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/>
              <a:t>&lt;= </a:t>
            </a:r>
            <a:r>
              <a:rPr lang="hu-HU" b="1" i="1" dirty="0" smtClean="0"/>
              <a:t>n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ha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= 0 </a:t>
            </a:r>
            <a:r>
              <a:rPr lang="en-US" dirty="0" err="1" smtClean="0"/>
              <a:t>akkor</a:t>
            </a:r>
            <a:endParaRPr lang="hu-HU" dirty="0" smtClean="0"/>
          </a:p>
          <a:p>
            <a:pPr>
              <a:buNone/>
            </a:pPr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</a:t>
            </a:r>
            <a:r>
              <a:rPr lang="hu-HU" dirty="0" smtClean="0">
                <a:solidFill>
                  <a:srgbClr val="FF0000"/>
                </a:solidFill>
              </a:rPr>
              <a:t>minden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j = n+1,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+</a:t>
            </a:r>
            <a:r>
              <a:rPr lang="hu-HU" b="1" i="1" dirty="0" smtClean="0">
                <a:solidFill>
                  <a:srgbClr val="FF0000"/>
                </a:solidFill>
              </a:rPr>
              <a:t> 1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hu-HU" dirty="0">
                <a:solidFill>
                  <a:srgbClr val="FF0000"/>
                </a:solidFill>
              </a:rPr>
              <a:t>é</a:t>
            </a:r>
            <a:r>
              <a:rPr lang="en-US" dirty="0" err="1" smtClean="0">
                <a:solidFill>
                  <a:srgbClr val="FF0000"/>
                </a:solidFill>
              </a:rPr>
              <a:t>gezd</a:t>
            </a:r>
            <a:r>
              <a:rPr lang="hu-HU" dirty="0" smtClean="0">
                <a:solidFill>
                  <a:srgbClr val="FF0000"/>
                </a:solidFill>
              </a:rPr>
              <a:t>   		</a:t>
            </a:r>
            <a:r>
              <a:rPr lang="hu-HU" i="1" dirty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az </a:t>
            </a:r>
            <a:r>
              <a:rPr lang="hu-HU" b="1" i="1" dirty="0">
                <a:solidFill>
                  <a:srgbClr val="FF0000"/>
                </a:solidFill>
              </a:rPr>
              <a:t>i</a:t>
            </a:r>
            <a:r>
              <a:rPr lang="hu-HU" i="1" dirty="0">
                <a:solidFill>
                  <a:srgbClr val="FF0000"/>
                </a:solidFill>
              </a:rPr>
              <a:t>-dik pozíció utáni elemeket  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			</a:t>
            </a:r>
            <a:r>
              <a:rPr lang="en-US" b="1" i="1" dirty="0" smtClean="0">
                <a:solidFill>
                  <a:srgbClr val="FF0000"/>
                </a:solidFill>
              </a:rPr>
              <a:t>t[j]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b="1" i="1" dirty="0" smtClean="0">
                <a:solidFill>
                  <a:srgbClr val="FF0000"/>
                </a:solidFill>
              </a:rPr>
              <a:t> t[j+1]</a:t>
            </a:r>
            <a:r>
              <a:rPr lang="hu-HU" b="1" i="1" dirty="0" smtClean="0">
                <a:solidFill>
                  <a:srgbClr val="FF0000"/>
                </a:solidFill>
              </a:rPr>
              <a:t>                   	</a:t>
            </a:r>
            <a:r>
              <a:rPr lang="hu-HU" i="1" dirty="0">
                <a:solidFill>
                  <a:srgbClr val="FF0000"/>
                </a:solidFill>
              </a:rPr>
              <a:t>// </a:t>
            </a:r>
            <a:r>
              <a:rPr lang="hu-HU" b="1" i="1" dirty="0">
                <a:solidFill>
                  <a:srgbClr val="FF0000"/>
                </a:solidFill>
              </a:rPr>
              <a:t>1</a:t>
            </a:r>
            <a:r>
              <a:rPr lang="hu-HU" i="1" dirty="0">
                <a:solidFill>
                  <a:srgbClr val="FF0000"/>
                </a:solidFill>
              </a:rPr>
              <a:t>-gyel jobbra </a:t>
            </a:r>
            <a:r>
              <a:rPr lang="hu-HU" i="1" dirty="0" smtClean="0">
                <a:solidFill>
                  <a:srgbClr val="FF0000"/>
                </a:solidFill>
              </a:rPr>
              <a:t>mozgatjuk</a:t>
            </a:r>
            <a:endParaRPr lang="hu-HU" i="1" dirty="0">
              <a:solidFill>
                <a:srgbClr val="FF0000"/>
              </a:solidFill>
            </a:endParaRPr>
          </a:p>
          <a:p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minden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hu-HU" dirty="0" smtClean="0">
                <a:solidFill>
                  <a:srgbClr val="FF0000"/>
                </a:solidFill>
              </a:rPr>
              <a:t>vége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0</a:t>
            </a:r>
            <a:endParaRPr lang="hu-HU" dirty="0" smtClean="0"/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 err="1" smtClean="0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 smtClean="0"/>
              <a:t>i</a:t>
            </a:r>
            <a:r>
              <a:rPr lang="hu-HU" b="1" i="1" dirty="0" smtClean="0"/>
              <a:t> </a:t>
            </a:r>
            <a:r>
              <a:rPr lang="en-US" b="1" i="1" dirty="0"/>
              <a:t>+</a:t>
            </a:r>
            <a:r>
              <a:rPr lang="hu-HU" b="1" i="1" dirty="0" smtClean="0"/>
              <a:t> </a:t>
            </a:r>
            <a:r>
              <a:rPr lang="en-US" b="1" i="1" dirty="0"/>
              <a:t>2</a:t>
            </a:r>
            <a:endParaRPr lang="hu-HU" dirty="0"/>
          </a:p>
          <a:p>
            <a:r>
              <a:rPr lang="hu-HU" b="1" i="1" dirty="0"/>
              <a:t>	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</a:t>
            </a:r>
            <a:r>
              <a:rPr lang="hu-HU" b="1" i="1" dirty="0"/>
              <a:t>+ </a:t>
            </a:r>
            <a:r>
              <a:rPr lang="hu-HU" b="1" i="1" dirty="0" smtClean="0"/>
              <a:t>1</a:t>
            </a:r>
            <a:endParaRPr lang="en-US" b="1" i="1" dirty="0" smtClean="0"/>
          </a:p>
          <a:p>
            <a:r>
              <a:rPr lang="en-US" b="1" i="1" dirty="0"/>
              <a:t>	</a:t>
            </a:r>
            <a:r>
              <a:rPr lang="hu-HU" dirty="0"/>
              <a:t>különben</a:t>
            </a:r>
            <a:r>
              <a:rPr lang="hu-HU" b="1" i="1" dirty="0" smtClean="0"/>
              <a:t> </a:t>
            </a:r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en-US" b="1" i="1" dirty="0"/>
              <a:t>+</a:t>
            </a:r>
            <a:r>
              <a:rPr lang="hu-HU" b="1" i="1" dirty="0"/>
              <a:t> </a:t>
            </a:r>
            <a:r>
              <a:rPr lang="hu-HU" b="1" i="1" dirty="0" smtClean="0"/>
              <a:t>1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dirty="0" err="1" smtClean="0"/>
              <a:t>ha_vége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amíg_vége</a:t>
            </a:r>
            <a:endParaRPr lang="hu-HU" dirty="0" smtClean="0"/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80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3" y="2058276"/>
            <a:ext cx="1058975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b="1" i="1" dirty="0" smtClean="0"/>
              <a:t>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amíg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/>
              <a:t>&lt;= </a:t>
            </a:r>
            <a:r>
              <a:rPr lang="hu-HU" b="1" i="1" dirty="0" smtClean="0"/>
              <a:t>n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ha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= 0 </a:t>
            </a:r>
            <a:r>
              <a:rPr lang="en-US" dirty="0" err="1" smtClean="0"/>
              <a:t>akkor</a:t>
            </a:r>
            <a:endParaRPr lang="hu-HU" dirty="0" smtClean="0"/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</a:t>
            </a:r>
            <a:r>
              <a:rPr lang="en-US" b="1" i="1" dirty="0" smtClean="0"/>
              <a:t>j = n+1, </a:t>
            </a:r>
            <a:r>
              <a:rPr lang="en-US" b="1" i="1" dirty="0" err="1" smtClean="0"/>
              <a:t>i</a:t>
            </a:r>
            <a:r>
              <a:rPr lang="en-US" b="1" i="1" dirty="0" smtClean="0"/>
              <a:t> +</a:t>
            </a:r>
            <a:r>
              <a:rPr lang="hu-HU" b="1" i="1" dirty="0" smtClean="0"/>
              <a:t>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t[j]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b="1" i="1" dirty="0" smtClean="0"/>
              <a:t> t[j+1]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t[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]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>
                <a:solidFill>
                  <a:srgbClr val="FF0000"/>
                </a:solidFill>
              </a:rPr>
              <a:t>0</a:t>
            </a:r>
            <a:r>
              <a:rPr lang="hu-HU" b="1" i="1" dirty="0" smtClean="0">
                <a:solidFill>
                  <a:srgbClr val="FF0000"/>
                </a:solidFill>
              </a:rPr>
              <a:t>                 				//  </a:t>
            </a:r>
            <a:r>
              <a:rPr lang="hu-HU" i="1" dirty="0">
                <a:solidFill>
                  <a:srgbClr val="FF0000"/>
                </a:solidFill>
              </a:rPr>
              <a:t>majd beszúrunk még egy </a:t>
            </a:r>
            <a:r>
              <a:rPr lang="hu-HU" b="1" i="1" dirty="0">
                <a:solidFill>
                  <a:srgbClr val="FF0000"/>
                </a:solidFill>
              </a:rPr>
              <a:t>0</a:t>
            </a:r>
            <a:r>
              <a:rPr lang="hu-HU" i="1" dirty="0">
                <a:solidFill>
                  <a:srgbClr val="FF0000"/>
                </a:solidFill>
              </a:rPr>
              <a:t> értéket    </a:t>
            </a:r>
          </a:p>
          <a:p>
            <a:r>
              <a:rPr lang="hu-HU" dirty="0">
                <a:solidFill>
                  <a:srgbClr val="FF0000"/>
                </a:solidFill>
              </a:rPr>
              <a:t>	</a:t>
            </a:r>
            <a:r>
              <a:rPr lang="hu-HU" dirty="0" smtClean="0">
                <a:solidFill>
                  <a:srgbClr val="FF0000"/>
                </a:solidFill>
              </a:rPr>
              <a:t>	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+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2</a:t>
            </a:r>
            <a:r>
              <a:rPr lang="hu-HU" b="1" i="1" dirty="0" smtClean="0">
                <a:solidFill>
                  <a:srgbClr val="FF0000"/>
                </a:solidFill>
              </a:rPr>
              <a:t>      						// </a:t>
            </a:r>
            <a:r>
              <a:rPr lang="hu-HU" i="1" dirty="0">
                <a:solidFill>
                  <a:srgbClr val="FF0000"/>
                </a:solidFill>
              </a:rPr>
              <a:t>ebben az esetben két pozícióval lépünk tovább</a:t>
            </a:r>
          </a:p>
          <a:p>
            <a:r>
              <a:rPr lang="hu-HU" b="1" i="1" dirty="0">
                <a:solidFill>
                  <a:srgbClr val="FF0000"/>
                </a:solidFill>
              </a:rPr>
              <a:t>		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</a:rPr>
              <a:t>+ </a:t>
            </a:r>
            <a:r>
              <a:rPr lang="hu-HU" b="1" i="1" dirty="0" smtClean="0">
                <a:solidFill>
                  <a:srgbClr val="FF0000"/>
                </a:solidFill>
              </a:rPr>
              <a:t>1    						// </a:t>
            </a:r>
            <a:r>
              <a:rPr lang="hu-HU" b="1" i="1" dirty="0">
                <a:solidFill>
                  <a:srgbClr val="FF0000"/>
                </a:solidFill>
              </a:rPr>
              <a:t>1</a:t>
            </a:r>
            <a:r>
              <a:rPr lang="hu-HU" i="1" dirty="0">
                <a:solidFill>
                  <a:srgbClr val="FF0000"/>
                </a:solidFill>
              </a:rPr>
              <a:t>-gyel </a:t>
            </a:r>
            <a:r>
              <a:rPr lang="hu-HU" i="1" dirty="0" smtClean="0">
                <a:solidFill>
                  <a:srgbClr val="FF0000"/>
                </a:solidFill>
              </a:rPr>
              <a:t>nőtt </a:t>
            </a:r>
            <a:r>
              <a:rPr lang="hu-HU" i="1" dirty="0">
                <a:solidFill>
                  <a:srgbClr val="FF0000"/>
                </a:solidFill>
              </a:rPr>
              <a:t>a tömb elemeinek száma 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b="1" i="1" dirty="0"/>
              <a:t>	</a:t>
            </a:r>
            <a:r>
              <a:rPr lang="hu-HU" dirty="0"/>
              <a:t>különben</a:t>
            </a:r>
            <a:r>
              <a:rPr lang="hu-HU" b="1" i="1" dirty="0" smtClean="0"/>
              <a:t> </a:t>
            </a:r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en-US" b="1" i="1" dirty="0"/>
              <a:t>+</a:t>
            </a:r>
            <a:r>
              <a:rPr lang="hu-HU" b="1" i="1" dirty="0"/>
              <a:t> </a:t>
            </a:r>
            <a:r>
              <a:rPr lang="hu-HU" b="1" i="1" dirty="0" smtClean="0"/>
              <a:t>1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dirty="0" err="1" smtClean="0"/>
              <a:t>ha_vége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amíg_vége</a:t>
            </a:r>
            <a:endParaRPr lang="hu-HU" dirty="0" smtClean="0"/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16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2058276"/>
            <a:ext cx="98225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b="1" i="1" dirty="0" smtClean="0"/>
              <a:t>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amíg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/>
              <a:t>&lt;= </a:t>
            </a:r>
            <a:r>
              <a:rPr lang="hu-HU" b="1" i="1" dirty="0" smtClean="0"/>
              <a:t>n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ha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= 0 </a:t>
            </a:r>
            <a:r>
              <a:rPr lang="en-US" dirty="0" err="1" smtClean="0"/>
              <a:t>akkor</a:t>
            </a:r>
            <a:endParaRPr lang="hu-HU" dirty="0" smtClean="0"/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</a:t>
            </a:r>
            <a:r>
              <a:rPr lang="en-US" b="1" i="1" dirty="0" smtClean="0"/>
              <a:t>j = n+1, </a:t>
            </a:r>
            <a:r>
              <a:rPr lang="en-US" b="1" i="1" dirty="0" err="1" smtClean="0"/>
              <a:t>i</a:t>
            </a:r>
            <a:r>
              <a:rPr lang="en-US" b="1" i="1" dirty="0" smtClean="0"/>
              <a:t> +</a:t>
            </a:r>
            <a:r>
              <a:rPr lang="hu-HU" b="1" i="1" dirty="0" smtClean="0"/>
              <a:t>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t[j]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b="1" i="1" dirty="0" smtClean="0"/>
              <a:t> t[j+1]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0</a:t>
            </a:r>
            <a:endParaRPr lang="hu-HU" dirty="0" smtClean="0"/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 err="1" smtClean="0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 smtClean="0"/>
              <a:t>i</a:t>
            </a:r>
            <a:r>
              <a:rPr lang="hu-HU" b="1" i="1" dirty="0" smtClean="0"/>
              <a:t> </a:t>
            </a:r>
            <a:r>
              <a:rPr lang="en-US" b="1" i="1" dirty="0"/>
              <a:t>+</a:t>
            </a:r>
            <a:r>
              <a:rPr lang="hu-HU" b="1" i="1" dirty="0" smtClean="0"/>
              <a:t> </a:t>
            </a:r>
            <a:r>
              <a:rPr lang="en-US" b="1" i="1" dirty="0"/>
              <a:t>2</a:t>
            </a:r>
            <a:endParaRPr lang="hu-HU" dirty="0"/>
          </a:p>
          <a:p>
            <a:r>
              <a:rPr lang="hu-HU" b="1" i="1" dirty="0"/>
              <a:t>	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</a:t>
            </a:r>
            <a:r>
              <a:rPr lang="hu-HU" b="1" i="1" dirty="0"/>
              <a:t>+ </a:t>
            </a:r>
            <a:r>
              <a:rPr lang="hu-HU" b="1" i="1" dirty="0" smtClean="0"/>
              <a:t>1</a:t>
            </a:r>
            <a:endParaRPr lang="en-US" b="1" i="1" dirty="0" smtClean="0"/>
          </a:p>
          <a:p>
            <a:r>
              <a:rPr lang="en-US" b="1" i="1" dirty="0"/>
              <a:t>	</a:t>
            </a:r>
            <a:r>
              <a:rPr lang="hu-HU" dirty="0">
                <a:solidFill>
                  <a:srgbClr val="FF0000"/>
                </a:solidFill>
              </a:rPr>
              <a:t>különben</a:t>
            </a:r>
            <a:r>
              <a:rPr lang="hu-HU" b="1" i="1" dirty="0" smtClean="0">
                <a:solidFill>
                  <a:srgbClr val="FF0000"/>
                </a:solidFill>
              </a:rPr>
              <a:t>                					</a:t>
            </a:r>
            <a:r>
              <a:rPr lang="hu-HU" i="1" dirty="0" smtClean="0">
                <a:solidFill>
                  <a:srgbClr val="FF0000"/>
                </a:solidFill>
              </a:rPr>
              <a:t>// ha nem szúrtunk be új elemet</a:t>
            </a:r>
          </a:p>
          <a:p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+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1         					</a:t>
            </a:r>
            <a:r>
              <a:rPr lang="hu-HU" i="1" dirty="0" smtClean="0">
                <a:solidFill>
                  <a:srgbClr val="FF0000"/>
                </a:solidFill>
              </a:rPr>
              <a:t>// akkor csak egyszerűen továbblépünk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dirty="0" err="1" smtClean="0"/>
              <a:t>ha_vége</a:t>
            </a:r>
            <a:endParaRPr lang="hu-HU" dirty="0"/>
          </a:p>
          <a:p>
            <a:pPr>
              <a:buNone/>
            </a:pPr>
            <a:r>
              <a:rPr lang="hu-HU" dirty="0" err="1" smtClean="0"/>
              <a:t>amíg_vége</a:t>
            </a:r>
            <a:endParaRPr lang="hu-HU" dirty="0" smtClean="0"/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52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2058276"/>
            <a:ext cx="87362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b="1" i="1" dirty="0" smtClean="0"/>
              <a:t>i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amíg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/>
              <a:t>&lt;= </a:t>
            </a:r>
            <a:r>
              <a:rPr lang="hu-HU" b="1" i="1" dirty="0" smtClean="0"/>
              <a:t>n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ha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= 0 </a:t>
            </a:r>
            <a:r>
              <a:rPr lang="en-US" dirty="0" err="1" smtClean="0"/>
              <a:t>akkor</a:t>
            </a:r>
            <a:endParaRPr lang="hu-HU" dirty="0" smtClean="0"/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</a:t>
            </a:r>
            <a:r>
              <a:rPr lang="en-US" b="1" i="1" dirty="0" smtClean="0"/>
              <a:t>j = n+1, </a:t>
            </a:r>
            <a:r>
              <a:rPr lang="en-US" b="1" i="1" dirty="0" err="1" smtClean="0"/>
              <a:t>i</a:t>
            </a:r>
            <a:r>
              <a:rPr lang="en-US" b="1" i="1" dirty="0" smtClean="0"/>
              <a:t> +</a:t>
            </a:r>
            <a:r>
              <a:rPr lang="hu-HU" b="1" i="1" dirty="0" smtClean="0"/>
              <a:t>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t[j]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b="1" i="1" dirty="0" smtClean="0"/>
              <a:t> t[j+1]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0</a:t>
            </a:r>
            <a:endParaRPr lang="hu-HU" dirty="0" smtClean="0"/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 err="1" smtClean="0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 smtClean="0"/>
              <a:t>i</a:t>
            </a:r>
            <a:r>
              <a:rPr lang="hu-HU" b="1" i="1" dirty="0" smtClean="0"/>
              <a:t> </a:t>
            </a:r>
            <a:r>
              <a:rPr lang="en-US" b="1" i="1" dirty="0"/>
              <a:t>+</a:t>
            </a:r>
            <a:r>
              <a:rPr lang="hu-HU" b="1" i="1" dirty="0" smtClean="0"/>
              <a:t> </a:t>
            </a:r>
            <a:r>
              <a:rPr lang="en-US" b="1" i="1" dirty="0"/>
              <a:t>2</a:t>
            </a:r>
            <a:endParaRPr lang="hu-HU" dirty="0"/>
          </a:p>
          <a:p>
            <a:r>
              <a:rPr lang="hu-HU" b="1" i="1" dirty="0"/>
              <a:t>	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</a:t>
            </a:r>
            <a:r>
              <a:rPr lang="hu-HU" b="1" i="1" dirty="0"/>
              <a:t>+ </a:t>
            </a:r>
            <a:r>
              <a:rPr lang="hu-HU" b="1" i="1" dirty="0" smtClean="0"/>
              <a:t>1</a:t>
            </a:r>
            <a:endParaRPr lang="en-US" b="1" i="1" dirty="0" smtClean="0"/>
          </a:p>
          <a:p>
            <a:r>
              <a:rPr lang="en-US" b="1" i="1" dirty="0"/>
              <a:t>	</a:t>
            </a:r>
            <a:r>
              <a:rPr lang="hu-HU" dirty="0" smtClean="0"/>
              <a:t>különben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err="1"/>
              <a:t>i</a:t>
            </a:r>
            <a:r>
              <a:rPr lang="hu-HU" b="1" i="1" dirty="0"/>
              <a:t> </a:t>
            </a:r>
            <a:r>
              <a:rPr lang="en-US" b="1" i="1" dirty="0"/>
              <a:t>+</a:t>
            </a:r>
            <a:r>
              <a:rPr lang="hu-HU" b="1" i="1" dirty="0"/>
              <a:t> </a:t>
            </a:r>
            <a:r>
              <a:rPr lang="hu-HU" b="1" i="1" dirty="0" smtClean="0"/>
              <a:t>1        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dirty="0" err="1" smtClean="0"/>
              <a:t>ha_vége</a:t>
            </a:r>
            <a:endParaRPr lang="hu-HU" dirty="0"/>
          </a:p>
          <a:p>
            <a:pPr>
              <a:buNone/>
            </a:pPr>
            <a:r>
              <a:rPr lang="hu-HU" dirty="0" smtClean="0"/>
              <a:t>amíg_vége</a:t>
            </a:r>
            <a:endParaRPr lang="en-US" b="1" i="1" dirty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11275" y="2058276"/>
            <a:ext cx="379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Bonyolultság   O(n</a:t>
            </a:r>
            <a:r>
              <a:rPr lang="hu-HU" baseline="30000" dirty="0" smtClean="0">
                <a:solidFill>
                  <a:srgbClr val="FF0000"/>
                </a:solidFill>
              </a:rPr>
              <a:t>2</a:t>
            </a:r>
            <a:r>
              <a:rPr lang="hu-HU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1706583"/>
            <a:ext cx="8736297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2. megoldás</a:t>
            </a:r>
            <a:r>
              <a:rPr lang="hu-HU" dirty="0" smtClean="0"/>
              <a:t>: 				</a:t>
            </a:r>
            <a:r>
              <a:rPr lang="hu-HU" i="1" dirty="0" smtClean="0">
                <a:solidFill>
                  <a:srgbClr val="FF0000"/>
                </a:solidFill>
              </a:rPr>
              <a:t>// egy </a:t>
            </a:r>
            <a:r>
              <a:rPr lang="hu-HU" i="1" dirty="0">
                <a:solidFill>
                  <a:srgbClr val="FF0000"/>
                </a:solidFill>
              </a:rPr>
              <a:t>hatékonyabb </a:t>
            </a:r>
            <a:r>
              <a:rPr lang="hu-HU" i="1" dirty="0" smtClean="0">
                <a:solidFill>
                  <a:srgbClr val="FF0000"/>
                </a:solidFill>
              </a:rPr>
              <a:t>algoritmussal</a:t>
            </a:r>
            <a:endParaRPr lang="hu-HU" i="1" dirty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sz="1500" dirty="0" smtClean="0"/>
              <a:t>…		</a:t>
            </a:r>
            <a:endParaRPr lang="hu-HU" sz="1500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sz="1500" b="1" i="1" dirty="0" smtClean="0">
                <a:solidFill>
                  <a:srgbClr val="FF0000"/>
                </a:solidFill>
              </a:rPr>
              <a:t>sz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← 0                                       	 //  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megszámoljuk, hány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0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 értékű elemet tartalmaz a tömb</a:t>
            </a:r>
            <a:endParaRPr lang="hu-HU" sz="15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500" dirty="0" smtClean="0">
                <a:solidFill>
                  <a:srgbClr val="FF0000"/>
                </a:solidFill>
              </a:rPr>
              <a:t>minden </a:t>
            </a:r>
            <a:r>
              <a:rPr lang="hu-HU" sz="1500" b="1" i="1" dirty="0" smtClean="0">
                <a:solidFill>
                  <a:srgbClr val="FF0000"/>
                </a:solidFill>
              </a:rPr>
              <a:t>i</a:t>
            </a:r>
            <a:r>
              <a:rPr lang="hu-HU" sz="1500" dirty="0" smtClean="0">
                <a:solidFill>
                  <a:srgbClr val="FF0000"/>
                </a:solidFill>
              </a:rPr>
              <a:t>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← 1,</a:t>
            </a:r>
            <a:r>
              <a:rPr lang="en-US" sz="1500" dirty="0" smtClean="0">
                <a:solidFill>
                  <a:srgbClr val="FF0000"/>
                </a:solidFill>
              </a:rPr>
              <a:t> </a:t>
            </a:r>
            <a:r>
              <a:rPr lang="hu-HU" sz="1500" b="1" i="1" dirty="0" smtClean="0">
                <a:solidFill>
                  <a:srgbClr val="FF0000"/>
                </a:solidFill>
              </a:rPr>
              <a:t>n </a:t>
            </a:r>
            <a:r>
              <a:rPr lang="en-US" sz="1500" dirty="0" smtClean="0">
                <a:solidFill>
                  <a:srgbClr val="FF0000"/>
                </a:solidFill>
              </a:rPr>
              <a:t>v</a:t>
            </a:r>
            <a:r>
              <a:rPr lang="hu-HU" sz="1500" dirty="0">
                <a:solidFill>
                  <a:srgbClr val="FF0000"/>
                </a:solidFill>
              </a:rPr>
              <a:t>é</a:t>
            </a:r>
            <a:r>
              <a:rPr lang="en-US" sz="1500" dirty="0" err="1">
                <a:solidFill>
                  <a:srgbClr val="FF0000"/>
                </a:solidFill>
              </a:rPr>
              <a:t>gez</a:t>
            </a:r>
            <a:r>
              <a:rPr lang="hu-HU" sz="1500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r>
              <a:rPr lang="hu-HU" sz="1500" dirty="0">
                <a:solidFill>
                  <a:srgbClr val="FF0000"/>
                </a:solidFill>
              </a:rPr>
              <a:t>	</a:t>
            </a:r>
            <a:r>
              <a:rPr lang="hu-HU" sz="1500" dirty="0" smtClean="0">
                <a:solidFill>
                  <a:srgbClr val="FF0000"/>
                </a:solidFill>
              </a:rPr>
              <a:t>ha </a:t>
            </a:r>
            <a:r>
              <a:rPr lang="hu-HU" sz="1500" b="1" i="1" dirty="0" smtClean="0">
                <a:solidFill>
                  <a:srgbClr val="FF0000"/>
                </a:solidFill>
              </a:rPr>
              <a:t>t</a:t>
            </a:r>
            <a:r>
              <a:rPr lang="en-US" sz="1500" b="1" i="1" dirty="0" smtClean="0">
                <a:solidFill>
                  <a:srgbClr val="FF0000"/>
                </a:solidFill>
              </a:rPr>
              <a:t>[</a:t>
            </a:r>
            <a:r>
              <a:rPr lang="en-US" sz="1500" b="1" i="1" dirty="0" err="1" smtClean="0">
                <a:solidFill>
                  <a:srgbClr val="FF0000"/>
                </a:solidFill>
              </a:rPr>
              <a:t>i</a:t>
            </a:r>
            <a:r>
              <a:rPr lang="en-US" sz="1500" b="1" i="1" dirty="0" smtClean="0">
                <a:solidFill>
                  <a:srgbClr val="FF0000"/>
                </a:solidFill>
              </a:rPr>
              <a:t>] = 0 </a:t>
            </a:r>
            <a:r>
              <a:rPr lang="en-US" sz="1500" dirty="0" err="1" smtClean="0">
                <a:solidFill>
                  <a:srgbClr val="FF0000"/>
                </a:solidFill>
              </a:rPr>
              <a:t>akkor</a:t>
            </a:r>
            <a:endParaRPr lang="hu-HU" sz="1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500" dirty="0" smtClean="0">
                <a:solidFill>
                  <a:srgbClr val="FF0000"/>
                </a:solidFill>
              </a:rPr>
              <a:t>		</a:t>
            </a:r>
            <a:r>
              <a:rPr lang="hu-HU" sz="1500" b="1" i="1" dirty="0">
                <a:solidFill>
                  <a:srgbClr val="FF0000"/>
                </a:solidFill>
                <a:cs typeface="Arial" panose="020B0604020202020204" pitchFamily="34" charset="0"/>
              </a:rPr>
              <a:t>sz</a:t>
            </a:r>
            <a:r>
              <a:rPr lang="hu-HU" sz="1500" dirty="0" smtClean="0">
                <a:solidFill>
                  <a:srgbClr val="FF0000"/>
                </a:solidFill>
              </a:rPr>
              <a:t>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← sz+1</a:t>
            </a:r>
            <a:endParaRPr lang="hu-HU" sz="15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500" b="1" i="1" dirty="0">
                <a:solidFill>
                  <a:srgbClr val="FF0000"/>
                </a:solidFill>
              </a:rPr>
              <a:t>	</a:t>
            </a:r>
            <a:r>
              <a:rPr lang="hu-HU" sz="1500" dirty="0">
                <a:solidFill>
                  <a:srgbClr val="FF0000"/>
                </a:solidFill>
              </a:rPr>
              <a:t>ha_vége</a:t>
            </a:r>
          </a:p>
          <a:p>
            <a:pPr>
              <a:buNone/>
            </a:pPr>
            <a:r>
              <a:rPr lang="hu-HU" sz="1500" dirty="0" smtClean="0">
                <a:solidFill>
                  <a:srgbClr val="FF0000"/>
                </a:solidFill>
              </a:rPr>
              <a:t>minden_vége</a:t>
            </a:r>
            <a:endParaRPr lang="hu-HU" sz="15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500" b="1" i="1" dirty="0" smtClean="0"/>
              <a:t>p </a:t>
            </a:r>
            <a:r>
              <a:rPr lang="hu-HU" sz="1500" b="1" i="1" dirty="0" smtClean="0">
                <a:cs typeface="Arial" panose="020B0604020202020204" pitchFamily="34" charset="0"/>
              </a:rPr>
              <a:t>← n + sz</a:t>
            </a:r>
            <a:endParaRPr lang="hu-HU" sz="1500" b="1" i="1" dirty="0" smtClean="0"/>
          </a:p>
          <a:p>
            <a:pPr>
              <a:buNone/>
            </a:pPr>
            <a:r>
              <a:rPr lang="hu-HU" sz="1500" dirty="0" smtClean="0"/>
              <a:t>minden</a:t>
            </a:r>
            <a:r>
              <a:rPr lang="hu-HU" sz="1500" b="1" i="1" dirty="0" smtClean="0"/>
              <a:t> </a:t>
            </a:r>
            <a:r>
              <a:rPr lang="hu-HU" sz="1500" b="1" i="1" dirty="0"/>
              <a:t>i</a:t>
            </a:r>
            <a:r>
              <a:rPr lang="en-US" sz="1500" b="1" i="1" dirty="0" smtClean="0"/>
              <a:t> = n, </a:t>
            </a:r>
            <a:r>
              <a:rPr lang="hu-HU" sz="1500" b="1" i="1" dirty="0" smtClean="0"/>
              <a:t>1,</a:t>
            </a:r>
            <a:r>
              <a:rPr lang="en-US" sz="1500" b="1" i="1" dirty="0" smtClean="0"/>
              <a:t> </a:t>
            </a:r>
            <a:r>
              <a:rPr lang="hu-HU" sz="1500" b="1" i="1" dirty="0" smtClean="0"/>
              <a:t>-1</a:t>
            </a:r>
            <a:r>
              <a:rPr lang="en-US" sz="1500" b="1" i="1" dirty="0" smtClean="0"/>
              <a:t> </a:t>
            </a:r>
            <a:r>
              <a:rPr lang="en-US" sz="1500" dirty="0"/>
              <a:t>v</a:t>
            </a:r>
            <a:r>
              <a:rPr lang="hu-HU" sz="1500" dirty="0"/>
              <a:t>é</a:t>
            </a:r>
            <a:r>
              <a:rPr lang="en-US" sz="1500" dirty="0" err="1" smtClean="0"/>
              <a:t>gezd</a:t>
            </a:r>
            <a:endParaRPr lang="hu-HU" sz="1500" dirty="0" smtClean="0"/>
          </a:p>
          <a:p>
            <a:pPr>
              <a:buNone/>
            </a:pPr>
            <a:r>
              <a:rPr lang="hu-HU" sz="1500" dirty="0"/>
              <a:t>	ha </a:t>
            </a:r>
            <a:r>
              <a:rPr lang="hu-HU" sz="1500" b="1" i="1" dirty="0"/>
              <a:t>t</a:t>
            </a:r>
            <a:r>
              <a:rPr lang="en-US" sz="1500" b="1" i="1" dirty="0"/>
              <a:t>[</a:t>
            </a:r>
            <a:r>
              <a:rPr lang="en-US" sz="1500" b="1" i="1" dirty="0" err="1"/>
              <a:t>i</a:t>
            </a:r>
            <a:r>
              <a:rPr lang="en-US" sz="1500" b="1" i="1" dirty="0"/>
              <a:t>] </a:t>
            </a:r>
            <a:r>
              <a:rPr lang="hu-HU" sz="1500" b="1" i="1" dirty="0" smtClean="0"/>
              <a:t>!</a:t>
            </a:r>
            <a:r>
              <a:rPr lang="en-US" sz="1500" b="1" i="1" dirty="0" smtClean="0"/>
              <a:t>= </a:t>
            </a:r>
            <a:r>
              <a:rPr lang="en-US" sz="1500" b="1" i="1" dirty="0"/>
              <a:t>0 </a:t>
            </a:r>
            <a:r>
              <a:rPr lang="en-US" sz="1500" dirty="0" err="1"/>
              <a:t>akkor</a:t>
            </a:r>
            <a:endParaRPr lang="hu-HU" sz="1500" dirty="0"/>
          </a:p>
          <a:p>
            <a:r>
              <a:rPr lang="hu-HU" sz="1500" dirty="0" smtClean="0"/>
              <a:t>		</a:t>
            </a:r>
            <a:r>
              <a:rPr lang="en-US" sz="1500" b="1" i="1" dirty="0" smtClean="0"/>
              <a:t>t[</a:t>
            </a:r>
            <a:r>
              <a:rPr lang="hu-HU" sz="1500" b="1" i="1" dirty="0"/>
              <a:t>p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</a:t>
            </a:r>
            <a:r>
              <a:rPr lang="en-US" sz="1500" b="1" i="1" dirty="0" smtClean="0"/>
              <a:t> t[</a:t>
            </a:r>
            <a:r>
              <a:rPr lang="hu-HU" sz="1500" b="1" i="1" dirty="0" smtClean="0"/>
              <a:t>i</a:t>
            </a:r>
            <a:r>
              <a:rPr lang="en-US" sz="1500" b="1" i="1" dirty="0" smtClean="0"/>
              <a:t>]</a:t>
            </a:r>
            <a:endParaRPr lang="hu-HU" sz="1500" b="1" i="1" dirty="0" smtClean="0"/>
          </a:p>
          <a:p>
            <a:r>
              <a:rPr lang="hu-HU" sz="1500" b="1" i="1" dirty="0"/>
              <a:t>	</a:t>
            </a:r>
            <a:r>
              <a:rPr lang="hu-HU" sz="1500" b="1" i="1" dirty="0" smtClean="0"/>
              <a:t>	p</a:t>
            </a:r>
            <a:r>
              <a:rPr lang="hu-HU" sz="1500" b="1" i="1" dirty="0">
                <a:cs typeface="Arial" panose="020B0604020202020204" pitchFamily="34" charset="0"/>
              </a:rPr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p-1</a:t>
            </a:r>
            <a:endParaRPr lang="hu-HU" sz="1500" b="1" i="1" dirty="0" smtClean="0"/>
          </a:p>
          <a:p>
            <a:r>
              <a:rPr lang="en-US" sz="1500" b="1" i="1" dirty="0"/>
              <a:t>	</a:t>
            </a:r>
            <a:r>
              <a:rPr lang="hu-HU" sz="1500" dirty="0" smtClean="0"/>
              <a:t>különben</a:t>
            </a:r>
            <a:endParaRPr lang="hu-HU" sz="1500" b="1" i="1" dirty="0" smtClean="0"/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/>
              <a:t>p</a:t>
            </a:r>
            <a:r>
              <a:rPr lang="en-US" sz="1500" b="1" i="1" dirty="0"/>
              <a:t>]</a:t>
            </a:r>
            <a:r>
              <a:rPr lang="hu-HU" sz="1500" b="1" i="1" dirty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 smtClean="0"/>
              <a:t>p-1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b="1" i="1" dirty="0"/>
              <a:t>		p</a:t>
            </a:r>
            <a:r>
              <a:rPr lang="hu-HU" sz="1500" b="1" i="1" dirty="0">
                <a:cs typeface="Arial" panose="020B0604020202020204" pitchFamily="34" charset="0"/>
              </a:rPr>
              <a:t> ← </a:t>
            </a:r>
            <a:r>
              <a:rPr lang="hu-HU" sz="1500" b="1" i="1" dirty="0" smtClean="0">
                <a:cs typeface="Arial" panose="020B0604020202020204" pitchFamily="34" charset="0"/>
              </a:rPr>
              <a:t>p-2</a:t>
            </a:r>
            <a:endParaRPr lang="hu-HU" sz="1500" b="1" i="1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 err="1" smtClean="0"/>
              <a:t>ha_vége</a:t>
            </a:r>
            <a:endParaRPr lang="hu-HU" sz="1500" dirty="0"/>
          </a:p>
          <a:p>
            <a:pPr>
              <a:buNone/>
            </a:pPr>
            <a:r>
              <a:rPr lang="hu-HU" sz="1500" dirty="0" smtClean="0"/>
              <a:t>minden_vége</a:t>
            </a:r>
            <a:endParaRPr lang="en-US" b="1" i="1" dirty="0"/>
          </a:p>
          <a:p>
            <a:pPr>
              <a:buNone/>
            </a:pPr>
            <a:r>
              <a:rPr lang="en-US" sz="1500" b="1" i="1" dirty="0"/>
              <a:t>n </a:t>
            </a:r>
            <a:r>
              <a:rPr lang="hu-HU" sz="1500" b="1" i="1" dirty="0"/>
              <a:t>← p</a:t>
            </a:r>
            <a:endParaRPr lang="hu-HU" sz="1500" dirty="0" smtClean="0"/>
          </a:p>
        </p:txBody>
      </p:sp>
    </p:spTree>
    <p:extLst>
      <p:ext uri="{BB962C8B-B14F-4D97-AF65-F5344CB8AC3E}">
        <p14:creationId xmlns:p14="http://schemas.microsoft.com/office/powerpoint/2010/main" val="29569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7407" y="616877"/>
            <a:ext cx="10147738" cy="1947647"/>
          </a:xfrm>
        </p:spPr>
        <p:txBody>
          <a:bodyPr>
            <a:normAutofit/>
          </a:bodyPr>
          <a:lstStyle/>
          <a:p>
            <a:r>
              <a:rPr lang="hu-HU" dirty="0" smtClean="0"/>
              <a:t>III. Műveletek tömbökkel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e. Ellenőrzés - mintafeladat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792" y="2259725"/>
            <a:ext cx="11214538" cy="385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</a:rPr>
              <a:t> </a:t>
            </a:r>
            <a:endParaRPr lang="hu-HU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  <a:p>
            <a:pPr marL="357188" indent="0">
              <a:buNone/>
            </a:pPr>
            <a:endParaRPr lang="hu-HU" dirty="0" smtClean="0"/>
          </a:p>
          <a:p>
            <a:pPr marL="357188" indent="0">
              <a:buNone/>
            </a:pPr>
            <a:endParaRPr lang="hu-HU" dirty="0" smtClean="0"/>
          </a:p>
        </p:txBody>
      </p:sp>
      <p:sp>
        <p:nvSpPr>
          <p:cNvPr id="6" name="Téglalap 5"/>
          <p:cNvSpPr/>
          <p:nvPr/>
        </p:nvSpPr>
        <p:spPr>
          <a:xfrm>
            <a:off x="551792" y="1961798"/>
            <a:ext cx="10615448" cy="468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javasolt megoldás menete:</a:t>
            </a: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Beolvassuk a tömb elemeit.</a:t>
            </a: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 kell keresnünk az </a:t>
            </a:r>
            <a:r>
              <a:rPr lang="hu-HU" dirty="0" smtClean="0">
                <a:solidFill>
                  <a:srgbClr val="FF0000"/>
                </a:solidFill>
              </a:rPr>
              <a:t>első páros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értéket a tömbben, s meg kell jegyeznünk a </a:t>
            </a:r>
            <a:r>
              <a:rPr lang="hu-HU" dirty="0" smtClean="0">
                <a:solidFill>
                  <a:srgbClr val="FF0000"/>
                </a:solidFill>
              </a:rPr>
              <a:t>helyét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is!</a:t>
            </a:r>
          </a:p>
          <a:p>
            <a:pPr>
              <a:lnSpc>
                <a:spcPct val="150000"/>
              </a:lnSpc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 találtunk páros tömbelemet, akkor ettől az elemtől kezdve folytatjuk az ellenőrzést:</a:t>
            </a:r>
          </a:p>
          <a:p>
            <a:pPr marL="452438"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Az </a:t>
            </a:r>
            <a:r>
              <a:rPr lang="hu-HU" b="1" i="1" dirty="0">
                <a:solidFill>
                  <a:srgbClr val="FF0000"/>
                </a:solidFill>
              </a:rPr>
              <a:t>ok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változóval figyeljük, hogy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páros tömbelemek </a:t>
            </a:r>
            <a:r>
              <a:rPr lang="hu-HU" dirty="0" smtClean="0">
                <a:solidFill>
                  <a:srgbClr val="FF0000"/>
                </a:solidFill>
              </a:rPr>
              <a:t>növekvő sorrendben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vannak-e.</a:t>
            </a:r>
          </a:p>
          <a:p>
            <a:pPr marL="452438">
              <a:lnSpc>
                <a:spcPct val="150000"/>
              </a:lnSpc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Végül az </a:t>
            </a:r>
            <a:r>
              <a:rPr lang="hu-HU" b="1" i="1" dirty="0" smtClean="0">
                <a:solidFill>
                  <a:srgbClr val="FF0000"/>
                </a:solidFill>
              </a:rPr>
              <a:t>ok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változó értékétől függően írunk ki megfelelő üzenetet.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Ha egyáltalán nincs páros érték a tömbben, kiírjuk a NU üzenetet.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Megjegyzés:</a:t>
            </a:r>
          </a:p>
          <a:p>
            <a:pPr defTabSz="357188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A továbbiakban csak a feladat megoldásának algoritmusát adjuk meg! A tömb feltöltésétől és elemeinek kiírásától eltekintünk.</a:t>
            </a:r>
          </a:p>
          <a:p>
            <a:pPr marL="452438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521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1706583"/>
            <a:ext cx="10190363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2. megoldás hatékonyabban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sz="1500" dirty="0" smtClean="0"/>
              <a:t>…		</a:t>
            </a:r>
            <a:endParaRPr lang="hu-HU" sz="1500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sz="1500" b="1" i="1" dirty="0" smtClean="0"/>
              <a:t>sz </a:t>
            </a:r>
            <a:r>
              <a:rPr lang="hu-HU" sz="1500" b="1" i="1" dirty="0" smtClean="0">
                <a:cs typeface="Arial" panose="020B0604020202020204" pitchFamily="34" charset="0"/>
              </a:rPr>
              <a:t>← 0</a:t>
            </a:r>
            <a:endParaRPr lang="hu-HU" sz="1500" b="1" i="1" dirty="0"/>
          </a:p>
          <a:p>
            <a:pPr>
              <a:buNone/>
            </a:pPr>
            <a:r>
              <a:rPr lang="hu-HU" sz="1500" dirty="0" smtClean="0"/>
              <a:t>minden </a:t>
            </a:r>
            <a:r>
              <a:rPr lang="hu-HU" sz="1500" b="1" i="1" dirty="0" smtClean="0"/>
              <a:t>i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1,</a:t>
            </a:r>
            <a:r>
              <a:rPr lang="en-US" sz="1500" dirty="0" smtClean="0"/>
              <a:t> </a:t>
            </a:r>
            <a:r>
              <a:rPr lang="hu-HU" sz="1500" b="1" i="1" dirty="0" smtClean="0"/>
              <a:t>n </a:t>
            </a:r>
            <a:r>
              <a:rPr lang="en-US" sz="1500" dirty="0" smtClean="0"/>
              <a:t>v</a:t>
            </a:r>
            <a:r>
              <a:rPr lang="hu-HU" sz="1500" dirty="0"/>
              <a:t>é</a:t>
            </a:r>
            <a:r>
              <a:rPr lang="en-US" sz="1500" dirty="0" err="1"/>
              <a:t>gez</a:t>
            </a:r>
            <a:r>
              <a:rPr lang="hu-HU" sz="1500" dirty="0" smtClean="0"/>
              <a:t>d</a:t>
            </a:r>
          </a:p>
          <a:p>
            <a:pPr>
              <a:buNone/>
            </a:pPr>
            <a:r>
              <a:rPr lang="hu-HU" sz="1500" dirty="0"/>
              <a:t>	</a:t>
            </a:r>
            <a:r>
              <a:rPr lang="hu-HU" sz="1500" dirty="0" smtClean="0"/>
              <a:t>ha </a:t>
            </a:r>
            <a:r>
              <a:rPr lang="hu-HU" sz="1500" b="1" i="1" dirty="0" smtClean="0"/>
              <a:t>t</a:t>
            </a:r>
            <a:r>
              <a:rPr lang="en-US" sz="1500" b="1" i="1" dirty="0" smtClean="0"/>
              <a:t>[</a:t>
            </a:r>
            <a:r>
              <a:rPr lang="en-US" sz="1500" b="1" i="1" dirty="0" err="1" smtClean="0"/>
              <a:t>i</a:t>
            </a:r>
            <a:r>
              <a:rPr lang="en-US" sz="1500" b="1" i="1" dirty="0" smtClean="0"/>
              <a:t>] = 0 </a:t>
            </a:r>
            <a:r>
              <a:rPr lang="en-US" sz="1500" dirty="0" err="1" smtClean="0"/>
              <a:t>akkor</a:t>
            </a:r>
            <a:endParaRPr lang="hu-HU" sz="1500" dirty="0" smtClean="0"/>
          </a:p>
          <a:p>
            <a:pPr>
              <a:buNone/>
            </a:pPr>
            <a:r>
              <a:rPr lang="hu-HU" sz="1500" dirty="0" smtClean="0"/>
              <a:t>		</a:t>
            </a:r>
            <a:r>
              <a:rPr lang="hu-HU" sz="1500" b="1" i="1" dirty="0">
                <a:cs typeface="Arial" panose="020B0604020202020204" pitchFamily="34" charset="0"/>
              </a:rPr>
              <a:t>sz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sz+1</a:t>
            </a:r>
            <a:endParaRPr lang="hu-HU" sz="1500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/>
              <a:t>ha_vége</a:t>
            </a:r>
          </a:p>
          <a:p>
            <a:pPr>
              <a:buNone/>
            </a:pPr>
            <a:r>
              <a:rPr lang="hu-HU" sz="1500" dirty="0" smtClean="0"/>
              <a:t>minden_vége</a:t>
            </a:r>
            <a:endParaRPr lang="hu-HU" sz="1500" dirty="0"/>
          </a:p>
          <a:p>
            <a:pPr>
              <a:buNone/>
            </a:pPr>
            <a:r>
              <a:rPr lang="hu-HU" sz="1500" b="1" i="1" dirty="0" smtClean="0">
                <a:solidFill>
                  <a:srgbClr val="FF0000"/>
                </a:solidFill>
              </a:rPr>
              <a:t>p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← n + </a:t>
            </a:r>
            <a:r>
              <a:rPr lang="hu-HU" sz="1500" b="1" i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sz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                  			 // 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az új tömbnek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sz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-szel több eleme lesz, mint ahány az eredetinek volt </a:t>
            </a:r>
            <a:endParaRPr lang="hu-HU" sz="15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500" dirty="0" smtClean="0"/>
              <a:t>minden</a:t>
            </a:r>
            <a:r>
              <a:rPr lang="hu-HU" sz="1500" b="1" i="1" dirty="0" smtClean="0"/>
              <a:t> </a:t>
            </a:r>
            <a:r>
              <a:rPr lang="hu-HU" sz="1500" b="1" i="1" dirty="0"/>
              <a:t>i</a:t>
            </a:r>
            <a:r>
              <a:rPr lang="en-US" sz="1500" b="1" i="1" dirty="0" smtClean="0"/>
              <a:t> = n, </a:t>
            </a:r>
            <a:r>
              <a:rPr lang="hu-HU" sz="1500" b="1" i="1" dirty="0" smtClean="0"/>
              <a:t>1,</a:t>
            </a:r>
            <a:r>
              <a:rPr lang="en-US" sz="1500" b="1" i="1" dirty="0" smtClean="0"/>
              <a:t> </a:t>
            </a:r>
            <a:r>
              <a:rPr lang="hu-HU" sz="1500" b="1" i="1" dirty="0" smtClean="0"/>
              <a:t>-1</a:t>
            </a:r>
            <a:r>
              <a:rPr lang="en-US" sz="1500" b="1" i="1" dirty="0" smtClean="0"/>
              <a:t> </a:t>
            </a:r>
            <a:r>
              <a:rPr lang="en-US" sz="1500" dirty="0"/>
              <a:t>v</a:t>
            </a:r>
            <a:r>
              <a:rPr lang="hu-HU" sz="1500" dirty="0"/>
              <a:t>é</a:t>
            </a:r>
            <a:r>
              <a:rPr lang="en-US" sz="1500" dirty="0" err="1" smtClean="0"/>
              <a:t>gezd</a:t>
            </a:r>
            <a:endParaRPr lang="hu-HU" sz="1500" dirty="0" smtClean="0"/>
          </a:p>
          <a:p>
            <a:pPr>
              <a:buNone/>
            </a:pPr>
            <a:r>
              <a:rPr lang="hu-HU" sz="1500" dirty="0"/>
              <a:t>	ha </a:t>
            </a:r>
            <a:r>
              <a:rPr lang="hu-HU" sz="1500" b="1" i="1" dirty="0"/>
              <a:t>t</a:t>
            </a:r>
            <a:r>
              <a:rPr lang="en-US" sz="1500" b="1" i="1" dirty="0"/>
              <a:t>[</a:t>
            </a:r>
            <a:r>
              <a:rPr lang="en-US" sz="1500" b="1" i="1" dirty="0" err="1"/>
              <a:t>i</a:t>
            </a:r>
            <a:r>
              <a:rPr lang="en-US" sz="1500" b="1" i="1" dirty="0"/>
              <a:t>] </a:t>
            </a:r>
            <a:r>
              <a:rPr lang="hu-HU" sz="1500" b="1" i="1" dirty="0" smtClean="0"/>
              <a:t>!</a:t>
            </a:r>
            <a:r>
              <a:rPr lang="en-US" sz="1500" b="1" i="1" dirty="0" smtClean="0"/>
              <a:t>= </a:t>
            </a:r>
            <a:r>
              <a:rPr lang="en-US" sz="1500" b="1" i="1" dirty="0"/>
              <a:t>0 </a:t>
            </a:r>
            <a:r>
              <a:rPr lang="en-US" sz="1500" dirty="0" err="1"/>
              <a:t>akkor</a:t>
            </a:r>
            <a:endParaRPr lang="hu-HU" sz="1500" dirty="0"/>
          </a:p>
          <a:p>
            <a:r>
              <a:rPr lang="hu-HU" sz="1500" dirty="0" smtClean="0"/>
              <a:t>		</a:t>
            </a:r>
            <a:r>
              <a:rPr lang="en-US" sz="1500" b="1" i="1" dirty="0" smtClean="0"/>
              <a:t>t[</a:t>
            </a:r>
            <a:r>
              <a:rPr lang="hu-HU" sz="1500" b="1" i="1" dirty="0"/>
              <a:t>p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</a:t>
            </a:r>
            <a:r>
              <a:rPr lang="en-US" sz="1500" b="1" i="1" dirty="0" smtClean="0"/>
              <a:t> t[</a:t>
            </a:r>
            <a:r>
              <a:rPr lang="hu-HU" sz="1500" b="1" i="1" dirty="0" smtClean="0"/>
              <a:t>i</a:t>
            </a:r>
            <a:r>
              <a:rPr lang="en-US" sz="1500" b="1" i="1" dirty="0" smtClean="0"/>
              <a:t>]</a:t>
            </a:r>
            <a:endParaRPr lang="hu-HU" sz="1500" b="1" i="1" dirty="0" smtClean="0"/>
          </a:p>
          <a:p>
            <a:r>
              <a:rPr lang="hu-HU" sz="1500" b="1" i="1" dirty="0"/>
              <a:t>	</a:t>
            </a:r>
            <a:r>
              <a:rPr lang="hu-HU" sz="1500" b="1" i="1" dirty="0" smtClean="0"/>
              <a:t>	p</a:t>
            </a:r>
            <a:r>
              <a:rPr lang="hu-HU" sz="1500" b="1" i="1" dirty="0">
                <a:cs typeface="Arial" panose="020B0604020202020204" pitchFamily="34" charset="0"/>
              </a:rPr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p-1</a:t>
            </a:r>
            <a:endParaRPr lang="hu-HU" sz="1500" b="1" i="1" dirty="0" smtClean="0"/>
          </a:p>
          <a:p>
            <a:r>
              <a:rPr lang="en-US" sz="1500" b="1" i="1" dirty="0"/>
              <a:t>	</a:t>
            </a:r>
            <a:r>
              <a:rPr lang="hu-HU" sz="1500" dirty="0" smtClean="0"/>
              <a:t>különben</a:t>
            </a:r>
            <a:endParaRPr lang="hu-HU" sz="1500" b="1" i="1" dirty="0" smtClean="0"/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/>
              <a:t>p</a:t>
            </a:r>
            <a:r>
              <a:rPr lang="en-US" sz="1500" b="1" i="1" dirty="0"/>
              <a:t>]</a:t>
            </a:r>
            <a:r>
              <a:rPr lang="hu-HU" sz="1500" b="1" i="1" dirty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 smtClean="0"/>
              <a:t>p-1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b="1" i="1" dirty="0"/>
              <a:t>		p</a:t>
            </a:r>
            <a:r>
              <a:rPr lang="hu-HU" sz="1500" b="1" i="1" dirty="0">
                <a:cs typeface="Arial" panose="020B0604020202020204" pitchFamily="34" charset="0"/>
              </a:rPr>
              <a:t> ← </a:t>
            </a:r>
            <a:r>
              <a:rPr lang="hu-HU" sz="1500" b="1" i="1" dirty="0" smtClean="0">
                <a:cs typeface="Arial" panose="020B0604020202020204" pitchFamily="34" charset="0"/>
              </a:rPr>
              <a:t>p-2</a:t>
            </a:r>
            <a:endParaRPr lang="hu-HU" sz="1500" b="1" i="1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 err="1" smtClean="0"/>
              <a:t>ha_vége</a:t>
            </a:r>
            <a:endParaRPr lang="hu-HU" sz="1500" dirty="0"/>
          </a:p>
          <a:p>
            <a:pPr>
              <a:buNone/>
            </a:pPr>
            <a:r>
              <a:rPr lang="hu-HU" sz="1500" dirty="0" smtClean="0"/>
              <a:t>minden_vége</a:t>
            </a:r>
            <a:endParaRPr lang="en-US" b="1" i="1" dirty="0"/>
          </a:p>
          <a:p>
            <a:pPr>
              <a:buNone/>
            </a:pPr>
            <a:r>
              <a:rPr lang="en-US" sz="1500" b="1" i="1" dirty="0"/>
              <a:t>n </a:t>
            </a:r>
            <a:r>
              <a:rPr lang="hu-HU" sz="1500" b="1" i="1" dirty="0"/>
              <a:t>← p</a:t>
            </a:r>
            <a:endParaRPr lang="hu-HU" sz="1500" dirty="0" smtClean="0"/>
          </a:p>
        </p:txBody>
      </p:sp>
    </p:spTree>
    <p:extLst>
      <p:ext uri="{BB962C8B-B14F-4D97-AF65-F5344CB8AC3E}">
        <p14:creationId xmlns:p14="http://schemas.microsoft.com/office/powerpoint/2010/main" val="19575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1706583"/>
            <a:ext cx="947485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2. megoldás hatékonyabban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sz="1500" dirty="0" smtClean="0"/>
              <a:t>…		</a:t>
            </a:r>
            <a:endParaRPr lang="hu-HU" sz="1500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sz="1500" b="1" i="1" dirty="0" smtClean="0"/>
              <a:t>sz </a:t>
            </a:r>
            <a:r>
              <a:rPr lang="hu-HU" sz="1500" b="1" i="1" dirty="0" smtClean="0">
                <a:cs typeface="Arial" panose="020B0604020202020204" pitchFamily="34" charset="0"/>
              </a:rPr>
              <a:t>← 0</a:t>
            </a:r>
            <a:endParaRPr lang="hu-HU" sz="1500" b="1" i="1" dirty="0"/>
          </a:p>
          <a:p>
            <a:pPr>
              <a:buNone/>
            </a:pPr>
            <a:r>
              <a:rPr lang="hu-HU" sz="1500" dirty="0" smtClean="0"/>
              <a:t>minden </a:t>
            </a:r>
            <a:r>
              <a:rPr lang="hu-HU" sz="1500" b="1" i="1" dirty="0" smtClean="0"/>
              <a:t>i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1,</a:t>
            </a:r>
            <a:r>
              <a:rPr lang="en-US" sz="1500" dirty="0" smtClean="0"/>
              <a:t> </a:t>
            </a:r>
            <a:r>
              <a:rPr lang="hu-HU" sz="1500" b="1" i="1" dirty="0" smtClean="0"/>
              <a:t>n </a:t>
            </a:r>
            <a:r>
              <a:rPr lang="en-US" sz="1500" dirty="0" smtClean="0"/>
              <a:t>v</a:t>
            </a:r>
            <a:r>
              <a:rPr lang="hu-HU" sz="1500" dirty="0"/>
              <a:t>é</a:t>
            </a:r>
            <a:r>
              <a:rPr lang="en-US" sz="1500" dirty="0" err="1"/>
              <a:t>gez</a:t>
            </a:r>
            <a:r>
              <a:rPr lang="hu-HU" sz="1500" dirty="0" smtClean="0"/>
              <a:t>d</a:t>
            </a:r>
          </a:p>
          <a:p>
            <a:pPr>
              <a:buNone/>
            </a:pPr>
            <a:r>
              <a:rPr lang="hu-HU" sz="1500" dirty="0"/>
              <a:t>	</a:t>
            </a:r>
            <a:r>
              <a:rPr lang="hu-HU" sz="1500" dirty="0" smtClean="0"/>
              <a:t>ha </a:t>
            </a:r>
            <a:r>
              <a:rPr lang="hu-HU" sz="1500" b="1" i="1" dirty="0" smtClean="0"/>
              <a:t>t</a:t>
            </a:r>
            <a:r>
              <a:rPr lang="en-US" sz="1500" b="1" i="1" dirty="0" smtClean="0"/>
              <a:t>[</a:t>
            </a:r>
            <a:r>
              <a:rPr lang="en-US" sz="1500" b="1" i="1" dirty="0" err="1" smtClean="0"/>
              <a:t>i</a:t>
            </a:r>
            <a:r>
              <a:rPr lang="en-US" sz="1500" b="1" i="1" dirty="0" smtClean="0"/>
              <a:t>] = 0 </a:t>
            </a:r>
            <a:r>
              <a:rPr lang="en-US" sz="1500" dirty="0" err="1" smtClean="0"/>
              <a:t>akkor</a:t>
            </a:r>
            <a:endParaRPr lang="hu-HU" sz="1500" dirty="0" smtClean="0"/>
          </a:p>
          <a:p>
            <a:pPr>
              <a:buNone/>
            </a:pPr>
            <a:r>
              <a:rPr lang="hu-HU" sz="1500" dirty="0" smtClean="0"/>
              <a:t>		</a:t>
            </a:r>
            <a:r>
              <a:rPr lang="hu-HU" sz="1500" b="1" i="1" dirty="0">
                <a:cs typeface="Arial" panose="020B0604020202020204" pitchFamily="34" charset="0"/>
              </a:rPr>
              <a:t>sz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sz+1</a:t>
            </a:r>
            <a:endParaRPr lang="hu-HU" sz="1500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/>
              <a:t>ha_vége</a:t>
            </a:r>
          </a:p>
          <a:p>
            <a:pPr>
              <a:buNone/>
            </a:pPr>
            <a:r>
              <a:rPr lang="hu-HU" sz="1500" dirty="0" smtClean="0"/>
              <a:t>minden_vége</a:t>
            </a:r>
            <a:endParaRPr lang="hu-HU" sz="1500" dirty="0"/>
          </a:p>
          <a:p>
            <a:pPr>
              <a:buNone/>
            </a:pPr>
            <a:r>
              <a:rPr lang="hu-HU" sz="1500" b="1" i="1" dirty="0" smtClean="0"/>
              <a:t>p </a:t>
            </a:r>
            <a:r>
              <a:rPr lang="hu-HU" sz="1500" b="1" i="1" dirty="0" smtClean="0">
                <a:cs typeface="Arial" panose="020B0604020202020204" pitchFamily="34" charset="0"/>
              </a:rPr>
              <a:t>← n + sz</a:t>
            </a:r>
            <a:endParaRPr lang="hu-HU" sz="1500" b="1" i="1" dirty="0" smtClean="0"/>
          </a:p>
          <a:p>
            <a:pPr>
              <a:buNone/>
            </a:pPr>
            <a:r>
              <a:rPr lang="hu-HU" sz="1500" dirty="0" smtClean="0">
                <a:solidFill>
                  <a:srgbClr val="FF0000"/>
                </a:solidFill>
              </a:rPr>
              <a:t>minden</a:t>
            </a:r>
            <a:r>
              <a:rPr lang="hu-HU" sz="1500" b="1" i="1" dirty="0" smtClean="0">
                <a:solidFill>
                  <a:srgbClr val="FF0000"/>
                </a:solidFill>
              </a:rPr>
              <a:t> </a:t>
            </a:r>
            <a:r>
              <a:rPr lang="hu-HU" sz="1500" b="1" i="1" dirty="0">
                <a:solidFill>
                  <a:srgbClr val="FF0000"/>
                </a:solidFill>
              </a:rPr>
              <a:t>i</a:t>
            </a:r>
            <a:r>
              <a:rPr lang="en-US" sz="1500" b="1" i="1" dirty="0" smtClean="0">
                <a:solidFill>
                  <a:srgbClr val="FF0000"/>
                </a:solidFill>
              </a:rPr>
              <a:t> = n, </a:t>
            </a:r>
            <a:r>
              <a:rPr lang="hu-HU" sz="1500" b="1" i="1" dirty="0" smtClean="0">
                <a:solidFill>
                  <a:srgbClr val="FF0000"/>
                </a:solidFill>
              </a:rPr>
              <a:t>1,</a:t>
            </a:r>
            <a:r>
              <a:rPr lang="en-US" sz="1500" b="1" i="1" dirty="0" smtClean="0">
                <a:solidFill>
                  <a:srgbClr val="FF0000"/>
                </a:solidFill>
              </a:rPr>
              <a:t> </a:t>
            </a:r>
            <a:r>
              <a:rPr lang="hu-HU" sz="1500" b="1" i="1" dirty="0" smtClean="0">
                <a:solidFill>
                  <a:srgbClr val="FF0000"/>
                </a:solidFill>
              </a:rPr>
              <a:t>-1</a:t>
            </a:r>
            <a:r>
              <a:rPr lang="en-US" sz="1500" b="1" i="1" dirty="0" smtClean="0">
                <a:solidFill>
                  <a:srgbClr val="FF0000"/>
                </a:solidFill>
              </a:rPr>
              <a:t> </a:t>
            </a:r>
            <a:r>
              <a:rPr lang="en-US" sz="1500" dirty="0">
                <a:solidFill>
                  <a:srgbClr val="FF0000"/>
                </a:solidFill>
              </a:rPr>
              <a:t>v</a:t>
            </a:r>
            <a:r>
              <a:rPr lang="hu-HU" sz="1500" dirty="0">
                <a:solidFill>
                  <a:srgbClr val="FF0000"/>
                </a:solidFill>
              </a:rPr>
              <a:t>é</a:t>
            </a:r>
            <a:r>
              <a:rPr lang="en-US" sz="1500" dirty="0" err="1" smtClean="0">
                <a:solidFill>
                  <a:srgbClr val="FF0000"/>
                </a:solidFill>
              </a:rPr>
              <a:t>gezd</a:t>
            </a:r>
            <a:r>
              <a:rPr lang="hu-HU" sz="1500" dirty="0" smtClean="0">
                <a:solidFill>
                  <a:srgbClr val="FF0000"/>
                </a:solidFill>
              </a:rPr>
              <a:t>     		// 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minden elemet el fogunk helyezni az új pozícióra, hátulról indulva </a:t>
            </a:r>
          </a:p>
          <a:p>
            <a:pPr>
              <a:buNone/>
            </a:pPr>
            <a:r>
              <a:rPr lang="hu-HU" sz="1500" dirty="0"/>
              <a:t>	ha </a:t>
            </a:r>
            <a:r>
              <a:rPr lang="hu-HU" sz="1500" b="1" i="1" dirty="0"/>
              <a:t>t</a:t>
            </a:r>
            <a:r>
              <a:rPr lang="en-US" sz="1500" b="1" i="1" dirty="0"/>
              <a:t>[</a:t>
            </a:r>
            <a:r>
              <a:rPr lang="en-US" sz="1500" b="1" i="1" dirty="0" err="1"/>
              <a:t>i</a:t>
            </a:r>
            <a:r>
              <a:rPr lang="en-US" sz="1500" b="1" i="1" dirty="0"/>
              <a:t>] </a:t>
            </a:r>
            <a:r>
              <a:rPr lang="hu-HU" sz="1500" b="1" i="1" dirty="0" smtClean="0"/>
              <a:t>!</a:t>
            </a:r>
            <a:r>
              <a:rPr lang="en-US" sz="1500" b="1" i="1" dirty="0" smtClean="0"/>
              <a:t>= </a:t>
            </a:r>
            <a:r>
              <a:rPr lang="en-US" sz="1500" b="1" i="1" dirty="0"/>
              <a:t>0 </a:t>
            </a:r>
            <a:r>
              <a:rPr lang="en-US" sz="1500" dirty="0" err="1"/>
              <a:t>akkor</a:t>
            </a:r>
            <a:endParaRPr lang="hu-HU" sz="1500" dirty="0"/>
          </a:p>
          <a:p>
            <a:r>
              <a:rPr lang="hu-HU" sz="1500" dirty="0" smtClean="0"/>
              <a:t>		</a:t>
            </a:r>
            <a:r>
              <a:rPr lang="en-US" sz="1500" b="1" i="1" dirty="0" smtClean="0"/>
              <a:t>t[</a:t>
            </a:r>
            <a:r>
              <a:rPr lang="hu-HU" sz="1500" b="1" i="1" dirty="0"/>
              <a:t>p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</a:t>
            </a:r>
            <a:r>
              <a:rPr lang="en-US" sz="1500" b="1" i="1" dirty="0" smtClean="0"/>
              <a:t> t[</a:t>
            </a:r>
            <a:r>
              <a:rPr lang="hu-HU" sz="1500" b="1" i="1" dirty="0" smtClean="0"/>
              <a:t>i</a:t>
            </a:r>
            <a:r>
              <a:rPr lang="en-US" sz="1500" b="1" i="1" dirty="0" smtClean="0"/>
              <a:t>]</a:t>
            </a:r>
            <a:endParaRPr lang="hu-HU" sz="1500" b="1" i="1" dirty="0" smtClean="0"/>
          </a:p>
          <a:p>
            <a:r>
              <a:rPr lang="hu-HU" sz="1500" b="1" i="1" dirty="0"/>
              <a:t>	</a:t>
            </a:r>
            <a:r>
              <a:rPr lang="hu-HU" sz="1500" b="1" i="1" dirty="0" smtClean="0"/>
              <a:t>	p</a:t>
            </a:r>
            <a:r>
              <a:rPr lang="hu-HU" sz="1500" b="1" i="1" dirty="0">
                <a:cs typeface="Arial" panose="020B0604020202020204" pitchFamily="34" charset="0"/>
              </a:rPr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p-1</a:t>
            </a:r>
            <a:endParaRPr lang="hu-HU" sz="1500" b="1" i="1" dirty="0" smtClean="0"/>
          </a:p>
          <a:p>
            <a:r>
              <a:rPr lang="en-US" sz="1500" b="1" i="1" dirty="0"/>
              <a:t>	</a:t>
            </a:r>
            <a:r>
              <a:rPr lang="hu-HU" sz="1500" dirty="0" smtClean="0"/>
              <a:t>különben</a:t>
            </a:r>
            <a:endParaRPr lang="hu-HU" sz="1500" b="1" i="1" dirty="0" smtClean="0"/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/>
              <a:t>p</a:t>
            </a:r>
            <a:r>
              <a:rPr lang="en-US" sz="1500" b="1" i="1" dirty="0"/>
              <a:t>]</a:t>
            </a:r>
            <a:r>
              <a:rPr lang="hu-HU" sz="1500" b="1" i="1" dirty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 smtClean="0"/>
              <a:t>p-1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b="1" i="1" dirty="0"/>
              <a:t>		p</a:t>
            </a:r>
            <a:r>
              <a:rPr lang="hu-HU" sz="1500" b="1" i="1" dirty="0">
                <a:cs typeface="Arial" panose="020B0604020202020204" pitchFamily="34" charset="0"/>
              </a:rPr>
              <a:t> ← </a:t>
            </a:r>
            <a:r>
              <a:rPr lang="hu-HU" sz="1500" b="1" i="1" dirty="0" smtClean="0">
                <a:cs typeface="Arial" panose="020B0604020202020204" pitchFamily="34" charset="0"/>
              </a:rPr>
              <a:t>p-2</a:t>
            </a:r>
            <a:endParaRPr lang="hu-HU" sz="1500" b="1" i="1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 err="1" smtClean="0"/>
              <a:t>ha_vége</a:t>
            </a:r>
            <a:endParaRPr lang="hu-HU" sz="1500" dirty="0"/>
          </a:p>
          <a:p>
            <a:pPr>
              <a:buNone/>
            </a:pPr>
            <a:r>
              <a:rPr lang="hu-HU" sz="1500" dirty="0" smtClean="0"/>
              <a:t>minden_vége</a:t>
            </a:r>
            <a:endParaRPr lang="en-US" b="1" i="1" dirty="0"/>
          </a:p>
          <a:p>
            <a:pPr>
              <a:buNone/>
            </a:pPr>
            <a:r>
              <a:rPr lang="en-US" sz="1500" b="1" i="1" dirty="0"/>
              <a:t>n </a:t>
            </a:r>
            <a:r>
              <a:rPr lang="hu-HU" sz="1500" b="1" i="1" dirty="0"/>
              <a:t>← p</a:t>
            </a:r>
            <a:endParaRPr lang="hu-HU" sz="1500" dirty="0" smtClean="0"/>
          </a:p>
        </p:txBody>
      </p:sp>
    </p:spTree>
    <p:extLst>
      <p:ext uri="{BB962C8B-B14F-4D97-AF65-F5344CB8AC3E}">
        <p14:creationId xmlns:p14="http://schemas.microsoft.com/office/powerpoint/2010/main" val="35274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1706583"/>
            <a:ext cx="947485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2. megoldás hatékonyabban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sz="1500" dirty="0" smtClean="0"/>
              <a:t>…		</a:t>
            </a:r>
            <a:endParaRPr lang="hu-HU" sz="1500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sz="1500" b="1" i="1" dirty="0" smtClean="0"/>
              <a:t>sz </a:t>
            </a:r>
            <a:r>
              <a:rPr lang="hu-HU" sz="1500" b="1" i="1" dirty="0" smtClean="0">
                <a:cs typeface="Arial" panose="020B0604020202020204" pitchFamily="34" charset="0"/>
              </a:rPr>
              <a:t>← 0</a:t>
            </a:r>
            <a:endParaRPr lang="hu-HU" sz="1500" b="1" i="1" dirty="0"/>
          </a:p>
          <a:p>
            <a:pPr>
              <a:buNone/>
            </a:pPr>
            <a:r>
              <a:rPr lang="hu-HU" sz="1500" dirty="0" smtClean="0"/>
              <a:t>minden </a:t>
            </a:r>
            <a:r>
              <a:rPr lang="hu-HU" sz="1500" b="1" i="1" dirty="0" smtClean="0"/>
              <a:t>i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1,</a:t>
            </a:r>
            <a:r>
              <a:rPr lang="en-US" sz="1500" dirty="0" smtClean="0"/>
              <a:t> </a:t>
            </a:r>
            <a:r>
              <a:rPr lang="hu-HU" sz="1500" b="1" i="1" dirty="0" smtClean="0"/>
              <a:t>n </a:t>
            </a:r>
            <a:r>
              <a:rPr lang="en-US" sz="1500" dirty="0" smtClean="0"/>
              <a:t>v</a:t>
            </a:r>
            <a:r>
              <a:rPr lang="hu-HU" sz="1500" dirty="0"/>
              <a:t>é</a:t>
            </a:r>
            <a:r>
              <a:rPr lang="en-US" sz="1500" dirty="0" err="1"/>
              <a:t>gez</a:t>
            </a:r>
            <a:r>
              <a:rPr lang="hu-HU" sz="1500" dirty="0" smtClean="0"/>
              <a:t>d</a:t>
            </a:r>
          </a:p>
          <a:p>
            <a:pPr>
              <a:buNone/>
            </a:pPr>
            <a:r>
              <a:rPr lang="hu-HU" sz="1500" dirty="0"/>
              <a:t>	</a:t>
            </a:r>
            <a:r>
              <a:rPr lang="hu-HU" sz="1500" dirty="0" smtClean="0"/>
              <a:t>ha </a:t>
            </a:r>
            <a:r>
              <a:rPr lang="hu-HU" sz="1500" b="1" i="1" dirty="0" smtClean="0"/>
              <a:t>t</a:t>
            </a:r>
            <a:r>
              <a:rPr lang="en-US" sz="1500" b="1" i="1" dirty="0" smtClean="0"/>
              <a:t>[</a:t>
            </a:r>
            <a:r>
              <a:rPr lang="en-US" sz="1500" b="1" i="1" dirty="0" err="1" smtClean="0"/>
              <a:t>i</a:t>
            </a:r>
            <a:r>
              <a:rPr lang="en-US" sz="1500" b="1" i="1" dirty="0" smtClean="0"/>
              <a:t>] = 0 </a:t>
            </a:r>
            <a:r>
              <a:rPr lang="en-US" sz="1500" dirty="0" err="1" smtClean="0"/>
              <a:t>akkor</a:t>
            </a:r>
            <a:endParaRPr lang="hu-HU" sz="1500" dirty="0" smtClean="0"/>
          </a:p>
          <a:p>
            <a:pPr>
              <a:buNone/>
            </a:pPr>
            <a:r>
              <a:rPr lang="hu-HU" sz="1500" dirty="0" smtClean="0"/>
              <a:t>		</a:t>
            </a:r>
            <a:r>
              <a:rPr lang="hu-HU" sz="1500" b="1" i="1" dirty="0">
                <a:cs typeface="Arial" panose="020B0604020202020204" pitchFamily="34" charset="0"/>
              </a:rPr>
              <a:t>sz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sz+1</a:t>
            </a:r>
            <a:endParaRPr lang="hu-HU" sz="1500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/>
              <a:t>ha_vége</a:t>
            </a:r>
          </a:p>
          <a:p>
            <a:pPr>
              <a:buNone/>
            </a:pPr>
            <a:r>
              <a:rPr lang="hu-HU" sz="1500" dirty="0" smtClean="0"/>
              <a:t>minden_vége</a:t>
            </a:r>
            <a:endParaRPr lang="hu-HU" sz="1500" dirty="0"/>
          </a:p>
          <a:p>
            <a:pPr>
              <a:buNone/>
            </a:pPr>
            <a:r>
              <a:rPr lang="hu-HU" sz="1500" b="1" i="1" dirty="0" smtClean="0"/>
              <a:t>p </a:t>
            </a:r>
            <a:r>
              <a:rPr lang="hu-HU" sz="1500" b="1" i="1" dirty="0" smtClean="0">
                <a:cs typeface="Arial" panose="020B0604020202020204" pitchFamily="34" charset="0"/>
              </a:rPr>
              <a:t>← n + sz</a:t>
            </a:r>
            <a:endParaRPr lang="hu-HU" sz="1500" b="1" i="1" dirty="0" smtClean="0"/>
          </a:p>
          <a:p>
            <a:pPr>
              <a:buNone/>
            </a:pPr>
            <a:r>
              <a:rPr lang="hu-HU" sz="1500" dirty="0" smtClean="0"/>
              <a:t>minden</a:t>
            </a:r>
            <a:r>
              <a:rPr lang="hu-HU" sz="1500" b="1" i="1" dirty="0" smtClean="0"/>
              <a:t> </a:t>
            </a:r>
            <a:r>
              <a:rPr lang="hu-HU" sz="1500" b="1" i="1" dirty="0"/>
              <a:t>i</a:t>
            </a:r>
            <a:r>
              <a:rPr lang="en-US" sz="1500" b="1" i="1" dirty="0" smtClean="0"/>
              <a:t> = n, </a:t>
            </a:r>
            <a:r>
              <a:rPr lang="hu-HU" sz="1500" b="1" i="1" dirty="0" smtClean="0"/>
              <a:t>1,</a:t>
            </a:r>
            <a:r>
              <a:rPr lang="en-US" sz="1500" b="1" i="1" dirty="0" smtClean="0"/>
              <a:t> </a:t>
            </a:r>
            <a:r>
              <a:rPr lang="hu-HU" sz="1500" b="1" i="1" dirty="0" smtClean="0"/>
              <a:t>-1</a:t>
            </a:r>
            <a:r>
              <a:rPr lang="en-US" sz="1500" b="1" i="1" dirty="0" smtClean="0"/>
              <a:t> </a:t>
            </a:r>
            <a:r>
              <a:rPr lang="en-US" sz="1500" dirty="0"/>
              <a:t>v</a:t>
            </a:r>
            <a:r>
              <a:rPr lang="hu-HU" sz="1500" dirty="0"/>
              <a:t>é</a:t>
            </a:r>
            <a:r>
              <a:rPr lang="en-US" sz="1500" dirty="0" err="1" smtClean="0"/>
              <a:t>gezd</a:t>
            </a:r>
            <a:endParaRPr lang="hu-HU" sz="1500" dirty="0" smtClean="0"/>
          </a:p>
          <a:p>
            <a:pPr>
              <a:buNone/>
            </a:pPr>
            <a:r>
              <a:rPr lang="hu-HU" sz="1500" dirty="0"/>
              <a:t>	</a:t>
            </a:r>
            <a:r>
              <a:rPr lang="hu-HU" sz="1500" dirty="0">
                <a:solidFill>
                  <a:srgbClr val="FF0000"/>
                </a:solidFill>
              </a:rPr>
              <a:t>ha </a:t>
            </a:r>
            <a:r>
              <a:rPr lang="hu-HU" sz="1500" b="1" i="1" dirty="0">
                <a:solidFill>
                  <a:srgbClr val="FF0000"/>
                </a:solidFill>
              </a:rPr>
              <a:t>t</a:t>
            </a:r>
            <a:r>
              <a:rPr lang="en-US" sz="1500" b="1" i="1" dirty="0">
                <a:solidFill>
                  <a:srgbClr val="FF0000"/>
                </a:solidFill>
              </a:rPr>
              <a:t>[</a:t>
            </a:r>
            <a:r>
              <a:rPr lang="en-US" sz="1500" b="1" i="1" dirty="0" err="1">
                <a:solidFill>
                  <a:srgbClr val="FF0000"/>
                </a:solidFill>
              </a:rPr>
              <a:t>i</a:t>
            </a:r>
            <a:r>
              <a:rPr lang="en-US" sz="1500" b="1" i="1" dirty="0">
                <a:solidFill>
                  <a:srgbClr val="FF0000"/>
                </a:solidFill>
              </a:rPr>
              <a:t>] </a:t>
            </a:r>
            <a:r>
              <a:rPr lang="hu-HU" sz="1500" b="1" i="1" dirty="0" smtClean="0">
                <a:solidFill>
                  <a:srgbClr val="FF0000"/>
                </a:solidFill>
              </a:rPr>
              <a:t>!</a:t>
            </a:r>
            <a:r>
              <a:rPr lang="en-US" sz="1500" b="1" i="1" dirty="0" smtClean="0">
                <a:solidFill>
                  <a:srgbClr val="FF0000"/>
                </a:solidFill>
              </a:rPr>
              <a:t>= </a:t>
            </a:r>
            <a:r>
              <a:rPr lang="en-US" sz="1500" b="1" i="1" dirty="0">
                <a:solidFill>
                  <a:srgbClr val="FF0000"/>
                </a:solidFill>
              </a:rPr>
              <a:t>0 </a:t>
            </a:r>
            <a:r>
              <a:rPr lang="en-US" sz="1500" dirty="0" err="1" smtClean="0">
                <a:solidFill>
                  <a:srgbClr val="FF0000"/>
                </a:solidFill>
              </a:rPr>
              <a:t>akkor</a:t>
            </a:r>
            <a:r>
              <a:rPr lang="hu-HU" sz="1500" dirty="0" smtClean="0">
                <a:solidFill>
                  <a:srgbClr val="FF0000"/>
                </a:solidFill>
              </a:rPr>
              <a:t>             				 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// ha az elem nem 0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, akkor</a:t>
            </a:r>
            <a:endParaRPr lang="hu-HU" sz="1500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hu-HU" sz="1500" dirty="0" smtClean="0">
                <a:solidFill>
                  <a:srgbClr val="FF0000"/>
                </a:solidFill>
              </a:rPr>
              <a:t>		</a:t>
            </a:r>
            <a:r>
              <a:rPr lang="en-US" sz="1500" b="1" i="1" dirty="0" smtClean="0">
                <a:solidFill>
                  <a:srgbClr val="FF0000"/>
                </a:solidFill>
              </a:rPr>
              <a:t>t[</a:t>
            </a:r>
            <a:r>
              <a:rPr lang="hu-HU" sz="1500" b="1" i="1" dirty="0">
                <a:solidFill>
                  <a:srgbClr val="FF0000"/>
                </a:solidFill>
              </a:rPr>
              <a:t>p</a:t>
            </a:r>
            <a:r>
              <a:rPr lang="en-US" sz="1500" b="1" i="1" dirty="0" smtClean="0">
                <a:solidFill>
                  <a:srgbClr val="FF0000"/>
                </a:solidFill>
              </a:rPr>
              <a:t>]</a:t>
            </a:r>
            <a:r>
              <a:rPr lang="hu-HU" sz="1500" b="1" i="1" dirty="0" smtClean="0">
                <a:solidFill>
                  <a:srgbClr val="FF0000"/>
                </a:solidFill>
              </a:rPr>
              <a:t>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←</a:t>
            </a:r>
            <a:r>
              <a:rPr lang="en-US" sz="1500" b="1" i="1" dirty="0" smtClean="0">
                <a:solidFill>
                  <a:srgbClr val="FF0000"/>
                </a:solidFill>
              </a:rPr>
              <a:t> t[</a:t>
            </a:r>
            <a:r>
              <a:rPr lang="hu-HU" sz="1500" b="1" i="1" dirty="0" smtClean="0">
                <a:solidFill>
                  <a:srgbClr val="FF0000"/>
                </a:solidFill>
              </a:rPr>
              <a:t>i</a:t>
            </a:r>
            <a:r>
              <a:rPr lang="en-US" sz="1500" b="1" i="1" dirty="0" smtClean="0">
                <a:solidFill>
                  <a:srgbClr val="FF0000"/>
                </a:solidFill>
              </a:rPr>
              <a:t>]</a:t>
            </a:r>
            <a:r>
              <a:rPr lang="hu-HU" sz="1500" b="1" i="1" dirty="0" smtClean="0">
                <a:solidFill>
                  <a:srgbClr val="FF0000"/>
                </a:solidFill>
              </a:rPr>
              <a:t>              				 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// 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hátra költöztetjük és nem duplázzuk</a:t>
            </a:r>
          </a:p>
          <a:p>
            <a:r>
              <a:rPr lang="hu-HU" sz="1500" b="1" i="1" dirty="0">
                <a:solidFill>
                  <a:srgbClr val="FF0000"/>
                </a:solidFill>
              </a:rPr>
              <a:t>	</a:t>
            </a:r>
            <a:r>
              <a:rPr lang="hu-HU" sz="1500" b="1" i="1" dirty="0" smtClean="0">
                <a:solidFill>
                  <a:srgbClr val="FF0000"/>
                </a:solidFill>
              </a:rPr>
              <a:t>	p</a:t>
            </a:r>
            <a:r>
              <a:rPr lang="hu-HU" sz="15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← p-1</a:t>
            </a:r>
            <a:endParaRPr lang="hu-HU" sz="1500" b="1" i="1" dirty="0" smtClean="0">
              <a:solidFill>
                <a:srgbClr val="FF0000"/>
              </a:solidFill>
            </a:endParaRPr>
          </a:p>
          <a:p>
            <a:r>
              <a:rPr lang="en-US" sz="1500" b="1" i="1" dirty="0"/>
              <a:t>	</a:t>
            </a:r>
            <a:r>
              <a:rPr lang="hu-HU" sz="1500" dirty="0" smtClean="0"/>
              <a:t>különben</a:t>
            </a:r>
            <a:endParaRPr lang="hu-HU" sz="1500" b="1" i="1" dirty="0" smtClean="0"/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/>
              <a:t>p</a:t>
            </a:r>
            <a:r>
              <a:rPr lang="en-US" sz="1500" b="1" i="1" dirty="0"/>
              <a:t>]</a:t>
            </a:r>
            <a:r>
              <a:rPr lang="hu-HU" sz="1500" b="1" i="1" dirty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 smtClean="0"/>
              <a:t>p-1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b="1" i="1" dirty="0"/>
              <a:t>		p</a:t>
            </a:r>
            <a:r>
              <a:rPr lang="hu-HU" sz="1500" b="1" i="1" dirty="0">
                <a:cs typeface="Arial" panose="020B0604020202020204" pitchFamily="34" charset="0"/>
              </a:rPr>
              <a:t> ← </a:t>
            </a:r>
            <a:r>
              <a:rPr lang="hu-HU" sz="1500" b="1" i="1" dirty="0" smtClean="0">
                <a:cs typeface="Arial" panose="020B0604020202020204" pitchFamily="34" charset="0"/>
              </a:rPr>
              <a:t>p-2</a:t>
            </a:r>
            <a:endParaRPr lang="hu-HU" sz="1500" b="1" i="1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 err="1" smtClean="0"/>
              <a:t>ha_vége</a:t>
            </a:r>
            <a:endParaRPr lang="hu-HU" sz="1500" dirty="0"/>
          </a:p>
          <a:p>
            <a:pPr>
              <a:buNone/>
            </a:pPr>
            <a:r>
              <a:rPr lang="hu-HU" sz="1500" dirty="0" smtClean="0"/>
              <a:t>minden_vége</a:t>
            </a:r>
            <a:endParaRPr lang="en-US" b="1" i="1" dirty="0"/>
          </a:p>
          <a:p>
            <a:pPr>
              <a:buNone/>
            </a:pPr>
            <a:r>
              <a:rPr lang="en-US" sz="1500" b="1" i="1" dirty="0"/>
              <a:t>n </a:t>
            </a:r>
            <a:r>
              <a:rPr lang="hu-HU" sz="1500" b="1" i="1" dirty="0"/>
              <a:t>← p</a:t>
            </a:r>
            <a:endParaRPr lang="hu-HU" sz="1500" dirty="0" smtClean="0"/>
          </a:p>
        </p:txBody>
      </p:sp>
    </p:spTree>
    <p:extLst>
      <p:ext uri="{BB962C8B-B14F-4D97-AF65-F5344CB8AC3E}">
        <p14:creationId xmlns:p14="http://schemas.microsoft.com/office/powerpoint/2010/main" val="16984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1706583"/>
            <a:ext cx="947485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2. megoldás hatékonyabban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sz="1500" dirty="0" smtClean="0"/>
              <a:t>…		</a:t>
            </a:r>
            <a:endParaRPr lang="hu-HU" sz="1500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sz="1500" b="1" i="1" dirty="0" smtClean="0"/>
              <a:t>sz </a:t>
            </a:r>
            <a:r>
              <a:rPr lang="hu-HU" sz="1500" b="1" i="1" dirty="0" smtClean="0">
                <a:cs typeface="Arial" panose="020B0604020202020204" pitchFamily="34" charset="0"/>
              </a:rPr>
              <a:t>← 0</a:t>
            </a:r>
            <a:endParaRPr lang="hu-HU" sz="1500" b="1" i="1" dirty="0"/>
          </a:p>
          <a:p>
            <a:pPr>
              <a:buNone/>
            </a:pPr>
            <a:r>
              <a:rPr lang="hu-HU" sz="1500" dirty="0" smtClean="0"/>
              <a:t>minden </a:t>
            </a:r>
            <a:r>
              <a:rPr lang="hu-HU" sz="1500" b="1" i="1" dirty="0" smtClean="0"/>
              <a:t>i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1,</a:t>
            </a:r>
            <a:r>
              <a:rPr lang="en-US" sz="1500" dirty="0" smtClean="0"/>
              <a:t> </a:t>
            </a:r>
            <a:r>
              <a:rPr lang="hu-HU" sz="1500" b="1" i="1" dirty="0" smtClean="0"/>
              <a:t>n </a:t>
            </a:r>
            <a:r>
              <a:rPr lang="en-US" sz="1500" dirty="0" smtClean="0"/>
              <a:t>v</a:t>
            </a:r>
            <a:r>
              <a:rPr lang="hu-HU" sz="1500" dirty="0"/>
              <a:t>é</a:t>
            </a:r>
            <a:r>
              <a:rPr lang="en-US" sz="1500" dirty="0" err="1"/>
              <a:t>gez</a:t>
            </a:r>
            <a:r>
              <a:rPr lang="hu-HU" sz="1500" dirty="0" smtClean="0"/>
              <a:t>d</a:t>
            </a:r>
          </a:p>
          <a:p>
            <a:pPr>
              <a:buNone/>
            </a:pPr>
            <a:r>
              <a:rPr lang="hu-HU" sz="1500" dirty="0"/>
              <a:t>	</a:t>
            </a:r>
            <a:r>
              <a:rPr lang="hu-HU" sz="1500" dirty="0" smtClean="0"/>
              <a:t>ha </a:t>
            </a:r>
            <a:r>
              <a:rPr lang="hu-HU" sz="1500" b="1" i="1" dirty="0" smtClean="0"/>
              <a:t>t</a:t>
            </a:r>
            <a:r>
              <a:rPr lang="en-US" sz="1500" b="1" i="1" dirty="0" smtClean="0"/>
              <a:t>[</a:t>
            </a:r>
            <a:r>
              <a:rPr lang="en-US" sz="1500" b="1" i="1" dirty="0" err="1" smtClean="0"/>
              <a:t>i</a:t>
            </a:r>
            <a:r>
              <a:rPr lang="en-US" sz="1500" b="1" i="1" dirty="0" smtClean="0"/>
              <a:t>] = 0 </a:t>
            </a:r>
            <a:r>
              <a:rPr lang="en-US" sz="1500" dirty="0" err="1" smtClean="0"/>
              <a:t>akkor</a:t>
            </a:r>
            <a:endParaRPr lang="hu-HU" sz="1500" dirty="0" smtClean="0"/>
          </a:p>
          <a:p>
            <a:pPr>
              <a:buNone/>
            </a:pPr>
            <a:r>
              <a:rPr lang="hu-HU" sz="1500" dirty="0" smtClean="0"/>
              <a:t>		</a:t>
            </a:r>
            <a:r>
              <a:rPr lang="hu-HU" sz="1500" b="1" i="1" dirty="0">
                <a:cs typeface="Arial" panose="020B0604020202020204" pitchFamily="34" charset="0"/>
              </a:rPr>
              <a:t>sz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sz+1</a:t>
            </a:r>
            <a:endParaRPr lang="hu-HU" sz="1500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/>
              <a:t>ha_vége</a:t>
            </a:r>
          </a:p>
          <a:p>
            <a:pPr>
              <a:buNone/>
            </a:pPr>
            <a:r>
              <a:rPr lang="hu-HU" sz="1500" dirty="0" smtClean="0"/>
              <a:t>minden_vége</a:t>
            </a:r>
            <a:endParaRPr lang="hu-HU" sz="1500" dirty="0"/>
          </a:p>
          <a:p>
            <a:pPr>
              <a:buNone/>
            </a:pPr>
            <a:r>
              <a:rPr lang="hu-HU" sz="1500" b="1" i="1" dirty="0" smtClean="0"/>
              <a:t>p </a:t>
            </a:r>
            <a:r>
              <a:rPr lang="hu-HU" sz="1500" b="1" i="1" dirty="0" smtClean="0">
                <a:cs typeface="Arial" panose="020B0604020202020204" pitchFamily="34" charset="0"/>
              </a:rPr>
              <a:t>← n + sz</a:t>
            </a:r>
            <a:endParaRPr lang="hu-HU" sz="1500" b="1" i="1" dirty="0" smtClean="0"/>
          </a:p>
          <a:p>
            <a:pPr>
              <a:buNone/>
            </a:pPr>
            <a:r>
              <a:rPr lang="hu-HU" sz="1500" dirty="0" smtClean="0"/>
              <a:t>minden</a:t>
            </a:r>
            <a:r>
              <a:rPr lang="hu-HU" sz="1500" b="1" i="1" dirty="0" smtClean="0"/>
              <a:t> </a:t>
            </a:r>
            <a:r>
              <a:rPr lang="hu-HU" sz="1500" b="1" i="1" dirty="0"/>
              <a:t>i</a:t>
            </a:r>
            <a:r>
              <a:rPr lang="en-US" sz="1500" b="1" i="1" dirty="0" smtClean="0"/>
              <a:t> = n, </a:t>
            </a:r>
            <a:r>
              <a:rPr lang="hu-HU" sz="1500" b="1" i="1" dirty="0" smtClean="0"/>
              <a:t>1,</a:t>
            </a:r>
            <a:r>
              <a:rPr lang="en-US" sz="1500" b="1" i="1" dirty="0" smtClean="0"/>
              <a:t> </a:t>
            </a:r>
            <a:r>
              <a:rPr lang="hu-HU" sz="1500" b="1" i="1" dirty="0" smtClean="0"/>
              <a:t>-1</a:t>
            </a:r>
            <a:r>
              <a:rPr lang="en-US" sz="1500" b="1" i="1" dirty="0" smtClean="0"/>
              <a:t> </a:t>
            </a:r>
            <a:r>
              <a:rPr lang="en-US" sz="1500" dirty="0"/>
              <a:t>v</a:t>
            </a:r>
            <a:r>
              <a:rPr lang="hu-HU" sz="1500" dirty="0"/>
              <a:t>é</a:t>
            </a:r>
            <a:r>
              <a:rPr lang="en-US" sz="1500" dirty="0" err="1" smtClean="0"/>
              <a:t>gezd</a:t>
            </a:r>
            <a:endParaRPr lang="hu-HU" sz="1500" dirty="0" smtClean="0"/>
          </a:p>
          <a:p>
            <a:pPr>
              <a:buNone/>
            </a:pPr>
            <a:r>
              <a:rPr lang="hu-HU" sz="1500" dirty="0"/>
              <a:t>	ha </a:t>
            </a:r>
            <a:r>
              <a:rPr lang="hu-HU" sz="1500" b="1" i="1" dirty="0"/>
              <a:t>t</a:t>
            </a:r>
            <a:r>
              <a:rPr lang="en-US" sz="1500" b="1" i="1" dirty="0"/>
              <a:t>[</a:t>
            </a:r>
            <a:r>
              <a:rPr lang="en-US" sz="1500" b="1" i="1" dirty="0" err="1"/>
              <a:t>i</a:t>
            </a:r>
            <a:r>
              <a:rPr lang="en-US" sz="1500" b="1" i="1" dirty="0"/>
              <a:t>] </a:t>
            </a:r>
            <a:r>
              <a:rPr lang="hu-HU" sz="1500" b="1" i="1" dirty="0" smtClean="0"/>
              <a:t>!</a:t>
            </a:r>
            <a:r>
              <a:rPr lang="en-US" sz="1500" b="1" i="1" dirty="0" smtClean="0"/>
              <a:t>= </a:t>
            </a:r>
            <a:r>
              <a:rPr lang="en-US" sz="1500" b="1" i="1" dirty="0"/>
              <a:t>0 </a:t>
            </a:r>
            <a:r>
              <a:rPr lang="en-US" sz="1500" dirty="0" err="1" smtClean="0"/>
              <a:t>akkor</a:t>
            </a:r>
            <a:endParaRPr lang="hu-HU" sz="1500" dirty="0"/>
          </a:p>
          <a:p>
            <a:r>
              <a:rPr lang="hu-HU" sz="1500" dirty="0" smtClean="0"/>
              <a:t>		</a:t>
            </a:r>
            <a:r>
              <a:rPr lang="en-US" sz="1500" b="1" i="1" dirty="0" smtClean="0"/>
              <a:t>t[</a:t>
            </a:r>
            <a:r>
              <a:rPr lang="hu-HU" sz="1500" b="1" i="1" dirty="0"/>
              <a:t>p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</a:t>
            </a:r>
            <a:r>
              <a:rPr lang="en-US" sz="1500" b="1" i="1" dirty="0" smtClean="0"/>
              <a:t> t[</a:t>
            </a:r>
            <a:r>
              <a:rPr lang="hu-HU" sz="1500" b="1" i="1" dirty="0" smtClean="0"/>
              <a:t>i</a:t>
            </a:r>
            <a:r>
              <a:rPr lang="en-US" sz="1500" b="1" i="1" dirty="0" smtClean="0"/>
              <a:t>]</a:t>
            </a:r>
            <a:endParaRPr lang="hu-HU" sz="1500" dirty="0" smtClean="0"/>
          </a:p>
          <a:p>
            <a:r>
              <a:rPr lang="hu-HU" sz="1500" b="1" i="1" dirty="0"/>
              <a:t>	</a:t>
            </a:r>
            <a:r>
              <a:rPr lang="hu-HU" sz="1500" b="1" i="1" dirty="0" smtClean="0"/>
              <a:t>	p</a:t>
            </a:r>
            <a:r>
              <a:rPr lang="hu-HU" sz="1500" b="1" i="1" dirty="0">
                <a:cs typeface="Arial" panose="020B0604020202020204" pitchFamily="34" charset="0"/>
              </a:rPr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p-1</a:t>
            </a:r>
            <a:endParaRPr lang="hu-HU" sz="1500" b="1" i="1" dirty="0" smtClean="0"/>
          </a:p>
          <a:p>
            <a:r>
              <a:rPr lang="en-US" sz="1500" b="1" i="1" dirty="0"/>
              <a:t>	</a:t>
            </a:r>
            <a:r>
              <a:rPr lang="hu-HU" sz="1500" dirty="0" smtClean="0">
                <a:solidFill>
                  <a:srgbClr val="FF0000"/>
                </a:solidFill>
              </a:rPr>
              <a:t>különben                  					// 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ha 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az elem </a:t>
            </a:r>
            <a:r>
              <a:rPr lang="hu-HU" sz="1500" b="1" i="1" dirty="0">
                <a:solidFill>
                  <a:srgbClr val="FF0000"/>
                </a:solidFill>
                <a:cs typeface="Arial" panose="020B0604020202020204" pitchFamily="34" charset="0"/>
              </a:rPr>
              <a:t>0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, akkor meg kell duplázni a 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tömbben</a:t>
            </a:r>
            <a:endParaRPr lang="hu-HU" sz="1500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hu-HU" sz="1500" dirty="0">
                <a:solidFill>
                  <a:srgbClr val="FF0000"/>
                </a:solidFill>
              </a:rPr>
              <a:t>		</a:t>
            </a:r>
            <a:r>
              <a:rPr lang="en-US" sz="1500" b="1" i="1" dirty="0">
                <a:solidFill>
                  <a:srgbClr val="FF0000"/>
                </a:solidFill>
              </a:rPr>
              <a:t>t[</a:t>
            </a:r>
            <a:r>
              <a:rPr lang="hu-HU" sz="1500" b="1" i="1" dirty="0">
                <a:solidFill>
                  <a:srgbClr val="FF0000"/>
                </a:solidFill>
              </a:rPr>
              <a:t>p</a:t>
            </a:r>
            <a:r>
              <a:rPr lang="en-US" sz="1500" b="1" i="1" dirty="0">
                <a:solidFill>
                  <a:srgbClr val="FF0000"/>
                </a:solidFill>
              </a:rPr>
              <a:t>]</a:t>
            </a:r>
            <a:r>
              <a:rPr lang="hu-HU" sz="1500" b="1" i="1" dirty="0">
                <a:solidFill>
                  <a:srgbClr val="FF0000"/>
                </a:solidFill>
              </a:rPr>
              <a:t> </a:t>
            </a:r>
            <a:r>
              <a:rPr lang="hu-HU" sz="1500" b="1" i="1" dirty="0">
                <a:solidFill>
                  <a:srgbClr val="FF0000"/>
                </a:solidFill>
                <a:cs typeface="Arial" panose="020B0604020202020204" pitchFamily="34" charset="0"/>
              </a:rPr>
              <a:t>←</a:t>
            </a:r>
            <a:r>
              <a:rPr lang="en-US" sz="1500" b="1" i="1" dirty="0">
                <a:solidFill>
                  <a:srgbClr val="FF0000"/>
                </a:solidFill>
              </a:rPr>
              <a:t> </a:t>
            </a:r>
            <a:r>
              <a:rPr lang="hu-HU" sz="1500" b="1" i="1" dirty="0" smtClean="0">
                <a:solidFill>
                  <a:srgbClr val="FF0000"/>
                </a:solidFill>
              </a:rPr>
              <a:t>0            </a:t>
            </a:r>
            <a:r>
              <a:rPr lang="hu-HU" sz="1500" dirty="0" smtClean="0">
                <a:solidFill>
                  <a:srgbClr val="FF0000"/>
                </a:solidFill>
              </a:rPr>
              <a:t> 				// ezért, 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kétszer tesszük be 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a </a:t>
            </a:r>
            <a:r>
              <a:rPr lang="hu-HU" sz="15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tömbbe</a:t>
            </a:r>
            <a:endParaRPr lang="hu-HU" sz="1500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hu-HU" sz="1500" dirty="0">
                <a:solidFill>
                  <a:srgbClr val="FF0000"/>
                </a:solidFill>
              </a:rPr>
              <a:t>		</a:t>
            </a:r>
            <a:r>
              <a:rPr lang="en-US" sz="1500" b="1" i="1" dirty="0">
                <a:solidFill>
                  <a:srgbClr val="FF0000"/>
                </a:solidFill>
              </a:rPr>
              <a:t>t[</a:t>
            </a:r>
            <a:r>
              <a:rPr lang="hu-HU" sz="1500" b="1" i="1" dirty="0" smtClean="0">
                <a:solidFill>
                  <a:srgbClr val="FF0000"/>
                </a:solidFill>
              </a:rPr>
              <a:t>p-1</a:t>
            </a:r>
            <a:r>
              <a:rPr lang="en-US" sz="1500" b="1" i="1" dirty="0" smtClean="0">
                <a:solidFill>
                  <a:srgbClr val="FF0000"/>
                </a:solidFill>
              </a:rPr>
              <a:t>]</a:t>
            </a:r>
            <a:r>
              <a:rPr lang="hu-HU" sz="1500" b="1" i="1" dirty="0" smtClean="0">
                <a:solidFill>
                  <a:srgbClr val="FF0000"/>
                </a:solidFill>
              </a:rPr>
              <a:t> </a:t>
            </a:r>
            <a:r>
              <a:rPr lang="hu-HU" sz="1500" b="1" i="1" dirty="0">
                <a:solidFill>
                  <a:srgbClr val="FF0000"/>
                </a:solidFill>
                <a:cs typeface="Arial" panose="020B0604020202020204" pitchFamily="34" charset="0"/>
              </a:rPr>
              <a:t>←</a:t>
            </a:r>
            <a:r>
              <a:rPr lang="en-US" sz="1500" b="1" i="1" dirty="0">
                <a:solidFill>
                  <a:srgbClr val="FF0000"/>
                </a:solidFill>
              </a:rPr>
              <a:t> </a:t>
            </a:r>
            <a:r>
              <a:rPr lang="hu-HU" sz="1500" b="1" i="1" dirty="0">
                <a:solidFill>
                  <a:srgbClr val="FF0000"/>
                </a:solidFill>
              </a:rPr>
              <a:t>0</a:t>
            </a:r>
          </a:p>
          <a:p>
            <a:r>
              <a:rPr lang="hu-HU" sz="1500" b="1" i="1" dirty="0">
                <a:solidFill>
                  <a:srgbClr val="FF0000"/>
                </a:solidFill>
              </a:rPr>
              <a:t>		p</a:t>
            </a:r>
            <a:r>
              <a:rPr lang="hu-HU" sz="1500" b="1" i="1" dirty="0">
                <a:solidFill>
                  <a:srgbClr val="FF0000"/>
                </a:solidFill>
                <a:cs typeface="Arial" panose="020B0604020202020204" pitchFamily="34" charset="0"/>
              </a:rPr>
              <a:t> ←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p-2            </a:t>
            </a:r>
            <a:r>
              <a:rPr lang="hu-HU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  				// 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a </a:t>
            </a:r>
            <a:r>
              <a:rPr lang="hu-HU" sz="1500" b="1" i="1" dirty="0">
                <a:solidFill>
                  <a:srgbClr val="FF0000"/>
                </a:solidFill>
                <a:cs typeface="Arial" panose="020B0604020202020204" pitchFamily="34" charset="0"/>
              </a:rPr>
              <a:t>p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 értékét is </a:t>
            </a:r>
            <a:r>
              <a:rPr lang="hu-HU" sz="1500" b="1" i="1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hu-HU" sz="1500" i="1" dirty="0">
                <a:solidFill>
                  <a:srgbClr val="FF0000"/>
                </a:solidFill>
                <a:cs typeface="Arial" panose="020B0604020202020204" pitchFamily="34" charset="0"/>
              </a:rPr>
              <a:t>-vel csökkentjük</a:t>
            </a:r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 err="1" smtClean="0"/>
              <a:t>ha_vége</a:t>
            </a:r>
            <a:endParaRPr lang="hu-HU" sz="1500" dirty="0"/>
          </a:p>
          <a:p>
            <a:pPr>
              <a:buNone/>
            </a:pPr>
            <a:r>
              <a:rPr lang="hu-HU" sz="1500" dirty="0" smtClean="0"/>
              <a:t>minden_vége</a:t>
            </a:r>
            <a:endParaRPr lang="en-US" sz="1500" dirty="0" smtClean="0"/>
          </a:p>
          <a:p>
            <a:r>
              <a:rPr lang="en-US" sz="1500" b="1" i="1" dirty="0"/>
              <a:t>n </a:t>
            </a:r>
            <a:r>
              <a:rPr lang="hu-HU" sz="1500" b="1" i="1" dirty="0"/>
              <a:t>← p</a:t>
            </a:r>
          </a:p>
        </p:txBody>
      </p:sp>
    </p:spTree>
    <p:extLst>
      <p:ext uri="{BB962C8B-B14F-4D97-AF65-F5344CB8AC3E}">
        <p14:creationId xmlns:p14="http://schemas.microsoft.com/office/powerpoint/2010/main" val="27335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1706583"/>
            <a:ext cx="947485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2. megoldás hatékonyabban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sz="1500" dirty="0" smtClean="0"/>
              <a:t>…		</a:t>
            </a:r>
            <a:endParaRPr lang="hu-HU" sz="1500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sz="1500" b="1" i="1" dirty="0" smtClean="0"/>
              <a:t>sz </a:t>
            </a:r>
            <a:r>
              <a:rPr lang="hu-HU" sz="1500" b="1" i="1" dirty="0" smtClean="0">
                <a:cs typeface="Arial" panose="020B0604020202020204" pitchFamily="34" charset="0"/>
              </a:rPr>
              <a:t>← 0</a:t>
            </a:r>
            <a:endParaRPr lang="hu-HU" sz="1500" b="1" i="1" dirty="0"/>
          </a:p>
          <a:p>
            <a:pPr>
              <a:buNone/>
            </a:pPr>
            <a:r>
              <a:rPr lang="hu-HU" sz="1500" dirty="0" smtClean="0"/>
              <a:t>minden </a:t>
            </a:r>
            <a:r>
              <a:rPr lang="hu-HU" sz="1500" b="1" i="1" dirty="0" smtClean="0"/>
              <a:t>i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1,</a:t>
            </a:r>
            <a:r>
              <a:rPr lang="en-US" sz="1500" dirty="0" smtClean="0"/>
              <a:t> </a:t>
            </a:r>
            <a:r>
              <a:rPr lang="hu-HU" sz="1500" b="1" i="1" dirty="0" smtClean="0"/>
              <a:t>n </a:t>
            </a:r>
            <a:r>
              <a:rPr lang="en-US" sz="1500" dirty="0" smtClean="0"/>
              <a:t>v</a:t>
            </a:r>
            <a:r>
              <a:rPr lang="hu-HU" sz="1500" dirty="0"/>
              <a:t>é</a:t>
            </a:r>
            <a:r>
              <a:rPr lang="en-US" sz="1500" dirty="0" err="1"/>
              <a:t>gez</a:t>
            </a:r>
            <a:r>
              <a:rPr lang="hu-HU" sz="1500" dirty="0" smtClean="0"/>
              <a:t>d</a:t>
            </a:r>
          </a:p>
          <a:p>
            <a:pPr>
              <a:buNone/>
            </a:pPr>
            <a:r>
              <a:rPr lang="hu-HU" sz="1500" dirty="0"/>
              <a:t>	</a:t>
            </a:r>
            <a:r>
              <a:rPr lang="hu-HU" sz="1500" dirty="0" smtClean="0"/>
              <a:t>ha </a:t>
            </a:r>
            <a:r>
              <a:rPr lang="hu-HU" sz="1500" b="1" i="1" dirty="0" smtClean="0"/>
              <a:t>t</a:t>
            </a:r>
            <a:r>
              <a:rPr lang="en-US" sz="1500" b="1" i="1" dirty="0" smtClean="0"/>
              <a:t>[</a:t>
            </a:r>
            <a:r>
              <a:rPr lang="en-US" sz="1500" b="1" i="1" dirty="0" err="1" smtClean="0"/>
              <a:t>i</a:t>
            </a:r>
            <a:r>
              <a:rPr lang="en-US" sz="1500" b="1" i="1" dirty="0" smtClean="0"/>
              <a:t>] = 0 </a:t>
            </a:r>
            <a:r>
              <a:rPr lang="en-US" sz="1500" dirty="0" err="1" smtClean="0"/>
              <a:t>akkor</a:t>
            </a:r>
            <a:endParaRPr lang="hu-HU" sz="1500" dirty="0" smtClean="0"/>
          </a:p>
          <a:p>
            <a:pPr>
              <a:buNone/>
            </a:pPr>
            <a:r>
              <a:rPr lang="hu-HU" sz="1500" dirty="0" smtClean="0"/>
              <a:t>		</a:t>
            </a:r>
            <a:r>
              <a:rPr lang="hu-HU" sz="1500" b="1" i="1" dirty="0">
                <a:cs typeface="Arial" panose="020B0604020202020204" pitchFamily="34" charset="0"/>
              </a:rPr>
              <a:t>sz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sz+1</a:t>
            </a:r>
            <a:endParaRPr lang="hu-HU" sz="1500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/>
              <a:t>ha_vége</a:t>
            </a:r>
          </a:p>
          <a:p>
            <a:pPr>
              <a:buNone/>
            </a:pPr>
            <a:r>
              <a:rPr lang="hu-HU" sz="1500" dirty="0" smtClean="0"/>
              <a:t>minden_vége</a:t>
            </a:r>
            <a:endParaRPr lang="hu-HU" sz="1500" dirty="0"/>
          </a:p>
          <a:p>
            <a:pPr>
              <a:buNone/>
            </a:pPr>
            <a:r>
              <a:rPr lang="hu-HU" sz="1500" b="1" i="1" dirty="0" smtClean="0"/>
              <a:t>p </a:t>
            </a:r>
            <a:r>
              <a:rPr lang="hu-HU" sz="1500" b="1" i="1" dirty="0" smtClean="0">
                <a:cs typeface="Arial" panose="020B0604020202020204" pitchFamily="34" charset="0"/>
              </a:rPr>
              <a:t>← n + sz</a:t>
            </a:r>
            <a:endParaRPr lang="hu-HU" sz="1500" b="1" i="1" dirty="0" smtClean="0"/>
          </a:p>
          <a:p>
            <a:pPr>
              <a:buNone/>
            </a:pPr>
            <a:r>
              <a:rPr lang="hu-HU" sz="1500" dirty="0" smtClean="0"/>
              <a:t>minden</a:t>
            </a:r>
            <a:r>
              <a:rPr lang="hu-HU" sz="1500" b="1" i="1" dirty="0" smtClean="0"/>
              <a:t> </a:t>
            </a:r>
            <a:r>
              <a:rPr lang="hu-HU" sz="1500" b="1" i="1" dirty="0"/>
              <a:t>i</a:t>
            </a:r>
            <a:r>
              <a:rPr lang="en-US" sz="1500" b="1" i="1" dirty="0" smtClean="0"/>
              <a:t> = n, </a:t>
            </a:r>
            <a:r>
              <a:rPr lang="hu-HU" sz="1500" b="1" i="1" dirty="0" smtClean="0"/>
              <a:t>1,</a:t>
            </a:r>
            <a:r>
              <a:rPr lang="en-US" sz="1500" b="1" i="1" dirty="0" smtClean="0"/>
              <a:t> </a:t>
            </a:r>
            <a:r>
              <a:rPr lang="hu-HU" sz="1500" b="1" i="1" dirty="0" smtClean="0"/>
              <a:t>-1</a:t>
            </a:r>
            <a:r>
              <a:rPr lang="en-US" sz="1500" b="1" i="1" dirty="0" smtClean="0"/>
              <a:t> </a:t>
            </a:r>
            <a:r>
              <a:rPr lang="en-US" sz="1500" dirty="0"/>
              <a:t>v</a:t>
            </a:r>
            <a:r>
              <a:rPr lang="hu-HU" sz="1500" dirty="0"/>
              <a:t>é</a:t>
            </a:r>
            <a:r>
              <a:rPr lang="en-US" sz="1500" dirty="0" err="1" smtClean="0"/>
              <a:t>gezd</a:t>
            </a:r>
            <a:endParaRPr lang="hu-HU" sz="1500" dirty="0" smtClean="0"/>
          </a:p>
          <a:p>
            <a:pPr>
              <a:buNone/>
            </a:pPr>
            <a:r>
              <a:rPr lang="hu-HU" sz="1500" dirty="0"/>
              <a:t>	ha </a:t>
            </a:r>
            <a:r>
              <a:rPr lang="hu-HU" sz="1500" b="1" i="1" dirty="0"/>
              <a:t>t</a:t>
            </a:r>
            <a:r>
              <a:rPr lang="en-US" sz="1500" b="1" i="1" dirty="0"/>
              <a:t>[</a:t>
            </a:r>
            <a:r>
              <a:rPr lang="en-US" sz="1500" b="1" i="1" dirty="0" err="1"/>
              <a:t>i</a:t>
            </a:r>
            <a:r>
              <a:rPr lang="en-US" sz="1500" b="1" i="1" dirty="0"/>
              <a:t>] </a:t>
            </a:r>
            <a:r>
              <a:rPr lang="hu-HU" sz="1500" b="1" i="1" dirty="0" smtClean="0"/>
              <a:t>!</a:t>
            </a:r>
            <a:r>
              <a:rPr lang="en-US" sz="1500" b="1" i="1" dirty="0" smtClean="0"/>
              <a:t>= </a:t>
            </a:r>
            <a:r>
              <a:rPr lang="en-US" sz="1500" b="1" i="1" dirty="0"/>
              <a:t>0 </a:t>
            </a:r>
            <a:r>
              <a:rPr lang="en-US" sz="1500" dirty="0" err="1" smtClean="0"/>
              <a:t>akkor</a:t>
            </a:r>
            <a:endParaRPr lang="hu-HU" sz="1500" dirty="0"/>
          </a:p>
          <a:p>
            <a:r>
              <a:rPr lang="hu-HU" sz="1500" dirty="0" smtClean="0"/>
              <a:t>		</a:t>
            </a:r>
            <a:r>
              <a:rPr lang="en-US" sz="1500" b="1" i="1" dirty="0" smtClean="0"/>
              <a:t>t[</a:t>
            </a:r>
            <a:r>
              <a:rPr lang="hu-HU" sz="1500" b="1" i="1" dirty="0"/>
              <a:t>p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</a:t>
            </a:r>
            <a:r>
              <a:rPr lang="en-US" sz="1500" b="1" i="1" dirty="0" smtClean="0"/>
              <a:t> t[</a:t>
            </a:r>
            <a:r>
              <a:rPr lang="hu-HU" sz="1500" b="1" i="1" dirty="0" smtClean="0"/>
              <a:t>i</a:t>
            </a:r>
            <a:r>
              <a:rPr lang="en-US" sz="1500" b="1" i="1" dirty="0" smtClean="0"/>
              <a:t>]</a:t>
            </a:r>
            <a:endParaRPr lang="hu-HU" sz="1500" dirty="0" smtClean="0"/>
          </a:p>
          <a:p>
            <a:r>
              <a:rPr lang="hu-HU" sz="1500" b="1" i="1" dirty="0"/>
              <a:t>	</a:t>
            </a:r>
            <a:r>
              <a:rPr lang="hu-HU" sz="1500" b="1" i="1" dirty="0" smtClean="0"/>
              <a:t>	p</a:t>
            </a:r>
            <a:r>
              <a:rPr lang="hu-HU" sz="1500" b="1" i="1" dirty="0">
                <a:cs typeface="Arial" panose="020B0604020202020204" pitchFamily="34" charset="0"/>
              </a:rPr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p-1</a:t>
            </a:r>
            <a:endParaRPr lang="hu-HU" sz="1500" b="1" i="1" dirty="0" smtClean="0"/>
          </a:p>
          <a:p>
            <a:r>
              <a:rPr lang="en-US" sz="1500" b="1" i="1" dirty="0" smtClean="0"/>
              <a:t>	</a:t>
            </a:r>
            <a:r>
              <a:rPr lang="hu-HU" sz="1500" dirty="0" smtClean="0"/>
              <a:t>különben</a:t>
            </a:r>
            <a:endParaRPr lang="hu-HU" sz="1500" b="1" i="1" dirty="0" smtClean="0"/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/>
              <a:t>p</a:t>
            </a:r>
            <a:r>
              <a:rPr lang="en-US" sz="1500" b="1" i="1" dirty="0"/>
              <a:t>]</a:t>
            </a:r>
            <a:r>
              <a:rPr lang="hu-HU" sz="1500" b="1" i="1" dirty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 smtClean="0"/>
              <a:t>0</a:t>
            </a:r>
            <a:endParaRPr lang="hu-HU" sz="1500" dirty="0"/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 smtClean="0"/>
              <a:t>p-1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b="1" i="1" dirty="0"/>
              <a:t>		p</a:t>
            </a:r>
            <a:r>
              <a:rPr lang="hu-HU" sz="1500" b="1" i="1" dirty="0">
                <a:cs typeface="Arial" panose="020B0604020202020204" pitchFamily="34" charset="0"/>
              </a:rPr>
              <a:t> ← </a:t>
            </a:r>
            <a:r>
              <a:rPr lang="hu-HU" sz="1500" b="1" i="1" dirty="0" smtClean="0">
                <a:cs typeface="Arial" panose="020B0604020202020204" pitchFamily="34" charset="0"/>
              </a:rPr>
              <a:t>p-2</a:t>
            </a:r>
            <a:endParaRPr lang="hu-HU" sz="1500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 err="1" smtClean="0"/>
              <a:t>ha_vége</a:t>
            </a:r>
            <a:endParaRPr lang="hu-HU" sz="1500" dirty="0"/>
          </a:p>
          <a:p>
            <a:pPr>
              <a:buNone/>
            </a:pPr>
            <a:r>
              <a:rPr lang="hu-HU" sz="1500" dirty="0" smtClean="0"/>
              <a:t>minden_vége</a:t>
            </a:r>
            <a:endParaRPr lang="en-US" sz="1500" dirty="0" smtClean="0"/>
          </a:p>
          <a:p>
            <a:pPr>
              <a:buNone/>
            </a:pPr>
            <a:r>
              <a:rPr lang="en-US" sz="1500" b="1" i="1" dirty="0" smtClean="0">
                <a:solidFill>
                  <a:srgbClr val="FF0000"/>
                </a:solidFill>
              </a:rPr>
              <a:t>n 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← p</a:t>
            </a:r>
            <a:r>
              <a:rPr lang="en-US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            //  </a:t>
            </a:r>
            <a:r>
              <a:rPr lang="en-US" sz="1500" b="1" i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aktualiz</a:t>
            </a:r>
            <a:r>
              <a:rPr lang="hu-HU" sz="15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áljuk az elemek számát</a:t>
            </a:r>
            <a:endParaRPr lang="hu-HU" sz="15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 - mintafeladat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77334" y="1706583"/>
            <a:ext cx="947485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2. megoldás hatékonyabban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sz="1500" dirty="0" smtClean="0"/>
              <a:t>…		</a:t>
            </a:r>
            <a:endParaRPr lang="hu-HU" sz="1500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hu-HU" sz="1500" b="1" i="1" dirty="0" smtClean="0"/>
              <a:t>sz </a:t>
            </a:r>
            <a:r>
              <a:rPr lang="hu-HU" sz="1500" b="1" i="1" dirty="0" smtClean="0">
                <a:cs typeface="Arial" panose="020B0604020202020204" pitchFamily="34" charset="0"/>
              </a:rPr>
              <a:t>← 0</a:t>
            </a:r>
            <a:endParaRPr lang="hu-HU" sz="1500" b="1" i="1" dirty="0"/>
          </a:p>
          <a:p>
            <a:pPr>
              <a:buNone/>
            </a:pPr>
            <a:r>
              <a:rPr lang="hu-HU" sz="1500" dirty="0" smtClean="0"/>
              <a:t>minden </a:t>
            </a:r>
            <a:r>
              <a:rPr lang="hu-HU" sz="1500" b="1" i="1" dirty="0" smtClean="0"/>
              <a:t>i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1,</a:t>
            </a:r>
            <a:r>
              <a:rPr lang="en-US" sz="1500" dirty="0" smtClean="0"/>
              <a:t> </a:t>
            </a:r>
            <a:r>
              <a:rPr lang="hu-HU" sz="1500" b="1" i="1" dirty="0" smtClean="0"/>
              <a:t>n </a:t>
            </a:r>
            <a:r>
              <a:rPr lang="en-US" sz="1500" dirty="0" smtClean="0"/>
              <a:t>v</a:t>
            </a:r>
            <a:r>
              <a:rPr lang="hu-HU" sz="1500" dirty="0"/>
              <a:t>é</a:t>
            </a:r>
            <a:r>
              <a:rPr lang="en-US" sz="1500" dirty="0" err="1"/>
              <a:t>gez</a:t>
            </a:r>
            <a:r>
              <a:rPr lang="hu-HU" sz="1500" dirty="0" smtClean="0"/>
              <a:t>d</a:t>
            </a:r>
          </a:p>
          <a:p>
            <a:pPr>
              <a:buNone/>
            </a:pPr>
            <a:r>
              <a:rPr lang="hu-HU" sz="1500" dirty="0"/>
              <a:t>	</a:t>
            </a:r>
            <a:r>
              <a:rPr lang="hu-HU" sz="1500" dirty="0" smtClean="0"/>
              <a:t>ha </a:t>
            </a:r>
            <a:r>
              <a:rPr lang="hu-HU" sz="1500" b="1" i="1" dirty="0" smtClean="0"/>
              <a:t>t</a:t>
            </a:r>
            <a:r>
              <a:rPr lang="en-US" sz="1500" b="1" i="1" dirty="0" smtClean="0"/>
              <a:t>[</a:t>
            </a:r>
            <a:r>
              <a:rPr lang="en-US" sz="1500" b="1" i="1" dirty="0" err="1" smtClean="0"/>
              <a:t>i</a:t>
            </a:r>
            <a:r>
              <a:rPr lang="en-US" sz="1500" b="1" i="1" dirty="0" smtClean="0"/>
              <a:t>] = 0 </a:t>
            </a:r>
            <a:r>
              <a:rPr lang="en-US" sz="1500" dirty="0" err="1" smtClean="0"/>
              <a:t>akkor</a:t>
            </a:r>
            <a:endParaRPr lang="hu-HU" sz="1500" dirty="0" smtClean="0"/>
          </a:p>
          <a:p>
            <a:pPr>
              <a:buNone/>
            </a:pPr>
            <a:r>
              <a:rPr lang="hu-HU" sz="1500" dirty="0" smtClean="0"/>
              <a:t>		</a:t>
            </a:r>
            <a:r>
              <a:rPr lang="hu-HU" sz="1500" b="1" i="1" dirty="0">
                <a:cs typeface="Arial" panose="020B0604020202020204" pitchFamily="34" charset="0"/>
              </a:rPr>
              <a:t>sz</a:t>
            </a:r>
            <a:r>
              <a:rPr lang="hu-HU" sz="1500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sz+1</a:t>
            </a:r>
            <a:endParaRPr lang="hu-HU" sz="1500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/>
              <a:t>ha_vége</a:t>
            </a:r>
          </a:p>
          <a:p>
            <a:pPr>
              <a:buNone/>
            </a:pPr>
            <a:r>
              <a:rPr lang="hu-HU" sz="1500" dirty="0" smtClean="0"/>
              <a:t>minden_vége</a:t>
            </a:r>
            <a:endParaRPr lang="hu-HU" sz="1500" dirty="0"/>
          </a:p>
          <a:p>
            <a:pPr>
              <a:buNone/>
            </a:pPr>
            <a:r>
              <a:rPr lang="hu-HU" sz="1500" b="1" i="1" dirty="0" smtClean="0"/>
              <a:t>p </a:t>
            </a:r>
            <a:r>
              <a:rPr lang="hu-HU" sz="1500" b="1" i="1" dirty="0" smtClean="0">
                <a:cs typeface="Arial" panose="020B0604020202020204" pitchFamily="34" charset="0"/>
              </a:rPr>
              <a:t>← n + sz</a:t>
            </a:r>
            <a:endParaRPr lang="hu-HU" sz="1500" b="1" i="1" dirty="0" smtClean="0"/>
          </a:p>
          <a:p>
            <a:pPr>
              <a:buNone/>
            </a:pPr>
            <a:r>
              <a:rPr lang="hu-HU" sz="1500" dirty="0" smtClean="0"/>
              <a:t>minden</a:t>
            </a:r>
            <a:r>
              <a:rPr lang="hu-HU" sz="1500" b="1" i="1" dirty="0" smtClean="0"/>
              <a:t> </a:t>
            </a:r>
            <a:r>
              <a:rPr lang="hu-HU" sz="1500" b="1" i="1" dirty="0"/>
              <a:t>i</a:t>
            </a:r>
            <a:r>
              <a:rPr lang="en-US" sz="1500" b="1" i="1" dirty="0" smtClean="0"/>
              <a:t> = n, </a:t>
            </a:r>
            <a:r>
              <a:rPr lang="hu-HU" sz="1500" b="1" i="1" dirty="0" smtClean="0"/>
              <a:t>1,</a:t>
            </a:r>
            <a:r>
              <a:rPr lang="en-US" sz="1500" b="1" i="1" dirty="0" smtClean="0"/>
              <a:t> </a:t>
            </a:r>
            <a:r>
              <a:rPr lang="hu-HU" sz="1500" b="1" i="1" dirty="0" smtClean="0"/>
              <a:t>-1</a:t>
            </a:r>
            <a:r>
              <a:rPr lang="en-US" sz="1500" b="1" i="1" dirty="0" smtClean="0"/>
              <a:t> </a:t>
            </a:r>
            <a:r>
              <a:rPr lang="en-US" sz="1500" dirty="0"/>
              <a:t>v</a:t>
            </a:r>
            <a:r>
              <a:rPr lang="hu-HU" sz="1500" dirty="0"/>
              <a:t>é</a:t>
            </a:r>
            <a:r>
              <a:rPr lang="en-US" sz="1500" dirty="0" err="1" smtClean="0"/>
              <a:t>gezd</a:t>
            </a:r>
            <a:endParaRPr lang="hu-HU" sz="1500" dirty="0" smtClean="0"/>
          </a:p>
          <a:p>
            <a:pPr>
              <a:buNone/>
            </a:pPr>
            <a:r>
              <a:rPr lang="hu-HU" sz="1500" dirty="0"/>
              <a:t>	ha </a:t>
            </a:r>
            <a:r>
              <a:rPr lang="hu-HU" sz="1500" b="1" i="1" dirty="0"/>
              <a:t>t</a:t>
            </a:r>
            <a:r>
              <a:rPr lang="en-US" sz="1500" b="1" i="1" dirty="0"/>
              <a:t>[</a:t>
            </a:r>
            <a:r>
              <a:rPr lang="en-US" sz="1500" b="1" i="1" dirty="0" err="1"/>
              <a:t>i</a:t>
            </a:r>
            <a:r>
              <a:rPr lang="en-US" sz="1500" b="1" i="1" dirty="0"/>
              <a:t>] </a:t>
            </a:r>
            <a:r>
              <a:rPr lang="hu-HU" sz="1500" b="1" i="1" dirty="0" smtClean="0"/>
              <a:t>!</a:t>
            </a:r>
            <a:r>
              <a:rPr lang="en-US" sz="1500" b="1" i="1" dirty="0" smtClean="0"/>
              <a:t>= </a:t>
            </a:r>
            <a:r>
              <a:rPr lang="en-US" sz="1500" b="1" i="1" dirty="0"/>
              <a:t>0 </a:t>
            </a:r>
            <a:r>
              <a:rPr lang="en-US" sz="1500" dirty="0" err="1" smtClean="0"/>
              <a:t>akkor</a:t>
            </a:r>
            <a:endParaRPr lang="hu-HU" sz="1500" dirty="0"/>
          </a:p>
          <a:p>
            <a:r>
              <a:rPr lang="hu-HU" sz="1500" dirty="0" smtClean="0"/>
              <a:t>		</a:t>
            </a:r>
            <a:r>
              <a:rPr lang="en-US" sz="1500" b="1" i="1" dirty="0" smtClean="0"/>
              <a:t>t[</a:t>
            </a:r>
            <a:r>
              <a:rPr lang="hu-HU" sz="1500" b="1" i="1" dirty="0"/>
              <a:t>p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</a:t>
            </a:r>
            <a:r>
              <a:rPr lang="en-US" sz="1500" b="1" i="1" dirty="0" smtClean="0"/>
              <a:t> t[</a:t>
            </a:r>
            <a:r>
              <a:rPr lang="hu-HU" sz="1500" b="1" i="1" dirty="0" smtClean="0"/>
              <a:t>i</a:t>
            </a:r>
            <a:r>
              <a:rPr lang="en-US" sz="1500" b="1" i="1" dirty="0" smtClean="0"/>
              <a:t>]</a:t>
            </a:r>
            <a:endParaRPr lang="hu-HU" sz="1500" dirty="0" smtClean="0"/>
          </a:p>
          <a:p>
            <a:r>
              <a:rPr lang="hu-HU" sz="1500" b="1" i="1" dirty="0"/>
              <a:t>	</a:t>
            </a:r>
            <a:r>
              <a:rPr lang="hu-HU" sz="1500" b="1" i="1" dirty="0" smtClean="0"/>
              <a:t>	p</a:t>
            </a:r>
            <a:r>
              <a:rPr lang="hu-HU" sz="1500" b="1" i="1" dirty="0">
                <a:cs typeface="Arial" panose="020B0604020202020204" pitchFamily="34" charset="0"/>
              </a:rPr>
              <a:t> </a:t>
            </a:r>
            <a:r>
              <a:rPr lang="hu-HU" sz="1500" b="1" i="1" dirty="0" smtClean="0">
                <a:cs typeface="Arial" panose="020B0604020202020204" pitchFamily="34" charset="0"/>
              </a:rPr>
              <a:t>← p-1</a:t>
            </a:r>
            <a:endParaRPr lang="hu-HU" sz="1500" b="1" i="1" dirty="0" smtClean="0"/>
          </a:p>
          <a:p>
            <a:r>
              <a:rPr lang="en-US" sz="1500" b="1" i="1" dirty="0" smtClean="0"/>
              <a:t>	</a:t>
            </a:r>
            <a:r>
              <a:rPr lang="hu-HU" sz="1500" dirty="0" smtClean="0"/>
              <a:t>különben</a:t>
            </a:r>
            <a:endParaRPr lang="hu-HU" sz="1500" b="1" i="1" dirty="0" smtClean="0"/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/>
              <a:t>p</a:t>
            </a:r>
            <a:r>
              <a:rPr lang="en-US" sz="1500" b="1" i="1" dirty="0"/>
              <a:t>]</a:t>
            </a:r>
            <a:r>
              <a:rPr lang="hu-HU" sz="1500" b="1" i="1" dirty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 smtClean="0"/>
              <a:t>0</a:t>
            </a:r>
            <a:endParaRPr lang="hu-HU" sz="1500" dirty="0"/>
          </a:p>
          <a:p>
            <a:r>
              <a:rPr lang="hu-HU" sz="1500" dirty="0"/>
              <a:t>		</a:t>
            </a:r>
            <a:r>
              <a:rPr lang="en-US" sz="1500" b="1" i="1" dirty="0"/>
              <a:t>t[</a:t>
            </a:r>
            <a:r>
              <a:rPr lang="hu-HU" sz="1500" b="1" i="1" dirty="0" smtClean="0"/>
              <a:t>p-1</a:t>
            </a:r>
            <a:r>
              <a:rPr lang="en-US" sz="1500" b="1" i="1" dirty="0" smtClean="0"/>
              <a:t>]</a:t>
            </a:r>
            <a:r>
              <a:rPr lang="hu-HU" sz="1500" b="1" i="1" dirty="0" smtClean="0"/>
              <a:t> </a:t>
            </a:r>
            <a:r>
              <a:rPr lang="hu-HU" sz="1500" b="1" i="1" dirty="0">
                <a:cs typeface="Arial" panose="020B0604020202020204" pitchFamily="34" charset="0"/>
              </a:rPr>
              <a:t>←</a:t>
            </a:r>
            <a:r>
              <a:rPr lang="en-US" sz="1500" b="1" i="1" dirty="0"/>
              <a:t> </a:t>
            </a:r>
            <a:r>
              <a:rPr lang="hu-HU" sz="1500" b="1" i="1" dirty="0"/>
              <a:t>0</a:t>
            </a:r>
          </a:p>
          <a:p>
            <a:r>
              <a:rPr lang="hu-HU" sz="1500" b="1" i="1" dirty="0"/>
              <a:t>		p</a:t>
            </a:r>
            <a:r>
              <a:rPr lang="hu-HU" sz="1500" b="1" i="1" dirty="0">
                <a:cs typeface="Arial" panose="020B0604020202020204" pitchFamily="34" charset="0"/>
              </a:rPr>
              <a:t> ← </a:t>
            </a:r>
            <a:r>
              <a:rPr lang="hu-HU" sz="1500" b="1" i="1" dirty="0" smtClean="0">
                <a:cs typeface="Arial" panose="020B0604020202020204" pitchFamily="34" charset="0"/>
              </a:rPr>
              <a:t>p-2</a:t>
            </a:r>
            <a:endParaRPr lang="hu-HU" sz="1500" dirty="0"/>
          </a:p>
          <a:p>
            <a:pPr>
              <a:buNone/>
            </a:pPr>
            <a:r>
              <a:rPr lang="hu-HU" sz="1500" b="1" i="1" dirty="0"/>
              <a:t>	</a:t>
            </a:r>
            <a:r>
              <a:rPr lang="hu-HU" sz="1500" dirty="0" err="1" smtClean="0"/>
              <a:t>ha_vége</a:t>
            </a:r>
            <a:endParaRPr lang="hu-HU" sz="1500" dirty="0"/>
          </a:p>
          <a:p>
            <a:pPr>
              <a:buNone/>
            </a:pPr>
            <a:r>
              <a:rPr lang="hu-HU" sz="1500" dirty="0" smtClean="0"/>
              <a:t>minden_vége</a:t>
            </a:r>
            <a:endParaRPr lang="en-US" sz="1500" dirty="0" smtClean="0"/>
          </a:p>
          <a:p>
            <a:pPr>
              <a:buNone/>
            </a:pPr>
            <a:r>
              <a:rPr lang="en-US" sz="1500" b="1" i="1" dirty="0" smtClean="0"/>
              <a:t>n </a:t>
            </a:r>
            <a:r>
              <a:rPr lang="hu-HU" sz="1500" b="1" i="1" dirty="0" smtClean="0">
                <a:cs typeface="Arial" panose="020B0604020202020204" pitchFamily="34" charset="0"/>
              </a:rPr>
              <a:t>← p</a:t>
            </a:r>
            <a:endParaRPr lang="hu-HU" sz="15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21785" y="1752532"/>
            <a:ext cx="379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Bonyolultság   O(n)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3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Javasolt feladatok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196" y="2192120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3200" dirty="0" smtClean="0"/>
          </a:p>
          <a:p>
            <a:pPr marL="0" indent="0" algn="ctr">
              <a:buNone/>
            </a:pPr>
            <a:r>
              <a:rPr lang="hu-HU" sz="3200" dirty="0" smtClean="0"/>
              <a:t>Programozzátok le a leckében bemutatott és kijelölt feladatokat!</a:t>
            </a:r>
          </a:p>
          <a:p>
            <a:pPr marL="0" indent="0" algn="ctr">
              <a:buNone/>
            </a:pPr>
            <a:endParaRPr lang="hu-HU" sz="3200" dirty="0"/>
          </a:p>
          <a:p>
            <a:pPr marL="0" indent="0" algn="ctr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3487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Könyvészet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64230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400" dirty="0">
              <a:hlinkClick r:id="rId2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Informatika, Kísérleti tankönyv a IX. osztály számára – Balázs Katalin, Kovács Barna, Ábel Kiadó, Kolozsvár 2001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/>
              <a:t>Informatika 9. o. – Intenzív </a:t>
            </a:r>
            <a:r>
              <a:rPr lang="hu-HU" sz="2400" dirty="0" smtClean="0"/>
              <a:t>- </a:t>
            </a:r>
            <a:r>
              <a:rPr lang="hu-HU" sz="2400" dirty="0" err="1" smtClean="0"/>
              <a:t>Ignát</a:t>
            </a:r>
            <a:r>
              <a:rPr lang="hu-HU" sz="2400" dirty="0" smtClean="0"/>
              <a:t> </a:t>
            </a:r>
            <a:r>
              <a:rPr lang="hu-HU" sz="2400" dirty="0"/>
              <a:t>Judit Anna, Incze Katalin, </a:t>
            </a:r>
            <a:endParaRPr lang="hu-HU" sz="2400" dirty="0" smtClean="0"/>
          </a:p>
          <a:p>
            <a:pPr marL="452438" indent="0">
              <a:buNone/>
            </a:pPr>
            <a:r>
              <a:rPr lang="hu-HU" sz="2400" dirty="0" smtClean="0"/>
              <a:t>Jakab </a:t>
            </a:r>
            <a:r>
              <a:rPr lang="hu-HU" sz="2400" dirty="0"/>
              <a:t>Irma </a:t>
            </a:r>
            <a:r>
              <a:rPr lang="hu-HU" sz="2400" dirty="0" smtClean="0"/>
              <a:t>Tünde, </a:t>
            </a:r>
            <a:r>
              <a:rPr lang="hu-HU" sz="2400" dirty="0"/>
              <a:t>Ábel Kiadó, </a:t>
            </a:r>
            <a:r>
              <a:rPr lang="hu-HU" sz="2400" dirty="0" smtClean="0"/>
              <a:t>2006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Informatic</a:t>
            </a:r>
            <a:r>
              <a:rPr lang="ro-RO" sz="2400" dirty="0" smtClean="0"/>
              <a:t>ă pentru grupele de performanță, clasa a IX-a – Simona </a:t>
            </a:r>
            <a:r>
              <a:rPr lang="ro-RO" sz="2400" dirty="0" err="1" smtClean="0"/>
              <a:t>Haidu</a:t>
            </a:r>
            <a:r>
              <a:rPr lang="ro-RO" sz="2400" dirty="0" smtClean="0"/>
              <a:t>, Dana Vaida, Eugen Ionescu, Editura Dacia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www.pbinfo.ro/probleme/</a:t>
            </a:r>
            <a:r>
              <a:rPr lang="ro-RO" sz="2400" dirty="0" smtClean="0">
                <a:hlinkClick r:id="rId3"/>
              </a:rPr>
              <a:t>9</a:t>
            </a:r>
            <a:r>
              <a:rPr lang="en-US" sz="2400" dirty="0" smtClean="0">
                <a:hlinkClick r:id="rId3"/>
              </a:rPr>
              <a:t>/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416" y="2507430"/>
            <a:ext cx="10474143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</a:rPr>
              <a:t>Köszönöm a figyelmet!</a:t>
            </a:r>
          </a:p>
          <a:p>
            <a:pPr marL="0" indent="0" algn="ctr">
              <a:buNone/>
            </a:pPr>
            <a:endParaRPr lang="hu-H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</a:rPr>
              <a:t>Sok </a:t>
            </a:r>
            <a:r>
              <a:rPr lang="hu-HU" sz="3200" b="1" dirty="0">
                <a:solidFill>
                  <a:schemeClr val="accent2">
                    <a:lumMod val="75000"/>
                  </a:schemeClr>
                </a:solidFill>
              </a:rPr>
              <a:t>sikert </a:t>
            </a:r>
            <a:r>
              <a:rPr lang="hu-HU" sz="3200" b="1" dirty="0" smtClean="0">
                <a:solidFill>
                  <a:schemeClr val="accent2">
                    <a:lumMod val="75000"/>
                  </a:schemeClr>
                </a:solidFill>
              </a:rPr>
              <a:t>kívánok a munkacsoportunk nevében!</a:t>
            </a:r>
          </a:p>
          <a:p>
            <a:pPr marL="0" indent="0" algn="ctr">
              <a:buNone/>
            </a:pPr>
            <a:endParaRPr lang="hu-H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A munkacsoport tagjai: </a:t>
            </a:r>
          </a:p>
          <a:p>
            <a:pPr marL="987425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Balázs-Oldal Katalin, Fejér Magdolna, </a:t>
            </a:r>
            <a:r>
              <a:rPr lang="hu-HU" sz="2000" b="1" dirty="0" err="1" smtClean="0">
                <a:solidFill>
                  <a:schemeClr val="accent2">
                    <a:lumMod val="75000"/>
                  </a:schemeClr>
                </a:solidFill>
              </a:rPr>
              <a:t>Ignát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Judit-Anna, Jakab Irma-Tünde – Bolyai Farkas Elméleti Líceum, Marosvásárhely</a:t>
            </a:r>
          </a:p>
          <a:p>
            <a:pPr marL="987425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</a:rPr>
              <a:t>Szabó Zoltán – Maros megyei Tanfelügyelőség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3167" y="2217599"/>
            <a:ext cx="9957592" cy="4382898"/>
          </a:xfrm>
        </p:spPr>
        <p:txBody>
          <a:bodyPr>
            <a:normAutofit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rgbClr val="FF0000"/>
                </a:solidFill>
              </a:rPr>
              <a:t>	i 	   1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	</a:t>
            </a:r>
            <a:r>
              <a:rPr lang="hu-HU" dirty="0" smtClean="0"/>
              <a:t>amíg </a:t>
            </a:r>
            <a:r>
              <a:rPr lang="hu-HU" b="1" i="1" dirty="0">
                <a:solidFill>
                  <a:srgbClr val="FF0000"/>
                </a:solidFill>
              </a:rPr>
              <a:t>i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&lt;= </a:t>
            </a:r>
            <a:r>
              <a:rPr lang="en-US" b="1" i="1" dirty="0" smtClean="0">
                <a:solidFill>
                  <a:srgbClr val="FF0000"/>
                </a:solidFill>
              </a:rPr>
              <a:t>n </a:t>
            </a:r>
            <a:r>
              <a:rPr lang="hu-HU" b="1" i="1" dirty="0" smtClean="0">
                <a:solidFill>
                  <a:srgbClr val="FF0000"/>
                </a:solidFill>
              </a:rPr>
              <a:t>ÉS t</a:t>
            </a:r>
            <a:r>
              <a:rPr lang="en-US" b="1" i="1" dirty="0" smtClean="0">
                <a:solidFill>
                  <a:srgbClr val="FF0000"/>
                </a:solidFill>
              </a:rPr>
              <a:t>[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] % 2 &lt;&gt; 0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hu-HU" i="1" dirty="0" smtClean="0">
                <a:solidFill>
                  <a:srgbClr val="FF0000"/>
                </a:solidFill>
              </a:rPr>
              <a:t>megkeressük az első páros értéket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b="1" i="1" dirty="0">
                <a:solidFill>
                  <a:schemeClr val="tx1"/>
                </a:solidFill>
              </a:rPr>
              <a:t>	</a:t>
            </a:r>
            <a:r>
              <a:rPr lang="hu-HU" b="1" i="1" dirty="0">
                <a:solidFill>
                  <a:srgbClr val="FF0000"/>
                </a:solidFill>
              </a:rPr>
              <a:t>i 	  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i </a:t>
            </a:r>
            <a:r>
              <a:rPr lang="en-US" b="1" i="1" dirty="0" smtClean="0">
                <a:solidFill>
                  <a:srgbClr val="FF0000"/>
                </a:solidFill>
              </a:rPr>
              <a:t>+</a:t>
            </a:r>
            <a:r>
              <a:rPr lang="hu-HU" b="1" i="1" dirty="0" smtClean="0">
                <a:solidFill>
                  <a:srgbClr val="FF0000"/>
                </a:solidFill>
              </a:rPr>
              <a:t>1						</a:t>
            </a:r>
            <a:r>
              <a:rPr lang="hu-HU" dirty="0">
                <a:solidFill>
                  <a:srgbClr val="FF0000"/>
                </a:solidFill>
              </a:rPr>
              <a:t>// </a:t>
            </a:r>
            <a:r>
              <a:rPr lang="hu-HU" i="1" dirty="0">
                <a:solidFill>
                  <a:srgbClr val="FF0000"/>
                </a:solidFill>
              </a:rPr>
              <a:t>ha van ilyen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am</a:t>
            </a:r>
            <a:r>
              <a:rPr lang="hu-HU" dirty="0" err="1" smtClean="0"/>
              <a:t>íg_vége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ha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 smtClean="0"/>
              <a:t>&gt;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“NU”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/>
              <a:t>ok        IGAZ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b="1" i="1" dirty="0" err="1"/>
              <a:t>hely</a:t>
            </a:r>
            <a:r>
              <a:rPr lang="en-US" b="1" i="1" dirty="0"/>
              <a:t> 	 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endParaRPr lang="en-US" b="1" i="1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	 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	</a:t>
            </a:r>
            <a:r>
              <a:rPr lang="hu-HU" b="1" i="1" dirty="0">
                <a:solidFill>
                  <a:schemeClr val="tx1"/>
                </a:solidFill>
              </a:rPr>
              <a:t>	</a:t>
            </a: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654851" y="543909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670278" y="3310754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697423" y="2706414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538587" y="511328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H="1">
            <a:off x="2349401" y="4834716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3167" y="2217599"/>
            <a:ext cx="9400543" cy="4382898"/>
          </a:xfrm>
        </p:spPr>
        <p:txBody>
          <a:bodyPr>
            <a:normAutofit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/>
              <a:t>	i 	   1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/>
              <a:t>	</a:t>
            </a:r>
            <a:r>
              <a:rPr lang="hu-HU" dirty="0" smtClean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 smtClean="0"/>
              <a:t>&lt;= </a:t>
            </a:r>
            <a:r>
              <a:rPr lang="en-US" b="1" i="1" dirty="0" smtClean="0"/>
              <a:t>n </a:t>
            </a:r>
            <a:r>
              <a:rPr lang="hu-HU" b="1" i="1" dirty="0" smtClean="0"/>
              <a:t>ÉS 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% 2 &lt;&gt; 0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b="1" i="1" dirty="0"/>
              <a:t>	i 	   </a:t>
            </a:r>
            <a:r>
              <a:rPr lang="en-US" b="1" i="1" dirty="0" smtClean="0"/>
              <a:t> </a:t>
            </a:r>
            <a:r>
              <a:rPr lang="hu-HU" b="1" i="1" dirty="0" smtClean="0"/>
              <a:t>i </a:t>
            </a:r>
            <a:r>
              <a:rPr lang="en-US" b="1" i="1" dirty="0" smtClean="0"/>
              <a:t>+</a:t>
            </a:r>
            <a:r>
              <a:rPr lang="hu-HU" b="1" i="1" dirty="0" smtClean="0"/>
              <a:t>1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am</a:t>
            </a:r>
            <a:r>
              <a:rPr lang="hu-HU" dirty="0" err="1" smtClean="0"/>
              <a:t>íg_vége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ha </a:t>
            </a:r>
            <a:r>
              <a:rPr lang="hu-HU" b="1" i="1" dirty="0" smtClean="0">
                <a:solidFill>
                  <a:srgbClr val="FF0000"/>
                </a:solidFill>
              </a:rPr>
              <a:t>i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ha nem álltunk meg a tömb vége előtt,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“NU”</a:t>
            </a:r>
            <a:r>
              <a:rPr lang="hu-HU" dirty="0" smtClean="0"/>
              <a:t>					// </a:t>
            </a:r>
            <a:r>
              <a:rPr lang="hu-HU" i="1" dirty="0" smtClean="0"/>
              <a:t>akkor nincs a tömbben páros érték</a:t>
            </a:r>
            <a:endParaRPr lang="en-US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/>
              <a:t>ok        IGAZ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b="1" i="1" dirty="0" err="1"/>
              <a:t>hely</a:t>
            </a:r>
            <a:r>
              <a:rPr lang="en-US" b="1" i="1" dirty="0"/>
              <a:t> 	 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endParaRPr lang="en-US" b="1" i="1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	 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	</a:t>
            </a:r>
            <a:r>
              <a:rPr lang="hu-HU" b="1" i="1" dirty="0">
                <a:solidFill>
                  <a:schemeClr val="tx1"/>
                </a:solidFill>
              </a:rPr>
              <a:t>	</a:t>
            </a: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654851" y="543909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670278" y="331075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697423" y="270641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538587" y="511328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H="1">
            <a:off x="2349401" y="4834716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0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3167" y="2217599"/>
            <a:ext cx="9390033" cy="4382898"/>
          </a:xfrm>
        </p:spPr>
        <p:txBody>
          <a:bodyPr>
            <a:normAutofit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/>
              <a:t>	i 	   1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/>
              <a:t>	</a:t>
            </a:r>
            <a:r>
              <a:rPr lang="hu-HU" dirty="0" smtClean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 smtClean="0"/>
              <a:t>&lt;= </a:t>
            </a:r>
            <a:r>
              <a:rPr lang="en-US" b="1" i="1" dirty="0" smtClean="0"/>
              <a:t>n </a:t>
            </a:r>
            <a:r>
              <a:rPr lang="hu-HU" b="1" i="1" dirty="0" smtClean="0"/>
              <a:t>ÉS 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% 2 &lt;&gt; 0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b="1" i="1" dirty="0"/>
              <a:t>	i 	   </a:t>
            </a:r>
            <a:r>
              <a:rPr lang="en-US" b="1" i="1" dirty="0" smtClean="0"/>
              <a:t> </a:t>
            </a:r>
            <a:r>
              <a:rPr lang="hu-HU" b="1" i="1" dirty="0" smtClean="0"/>
              <a:t>i </a:t>
            </a:r>
            <a:r>
              <a:rPr lang="en-US" b="1" i="1" dirty="0" smtClean="0"/>
              <a:t>+</a:t>
            </a:r>
            <a:r>
              <a:rPr lang="hu-HU" b="1" i="1" dirty="0" smtClean="0"/>
              <a:t>1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am</a:t>
            </a:r>
            <a:r>
              <a:rPr lang="hu-HU" dirty="0" err="1" smtClean="0"/>
              <a:t>íg_vége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ha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 smtClean="0"/>
              <a:t>&gt;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>
                <a:solidFill>
                  <a:srgbClr val="FF0000"/>
                </a:solidFill>
              </a:rPr>
              <a:t> “NU”</a:t>
            </a:r>
            <a:r>
              <a:rPr lang="hu-HU" dirty="0" smtClean="0">
                <a:solidFill>
                  <a:srgbClr val="FF0000"/>
                </a:solidFill>
              </a:rPr>
              <a:t>					// </a:t>
            </a:r>
            <a:r>
              <a:rPr lang="hu-HU" i="1" dirty="0" smtClean="0">
                <a:solidFill>
                  <a:srgbClr val="FF0000"/>
                </a:solidFill>
              </a:rPr>
              <a:t>ezért a </a:t>
            </a:r>
            <a:r>
              <a:rPr lang="hu-HU" b="1" i="1" dirty="0" smtClean="0">
                <a:solidFill>
                  <a:srgbClr val="FF0000"/>
                </a:solidFill>
              </a:rPr>
              <a:t>NU</a:t>
            </a:r>
            <a:r>
              <a:rPr lang="hu-HU" i="1" dirty="0" smtClean="0">
                <a:solidFill>
                  <a:srgbClr val="FF0000"/>
                </a:solidFill>
              </a:rPr>
              <a:t> üzenetet írjuk ki</a:t>
            </a:r>
            <a:endParaRPr lang="en-US" i="1" dirty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/>
              <a:t>ok        IGAZ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b="1" i="1" dirty="0" err="1"/>
              <a:t>hely</a:t>
            </a:r>
            <a:r>
              <a:rPr lang="en-US" b="1" i="1" dirty="0"/>
              <a:t> 	 </a:t>
            </a:r>
            <a:r>
              <a:rPr lang="en-US" b="1" i="1" dirty="0" smtClean="0"/>
              <a:t> </a:t>
            </a:r>
            <a:r>
              <a:rPr lang="en-US" b="1" i="1" dirty="0" err="1" smtClean="0"/>
              <a:t>i</a:t>
            </a:r>
            <a:endParaRPr lang="en-US" b="1" i="1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	 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	</a:t>
            </a:r>
            <a:r>
              <a:rPr lang="hu-HU" b="1" i="1" dirty="0">
                <a:solidFill>
                  <a:schemeClr val="tx1"/>
                </a:solidFill>
              </a:rPr>
              <a:t>	</a:t>
            </a: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654851" y="543909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670278" y="331075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697423" y="270641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538587" y="511328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H="1">
            <a:off x="2349401" y="4834716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1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3166" y="2217599"/>
            <a:ext cx="10409537" cy="4382898"/>
          </a:xfrm>
        </p:spPr>
        <p:txBody>
          <a:bodyPr>
            <a:normAutofit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/>
              <a:t>	i 	   1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/>
              <a:t>	</a:t>
            </a:r>
            <a:r>
              <a:rPr lang="hu-HU" dirty="0" smtClean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 smtClean="0"/>
              <a:t>&lt;= </a:t>
            </a:r>
            <a:r>
              <a:rPr lang="en-US" b="1" i="1" dirty="0" smtClean="0"/>
              <a:t>n </a:t>
            </a:r>
            <a:r>
              <a:rPr lang="hu-HU" b="1" i="1" dirty="0" smtClean="0"/>
              <a:t>ÉS 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% 2 &lt;&gt; 0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b="1" i="1" dirty="0"/>
              <a:t>	i 	   </a:t>
            </a:r>
            <a:r>
              <a:rPr lang="en-US" b="1" i="1" dirty="0" smtClean="0"/>
              <a:t> </a:t>
            </a:r>
            <a:r>
              <a:rPr lang="hu-HU" b="1" i="1" dirty="0" smtClean="0"/>
              <a:t>i </a:t>
            </a:r>
            <a:r>
              <a:rPr lang="en-US" b="1" i="1" dirty="0" smtClean="0"/>
              <a:t>+</a:t>
            </a:r>
            <a:r>
              <a:rPr lang="hu-HU" b="1" i="1" dirty="0" smtClean="0"/>
              <a:t>1</a:t>
            </a:r>
            <a:endParaRPr lang="hu-HU" b="1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am</a:t>
            </a:r>
            <a:r>
              <a:rPr lang="hu-HU" dirty="0" err="1" smtClean="0"/>
              <a:t>íg_vége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ha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 smtClean="0"/>
              <a:t>&gt; 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“NU”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különben			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ha van a tömbben páros értékű elem, akkor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>
                <a:solidFill>
                  <a:srgbClr val="FF0000"/>
                </a:solidFill>
              </a:rPr>
              <a:t>ok        </a:t>
            </a:r>
            <a:r>
              <a:rPr lang="en-US" b="1" i="1" dirty="0" smtClean="0">
                <a:solidFill>
                  <a:srgbClr val="FF0000"/>
                </a:solidFill>
              </a:rPr>
              <a:t>IGAZ</a:t>
            </a:r>
            <a:r>
              <a:rPr lang="hu-HU" b="1" i="1" dirty="0" smtClean="0">
                <a:solidFill>
                  <a:srgbClr val="FF0000"/>
                </a:solidFill>
              </a:rPr>
              <a:t>					</a:t>
            </a:r>
            <a:r>
              <a:rPr lang="hu-HU" dirty="0">
                <a:solidFill>
                  <a:srgbClr val="FF0000"/>
                </a:solidFill>
              </a:rPr>
              <a:t>// </a:t>
            </a:r>
            <a:r>
              <a:rPr lang="hu-HU" i="1" dirty="0">
                <a:solidFill>
                  <a:srgbClr val="FF0000"/>
                </a:solidFill>
              </a:rPr>
              <a:t>kezdőértékre állítjuk az </a:t>
            </a:r>
            <a:r>
              <a:rPr lang="hu-HU" b="1" i="1" dirty="0">
                <a:solidFill>
                  <a:srgbClr val="FF0000"/>
                </a:solidFill>
              </a:rPr>
              <a:t>ok</a:t>
            </a:r>
            <a:r>
              <a:rPr lang="hu-HU" i="1" dirty="0">
                <a:solidFill>
                  <a:srgbClr val="FF0000"/>
                </a:solidFill>
              </a:rPr>
              <a:t> kapcsolót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b="1" i="1" dirty="0" err="1">
                <a:solidFill>
                  <a:srgbClr val="FF0000"/>
                </a:solidFill>
              </a:rPr>
              <a:t>hely</a:t>
            </a:r>
            <a:r>
              <a:rPr lang="en-US" b="1" i="1" dirty="0">
                <a:solidFill>
                  <a:srgbClr val="FF0000"/>
                </a:solidFill>
              </a:rPr>
              <a:t> 	 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hu-HU" b="1" i="1" dirty="0" smtClean="0">
                <a:solidFill>
                  <a:srgbClr val="FF0000"/>
                </a:solidFill>
              </a:rPr>
              <a:t>					</a:t>
            </a:r>
            <a:r>
              <a:rPr lang="hu-HU" dirty="0">
                <a:solidFill>
                  <a:srgbClr val="FF0000"/>
                </a:solidFill>
              </a:rPr>
              <a:t>// </a:t>
            </a:r>
            <a:r>
              <a:rPr lang="hu-HU" i="1" dirty="0">
                <a:solidFill>
                  <a:srgbClr val="FF0000"/>
                </a:solidFill>
              </a:rPr>
              <a:t>és megőrizzük az első páros tömbelem helyét a </a:t>
            </a:r>
            <a:r>
              <a:rPr lang="hu-HU" b="1" i="1" dirty="0">
                <a:solidFill>
                  <a:srgbClr val="FF0000"/>
                </a:solidFill>
              </a:rPr>
              <a:t>hely</a:t>
            </a:r>
            <a:r>
              <a:rPr lang="hu-HU" dirty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rgbClr val="FF0000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	</a:t>
            </a:r>
            <a:r>
              <a:rPr lang="en-US" b="1" i="1" dirty="0" err="1" smtClean="0">
                <a:solidFill>
                  <a:srgbClr val="FF0000"/>
                </a:solidFill>
              </a:rPr>
              <a:t>ertek</a:t>
            </a:r>
            <a:r>
              <a:rPr lang="en-US" b="1" i="1" dirty="0" smtClean="0">
                <a:solidFill>
                  <a:srgbClr val="FF0000"/>
                </a:solidFill>
              </a:rPr>
              <a:t> 	   </a:t>
            </a:r>
            <a:r>
              <a:rPr lang="hu-HU" b="1" i="1" dirty="0" smtClean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 </a:t>
            </a:r>
            <a:r>
              <a:rPr lang="hu-HU" b="1" i="1" dirty="0" smtClean="0">
                <a:solidFill>
                  <a:schemeClr val="tx1"/>
                </a:solidFill>
              </a:rPr>
              <a:t>				</a:t>
            </a:r>
            <a:r>
              <a:rPr lang="hu-HU" dirty="0">
                <a:solidFill>
                  <a:srgbClr val="FF0000"/>
                </a:solidFill>
              </a:rPr>
              <a:t>// </a:t>
            </a:r>
            <a:r>
              <a:rPr lang="hu-HU" i="1" dirty="0">
                <a:solidFill>
                  <a:srgbClr val="FF0000"/>
                </a:solidFill>
              </a:rPr>
              <a:t>értékét pedig az </a:t>
            </a:r>
            <a:r>
              <a:rPr lang="hu-HU" b="1" i="1" dirty="0" err="1">
                <a:solidFill>
                  <a:srgbClr val="FF0000"/>
                </a:solidFill>
              </a:rPr>
              <a:t>ertek</a:t>
            </a:r>
            <a:r>
              <a:rPr lang="hu-HU" i="1" dirty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változóban</a:t>
            </a:r>
            <a:endParaRPr lang="hu-HU" i="1" dirty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	</a:t>
            </a:r>
            <a:r>
              <a:rPr lang="hu-HU" b="1" i="1" dirty="0">
                <a:solidFill>
                  <a:schemeClr val="tx1"/>
                </a:solidFill>
              </a:rPr>
              <a:t>	</a:t>
            </a: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654851" y="5439098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670278" y="331075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697423" y="270641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538587" y="5113282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H="1">
            <a:off x="2349401" y="4834716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8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856593" y="1829960"/>
            <a:ext cx="9895490" cy="4771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hu-HU" b="1" i="1" dirty="0" smtClean="0">
              <a:solidFill>
                <a:schemeClr val="tx1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amíg </a:t>
            </a:r>
            <a:r>
              <a:rPr lang="hu-HU" b="1" i="1" dirty="0">
                <a:solidFill>
                  <a:srgbClr val="FF0000"/>
                </a:solidFill>
              </a:rPr>
              <a:t>i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</a:t>
            </a:r>
            <a:r>
              <a:rPr lang="en-US" b="1" i="1" dirty="0">
                <a:solidFill>
                  <a:srgbClr val="FF0000"/>
                </a:solidFill>
              </a:rPr>
              <a:t>n </a:t>
            </a:r>
            <a:r>
              <a:rPr lang="hu-HU" b="1" i="1" dirty="0">
                <a:solidFill>
                  <a:srgbClr val="FF0000"/>
                </a:solidFill>
              </a:rPr>
              <a:t>ÉS ok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IGAZ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gezd</a:t>
            </a:r>
            <a:r>
              <a:rPr lang="en-US" dirty="0"/>
              <a:t> 	</a:t>
            </a:r>
            <a:r>
              <a:rPr lang="hu-HU" dirty="0" smtClean="0"/>
              <a:t>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és innen folytatjuk tovább az ellenőrzést</a:t>
            </a:r>
            <a:endParaRPr lang="en-US" i="1" dirty="0">
              <a:solidFill>
                <a:srgbClr val="FF0000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% 2 = 0 </a:t>
            </a:r>
            <a:r>
              <a:rPr lang="en-US" dirty="0" err="1"/>
              <a:t>akkor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	</a:t>
            </a:r>
            <a:r>
              <a:rPr lang="en-US" dirty="0" smtClean="0"/>
              <a:t>ha </a:t>
            </a:r>
            <a:r>
              <a:rPr lang="en-US" b="1" i="1" dirty="0"/>
              <a:t>t[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en-US" dirty="0" smtClean="0"/>
              <a:t> &gt; </a:t>
            </a:r>
            <a:r>
              <a:rPr lang="en-US" b="1" i="1" dirty="0" err="1"/>
              <a:t>ertek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 err="1"/>
              <a:t>hely</a:t>
            </a:r>
            <a:r>
              <a:rPr lang="en-US" b="1" i="1" dirty="0"/>
              <a:t> 	  </a:t>
            </a:r>
            <a:r>
              <a:rPr lang="en-US" b="1" i="1" dirty="0" err="1" smtClean="0"/>
              <a:t>i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	</a:t>
            </a:r>
            <a:r>
              <a:rPr lang="en-US" b="1" i="1" dirty="0" smtClean="0"/>
              <a:t>		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</a:t>
            </a:r>
            <a:r>
              <a:rPr lang="en-US" b="1" i="1" dirty="0"/>
              <a:t>	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b="1" i="1" dirty="0" smtClean="0"/>
              <a:t>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</a:t>
            </a: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/>
              <a:t>ok        </a:t>
            </a:r>
            <a:r>
              <a:rPr lang="en-US" b="1" i="1" dirty="0" smtClean="0"/>
              <a:t>HAMIS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hu-HU" dirty="0" err="1" smtClean="0"/>
              <a:t>ha_vége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dirty="0" err="1"/>
              <a:t>ha_vége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b="1" i="1" dirty="0"/>
              <a:t>i 	   </a:t>
            </a:r>
            <a:r>
              <a:rPr lang="en-US" b="1" i="1" dirty="0"/>
              <a:t> </a:t>
            </a:r>
            <a:r>
              <a:rPr lang="hu-HU" b="1" i="1" dirty="0"/>
              <a:t>i </a:t>
            </a:r>
            <a:r>
              <a:rPr lang="en-US" b="1" i="1" dirty="0"/>
              <a:t>+</a:t>
            </a:r>
            <a:r>
              <a:rPr lang="hu-HU" b="1" i="1" dirty="0"/>
              <a:t>1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am</a:t>
            </a:r>
            <a:r>
              <a:rPr lang="hu-HU" dirty="0" err="1" smtClean="0"/>
              <a:t>íg_vége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smtClean="0"/>
              <a:t>ha </a:t>
            </a:r>
            <a:r>
              <a:rPr lang="hu-HU" b="1" i="1" dirty="0" smtClean="0"/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smtClean="0"/>
              <a:t>“DA”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en-US" dirty="0" err="1"/>
              <a:t>ki</a:t>
            </a:r>
            <a:r>
              <a:rPr lang="en-US" dirty="0"/>
              <a:t> “NU</a:t>
            </a:r>
            <a:r>
              <a:rPr lang="en-US" dirty="0" smtClean="0"/>
              <a:t>”</a:t>
            </a: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en-US" b="1" i="1" dirty="0" smtClean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2990195" y="3053254"/>
            <a:ext cx="1676403" cy="1555490"/>
            <a:chOff x="7835464" y="3032234"/>
            <a:chExt cx="1676403" cy="1555490"/>
          </a:xfrm>
        </p:grpSpPr>
        <p:cxnSp>
          <p:nvCxnSpPr>
            <p:cNvPr id="13" name="Egyenes összekötő nyíllal 12"/>
            <p:cNvCxnSpPr/>
            <p:nvPr/>
          </p:nvCxnSpPr>
          <p:spPr>
            <a:xfrm flipH="1">
              <a:off x="9133495" y="3032234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 flipH="1">
              <a:off x="7835464" y="4587724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nyíllal 14"/>
            <p:cNvCxnSpPr/>
            <p:nvPr/>
          </p:nvCxnSpPr>
          <p:spPr>
            <a:xfrm flipH="1">
              <a:off x="8854980" y="3809998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flipH="1">
              <a:off x="9133495" y="327395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23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856593" y="1829960"/>
            <a:ext cx="9895490" cy="4771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hu-HU" b="1" i="1" dirty="0" smtClean="0">
              <a:solidFill>
                <a:schemeClr val="tx1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</a:t>
            </a:r>
            <a:r>
              <a:rPr lang="hu-HU" b="1" i="1" dirty="0"/>
              <a:t>ÉS ok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dirty="0"/>
              <a:t>IGAZ</a:t>
            </a:r>
            <a:r>
              <a:rPr lang="en-US" dirty="0"/>
              <a:t> v</a:t>
            </a:r>
            <a:r>
              <a:rPr lang="hu-HU" dirty="0"/>
              <a:t>é</a:t>
            </a:r>
            <a:r>
              <a:rPr lang="en-US" dirty="0" err="1"/>
              <a:t>gezd</a:t>
            </a:r>
            <a:r>
              <a:rPr lang="en-US" dirty="0"/>
              <a:t> 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ha </a:t>
            </a:r>
            <a:r>
              <a:rPr lang="hu-HU" b="1" i="1" dirty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 % 2 = 0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ha találunk még páros tömbelemet</a:t>
            </a:r>
            <a:endParaRPr lang="en-US" i="1" dirty="0">
              <a:solidFill>
                <a:srgbClr val="FF0000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	</a:t>
            </a:r>
            <a:r>
              <a:rPr lang="en-US" dirty="0" smtClean="0"/>
              <a:t>ha </a:t>
            </a:r>
            <a:r>
              <a:rPr lang="en-US" b="1" i="1" dirty="0"/>
              <a:t>t[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en-US" dirty="0" smtClean="0"/>
              <a:t> &gt; </a:t>
            </a:r>
            <a:r>
              <a:rPr lang="en-US" b="1" i="1" dirty="0" err="1"/>
              <a:t>ertek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 err="1"/>
              <a:t>hely</a:t>
            </a:r>
            <a:r>
              <a:rPr lang="en-US" b="1" i="1" dirty="0"/>
              <a:t> 	  </a:t>
            </a:r>
            <a:r>
              <a:rPr lang="en-US" b="1" i="1" dirty="0" err="1" smtClean="0"/>
              <a:t>i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	</a:t>
            </a:r>
            <a:r>
              <a:rPr lang="en-US" b="1" i="1" dirty="0" smtClean="0"/>
              <a:t>		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</a:t>
            </a:r>
            <a:r>
              <a:rPr lang="en-US" b="1" i="1" dirty="0"/>
              <a:t>	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b="1" i="1" dirty="0" smtClean="0"/>
              <a:t>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</a:t>
            </a: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/>
              <a:t>ok        </a:t>
            </a:r>
            <a:r>
              <a:rPr lang="en-US" b="1" i="1" dirty="0" smtClean="0"/>
              <a:t>HAMIS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hu-HU" dirty="0" err="1" smtClean="0"/>
              <a:t>ha_vége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dirty="0" err="1"/>
              <a:t>ha_vége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b="1" i="1" dirty="0"/>
              <a:t>i 	   </a:t>
            </a:r>
            <a:r>
              <a:rPr lang="en-US" b="1" i="1" dirty="0"/>
              <a:t> </a:t>
            </a:r>
            <a:r>
              <a:rPr lang="hu-HU" b="1" i="1" dirty="0"/>
              <a:t>i </a:t>
            </a:r>
            <a:r>
              <a:rPr lang="en-US" b="1" i="1" dirty="0"/>
              <a:t>+</a:t>
            </a:r>
            <a:r>
              <a:rPr lang="hu-HU" b="1" i="1" dirty="0"/>
              <a:t>1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am</a:t>
            </a:r>
            <a:r>
              <a:rPr lang="hu-HU" dirty="0" err="1" smtClean="0"/>
              <a:t>íg_vége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smtClean="0"/>
              <a:t>ha </a:t>
            </a:r>
            <a:r>
              <a:rPr lang="hu-HU" b="1" i="1" dirty="0" smtClean="0"/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smtClean="0"/>
              <a:t>“DA”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en-US" dirty="0" err="1"/>
              <a:t>ki</a:t>
            </a:r>
            <a:r>
              <a:rPr lang="en-US" dirty="0"/>
              <a:t> “NU</a:t>
            </a:r>
            <a:r>
              <a:rPr lang="en-US" dirty="0" smtClean="0"/>
              <a:t>”</a:t>
            </a: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en-US" b="1" i="1" dirty="0" smtClean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2990195" y="3053254"/>
            <a:ext cx="1676403" cy="1555490"/>
            <a:chOff x="7835464" y="3032234"/>
            <a:chExt cx="1676403" cy="1555490"/>
          </a:xfrm>
        </p:grpSpPr>
        <p:cxnSp>
          <p:nvCxnSpPr>
            <p:cNvPr id="13" name="Egyenes összekötő nyíllal 12"/>
            <p:cNvCxnSpPr/>
            <p:nvPr/>
          </p:nvCxnSpPr>
          <p:spPr>
            <a:xfrm flipH="1">
              <a:off x="9133495" y="3032234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 flipH="1">
              <a:off x="7835464" y="4587724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nyíllal 14"/>
            <p:cNvCxnSpPr/>
            <p:nvPr/>
          </p:nvCxnSpPr>
          <p:spPr>
            <a:xfrm flipH="1">
              <a:off x="8854980" y="3809998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flipH="1">
              <a:off x="9133495" y="327395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73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856593" y="1829960"/>
            <a:ext cx="10200290" cy="4771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</a:t>
            </a:r>
            <a:r>
              <a:rPr lang="hu-HU" b="1" i="1" dirty="0"/>
              <a:t>ÉS ok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dirty="0"/>
              <a:t>IGAZ</a:t>
            </a:r>
            <a:r>
              <a:rPr lang="en-US" dirty="0"/>
              <a:t> v</a:t>
            </a:r>
            <a:r>
              <a:rPr lang="hu-HU" dirty="0"/>
              <a:t>é</a:t>
            </a:r>
            <a:r>
              <a:rPr lang="en-US" dirty="0" err="1"/>
              <a:t>gezd</a:t>
            </a:r>
            <a:r>
              <a:rPr lang="en-US" dirty="0"/>
              <a:t> 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% 2 = 0 </a:t>
            </a:r>
            <a:r>
              <a:rPr lang="en-US" dirty="0" err="1"/>
              <a:t>akkor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	</a:t>
            </a:r>
            <a:r>
              <a:rPr lang="en-US" dirty="0" smtClean="0"/>
              <a:t>ha </a:t>
            </a:r>
            <a:r>
              <a:rPr lang="en-US" b="1" i="1" dirty="0">
                <a:solidFill>
                  <a:srgbClr val="FF0000"/>
                </a:solidFill>
              </a:rPr>
              <a:t>t[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b="1" i="1" dirty="0" err="1">
                <a:solidFill>
                  <a:srgbClr val="FF0000"/>
                </a:solidFill>
              </a:rPr>
              <a:t>ertek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akkor megvizsgáljuk, hogy nagyobb-e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 err="1"/>
              <a:t>hely</a:t>
            </a:r>
            <a:r>
              <a:rPr lang="en-US" b="1" i="1" dirty="0"/>
              <a:t> 	  </a:t>
            </a:r>
            <a:r>
              <a:rPr lang="en-US" b="1" i="1" dirty="0" err="1" smtClean="0"/>
              <a:t>i</a:t>
            </a:r>
            <a:r>
              <a:rPr lang="hu-HU" b="1" i="1" dirty="0" smtClean="0"/>
              <a:t>			</a:t>
            </a:r>
            <a:r>
              <a:rPr lang="hu-HU" dirty="0" smtClean="0"/>
              <a:t>//</a:t>
            </a:r>
            <a:r>
              <a:rPr lang="hu-HU" b="1" i="1" dirty="0" smtClean="0"/>
              <a:t> </a:t>
            </a:r>
            <a:r>
              <a:rPr lang="hu-HU" i="1" dirty="0" smtClean="0"/>
              <a:t>az előtte lévő páros tömbelemnél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	</a:t>
            </a:r>
            <a:r>
              <a:rPr lang="en-US" b="1" i="1" dirty="0" smtClean="0"/>
              <a:t>		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</a:t>
            </a:r>
            <a:r>
              <a:rPr lang="en-US" b="1" i="1" dirty="0"/>
              <a:t>	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b="1" i="1" dirty="0" smtClean="0"/>
              <a:t>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</a:t>
            </a: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/>
              <a:t>ok        </a:t>
            </a:r>
            <a:r>
              <a:rPr lang="en-US" b="1" i="1" dirty="0" smtClean="0"/>
              <a:t>HAMIS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hu-HU" dirty="0" err="1" smtClean="0"/>
              <a:t>ha_vége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dirty="0" err="1"/>
              <a:t>ha_vége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b="1" i="1" dirty="0"/>
              <a:t>i 	   </a:t>
            </a:r>
            <a:r>
              <a:rPr lang="en-US" b="1" i="1" dirty="0"/>
              <a:t> </a:t>
            </a:r>
            <a:r>
              <a:rPr lang="hu-HU" b="1" i="1" dirty="0"/>
              <a:t>i </a:t>
            </a:r>
            <a:r>
              <a:rPr lang="en-US" b="1" i="1" dirty="0"/>
              <a:t>+</a:t>
            </a:r>
            <a:r>
              <a:rPr lang="hu-HU" b="1" i="1" dirty="0"/>
              <a:t>1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am</a:t>
            </a:r>
            <a:r>
              <a:rPr lang="hu-HU" dirty="0" err="1" smtClean="0"/>
              <a:t>íg_vége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smtClean="0"/>
              <a:t>ha </a:t>
            </a:r>
            <a:r>
              <a:rPr lang="hu-HU" b="1" i="1" dirty="0" smtClean="0"/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smtClean="0"/>
              <a:t>“DA”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en-US" dirty="0" err="1"/>
              <a:t>ki</a:t>
            </a:r>
            <a:r>
              <a:rPr lang="en-US" dirty="0"/>
              <a:t> “NU</a:t>
            </a:r>
            <a:r>
              <a:rPr lang="en-US" dirty="0" smtClean="0"/>
              <a:t>”</a:t>
            </a: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en-US" b="1" i="1" dirty="0" smtClean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2990195" y="3053254"/>
            <a:ext cx="1676403" cy="1555490"/>
            <a:chOff x="7835464" y="3032234"/>
            <a:chExt cx="1676403" cy="1555490"/>
          </a:xfrm>
        </p:grpSpPr>
        <p:cxnSp>
          <p:nvCxnSpPr>
            <p:cNvPr id="13" name="Egyenes összekötő nyíllal 12"/>
            <p:cNvCxnSpPr/>
            <p:nvPr/>
          </p:nvCxnSpPr>
          <p:spPr>
            <a:xfrm flipH="1">
              <a:off x="9133495" y="3032234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 flipH="1">
              <a:off x="7835464" y="4587724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nyíllal 14"/>
            <p:cNvCxnSpPr/>
            <p:nvPr/>
          </p:nvCxnSpPr>
          <p:spPr>
            <a:xfrm flipH="1">
              <a:off x="8854980" y="3809998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flipH="1">
              <a:off x="9133495" y="327395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93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856593" y="1829960"/>
            <a:ext cx="10200290" cy="4771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</a:t>
            </a:r>
            <a:r>
              <a:rPr lang="hu-HU" b="1" i="1" dirty="0"/>
              <a:t>ÉS ok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dirty="0"/>
              <a:t>IGAZ</a:t>
            </a:r>
            <a:r>
              <a:rPr lang="en-US" dirty="0"/>
              <a:t> v</a:t>
            </a:r>
            <a:r>
              <a:rPr lang="hu-HU" dirty="0"/>
              <a:t>é</a:t>
            </a:r>
            <a:r>
              <a:rPr lang="en-US" dirty="0" err="1"/>
              <a:t>gezd</a:t>
            </a:r>
            <a:r>
              <a:rPr lang="en-US" dirty="0"/>
              <a:t> 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% 2 = 0 </a:t>
            </a:r>
            <a:r>
              <a:rPr lang="en-US" dirty="0" err="1"/>
              <a:t>akkor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	</a:t>
            </a:r>
            <a:r>
              <a:rPr lang="en-US" dirty="0" smtClean="0"/>
              <a:t>ha </a:t>
            </a:r>
            <a:r>
              <a:rPr lang="en-US" b="1" i="1" dirty="0"/>
              <a:t>t[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en-US" dirty="0" smtClean="0"/>
              <a:t> &gt; </a:t>
            </a:r>
            <a:r>
              <a:rPr lang="en-US" b="1" i="1" dirty="0" err="1"/>
              <a:t>ertek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</a:t>
            </a:r>
            <a:endParaRPr lang="en-US" dirty="0" smtClean="0">
              <a:solidFill>
                <a:srgbClr val="FF0000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 err="1">
                <a:solidFill>
                  <a:srgbClr val="FF0000"/>
                </a:solidFill>
              </a:rPr>
              <a:t>hely</a:t>
            </a:r>
            <a:r>
              <a:rPr lang="en-US" b="1" i="1" dirty="0">
                <a:solidFill>
                  <a:srgbClr val="FF0000"/>
                </a:solidFill>
              </a:rPr>
              <a:t> 	 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r>
              <a:rPr lang="hu-HU" dirty="0" smtClean="0">
                <a:solidFill>
                  <a:srgbClr val="FF0000"/>
                </a:solidFill>
              </a:rPr>
              <a:t>//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majd megtartjuk ennek a tömbelemnek</a:t>
            </a:r>
            <a:endParaRPr lang="en-US" b="1" i="1" dirty="0">
              <a:solidFill>
                <a:srgbClr val="FF0000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chemeClr val="tx1"/>
                </a:solidFill>
              </a:rPr>
              <a:t>		</a:t>
            </a:r>
            <a:r>
              <a:rPr lang="en-US" b="1" i="1" dirty="0" smtClean="0">
                <a:solidFill>
                  <a:schemeClr val="tx1"/>
                </a:solidFill>
              </a:rPr>
              <a:t>			</a:t>
            </a:r>
            <a:r>
              <a:rPr lang="en-US" b="1" i="1" dirty="0" err="1" smtClean="0">
                <a:solidFill>
                  <a:srgbClr val="FF0000"/>
                </a:solidFill>
              </a:rPr>
              <a:t>ertek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	  </a:t>
            </a:r>
            <a:r>
              <a:rPr lang="hu-HU" b="1" i="1" dirty="0" smtClean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 </a:t>
            </a:r>
            <a:r>
              <a:rPr lang="en-US" b="1" i="1" dirty="0" smtClean="0">
                <a:solidFill>
                  <a:schemeClr val="tx1"/>
                </a:solidFill>
              </a:rPr>
              <a:t>	</a:t>
            </a:r>
            <a:r>
              <a:rPr lang="hu-HU" b="1" i="1" dirty="0" smtClean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rgbClr val="FF0000"/>
                </a:solidFill>
              </a:rPr>
              <a:t>//</a:t>
            </a:r>
            <a:r>
              <a:rPr lang="hu-HU" b="1" i="1" dirty="0" smtClean="0">
                <a:solidFill>
                  <a:schemeClr val="tx1"/>
                </a:solidFill>
              </a:rPr>
              <a:t> </a:t>
            </a:r>
            <a:r>
              <a:rPr lang="hu-HU" i="1" dirty="0">
                <a:solidFill>
                  <a:srgbClr val="FF0000"/>
                </a:solidFill>
              </a:rPr>
              <a:t>a helyét és az értékét</a:t>
            </a:r>
            <a:endParaRPr lang="en-US" b="1" i="1" dirty="0" smtClean="0">
              <a:solidFill>
                <a:schemeClr val="tx1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</a:t>
            </a: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/>
              <a:t>ok        </a:t>
            </a:r>
            <a:r>
              <a:rPr lang="en-US" b="1" i="1" dirty="0" smtClean="0"/>
              <a:t>HAMIS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hu-HU" dirty="0" err="1" smtClean="0"/>
              <a:t>ha_vége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dirty="0" err="1"/>
              <a:t>ha_vége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b="1" i="1" dirty="0"/>
              <a:t>i 	   </a:t>
            </a:r>
            <a:r>
              <a:rPr lang="en-US" b="1" i="1" dirty="0"/>
              <a:t> </a:t>
            </a:r>
            <a:r>
              <a:rPr lang="hu-HU" b="1" i="1" dirty="0"/>
              <a:t>i </a:t>
            </a:r>
            <a:r>
              <a:rPr lang="en-US" b="1" i="1" dirty="0"/>
              <a:t>+</a:t>
            </a:r>
            <a:r>
              <a:rPr lang="hu-HU" b="1" i="1" dirty="0"/>
              <a:t>1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am</a:t>
            </a:r>
            <a:r>
              <a:rPr lang="hu-HU" dirty="0" err="1" smtClean="0"/>
              <a:t>íg_vége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smtClean="0"/>
              <a:t>ha </a:t>
            </a:r>
            <a:r>
              <a:rPr lang="hu-HU" b="1" i="1" dirty="0" smtClean="0"/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smtClean="0"/>
              <a:t>“DA”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en-US" dirty="0" err="1"/>
              <a:t>ki</a:t>
            </a:r>
            <a:r>
              <a:rPr lang="en-US" dirty="0"/>
              <a:t> “NU</a:t>
            </a:r>
            <a:r>
              <a:rPr lang="en-US" dirty="0" smtClean="0"/>
              <a:t>”</a:t>
            </a: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en-US" b="1" i="1" dirty="0" smtClean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2990195" y="3053254"/>
            <a:ext cx="1676403" cy="1555490"/>
            <a:chOff x="2990195" y="3053254"/>
            <a:chExt cx="1676403" cy="1555490"/>
          </a:xfrm>
        </p:grpSpPr>
        <p:cxnSp>
          <p:nvCxnSpPr>
            <p:cNvPr id="13" name="Egyenes összekötő nyíllal 12"/>
            <p:cNvCxnSpPr/>
            <p:nvPr/>
          </p:nvCxnSpPr>
          <p:spPr>
            <a:xfrm flipH="1">
              <a:off x="4288226" y="3053254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 flipH="1">
              <a:off x="2990195" y="4608744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nyíllal 14"/>
            <p:cNvCxnSpPr/>
            <p:nvPr/>
          </p:nvCxnSpPr>
          <p:spPr>
            <a:xfrm flipH="1">
              <a:off x="4009711" y="3831018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flipH="1">
              <a:off x="4288226" y="3294977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50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tanultunk a múlt órán?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30400"/>
            <a:ext cx="9402087" cy="3724166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hu-HU" sz="2000" dirty="0" smtClean="0"/>
              <a:t>Egydimenziós tömbök értelmezése</a:t>
            </a:r>
          </a:p>
          <a:p>
            <a:pPr marL="400050" indent="-400050">
              <a:buFont typeface="+mj-lt"/>
              <a:buAutoNum type="romanUcPeriod"/>
            </a:pPr>
            <a:r>
              <a:rPr lang="hu-HU" sz="2000" dirty="0"/>
              <a:t>Egydimenziós tömbök </a:t>
            </a:r>
            <a:r>
              <a:rPr lang="hu-HU" sz="2000" dirty="0" smtClean="0"/>
              <a:t>deklarálása és a tömbelemek azonosítása </a:t>
            </a:r>
          </a:p>
          <a:p>
            <a:pPr marL="400050" indent="-400050">
              <a:buFont typeface="+mj-lt"/>
              <a:buAutoNum type="romanUcPeriod"/>
            </a:pPr>
            <a:r>
              <a:rPr lang="hu-HU" sz="2000" dirty="0" smtClean="0"/>
              <a:t>Műveletek egydimenziós tömbökkel</a:t>
            </a:r>
          </a:p>
          <a:p>
            <a:pPr marL="893763">
              <a:buFont typeface="+mj-lt"/>
              <a:buAutoNum type="alphaLcParenR"/>
            </a:pPr>
            <a:r>
              <a:rPr lang="hu-HU" sz="2000" dirty="0" smtClean="0"/>
              <a:t>	Feltöltés / kiírás</a:t>
            </a:r>
          </a:p>
          <a:p>
            <a:pPr marL="893763">
              <a:buFont typeface="+mj-lt"/>
              <a:buAutoNum type="alphaLcParenR"/>
            </a:pPr>
            <a:r>
              <a:rPr lang="hu-HU" sz="2000" dirty="0" smtClean="0"/>
              <a:t>Összegzés </a:t>
            </a:r>
          </a:p>
          <a:p>
            <a:pPr marL="893763">
              <a:buFont typeface="+mj-lt"/>
              <a:buAutoNum type="alphaLcParenR"/>
            </a:pPr>
            <a:r>
              <a:rPr lang="hu-HU" sz="2000" dirty="0" smtClean="0"/>
              <a:t>Számlálás</a:t>
            </a:r>
          </a:p>
          <a:p>
            <a:pPr marL="893763">
              <a:buFont typeface="+mj-lt"/>
              <a:buAutoNum type="alphaLcParenR"/>
            </a:pPr>
            <a:r>
              <a:rPr lang="hu-HU" sz="2000" dirty="0" smtClean="0"/>
              <a:t>Szekvenciális keresés</a:t>
            </a:r>
          </a:p>
          <a:p>
            <a:pPr marL="550863" indent="0">
              <a:buNone/>
            </a:pPr>
            <a:endParaRPr lang="hu-HU" dirty="0" smtClean="0"/>
          </a:p>
          <a:p>
            <a:pPr marL="893763">
              <a:buFont typeface="+mj-lt"/>
              <a:buAutoNum type="alphaLcParenR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47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856593" y="1829960"/>
            <a:ext cx="10200290" cy="4771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hu-HU" b="1" i="1" dirty="0" smtClean="0">
              <a:solidFill>
                <a:schemeClr val="tx1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</a:t>
            </a:r>
            <a:r>
              <a:rPr lang="hu-HU" b="1" i="1" dirty="0"/>
              <a:t>ÉS ok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dirty="0"/>
              <a:t>IGAZ</a:t>
            </a:r>
            <a:r>
              <a:rPr lang="en-US" dirty="0"/>
              <a:t> v</a:t>
            </a:r>
            <a:r>
              <a:rPr lang="hu-HU" dirty="0"/>
              <a:t>é</a:t>
            </a:r>
            <a:r>
              <a:rPr lang="en-US" dirty="0" err="1"/>
              <a:t>gezd</a:t>
            </a:r>
            <a:r>
              <a:rPr lang="en-US" dirty="0"/>
              <a:t> 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% 2 = 0 </a:t>
            </a:r>
            <a:r>
              <a:rPr lang="en-US" dirty="0" err="1"/>
              <a:t>akkor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	</a:t>
            </a:r>
            <a:r>
              <a:rPr lang="en-US" dirty="0" smtClean="0"/>
              <a:t>ha </a:t>
            </a:r>
            <a:r>
              <a:rPr lang="en-US" b="1" i="1" dirty="0"/>
              <a:t>t[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en-US" dirty="0" smtClean="0"/>
              <a:t> &gt; </a:t>
            </a:r>
            <a:r>
              <a:rPr lang="en-US" b="1" i="1" dirty="0" err="1"/>
              <a:t>ertek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 err="1"/>
              <a:t>hely</a:t>
            </a:r>
            <a:r>
              <a:rPr lang="en-US" b="1" i="1" dirty="0"/>
              <a:t> 	  </a:t>
            </a:r>
            <a:r>
              <a:rPr lang="en-US" b="1" i="1" dirty="0" err="1" smtClean="0"/>
              <a:t>i</a:t>
            </a:r>
            <a:r>
              <a:rPr lang="hu-HU" b="1" i="1" dirty="0" smtClean="0"/>
              <a:t>			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	</a:t>
            </a:r>
            <a:r>
              <a:rPr lang="en-US" b="1" i="1" dirty="0" smtClean="0"/>
              <a:t>		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</a:t>
            </a:r>
            <a:r>
              <a:rPr lang="en-US" b="1" i="1" dirty="0"/>
              <a:t>	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b="1" i="1" dirty="0" smtClean="0"/>
              <a:t>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</a:t>
            </a: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>
                <a:solidFill>
                  <a:srgbClr val="FF0000"/>
                </a:solidFill>
              </a:rPr>
              <a:t>ok        </a:t>
            </a:r>
            <a:r>
              <a:rPr lang="en-US" b="1" i="1" dirty="0" smtClean="0">
                <a:solidFill>
                  <a:srgbClr val="FF0000"/>
                </a:solidFill>
              </a:rPr>
              <a:t>HAMIS</a:t>
            </a:r>
            <a:r>
              <a:rPr lang="hu-HU" b="1" i="1" dirty="0" smtClean="0">
                <a:solidFill>
                  <a:srgbClr val="FF0000"/>
                </a:solidFill>
              </a:rPr>
              <a:t>		</a:t>
            </a:r>
            <a:r>
              <a:rPr lang="hu-HU" dirty="0">
                <a:solidFill>
                  <a:srgbClr val="FF0000"/>
                </a:solidFill>
              </a:rPr>
              <a:t> //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különben átállítjuk a kapcsolót</a:t>
            </a:r>
            <a:endParaRPr lang="en-US" b="1" i="1" dirty="0">
              <a:solidFill>
                <a:srgbClr val="FF0000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hu-HU" dirty="0" err="1" smtClean="0"/>
              <a:t>ha_vége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dirty="0" err="1"/>
              <a:t>ha_vége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b="1" i="1" dirty="0"/>
              <a:t>i 	   </a:t>
            </a:r>
            <a:r>
              <a:rPr lang="en-US" b="1" i="1" dirty="0"/>
              <a:t> </a:t>
            </a:r>
            <a:r>
              <a:rPr lang="hu-HU" b="1" i="1" dirty="0"/>
              <a:t>i </a:t>
            </a:r>
            <a:r>
              <a:rPr lang="en-US" b="1" i="1" dirty="0"/>
              <a:t>+</a:t>
            </a:r>
            <a:r>
              <a:rPr lang="hu-HU" b="1" i="1" dirty="0"/>
              <a:t>1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am</a:t>
            </a:r>
            <a:r>
              <a:rPr lang="hu-HU" dirty="0" err="1" smtClean="0"/>
              <a:t>íg_vége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smtClean="0"/>
              <a:t>ha </a:t>
            </a:r>
            <a:r>
              <a:rPr lang="hu-HU" b="1" i="1" dirty="0" smtClean="0"/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smtClean="0"/>
              <a:t>“DA”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en-US" dirty="0" err="1"/>
              <a:t>ki</a:t>
            </a:r>
            <a:r>
              <a:rPr lang="en-US" dirty="0"/>
              <a:t> “NU</a:t>
            </a:r>
            <a:r>
              <a:rPr lang="en-US" dirty="0" smtClean="0"/>
              <a:t>”</a:t>
            </a: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en-US" b="1" i="1" dirty="0" smtClean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cxnSp>
        <p:nvCxnSpPr>
          <p:cNvPr id="13" name="Egyenes összekötő nyíllal 12"/>
          <p:cNvCxnSpPr/>
          <p:nvPr/>
        </p:nvCxnSpPr>
        <p:spPr>
          <a:xfrm flipH="1">
            <a:off x="4288226" y="305325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H="1">
            <a:off x="2990195" y="460874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>
            <a:off x="4009711" y="3831018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4288226" y="329497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6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856593" y="1829960"/>
            <a:ext cx="10200290" cy="4771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hu-HU" b="1" i="1" dirty="0" smtClean="0">
              <a:solidFill>
                <a:schemeClr val="tx1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</a:t>
            </a:r>
            <a:r>
              <a:rPr lang="hu-HU" b="1" i="1" dirty="0"/>
              <a:t>ÉS ok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dirty="0"/>
              <a:t>IGAZ</a:t>
            </a:r>
            <a:r>
              <a:rPr lang="en-US" dirty="0"/>
              <a:t> v</a:t>
            </a:r>
            <a:r>
              <a:rPr lang="hu-HU" dirty="0"/>
              <a:t>é</a:t>
            </a:r>
            <a:r>
              <a:rPr lang="en-US" dirty="0" err="1"/>
              <a:t>gezd</a:t>
            </a:r>
            <a:r>
              <a:rPr lang="en-US" dirty="0"/>
              <a:t> 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% 2 = 0 </a:t>
            </a:r>
            <a:r>
              <a:rPr lang="en-US" dirty="0" err="1"/>
              <a:t>akkor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	</a:t>
            </a:r>
            <a:r>
              <a:rPr lang="en-US" dirty="0" smtClean="0"/>
              <a:t>ha </a:t>
            </a:r>
            <a:r>
              <a:rPr lang="en-US" b="1" i="1" dirty="0"/>
              <a:t>t[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en-US" dirty="0" smtClean="0"/>
              <a:t> &gt; </a:t>
            </a:r>
            <a:r>
              <a:rPr lang="en-US" b="1" i="1" dirty="0" err="1"/>
              <a:t>ertek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 err="1"/>
              <a:t>hely</a:t>
            </a:r>
            <a:r>
              <a:rPr lang="en-US" b="1" i="1" dirty="0"/>
              <a:t> 	  </a:t>
            </a:r>
            <a:r>
              <a:rPr lang="en-US" b="1" i="1" dirty="0" err="1" smtClean="0"/>
              <a:t>i</a:t>
            </a:r>
            <a:r>
              <a:rPr lang="hu-HU" b="1" i="1" dirty="0" smtClean="0"/>
              <a:t>			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	</a:t>
            </a:r>
            <a:r>
              <a:rPr lang="en-US" b="1" i="1" dirty="0" smtClean="0"/>
              <a:t>		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</a:t>
            </a:r>
            <a:r>
              <a:rPr lang="en-US" b="1" i="1" dirty="0"/>
              <a:t>	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b="1" i="1" dirty="0" smtClean="0"/>
              <a:t>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</a:t>
            </a: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/>
              <a:t>ok        </a:t>
            </a:r>
            <a:r>
              <a:rPr lang="en-US" b="1" i="1" dirty="0" smtClean="0"/>
              <a:t>HAMIS</a:t>
            </a:r>
            <a:r>
              <a:rPr lang="hu-HU" b="1" i="1" dirty="0" smtClean="0"/>
              <a:t>		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hu-HU" dirty="0" err="1" smtClean="0"/>
              <a:t>ha_vége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dirty="0" err="1"/>
              <a:t>ha_vége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b="1" i="1" dirty="0">
                <a:solidFill>
                  <a:srgbClr val="FF0000"/>
                </a:solidFill>
              </a:rPr>
              <a:t>i 	   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</a:rPr>
              <a:t>i </a:t>
            </a:r>
            <a:r>
              <a:rPr lang="en-US" b="1" i="1" dirty="0">
                <a:solidFill>
                  <a:srgbClr val="FF0000"/>
                </a:solidFill>
              </a:rPr>
              <a:t>+</a:t>
            </a:r>
            <a:r>
              <a:rPr lang="hu-HU" b="1" i="1" dirty="0" smtClean="0">
                <a:solidFill>
                  <a:srgbClr val="FF0000"/>
                </a:solidFill>
              </a:rPr>
              <a:t>1					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//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mindenképp folytatjuk tovább</a:t>
            </a:r>
            <a:endParaRPr lang="hu-HU" b="1" i="1" dirty="0">
              <a:solidFill>
                <a:srgbClr val="FF0000"/>
              </a:solidFill>
            </a:endParaRP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am</a:t>
            </a:r>
            <a:r>
              <a:rPr lang="hu-HU" dirty="0" err="1" smtClean="0"/>
              <a:t>íg_vége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smtClean="0"/>
              <a:t>ha </a:t>
            </a:r>
            <a:r>
              <a:rPr lang="hu-HU" b="1" i="1" dirty="0" smtClean="0"/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 smtClean="0"/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smtClean="0"/>
              <a:t>“DA”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en-US" dirty="0" err="1"/>
              <a:t>ki</a:t>
            </a:r>
            <a:r>
              <a:rPr lang="en-US" dirty="0"/>
              <a:t> “NU</a:t>
            </a:r>
            <a:r>
              <a:rPr lang="en-US" dirty="0" smtClean="0"/>
              <a:t>”</a:t>
            </a: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en-US" b="1" i="1" dirty="0" smtClean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2990195" y="3053254"/>
            <a:ext cx="1676403" cy="1555490"/>
            <a:chOff x="2990195" y="3053254"/>
            <a:chExt cx="1676403" cy="1555490"/>
          </a:xfrm>
        </p:grpSpPr>
        <p:cxnSp>
          <p:nvCxnSpPr>
            <p:cNvPr id="13" name="Egyenes összekötő nyíllal 12"/>
            <p:cNvCxnSpPr/>
            <p:nvPr/>
          </p:nvCxnSpPr>
          <p:spPr>
            <a:xfrm flipH="1">
              <a:off x="4288226" y="3053254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 flipH="1">
              <a:off x="2990195" y="4608744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nyíllal 14"/>
            <p:cNvCxnSpPr/>
            <p:nvPr/>
          </p:nvCxnSpPr>
          <p:spPr>
            <a:xfrm flipH="1">
              <a:off x="4009711" y="3831018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nyíllal 15"/>
            <p:cNvCxnSpPr/>
            <p:nvPr/>
          </p:nvCxnSpPr>
          <p:spPr>
            <a:xfrm flipH="1">
              <a:off x="4288226" y="329497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13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</a:t>
            </a:r>
            <a:r>
              <a:rPr lang="hu-HU" dirty="0"/>
              <a:t>Ellenőrzés - mintafeladat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856593" y="1829960"/>
            <a:ext cx="10200290" cy="4771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</a:t>
            </a:r>
            <a:r>
              <a:rPr lang="hu-HU" b="1" i="1" dirty="0"/>
              <a:t>ÉS ok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dirty="0"/>
              <a:t>IGAZ</a:t>
            </a:r>
            <a:r>
              <a:rPr lang="en-US" dirty="0"/>
              <a:t> v</a:t>
            </a:r>
            <a:r>
              <a:rPr lang="hu-HU" dirty="0"/>
              <a:t>é</a:t>
            </a:r>
            <a:r>
              <a:rPr lang="en-US" dirty="0" err="1"/>
              <a:t>gezd</a:t>
            </a:r>
            <a:r>
              <a:rPr lang="en-US" dirty="0"/>
              <a:t> 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% 2 = 0 </a:t>
            </a:r>
            <a:r>
              <a:rPr lang="en-US" dirty="0" err="1"/>
              <a:t>akkor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	</a:t>
            </a:r>
            <a:r>
              <a:rPr lang="en-US" dirty="0" smtClean="0"/>
              <a:t>ha </a:t>
            </a:r>
            <a:r>
              <a:rPr lang="en-US" b="1" i="1" dirty="0"/>
              <a:t>t[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en-US" dirty="0" smtClean="0"/>
              <a:t> &gt; </a:t>
            </a:r>
            <a:r>
              <a:rPr lang="en-US" b="1" i="1" dirty="0" err="1"/>
              <a:t>ertek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 err="1"/>
              <a:t>hely</a:t>
            </a:r>
            <a:r>
              <a:rPr lang="en-US" b="1" i="1" dirty="0"/>
              <a:t> 	  </a:t>
            </a:r>
            <a:r>
              <a:rPr lang="en-US" b="1" i="1" dirty="0" err="1" smtClean="0"/>
              <a:t>i</a:t>
            </a:r>
            <a:r>
              <a:rPr lang="hu-HU" b="1" i="1" dirty="0" smtClean="0"/>
              <a:t>			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	</a:t>
            </a:r>
            <a:r>
              <a:rPr lang="en-US" b="1" i="1" dirty="0" smtClean="0"/>
              <a:t>			</a:t>
            </a:r>
            <a:r>
              <a:rPr lang="en-US" b="1" i="1" dirty="0" err="1" smtClean="0"/>
              <a:t>ertek</a:t>
            </a:r>
            <a:r>
              <a:rPr lang="en-US" b="1" i="1" dirty="0" smtClean="0"/>
              <a:t> </a:t>
            </a:r>
            <a:r>
              <a:rPr lang="en-US" b="1" i="1" dirty="0"/>
              <a:t>	  </a:t>
            </a:r>
            <a:r>
              <a:rPr lang="hu-HU" b="1" i="1" dirty="0" smtClean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b="1" i="1" dirty="0" smtClean="0"/>
              <a:t>	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</a:t>
            </a: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i="1" dirty="0"/>
              <a:t>ok        </a:t>
            </a:r>
            <a:r>
              <a:rPr lang="en-US" b="1" i="1" dirty="0" smtClean="0"/>
              <a:t>HAMIS</a:t>
            </a:r>
            <a:r>
              <a:rPr lang="hu-HU" b="1" i="1" dirty="0" smtClean="0"/>
              <a:t>		</a:t>
            </a:r>
            <a:endParaRPr lang="en-US" b="1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hu-HU" dirty="0" err="1" smtClean="0"/>
              <a:t>ha_vége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dirty="0" err="1"/>
              <a:t>ha_vége</a:t>
            </a:r>
            <a:endParaRPr lang="en-US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hu-HU" b="1" i="1" dirty="0"/>
              <a:t>i 	   </a:t>
            </a:r>
            <a:r>
              <a:rPr lang="en-US" b="1" i="1" dirty="0"/>
              <a:t> </a:t>
            </a:r>
            <a:r>
              <a:rPr lang="hu-HU" b="1" i="1" dirty="0"/>
              <a:t>i </a:t>
            </a:r>
            <a:r>
              <a:rPr lang="en-US" b="1" i="1" dirty="0"/>
              <a:t>+</a:t>
            </a:r>
            <a:r>
              <a:rPr lang="hu-HU" b="1" i="1" dirty="0"/>
              <a:t>1</a:t>
            </a:r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am</a:t>
            </a:r>
            <a:r>
              <a:rPr lang="hu-HU" dirty="0" err="1" smtClean="0"/>
              <a:t>íg_vége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 smtClean="0">
                <a:solidFill>
                  <a:srgbClr val="FF0000"/>
                </a:solidFill>
              </a:rPr>
              <a:t>ok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IGAZ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		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//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kiértékeljük az </a:t>
            </a:r>
            <a:r>
              <a:rPr lang="hu-HU" b="1" i="1" dirty="0" smtClean="0">
                <a:solidFill>
                  <a:srgbClr val="FF0000"/>
                </a:solidFill>
              </a:rPr>
              <a:t>ok</a:t>
            </a:r>
            <a:r>
              <a:rPr lang="hu-HU" i="1" dirty="0" smtClean="0">
                <a:solidFill>
                  <a:srgbClr val="FF0000"/>
                </a:solidFill>
              </a:rPr>
              <a:t> logikai változó értékét</a:t>
            </a:r>
            <a:r>
              <a:rPr lang="hu-HU" dirty="0" smtClean="0"/>
              <a:t>		</a:t>
            </a:r>
            <a:endParaRPr lang="en-US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smtClean="0"/>
              <a:t>“DA”</a:t>
            </a:r>
            <a:r>
              <a:rPr lang="hu-HU" dirty="0" smtClean="0"/>
              <a:t>						 </a:t>
            </a:r>
            <a:r>
              <a:rPr lang="hu-HU" dirty="0"/>
              <a:t>// </a:t>
            </a:r>
            <a:r>
              <a:rPr lang="hu-HU" i="1" dirty="0"/>
              <a:t>és megfelelő üzenetet írunk ki</a:t>
            </a:r>
            <a:endParaRPr lang="en-US" i="1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k</a:t>
            </a:r>
            <a:r>
              <a:rPr lang="hu-HU" dirty="0" err="1"/>
              <a:t>ülönben</a:t>
            </a:r>
            <a:endParaRPr lang="hu-HU" dirty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en-US" dirty="0" err="1"/>
              <a:t>ki</a:t>
            </a:r>
            <a:r>
              <a:rPr lang="en-US" dirty="0"/>
              <a:t> “NU</a:t>
            </a:r>
            <a:r>
              <a:rPr lang="en-US" dirty="0" smtClean="0"/>
              <a:t>”</a:t>
            </a:r>
            <a:endParaRPr lang="hu-HU" b="1" i="1" dirty="0" smtClean="0"/>
          </a:p>
          <a:p>
            <a:pPr marL="893763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Font typeface="Wingdings 3" charset="2"/>
              <a:buNone/>
            </a:pPr>
            <a:endParaRPr lang="en-US" b="1" i="1" dirty="0" smtClean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cxnSp>
        <p:nvCxnSpPr>
          <p:cNvPr id="13" name="Egyenes összekötő nyíllal 12"/>
          <p:cNvCxnSpPr/>
          <p:nvPr/>
        </p:nvCxnSpPr>
        <p:spPr>
          <a:xfrm flipH="1">
            <a:off x="4288226" y="305325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H="1">
            <a:off x="2990195" y="460874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>
            <a:off x="4009711" y="383101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4288226" y="329497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7407" y="616878"/>
            <a:ext cx="10147738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Műveletek tömbökkel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f. Legnagyobb/legkisebb elem megkeresése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793" y="1566042"/>
            <a:ext cx="11214538" cy="5291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</a:rPr>
              <a:t> </a:t>
            </a:r>
            <a:endParaRPr lang="hu-HU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  <a:p>
            <a:pPr marL="357188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462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7407" y="616878"/>
            <a:ext cx="10147738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Műveletek tömbökkel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f. Legnagyobb/legkisebb elem megkeresése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793" y="1566042"/>
            <a:ext cx="11214538" cy="5291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</a:rPr>
              <a:t> </a:t>
            </a:r>
            <a:endParaRPr lang="hu-HU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  <a:p>
            <a:pPr marL="357188" indent="0">
              <a:buNone/>
            </a:pPr>
            <a:endParaRPr lang="hu-HU" dirty="0" smtClean="0"/>
          </a:p>
        </p:txBody>
      </p:sp>
      <p:sp>
        <p:nvSpPr>
          <p:cNvPr id="4" name="Téglalap 3"/>
          <p:cNvSpPr/>
          <p:nvPr/>
        </p:nvSpPr>
        <p:spPr>
          <a:xfrm>
            <a:off x="667406" y="1977498"/>
            <a:ext cx="10746827" cy="4306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Művelet:</a:t>
            </a:r>
            <a:r>
              <a:rPr lang="en-US" dirty="0"/>
              <a:t> </a:t>
            </a:r>
            <a:endParaRPr lang="hu-HU" dirty="0"/>
          </a:p>
          <a:p>
            <a:pPr marL="452438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tömb </a:t>
            </a:r>
            <a:r>
              <a:rPr lang="hu-HU" b="1" i="1" dirty="0" smtClean="0">
                <a:solidFill>
                  <a:srgbClr val="FF0000"/>
                </a:solidFill>
              </a:rPr>
              <a:t>legnagyobb </a:t>
            </a:r>
            <a:r>
              <a:rPr lang="hu-HU" dirty="0"/>
              <a:t>/</a:t>
            </a:r>
            <a:r>
              <a:rPr lang="hu-HU" b="1" i="1" dirty="0">
                <a:solidFill>
                  <a:srgbClr val="FF0000"/>
                </a:solidFill>
              </a:rPr>
              <a:t> legkisebb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elemének értékét szeretnénk meghatározni. </a:t>
            </a:r>
          </a:p>
          <a:p>
            <a:pPr>
              <a:spcBef>
                <a:spcPts val="1000"/>
              </a:spcBef>
            </a:pPr>
            <a:r>
              <a:rPr lang="hu-HU" b="1" dirty="0"/>
              <a:t>A megoldás menete</a:t>
            </a:r>
            <a:r>
              <a:rPr lang="hu-HU" dirty="0"/>
              <a:t>: </a:t>
            </a:r>
          </a:p>
          <a:p>
            <a:pPr marL="452438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Beállítunk egy </a:t>
            </a:r>
            <a:r>
              <a:rPr lang="hu-HU" b="1" i="1" dirty="0" smtClean="0">
                <a:solidFill>
                  <a:srgbClr val="FF0000"/>
                </a:solidFill>
              </a:rPr>
              <a:t>maxi </a:t>
            </a:r>
            <a:r>
              <a:rPr lang="hu-HU" dirty="0" smtClean="0"/>
              <a:t>/</a:t>
            </a:r>
            <a:r>
              <a:rPr lang="hu-HU" b="1" i="1" dirty="0" smtClean="0">
                <a:solidFill>
                  <a:srgbClr val="FF0000"/>
                </a:solidFill>
              </a:rPr>
              <a:t> mini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változót a tömb első elemére.</a:t>
            </a:r>
          </a:p>
          <a:p>
            <a:pPr marL="452438" indent="0" algn="just">
              <a:lnSpc>
                <a:spcPct val="107000"/>
              </a:lnSpc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Bejárjuk a tömböt, rendre összehasonlítjuk a tömbelemeket a </a:t>
            </a:r>
            <a:r>
              <a:rPr lang="hu-HU" b="1" i="1" dirty="0" smtClean="0">
                <a:solidFill>
                  <a:srgbClr val="FF0000"/>
                </a:solidFill>
              </a:rPr>
              <a:t>maxi</a:t>
            </a:r>
            <a:r>
              <a:rPr lang="hu-HU" dirty="0" smtClean="0"/>
              <a:t>/</a:t>
            </a:r>
            <a:r>
              <a:rPr lang="hu-HU" b="1" i="1" dirty="0" smtClean="0">
                <a:solidFill>
                  <a:srgbClr val="FF0000"/>
                </a:solidFill>
              </a:rPr>
              <a:t>mini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értékével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 </a:t>
            </a:r>
          </a:p>
          <a:p>
            <a:pPr marL="452438" indent="0" algn="just">
              <a:lnSpc>
                <a:spcPct val="107000"/>
              </a:lnSpc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 </a:t>
            </a:r>
            <a:r>
              <a:rPr lang="hu-HU" b="1" i="1" dirty="0" smtClean="0">
                <a:solidFill>
                  <a:srgbClr val="FF0000"/>
                </a:solidFill>
              </a:rPr>
              <a:t>nagyobbat/kisebbet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találunk nála, akkor megváltoztatjuk az értékét. </a:t>
            </a:r>
          </a:p>
          <a:p>
            <a:pPr marL="1797050" indent="0">
              <a:buNone/>
            </a:pPr>
            <a:endParaRPr lang="hu-HU" dirty="0" smtClean="0"/>
          </a:p>
          <a:p>
            <a:pPr marL="2868613">
              <a:buNone/>
            </a:pPr>
            <a:r>
              <a:rPr lang="hu-HU" b="1" i="1" dirty="0" smtClean="0"/>
              <a:t>maxi</a:t>
            </a:r>
            <a:r>
              <a:rPr lang="hu-HU" dirty="0" smtClean="0"/>
              <a:t>           </a:t>
            </a:r>
            <a:r>
              <a:rPr lang="hu-HU" b="1" i="1" dirty="0"/>
              <a:t>t</a:t>
            </a:r>
            <a:r>
              <a:rPr lang="en-US" b="1" i="1" dirty="0"/>
              <a:t>[1]</a:t>
            </a:r>
            <a:endParaRPr lang="hu-HU" b="1" i="1" dirty="0"/>
          </a:p>
          <a:p>
            <a:pPr marL="2868613">
              <a:buNone/>
            </a:pPr>
            <a:r>
              <a:rPr lang="hu-HU" dirty="0"/>
              <a:t>minden </a:t>
            </a:r>
            <a:r>
              <a:rPr lang="hu-HU" b="1" i="1" dirty="0"/>
              <a:t>i </a:t>
            </a:r>
            <a:r>
              <a:rPr lang="en-US" dirty="0"/>
              <a:t>= </a:t>
            </a:r>
            <a:r>
              <a:rPr lang="en-US" b="1" i="1" dirty="0"/>
              <a:t>2,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gezd</a:t>
            </a:r>
            <a:r>
              <a:rPr lang="en-US" dirty="0"/>
              <a:t>			</a:t>
            </a:r>
            <a:r>
              <a:rPr lang="hu-HU" dirty="0" smtClean="0"/>
              <a:t>	</a:t>
            </a:r>
            <a:endParaRPr lang="en-US" dirty="0"/>
          </a:p>
          <a:p>
            <a:pPr marL="2868613">
              <a:buNone/>
            </a:pPr>
            <a:r>
              <a:rPr lang="en-US" dirty="0"/>
              <a:t>      </a:t>
            </a:r>
            <a:r>
              <a:rPr lang="hu-HU" dirty="0"/>
              <a:t>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en-US" dirty="0"/>
              <a:t> &gt; </a:t>
            </a:r>
            <a:r>
              <a:rPr lang="en-US" b="1" i="1" dirty="0"/>
              <a:t>maxi</a:t>
            </a:r>
            <a:r>
              <a:rPr lang="hu-HU" dirty="0"/>
              <a:t>        					       </a:t>
            </a:r>
            <a:r>
              <a:rPr lang="hu-HU" dirty="0" smtClean="0"/>
              <a:t>	</a:t>
            </a:r>
            <a:endParaRPr lang="hu-HU" dirty="0"/>
          </a:p>
          <a:p>
            <a:pPr marL="2868613">
              <a:buNone/>
            </a:pPr>
            <a:r>
              <a:rPr lang="hu-HU" dirty="0"/>
              <a:t>		</a:t>
            </a:r>
            <a:r>
              <a:rPr lang="en-US" b="1" i="1" dirty="0" smtClean="0"/>
              <a:t>maxi</a:t>
            </a:r>
            <a:r>
              <a:rPr lang="hu-HU" b="1" i="1" dirty="0" smtClean="0"/>
              <a:t> </a:t>
            </a:r>
            <a:r>
              <a:rPr lang="hu-HU" dirty="0" smtClean="0"/>
              <a:t> </a:t>
            </a:r>
            <a:r>
              <a:rPr lang="en-US" dirty="0" smtClean="0"/>
              <a:t>      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hu-HU" dirty="0"/>
              <a:t>	</a:t>
            </a:r>
            <a:endParaRPr lang="en-US" dirty="0"/>
          </a:p>
          <a:p>
            <a:pPr marL="2868613">
              <a:buNone/>
            </a:pPr>
            <a:r>
              <a:rPr lang="hu-HU" dirty="0"/>
              <a:t>      </a:t>
            </a:r>
            <a:r>
              <a:rPr lang="hu-HU" dirty="0" err="1"/>
              <a:t>ha_vége</a:t>
            </a:r>
            <a:endParaRPr lang="hu-HU" dirty="0"/>
          </a:p>
          <a:p>
            <a:pPr marL="2868613">
              <a:buNone/>
            </a:pPr>
            <a:r>
              <a:rPr lang="hu-HU" dirty="0" err="1"/>
              <a:t>minden_vége</a:t>
            </a:r>
            <a:endParaRPr lang="en-US" dirty="0"/>
          </a:p>
          <a:p>
            <a:pPr marL="2868613">
              <a:buNone/>
            </a:pP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b="1" i="1" dirty="0" smtClean="0"/>
              <a:t>maxi</a:t>
            </a:r>
            <a:endParaRPr lang="en-US" b="1" i="1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4361768" y="4424856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5055451" y="52446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7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7407" y="616877"/>
            <a:ext cx="10147738" cy="1947647"/>
          </a:xfrm>
        </p:spPr>
        <p:txBody>
          <a:bodyPr>
            <a:normAutofit/>
          </a:bodyPr>
          <a:lstStyle/>
          <a:p>
            <a:r>
              <a:rPr lang="hu-HU" dirty="0" smtClean="0"/>
              <a:t>III. Műveletek tömbökkel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f</a:t>
            </a:r>
            <a:r>
              <a:rPr lang="hu-HU" dirty="0" smtClean="0"/>
              <a:t>. Legnagyobb/legkisebb elem megkeresése</a:t>
            </a:r>
            <a:br>
              <a:rPr lang="hu-HU" dirty="0" smtClean="0"/>
            </a:br>
            <a:r>
              <a:rPr lang="hu-HU" dirty="0"/>
              <a:t> </a:t>
            </a:r>
            <a:r>
              <a:rPr lang="hu-HU" dirty="0" smtClean="0"/>
              <a:t>	- mintafeladat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792" y="2259725"/>
            <a:ext cx="11214538" cy="3857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latin typeface="Arial" panose="020B0604020202020204" pitchFamily="34" charset="0"/>
              </a:rPr>
              <a:t> </a:t>
            </a:r>
            <a:endParaRPr lang="hu-HU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  <a:p>
            <a:pPr marL="357188" indent="0">
              <a:buNone/>
            </a:pPr>
            <a:endParaRPr lang="hu-HU" dirty="0" smtClean="0"/>
          </a:p>
          <a:p>
            <a:pPr marL="357188" indent="0">
              <a:buNone/>
            </a:pPr>
            <a:endParaRPr lang="hu-HU" dirty="0" smtClean="0"/>
          </a:p>
        </p:txBody>
      </p:sp>
      <p:sp>
        <p:nvSpPr>
          <p:cNvPr id="5" name="Téglalap 4"/>
          <p:cNvSpPr/>
          <p:nvPr/>
        </p:nvSpPr>
        <p:spPr>
          <a:xfrm>
            <a:off x="903891" y="2564524"/>
            <a:ext cx="10026869" cy="2520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Feladat</a:t>
            </a:r>
            <a:r>
              <a:rPr lang="hu-H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marL="357188" algn="just">
              <a:lnSpc>
                <a:spcPct val="107000"/>
              </a:lnSpc>
              <a:buClr>
                <a:schemeClr val="accent1"/>
              </a:buClr>
              <a:buSzPct val="80000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Adott egy legtöbb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elemű, legfeljebb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négy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számjegyből álló egész számokat tartalmazó egydimenziós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tömb és az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természetes szám, amely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tömb elemeinek számát jelenti (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≤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>
              <a:lnSpc>
                <a:spcPct val="107000"/>
              </a:lnSpc>
              <a:buClr>
                <a:schemeClr val="accent1"/>
              </a:buClr>
              <a:buSzPct val="80000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Határozzuk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meg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tömb legnagyobb, három számjegyből álló elemének értékét. 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57188">
              <a:lnSpc>
                <a:spcPct val="107000"/>
              </a:lnSpc>
              <a:buClr>
                <a:schemeClr val="accent1"/>
              </a:buClr>
              <a:buSzPct val="80000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tömb nem tartalmaz háromjegyű számot, akkor a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kiírt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érték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lesz. 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7000"/>
              </a:lnSpc>
              <a:buClr>
                <a:schemeClr val="accent1"/>
              </a:buClr>
              <a:buSzPct val="80000"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7000"/>
              </a:lnSpc>
              <a:buClr>
                <a:schemeClr val="accent1"/>
              </a:buClr>
              <a:buSzPct val="80000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hu-H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Érettségi tétel, 2009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73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387837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megkeresése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30621" y="2309853"/>
            <a:ext cx="10459410" cy="454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javasolt megoldás menete:</a:t>
            </a: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Feltöltjük a tömb elemeit.</a:t>
            </a:r>
          </a:p>
          <a:p>
            <a:pPr marL="452438">
              <a:lnSpc>
                <a:spcPct val="150000"/>
              </a:lnSpc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b="1" i="1" dirty="0">
                <a:solidFill>
                  <a:srgbClr val="FF0000"/>
                </a:solidFill>
              </a:rPr>
              <a:t>maxi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változó kezdőértéke ebben az esetben </a:t>
            </a:r>
            <a:r>
              <a:rPr lang="hu-HU" dirty="0">
                <a:solidFill>
                  <a:srgbClr val="FF0000"/>
                </a:solidFill>
              </a:rPr>
              <a:t>-1000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lesz, mert a legnagyobb </a:t>
            </a:r>
            <a:r>
              <a:rPr lang="hu-HU" dirty="0">
                <a:solidFill>
                  <a:srgbClr val="FF0000"/>
                </a:solidFill>
              </a:rPr>
              <a:t>háromjegyű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értéket keressük. Éppen ezért a legnagyobb érték meghatározásához csak a három számjegyű tömbelemeket vesszük számításba.	Az </a:t>
            </a:r>
            <a:r>
              <a:rPr lang="hu-HU" b="1" i="1" dirty="0">
                <a:solidFill>
                  <a:srgbClr val="FF0000"/>
                </a:solidFill>
              </a:rPr>
              <a:t>ok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változóval figyeljük, hogy volt-e háromjegyű elem.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Végül kiírjuk a kapott eredményt.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SzPct val="80000"/>
            </a:pP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Megjegyzés:</a:t>
            </a:r>
          </a:p>
          <a:p>
            <a:pPr defTabSz="357188"/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A továbbiakban csak a feladat megoldásának algoritmusát adjuk meg! A tömb feltöltésétől és elemeinek kiírásától eltekintünk.</a:t>
            </a:r>
          </a:p>
          <a:p>
            <a:pPr marL="452438"/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7522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rgbClr val="FF0000"/>
                </a:solidFill>
              </a:rPr>
              <a:t>ok           </a:t>
            </a:r>
            <a:r>
              <a:rPr lang="hu-HU" b="1" dirty="0" smtClean="0">
                <a:solidFill>
                  <a:srgbClr val="FF0000"/>
                </a:solidFill>
              </a:rPr>
              <a:t>HAMIS					</a:t>
            </a:r>
            <a:r>
              <a:rPr lang="hu-HU" dirty="0">
                <a:solidFill>
                  <a:srgbClr val="FF0000"/>
                </a:solidFill>
              </a:rPr>
              <a:t> // </a:t>
            </a:r>
            <a:r>
              <a:rPr lang="hu-HU" i="1" dirty="0">
                <a:solidFill>
                  <a:srgbClr val="FF0000"/>
                </a:solidFill>
              </a:rPr>
              <a:t>beállítjuk az </a:t>
            </a:r>
            <a:r>
              <a:rPr lang="hu-HU" b="1" i="1" dirty="0">
                <a:solidFill>
                  <a:srgbClr val="FF0000"/>
                </a:solidFill>
              </a:rPr>
              <a:t>ok</a:t>
            </a:r>
            <a:r>
              <a:rPr lang="hu-HU" i="1" dirty="0">
                <a:solidFill>
                  <a:srgbClr val="FF0000"/>
                </a:solidFill>
              </a:rPr>
              <a:t> változó kezdőértékét</a:t>
            </a:r>
            <a:endParaRPr lang="hu-HU" b="1" i="1" dirty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maxi</a:t>
            </a:r>
            <a:r>
              <a:rPr lang="hu-HU" b="1" i="1" dirty="0"/>
              <a:t>           </a:t>
            </a:r>
            <a:r>
              <a:rPr lang="hu-HU" b="1" i="1" dirty="0">
                <a:solidFill>
                  <a:schemeClr val="tx1"/>
                </a:solidFill>
              </a:rPr>
              <a:t>-1000	</a:t>
            </a:r>
            <a:r>
              <a:rPr lang="hu-HU" b="1" i="1" dirty="0" smtClean="0">
                <a:solidFill>
                  <a:schemeClr val="tx1"/>
                </a:solidFill>
              </a:rPr>
              <a:t>				</a:t>
            </a:r>
            <a:endParaRPr lang="hu-HU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>
                <a:solidFill>
                  <a:schemeClr val="tx1"/>
                </a:solidFill>
              </a:rPr>
              <a:t>i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hu-HU" b="1" i="1" dirty="0">
                <a:solidFill>
                  <a:schemeClr val="tx1"/>
                </a:solidFill>
              </a:rPr>
              <a:t>1</a:t>
            </a:r>
            <a:r>
              <a:rPr lang="en-US" b="1" i="1" dirty="0">
                <a:solidFill>
                  <a:schemeClr val="tx1"/>
                </a:solidFill>
              </a:rPr>
              <a:t>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 smtClean="0"/>
              <a:t>&gt;= </a:t>
            </a:r>
            <a:r>
              <a:rPr lang="en-US" b="1" i="1" dirty="0">
                <a:solidFill>
                  <a:schemeClr val="tx1"/>
                </a:solidFill>
              </a:rPr>
              <a:t>100</a:t>
            </a:r>
            <a:r>
              <a:rPr lang="en-US" dirty="0" smtClean="0"/>
              <a:t> </a:t>
            </a:r>
            <a:r>
              <a:rPr lang="hu-HU" dirty="0" smtClean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&lt;=</a:t>
            </a:r>
            <a:r>
              <a:rPr lang="hu-HU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999</a:t>
            </a:r>
            <a:r>
              <a:rPr lang="hu-HU" dirty="0"/>
              <a:t>)</a:t>
            </a:r>
            <a:r>
              <a:rPr lang="en-US" dirty="0" smtClean="0"/>
              <a:t> </a:t>
            </a:r>
            <a:r>
              <a:rPr lang="hu-HU" dirty="0" smtClean="0"/>
              <a:t> VAGY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&gt;= </a:t>
            </a:r>
            <a:r>
              <a:rPr lang="hu-HU" b="1" i="1" dirty="0">
                <a:solidFill>
                  <a:schemeClr val="tx1"/>
                </a:solidFill>
              </a:rPr>
              <a:t>-999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hu-HU" dirty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/>
              <a:t>&lt;=</a:t>
            </a:r>
            <a:r>
              <a:rPr lang="hu-HU" dirty="0"/>
              <a:t> </a:t>
            </a:r>
            <a:r>
              <a:rPr lang="hu-HU" b="1" i="1" dirty="0">
                <a:solidFill>
                  <a:schemeClr val="tx1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          </a:t>
            </a:r>
            <a:r>
              <a:rPr lang="hu-HU" b="1" dirty="0">
                <a:solidFill>
                  <a:schemeClr val="tx1"/>
                </a:solidFill>
              </a:rPr>
              <a:t>IGAZ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  </a:t>
            </a:r>
            <a:r>
              <a:rPr lang="hu-HU" b="1" i="1" dirty="0" smtClean="0">
                <a:solidFill>
                  <a:schemeClr val="tx1"/>
                </a:solidFill>
              </a:rPr>
              <a:t>maxi</a:t>
            </a:r>
            <a:r>
              <a:rPr lang="hu-HU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  <a:r>
              <a:rPr lang="en-US" dirty="0" smtClean="0"/>
              <a:t>         </a:t>
            </a:r>
            <a:r>
              <a:rPr lang="hu-HU" dirty="0" smtClean="0"/>
              <a:t>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en-US" b="1" i="1" dirty="0"/>
              <a:t> </a:t>
            </a:r>
            <a:r>
              <a:rPr lang="hu-HU" dirty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>
                <a:solidFill>
                  <a:schemeClr val="tx1"/>
                </a:solidFill>
              </a:rPr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ki </a:t>
            </a:r>
            <a:r>
              <a:rPr lang="hu-HU" b="1" i="1" dirty="0">
                <a:solidFill>
                  <a:schemeClr val="tx1"/>
                </a:solidFill>
              </a:rPr>
              <a:t>0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2187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9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b="1" i="1" dirty="0"/>
              <a:t>           </a:t>
            </a:r>
            <a:r>
              <a:rPr lang="hu-HU" b="1" dirty="0" smtClean="0">
                <a:solidFill>
                  <a:schemeClr val="tx1"/>
                </a:solidFill>
              </a:rPr>
              <a:t>HAMIS					</a:t>
            </a:r>
            <a:endParaRPr lang="hu-HU" b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rgbClr val="FF0000"/>
                </a:solidFill>
              </a:rPr>
              <a:t>maxi           -1000	</a:t>
            </a:r>
            <a:r>
              <a:rPr lang="hu-HU" b="1" i="1" dirty="0" smtClean="0">
                <a:solidFill>
                  <a:srgbClr val="FF0000"/>
                </a:solidFill>
              </a:rPr>
              <a:t>				</a:t>
            </a:r>
            <a:r>
              <a:rPr lang="hu-HU" i="1" dirty="0" smtClean="0">
                <a:solidFill>
                  <a:srgbClr val="FF0000"/>
                </a:solidFill>
              </a:rPr>
              <a:t>// beállítjuk a maxi változó kezdőértékét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endParaRPr lang="hu-HU" dirty="0" smtClean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 smtClean="0">
                <a:solidFill>
                  <a:schemeClr val="tx1"/>
                </a:solidFill>
              </a:rPr>
              <a:t>i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hu-HU" b="1" i="1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 smtClean="0"/>
              <a:t>&gt;= </a:t>
            </a:r>
            <a:r>
              <a:rPr lang="en-US" b="1" i="1" dirty="0">
                <a:solidFill>
                  <a:schemeClr val="tx1"/>
                </a:solidFill>
              </a:rPr>
              <a:t>100</a:t>
            </a:r>
            <a:r>
              <a:rPr lang="en-US" dirty="0" smtClean="0"/>
              <a:t> </a:t>
            </a:r>
            <a:r>
              <a:rPr lang="hu-HU" dirty="0" smtClean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&lt;=</a:t>
            </a:r>
            <a:r>
              <a:rPr lang="hu-HU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999</a:t>
            </a:r>
            <a:r>
              <a:rPr lang="hu-HU" dirty="0"/>
              <a:t>)</a:t>
            </a:r>
            <a:r>
              <a:rPr lang="en-US" dirty="0" smtClean="0"/>
              <a:t> </a:t>
            </a:r>
            <a:r>
              <a:rPr lang="hu-HU" dirty="0" smtClean="0"/>
              <a:t> VAGY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&gt;= </a:t>
            </a:r>
            <a:r>
              <a:rPr lang="hu-HU" b="1" i="1" dirty="0">
                <a:solidFill>
                  <a:schemeClr val="tx1"/>
                </a:solidFill>
              </a:rPr>
              <a:t>-999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hu-HU" dirty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/>
              <a:t>&lt;=</a:t>
            </a:r>
            <a:r>
              <a:rPr lang="hu-HU" dirty="0"/>
              <a:t> </a:t>
            </a:r>
            <a:r>
              <a:rPr lang="hu-HU" b="1" i="1" dirty="0">
                <a:solidFill>
                  <a:schemeClr val="tx1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          </a:t>
            </a:r>
            <a:r>
              <a:rPr lang="hu-HU" b="1" dirty="0">
                <a:solidFill>
                  <a:schemeClr val="tx1"/>
                </a:solidFill>
              </a:rPr>
              <a:t>IGAZ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  </a:t>
            </a:r>
            <a:r>
              <a:rPr lang="hu-HU" b="1" i="1" dirty="0" smtClean="0">
                <a:solidFill>
                  <a:schemeClr val="tx1"/>
                </a:solidFill>
              </a:rPr>
              <a:t>maxi</a:t>
            </a:r>
            <a:r>
              <a:rPr lang="hu-HU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  <a:r>
              <a:rPr lang="en-US" dirty="0" smtClean="0"/>
              <a:t>         </a:t>
            </a:r>
            <a:r>
              <a:rPr lang="hu-HU" dirty="0" smtClean="0"/>
              <a:t>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en-US" b="1" i="1" dirty="0"/>
              <a:t> </a:t>
            </a:r>
            <a:r>
              <a:rPr lang="hu-HU" dirty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>
                <a:solidFill>
                  <a:schemeClr val="tx1"/>
                </a:solidFill>
              </a:rPr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ki </a:t>
            </a:r>
            <a:r>
              <a:rPr lang="hu-HU" b="1" i="1" dirty="0">
                <a:solidFill>
                  <a:schemeClr val="tx1"/>
                </a:solidFill>
              </a:rPr>
              <a:t>0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11363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1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b="1" i="1" dirty="0"/>
              <a:t>           </a:t>
            </a:r>
            <a:r>
              <a:rPr lang="hu-HU" b="1" dirty="0" smtClean="0">
                <a:solidFill>
                  <a:schemeClr val="tx1"/>
                </a:solidFill>
              </a:rPr>
              <a:t>HAMIS					</a:t>
            </a:r>
            <a:endParaRPr lang="hu-HU" b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maxi           -1000	</a:t>
            </a:r>
            <a:r>
              <a:rPr lang="hu-HU" b="1" i="1" dirty="0" smtClean="0">
                <a:solidFill>
                  <a:srgbClr val="FF0000"/>
                </a:solidFill>
              </a:rPr>
              <a:t>				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endParaRPr lang="hu-HU" dirty="0" smtClean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 smtClean="0">
                <a:solidFill>
                  <a:srgbClr val="FF0000"/>
                </a:solidFill>
              </a:rPr>
              <a:t>i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hu-HU" b="1" i="1" dirty="0" smtClean="0">
                <a:solidFill>
                  <a:srgbClr val="FF0000"/>
                </a:solidFill>
              </a:rPr>
              <a:t>1</a:t>
            </a:r>
            <a:r>
              <a:rPr lang="en-US" b="1" i="1" dirty="0" smtClean="0">
                <a:solidFill>
                  <a:srgbClr val="FF0000"/>
                </a:solidFill>
              </a:rPr>
              <a:t>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>
                <a:solidFill>
                  <a:srgbClr val="FF0000"/>
                </a:solidFill>
              </a:rPr>
              <a:t> // </a:t>
            </a:r>
            <a:r>
              <a:rPr lang="hu-HU" i="1" dirty="0">
                <a:solidFill>
                  <a:srgbClr val="FF0000"/>
                </a:solidFill>
              </a:rPr>
              <a:t>bejárjuk a tömb összes elemét</a:t>
            </a:r>
            <a:endParaRPr lang="en-US" i="1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 smtClean="0"/>
              <a:t>&gt;= </a:t>
            </a:r>
            <a:r>
              <a:rPr lang="en-US" b="1" i="1" dirty="0">
                <a:solidFill>
                  <a:schemeClr val="tx1"/>
                </a:solidFill>
              </a:rPr>
              <a:t>100</a:t>
            </a:r>
            <a:r>
              <a:rPr lang="en-US" dirty="0" smtClean="0"/>
              <a:t> </a:t>
            </a:r>
            <a:r>
              <a:rPr lang="hu-HU" dirty="0" smtClean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&lt;=</a:t>
            </a:r>
            <a:r>
              <a:rPr lang="hu-HU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999</a:t>
            </a:r>
            <a:r>
              <a:rPr lang="hu-HU" dirty="0"/>
              <a:t>)</a:t>
            </a:r>
            <a:r>
              <a:rPr lang="en-US" dirty="0" smtClean="0"/>
              <a:t> </a:t>
            </a:r>
            <a:r>
              <a:rPr lang="hu-HU" dirty="0" smtClean="0"/>
              <a:t> VAGY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&gt;= </a:t>
            </a:r>
            <a:r>
              <a:rPr lang="hu-HU" b="1" i="1" dirty="0">
                <a:solidFill>
                  <a:schemeClr val="tx1"/>
                </a:solidFill>
              </a:rPr>
              <a:t>-999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hu-HU" dirty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/>
              <a:t>&lt;=</a:t>
            </a:r>
            <a:r>
              <a:rPr lang="hu-HU" dirty="0"/>
              <a:t> </a:t>
            </a:r>
            <a:r>
              <a:rPr lang="hu-HU" b="1" i="1" dirty="0">
                <a:solidFill>
                  <a:schemeClr val="tx1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          </a:t>
            </a:r>
            <a:r>
              <a:rPr lang="hu-HU" b="1" dirty="0">
                <a:solidFill>
                  <a:schemeClr val="tx1"/>
                </a:solidFill>
              </a:rPr>
              <a:t>IGAZ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  </a:t>
            </a:r>
            <a:r>
              <a:rPr lang="hu-HU" b="1" i="1" dirty="0" smtClean="0">
                <a:solidFill>
                  <a:schemeClr val="tx1"/>
                </a:solidFill>
              </a:rPr>
              <a:t>maxi</a:t>
            </a:r>
            <a:r>
              <a:rPr lang="hu-HU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  <a:r>
              <a:rPr lang="en-US" dirty="0" smtClean="0"/>
              <a:t>         </a:t>
            </a:r>
            <a:r>
              <a:rPr lang="hu-HU" dirty="0" smtClean="0"/>
              <a:t>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en-US" b="1" i="1" dirty="0"/>
              <a:t> </a:t>
            </a:r>
            <a:r>
              <a:rPr lang="hu-HU" dirty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>
                <a:solidFill>
                  <a:schemeClr val="tx1"/>
                </a:solidFill>
              </a:rPr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ki </a:t>
            </a:r>
            <a:r>
              <a:rPr lang="hu-HU" b="1" i="1" dirty="0">
                <a:solidFill>
                  <a:schemeClr val="tx1"/>
                </a:solidFill>
              </a:rPr>
              <a:t>0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113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2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fogunk tanulni a mai órán?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930400"/>
            <a:ext cx="9402087" cy="37241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 startAt="3"/>
            </a:pPr>
            <a:r>
              <a:rPr lang="hu-HU" sz="2000" dirty="0" smtClean="0"/>
              <a:t>Műveletek egydimenziós tömbökkel</a:t>
            </a:r>
          </a:p>
          <a:p>
            <a:pPr marL="893763" indent="-357188">
              <a:buFont typeface="+mj-lt"/>
              <a:buAutoNum type="alphaLcParenR" startAt="5"/>
            </a:pPr>
            <a:r>
              <a:rPr lang="hu-HU" sz="2000" dirty="0" smtClean="0"/>
              <a:t>Ellenőrzés</a:t>
            </a:r>
            <a:endParaRPr lang="hu-HU" sz="2000" dirty="0"/>
          </a:p>
          <a:p>
            <a:pPr marL="893763">
              <a:buFont typeface="+mj-lt"/>
              <a:buAutoNum type="alphaLcParenR" startAt="5"/>
            </a:pPr>
            <a:r>
              <a:rPr lang="hu-HU" sz="2000" dirty="0"/>
              <a:t>Legnagyobb / legkisebb elem meghatározása</a:t>
            </a:r>
          </a:p>
          <a:p>
            <a:pPr marL="893763">
              <a:buFont typeface="+mj-lt"/>
              <a:buAutoNum type="alphaLcParenR" startAt="5"/>
            </a:pPr>
            <a:r>
              <a:rPr lang="hu-HU" sz="2000" dirty="0"/>
              <a:t>Válogatás</a:t>
            </a:r>
          </a:p>
          <a:p>
            <a:pPr marL="893763">
              <a:buFont typeface="+mj-lt"/>
              <a:buAutoNum type="alphaLcParenR" startAt="5"/>
            </a:pPr>
            <a:r>
              <a:rPr lang="hu-HU" sz="2000" dirty="0"/>
              <a:t>Törlés</a:t>
            </a:r>
          </a:p>
          <a:p>
            <a:pPr marL="893763">
              <a:buFont typeface="+mj-lt"/>
              <a:buAutoNum type="alphaLcParenR" startAt="5"/>
            </a:pPr>
            <a:r>
              <a:rPr lang="hu-HU" sz="2000" dirty="0"/>
              <a:t>Beszúrás</a:t>
            </a:r>
          </a:p>
          <a:p>
            <a:pPr marL="550863" indent="0">
              <a:buNone/>
            </a:pPr>
            <a:endParaRPr lang="hu-HU" dirty="0" smtClean="0"/>
          </a:p>
          <a:p>
            <a:pPr marL="893763">
              <a:buFont typeface="+mj-lt"/>
              <a:buAutoNum type="alphaLcParenR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79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b="1" i="1" dirty="0"/>
              <a:t>           </a:t>
            </a:r>
            <a:r>
              <a:rPr lang="hu-HU" b="1" dirty="0" smtClean="0">
                <a:solidFill>
                  <a:schemeClr val="tx1"/>
                </a:solidFill>
              </a:rPr>
              <a:t>HAMIS					</a:t>
            </a:r>
            <a:endParaRPr lang="hu-HU" b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maxi           -1000	</a:t>
            </a:r>
            <a:r>
              <a:rPr lang="hu-HU" b="1" i="1" dirty="0" smtClean="0">
                <a:solidFill>
                  <a:srgbClr val="FF0000"/>
                </a:solidFill>
              </a:rPr>
              <a:t>				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endParaRPr lang="hu-HU" dirty="0" smtClean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 smtClean="0">
                <a:solidFill>
                  <a:schemeClr val="tx1"/>
                </a:solidFill>
              </a:rPr>
              <a:t>i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hu-HU" b="1" i="1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>
                <a:solidFill>
                  <a:srgbClr val="FF0000"/>
                </a:solidFill>
              </a:rPr>
              <a:t> // </a:t>
            </a:r>
            <a:r>
              <a:rPr lang="hu-HU" i="1" dirty="0">
                <a:solidFill>
                  <a:srgbClr val="FF0000"/>
                </a:solidFill>
              </a:rPr>
              <a:t>ha a tömb vizsgált eleme háromjegyű szám</a:t>
            </a:r>
            <a:endParaRPr lang="en-US" i="1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 </a:t>
            </a:r>
            <a:r>
              <a:rPr lang="en-US" dirty="0" smtClean="0">
                <a:solidFill>
                  <a:srgbClr val="FF0000"/>
                </a:solidFill>
              </a:rPr>
              <a:t>&gt;= </a:t>
            </a:r>
            <a:r>
              <a:rPr lang="en-US" b="1" i="1" dirty="0">
                <a:solidFill>
                  <a:srgbClr val="FF0000"/>
                </a:solidFill>
              </a:rPr>
              <a:t>100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ÉS </a:t>
            </a:r>
            <a:r>
              <a:rPr lang="hu-HU" b="1" i="1" dirty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&lt;=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999</a:t>
            </a:r>
            <a:r>
              <a:rPr lang="hu-HU" dirty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 VAGY (</a:t>
            </a:r>
            <a:r>
              <a:rPr lang="hu-HU" b="1" i="1" dirty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 </a:t>
            </a:r>
            <a:r>
              <a:rPr lang="en-US" dirty="0">
                <a:solidFill>
                  <a:srgbClr val="FF0000"/>
                </a:solidFill>
              </a:rPr>
              <a:t>&gt;= </a:t>
            </a:r>
            <a:r>
              <a:rPr lang="hu-HU" b="1" i="1" dirty="0">
                <a:solidFill>
                  <a:srgbClr val="FF0000"/>
                </a:solidFill>
              </a:rPr>
              <a:t>-999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ÉS </a:t>
            </a:r>
            <a:r>
              <a:rPr lang="hu-HU" b="1" i="1" dirty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          </a:t>
            </a:r>
            <a:r>
              <a:rPr lang="hu-HU" b="1" dirty="0">
                <a:solidFill>
                  <a:schemeClr val="tx1"/>
                </a:solidFill>
              </a:rPr>
              <a:t>IGAZ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  </a:t>
            </a:r>
            <a:r>
              <a:rPr lang="hu-HU" b="1" i="1" dirty="0" smtClean="0">
                <a:solidFill>
                  <a:schemeClr val="tx1"/>
                </a:solidFill>
              </a:rPr>
              <a:t>maxi</a:t>
            </a:r>
            <a:r>
              <a:rPr lang="hu-HU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  <a:r>
              <a:rPr lang="en-US" dirty="0" smtClean="0"/>
              <a:t>         </a:t>
            </a:r>
            <a:r>
              <a:rPr lang="hu-HU" dirty="0" smtClean="0"/>
              <a:t>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en-US" b="1" i="1" dirty="0"/>
              <a:t> </a:t>
            </a:r>
            <a:r>
              <a:rPr lang="hu-HU" dirty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>
                <a:solidFill>
                  <a:schemeClr val="tx1"/>
                </a:solidFill>
              </a:rPr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ki </a:t>
            </a:r>
            <a:r>
              <a:rPr lang="hu-HU" b="1" i="1" dirty="0">
                <a:solidFill>
                  <a:schemeClr val="tx1"/>
                </a:solidFill>
              </a:rPr>
              <a:t>0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113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0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b="1" i="1" dirty="0"/>
              <a:t>           </a:t>
            </a:r>
            <a:r>
              <a:rPr lang="hu-HU" b="1" dirty="0" smtClean="0">
                <a:solidFill>
                  <a:schemeClr val="tx1"/>
                </a:solidFill>
              </a:rPr>
              <a:t>HAMIS					</a:t>
            </a:r>
            <a:endParaRPr lang="hu-HU" b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maxi           -1000</a:t>
            </a:r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			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endParaRPr lang="hu-HU" dirty="0" smtClean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 smtClean="0">
                <a:solidFill>
                  <a:schemeClr val="tx1"/>
                </a:solidFill>
              </a:rPr>
              <a:t>i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hu-HU" b="1" i="1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 smtClean="0"/>
              <a:t>&gt;= </a:t>
            </a:r>
            <a:r>
              <a:rPr lang="en-US" b="1" i="1" dirty="0">
                <a:solidFill>
                  <a:schemeClr val="tx1"/>
                </a:solidFill>
              </a:rPr>
              <a:t>100</a:t>
            </a:r>
            <a:r>
              <a:rPr lang="en-US" dirty="0" smtClean="0"/>
              <a:t> </a:t>
            </a:r>
            <a:r>
              <a:rPr lang="hu-HU" dirty="0" smtClean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&lt;=</a:t>
            </a:r>
            <a:r>
              <a:rPr lang="hu-HU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999</a:t>
            </a:r>
            <a:r>
              <a:rPr lang="hu-HU" dirty="0"/>
              <a:t>)</a:t>
            </a:r>
            <a:r>
              <a:rPr lang="en-US" dirty="0" smtClean="0"/>
              <a:t> </a:t>
            </a:r>
            <a:r>
              <a:rPr lang="hu-HU" dirty="0" smtClean="0"/>
              <a:t> VAGY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&gt;= </a:t>
            </a:r>
            <a:r>
              <a:rPr lang="hu-HU" b="1" i="1" dirty="0">
                <a:solidFill>
                  <a:schemeClr val="tx1"/>
                </a:solidFill>
              </a:rPr>
              <a:t>-999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hu-HU" dirty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/>
              <a:t>&lt;=</a:t>
            </a:r>
            <a:r>
              <a:rPr lang="hu-HU" dirty="0"/>
              <a:t> </a:t>
            </a:r>
            <a:r>
              <a:rPr lang="hu-HU" b="1" i="1" dirty="0">
                <a:solidFill>
                  <a:schemeClr val="tx1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rgbClr val="FF0000"/>
                </a:solidFill>
              </a:rPr>
              <a:t>ok</a:t>
            </a:r>
            <a:r>
              <a:rPr lang="hu-HU" dirty="0" smtClean="0">
                <a:solidFill>
                  <a:srgbClr val="FF0000"/>
                </a:solidFill>
              </a:rPr>
              <a:t>           </a:t>
            </a:r>
            <a:r>
              <a:rPr lang="hu-HU" b="1" dirty="0" smtClean="0">
                <a:solidFill>
                  <a:srgbClr val="FF0000"/>
                </a:solidFill>
              </a:rPr>
              <a:t>IGAZ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akkor megjegyezzük ezt az </a:t>
            </a:r>
            <a:r>
              <a:rPr lang="hu-HU" b="1" i="1" dirty="0" smtClean="0">
                <a:solidFill>
                  <a:srgbClr val="FF0000"/>
                </a:solidFill>
              </a:rPr>
              <a:t>ok</a:t>
            </a:r>
            <a:r>
              <a:rPr lang="hu-HU" i="1" dirty="0" smtClean="0">
                <a:solidFill>
                  <a:srgbClr val="FF0000"/>
                </a:solidFill>
              </a:rPr>
              <a:t> változó átállításával</a:t>
            </a:r>
            <a:endParaRPr lang="hu-HU" i="1" dirty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  </a:t>
            </a:r>
            <a:r>
              <a:rPr lang="hu-HU" b="1" i="1" dirty="0" smtClean="0">
                <a:solidFill>
                  <a:schemeClr val="tx1"/>
                </a:solidFill>
              </a:rPr>
              <a:t>maxi</a:t>
            </a:r>
            <a:r>
              <a:rPr lang="hu-HU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  <a:r>
              <a:rPr lang="en-US" dirty="0" smtClean="0"/>
              <a:t>         </a:t>
            </a:r>
            <a:r>
              <a:rPr lang="hu-HU" dirty="0" smtClean="0"/>
              <a:t>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en-US" b="1" i="1" dirty="0"/>
              <a:t> </a:t>
            </a:r>
            <a:r>
              <a:rPr lang="hu-HU" dirty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>
                <a:solidFill>
                  <a:schemeClr val="tx1"/>
                </a:solidFill>
              </a:rPr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ki </a:t>
            </a:r>
            <a:r>
              <a:rPr lang="hu-HU" b="1" i="1" dirty="0">
                <a:solidFill>
                  <a:schemeClr val="tx1"/>
                </a:solidFill>
              </a:rPr>
              <a:t>0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113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2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b="1" i="1" dirty="0"/>
              <a:t>           </a:t>
            </a:r>
            <a:r>
              <a:rPr lang="hu-HU" b="1" dirty="0" smtClean="0">
                <a:solidFill>
                  <a:schemeClr val="tx1"/>
                </a:solidFill>
              </a:rPr>
              <a:t>HAMIS					</a:t>
            </a:r>
            <a:endParaRPr lang="hu-HU" b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maxi           -1000	</a:t>
            </a:r>
            <a:r>
              <a:rPr lang="hu-HU" b="1" i="1" dirty="0" smtClean="0">
                <a:solidFill>
                  <a:schemeClr val="tx1"/>
                </a:solidFill>
              </a:rPr>
              <a:t>		</a:t>
            </a:r>
            <a:r>
              <a:rPr lang="hu-HU" b="1" i="1" dirty="0" smtClean="0">
                <a:solidFill>
                  <a:srgbClr val="FF0000"/>
                </a:solidFill>
              </a:rPr>
              <a:t>		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endParaRPr lang="hu-HU" dirty="0" smtClean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 smtClean="0">
                <a:solidFill>
                  <a:schemeClr val="tx1"/>
                </a:solidFill>
              </a:rPr>
              <a:t>i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hu-HU" b="1" i="1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 smtClean="0"/>
              <a:t>&gt;= </a:t>
            </a:r>
            <a:r>
              <a:rPr lang="en-US" b="1" i="1" dirty="0">
                <a:solidFill>
                  <a:schemeClr val="tx1"/>
                </a:solidFill>
              </a:rPr>
              <a:t>100</a:t>
            </a:r>
            <a:r>
              <a:rPr lang="en-US" dirty="0" smtClean="0"/>
              <a:t> </a:t>
            </a:r>
            <a:r>
              <a:rPr lang="hu-HU" dirty="0" smtClean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&lt;=</a:t>
            </a:r>
            <a:r>
              <a:rPr lang="hu-HU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999</a:t>
            </a:r>
            <a:r>
              <a:rPr lang="hu-HU" dirty="0"/>
              <a:t>)</a:t>
            </a:r>
            <a:r>
              <a:rPr lang="en-US" dirty="0" smtClean="0"/>
              <a:t> </a:t>
            </a:r>
            <a:r>
              <a:rPr lang="hu-HU" dirty="0" smtClean="0"/>
              <a:t> VAGY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&gt;= </a:t>
            </a:r>
            <a:r>
              <a:rPr lang="hu-HU" b="1" i="1" dirty="0">
                <a:solidFill>
                  <a:schemeClr val="tx1"/>
                </a:solidFill>
              </a:rPr>
              <a:t>-999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hu-HU" dirty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/>
              <a:t>&lt;=</a:t>
            </a:r>
            <a:r>
              <a:rPr lang="hu-HU" dirty="0"/>
              <a:t> </a:t>
            </a:r>
            <a:r>
              <a:rPr lang="hu-HU" b="1" i="1" dirty="0">
                <a:solidFill>
                  <a:schemeClr val="tx1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          </a:t>
            </a:r>
            <a:r>
              <a:rPr lang="hu-HU" b="1" dirty="0">
                <a:solidFill>
                  <a:schemeClr val="tx1"/>
                </a:solidFill>
              </a:rPr>
              <a:t>IGAZ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 </a:t>
            </a:r>
            <a:r>
              <a:rPr lang="en-US" dirty="0">
                <a:solidFill>
                  <a:srgbClr val="FF0000"/>
                </a:solidFill>
              </a:rPr>
              <a:t>&gt;  </a:t>
            </a:r>
            <a:r>
              <a:rPr lang="hu-HU" b="1" i="1" dirty="0" smtClean="0">
                <a:solidFill>
                  <a:srgbClr val="FF0000"/>
                </a:solidFill>
              </a:rPr>
              <a:t>maxi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</a:t>
            </a:r>
            <a:r>
              <a:rPr lang="hu-HU" dirty="0">
                <a:solidFill>
                  <a:srgbClr val="FF0000"/>
                </a:solidFill>
              </a:rPr>
              <a:t> // </a:t>
            </a:r>
            <a:r>
              <a:rPr lang="hu-HU" i="1" dirty="0">
                <a:solidFill>
                  <a:srgbClr val="FF0000"/>
                </a:solidFill>
              </a:rPr>
              <a:t>és </a:t>
            </a:r>
            <a:r>
              <a:rPr lang="hu-HU" i="1" dirty="0" smtClean="0">
                <a:solidFill>
                  <a:srgbClr val="FF0000"/>
                </a:solidFill>
              </a:rPr>
              <a:t>ha a </a:t>
            </a:r>
            <a:r>
              <a:rPr lang="hu-HU" i="1" dirty="0">
                <a:solidFill>
                  <a:srgbClr val="FF0000"/>
                </a:solidFill>
              </a:rPr>
              <a:t>tömbelem nagyobb </a:t>
            </a:r>
            <a:r>
              <a:rPr lang="hu-HU" i="1" dirty="0" smtClean="0">
                <a:solidFill>
                  <a:srgbClr val="FF0000"/>
                </a:solidFill>
              </a:rPr>
              <a:t>a </a:t>
            </a:r>
            <a:r>
              <a:rPr lang="hu-HU" b="1" i="1" dirty="0" smtClean="0">
                <a:solidFill>
                  <a:srgbClr val="FF0000"/>
                </a:solidFill>
              </a:rPr>
              <a:t>maxi</a:t>
            </a:r>
            <a:r>
              <a:rPr lang="hu-HU" i="1" dirty="0" smtClean="0">
                <a:solidFill>
                  <a:srgbClr val="FF0000"/>
                </a:solidFill>
              </a:rPr>
              <a:t>-</a:t>
            </a:r>
            <a:r>
              <a:rPr lang="hu-HU" i="1" dirty="0" err="1" smtClean="0">
                <a:solidFill>
                  <a:srgbClr val="FF0000"/>
                </a:solidFill>
              </a:rPr>
              <a:t>nál</a:t>
            </a:r>
            <a:endParaRPr lang="en-US" i="1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  <a:r>
              <a:rPr lang="en-US" dirty="0" smtClean="0"/>
              <a:t>         </a:t>
            </a:r>
            <a:r>
              <a:rPr lang="hu-HU" dirty="0" smtClean="0"/>
              <a:t>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en-US" b="1" i="1" dirty="0"/>
              <a:t> </a:t>
            </a:r>
            <a:r>
              <a:rPr lang="hu-HU" dirty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>
                <a:solidFill>
                  <a:schemeClr val="tx1"/>
                </a:solidFill>
              </a:rPr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ki </a:t>
            </a:r>
            <a:r>
              <a:rPr lang="hu-HU" b="1" i="1" dirty="0">
                <a:solidFill>
                  <a:schemeClr val="tx1"/>
                </a:solidFill>
              </a:rPr>
              <a:t>0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113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4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b="1" i="1" dirty="0"/>
              <a:t>           </a:t>
            </a:r>
            <a:r>
              <a:rPr lang="hu-HU" b="1" dirty="0" smtClean="0">
                <a:solidFill>
                  <a:schemeClr val="tx1"/>
                </a:solidFill>
              </a:rPr>
              <a:t>HAMIS					</a:t>
            </a:r>
            <a:endParaRPr lang="hu-HU" b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maxi           -1000</a:t>
            </a:r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			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endParaRPr lang="hu-HU" dirty="0" smtClean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 smtClean="0">
                <a:solidFill>
                  <a:schemeClr val="tx1"/>
                </a:solidFill>
              </a:rPr>
              <a:t>i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hu-HU" b="1" i="1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 smtClean="0"/>
              <a:t>&gt;= </a:t>
            </a:r>
            <a:r>
              <a:rPr lang="en-US" b="1" i="1" dirty="0">
                <a:solidFill>
                  <a:schemeClr val="tx1"/>
                </a:solidFill>
              </a:rPr>
              <a:t>100</a:t>
            </a:r>
            <a:r>
              <a:rPr lang="en-US" dirty="0" smtClean="0"/>
              <a:t> </a:t>
            </a:r>
            <a:r>
              <a:rPr lang="hu-HU" dirty="0" smtClean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&lt;=</a:t>
            </a:r>
            <a:r>
              <a:rPr lang="hu-HU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999</a:t>
            </a:r>
            <a:r>
              <a:rPr lang="hu-HU" dirty="0"/>
              <a:t>)</a:t>
            </a:r>
            <a:r>
              <a:rPr lang="en-US" dirty="0" smtClean="0"/>
              <a:t> </a:t>
            </a:r>
            <a:r>
              <a:rPr lang="hu-HU" dirty="0" smtClean="0"/>
              <a:t> VAGY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&gt;= </a:t>
            </a:r>
            <a:r>
              <a:rPr lang="hu-HU" b="1" i="1" dirty="0">
                <a:solidFill>
                  <a:schemeClr val="tx1"/>
                </a:solidFill>
              </a:rPr>
              <a:t>-999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hu-HU" dirty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/>
              <a:t>&lt;=</a:t>
            </a:r>
            <a:r>
              <a:rPr lang="hu-HU" dirty="0"/>
              <a:t> </a:t>
            </a:r>
            <a:r>
              <a:rPr lang="hu-HU" b="1" i="1" dirty="0">
                <a:solidFill>
                  <a:schemeClr val="tx1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          </a:t>
            </a:r>
            <a:r>
              <a:rPr lang="hu-HU" b="1" dirty="0">
                <a:solidFill>
                  <a:schemeClr val="tx1"/>
                </a:solidFill>
              </a:rPr>
              <a:t>IGAZ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  </a:t>
            </a:r>
            <a:r>
              <a:rPr lang="hu-HU" b="1" i="1" dirty="0" smtClean="0">
                <a:solidFill>
                  <a:schemeClr val="tx1"/>
                </a:solidFill>
              </a:rPr>
              <a:t>maxi</a:t>
            </a:r>
            <a:r>
              <a:rPr lang="hu-HU" dirty="0" smtClean="0"/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rgbClr val="FF0000"/>
                </a:solidFill>
              </a:rPr>
              <a:t>maxi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</a:rPr>
              <a:t>t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 </a:t>
            </a: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>
                <a:solidFill>
                  <a:srgbClr val="FF0000"/>
                </a:solidFill>
              </a:rPr>
              <a:t> // </a:t>
            </a:r>
            <a:r>
              <a:rPr lang="hu-HU" i="1" dirty="0">
                <a:solidFill>
                  <a:srgbClr val="FF0000"/>
                </a:solidFill>
              </a:rPr>
              <a:t>akkor ezt a nagyobb értéket tartjuk meg </a:t>
            </a:r>
            <a:r>
              <a:rPr lang="hu-HU" dirty="0" smtClean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>
                <a:solidFill>
                  <a:schemeClr val="tx1"/>
                </a:solidFill>
              </a:rPr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különben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ki </a:t>
            </a:r>
            <a:r>
              <a:rPr lang="hu-HU" b="1" i="1" dirty="0">
                <a:solidFill>
                  <a:schemeClr val="tx1"/>
                </a:solidFill>
              </a:rPr>
              <a:t>0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113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7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b="1" i="1" dirty="0"/>
              <a:t>           </a:t>
            </a:r>
            <a:r>
              <a:rPr lang="hu-HU" b="1" dirty="0" smtClean="0">
                <a:solidFill>
                  <a:schemeClr val="tx1"/>
                </a:solidFill>
              </a:rPr>
              <a:t>HAMIS					</a:t>
            </a:r>
            <a:endParaRPr lang="hu-HU" b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maxi           -1000</a:t>
            </a:r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			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endParaRPr lang="hu-HU" dirty="0" smtClean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 smtClean="0">
                <a:solidFill>
                  <a:schemeClr val="tx1"/>
                </a:solidFill>
              </a:rPr>
              <a:t>i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hu-HU" b="1" i="1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 smtClean="0"/>
              <a:t>&gt;= </a:t>
            </a:r>
            <a:r>
              <a:rPr lang="en-US" b="1" i="1" dirty="0">
                <a:solidFill>
                  <a:schemeClr val="tx1"/>
                </a:solidFill>
              </a:rPr>
              <a:t>100</a:t>
            </a:r>
            <a:r>
              <a:rPr lang="en-US" dirty="0" smtClean="0"/>
              <a:t> </a:t>
            </a:r>
            <a:r>
              <a:rPr lang="hu-HU" dirty="0" smtClean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&lt;=</a:t>
            </a:r>
            <a:r>
              <a:rPr lang="hu-HU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999</a:t>
            </a:r>
            <a:r>
              <a:rPr lang="hu-HU" dirty="0"/>
              <a:t>)</a:t>
            </a:r>
            <a:r>
              <a:rPr lang="en-US" dirty="0" smtClean="0"/>
              <a:t> </a:t>
            </a:r>
            <a:r>
              <a:rPr lang="hu-HU" dirty="0" smtClean="0"/>
              <a:t> VAGY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&gt;= </a:t>
            </a:r>
            <a:r>
              <a:rPr lang="hu-HU" b="1" i="1" dirty="0">
                <a:solidFill>
                  <a:schemeClr val="tx1"/>
                </a:solidFill>
              </a:rPr>
              <a:t>-999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hu-HU" dirty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/>
              <a:t>&lt;=</a:t>
            </a:r>
            <a:r>
              <a:rPr lang="hu-HU" dirty="0"/>
              <a:t> </a:t>
            </a:r>
            <a:r>
              <a:rPr lang="hu-HU" b="1" i="1" dirty="0">
                <a:solidFill>
                  <a:schemeClr val="tx1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          </a:t>
            </a:r>
            <a:r>
              <a:rPr lang="hu-HU" b="1" dirty="0">
                <a:solidFill>
                  <a:schemeClr val="tx1"/>
                </a:solidFill>
              </a:rPr>
              <a:t>IGAZ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  </a:t>
            </a:r>
            <a:r>
              <a:rPr lang="hu-HU" b="1" i="1" dirty="0" smtClean="0">
                <a:solidFill>
                  <a:schemeClr val="tx1"/>
                </a:solidFill>
              </a:rPr>
              <a:t>maxi</a:t>
            </a:r>
            <a:r>
              <a:rPr lang="hu-HU" dirty="0" smtClean="0"/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  <a:r>
              <a:rPr lang="en-US" dirty="0" smtClean="0"/>
              <a:t>         </a:t>
            </a:r>
            <a:r>
              <a:rPr lang="hu-HU" dirty="0" smtClean="0"/>
              <a:t>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en-US" b="1" i="1" dirty="0"/>
              <a:t> </a:t>
            </a: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smtClean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rgbClr val="FF0000"/>
                </a:solidFill>
              </a:rPr>
              <a:t>ok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IGAZ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</a:t>
            </a:r>
            <a:r>
              <a:rPr lang="hu-HU" dirty="0">
                <a:solidFill>
                  <a:srgbClr val="FF0000"/>
                </a:solidFill>
              </a:rPr>
              <a:t> // </a:t>
            </a:r>
            <a:r>
              <a:rPr lang="hu-HU" i="1" dirty="0" smtClean="0">
                <a:solidFill>
                  <a:srgbClr val="FF0000"/>
                </a:solidFill>
              </a:rPr>
              <a:t>ha volt háromjegyű szám a tömbben</a:t>
            </a:r>
            <a:endParaRPr lang="en-US" i="1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maxi</a:t>
            </a:r>
            <a:r>
              <a:rPr lang="hu-HU" b="1" i="1" dirty="0" smtClean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chemeClr val="tx1"/>
                </a:solidFill>
              </a:rPr>
              <a:t>				</a:t>
            </a:r>
            <a:r>
              <a:rPr lang="hu-HU" dirty="0">
                <a:solidFill>
                  <a:srgbClr val="FF0000"/>
                </a:solidFill>
              </a:rPr>
              <a:t>// </a:t>
            </a:r>
            <a:r>
              <a:rPr lang="hu-HU" i="1" dirty="0">
                <a:solidFill>
                  <a:srgbClr val="FF0000"/>
                </a:solidFill>
              </a:rPr>
              <a:t>akkor kiírjuk a </a:t>
            </a:r>
            <a:r>
              <a:rPr lang="hu-HU" b="1" i="1" dirty="0" smtClean="0">
                <a:solidFill>
                  <a:srgbClr val="FF0000"/>
                </a:solidFill>
              </a:rPr>
              <a:t>maxi</a:t>
            </a:r>
            <a:r>
              <a:rPr lang="hu-HU" i="1" dirty="0" smtClean="0">
                <a:solidFill>
                  <a:srgbClr val="FF0000"/>
                </a:solidFill>
              </a:rPr>
              <a:t>-</a:t>
            </a:r>
            <a:r>
              <a:rPr lang="hu-HU" i="1" dirty="0" err="1" smtClean="0">
                <a:solidFill>
                  <a:srgbClr val="FF0000"/>
                </a:solidFill>
              </a:rPr>
              <a:t>ban</a:t>
            </a:r>
            <a:r>
              <a:rPr lang="hu-HU" i="1" dirty="0" smtClean="0">
                <a:solidFill>
                  <a:srgbClr val="FF0000"/>
                </a:solidFill>
              </a:rPr>
              <a:t> kapott legnagyobbat</a:t>
            </a:r>
            <a:endParaRPr lang="en-US" i="1" dirty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ki </a:t>
            </a:r>
            <a:r>
              <a:rPr lang="hu-HU" b="1" i="1" dirty="0">
                <a:solidFill>
                  <a:schemeClr val="tx1"/>
                </a:solidFill>
              </a:rPr>
              <a:t>0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113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0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f. </a:t>
            </a:r>
            <a:r>
              <a:rPr lang="hu-HU" dirty="0"/>
              <a:t>Legnagyobb/legkisebb </a:t>
            </a:r>
            <a:r>
              <a:rPr lang="hu-HU" dirty="0" smtClean="0"/>
              <a:t>elem </a:t>
            </a:r>
            <a:r>
              <a:rPr lang="hu-HU" dirty="0"/>
              <a:t>megkeresése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8800" y="2217599"/>
            <a:ext cx="9689917" cy="4382898"/>
          </a:xfrm>
        </p:spPr>
        <p:txBody>
          <a:bodyPr>
            <a:normAutofit fontScale="92500" lnSpcReduction="10000"/>
          </a:bodyPr>
          <a:lstStyle/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 smtClean="0">
                <a:solidFill>
                  <a:schemeClr val="tx1"/>
                </a:solidFill>
              </a:rPr>
              <a:t>…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b="1" i="1" dirty="0"/>
              <a:t>           </a:t>
            </a:r>
            <a:r>
              <a:rPr lang="hu-HU" b="1" dirty="0" smtClean="0">
                <a:solidFill>
                  <a:schemeClr val="tx1"/>
                </a:solidFill>
              </a:rPr>
              <a:t>HAMIS					</a:t>
            </a:r>
            <a:endParaRPr lang="hu-HU" b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b="1" i="1" dirty="0">
                <a:solidFill>
                  <a:schemeClr val="tx1"/>
                </a:solidFill>
              </a:rPr>
              <a:t>maxi           -1000</a:t>
            </a:r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			</a:t>
            </a:r>
            <a:r>
              <a:rPr lang="hu-HU" b="1" i="1" dirty="0" smtClean="0">
                <a:solidFill>
                  <a:schemeClr val="tx1"/>
                </a:solidFill>
              </a:rPr>
              <a:t>			</a:t>
            </a:r>
            <a:endParaRPr lang="hu-HU" dirty="0" smtClean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minden </a:t>
            </a:r>
            <a:r>
              <a:rPr lang="hu-HU" b="1" i="1" dirty="0" smtClean="0">
                <a:solidFill>
                  <a:schemeClr val="tx1"/>
                </a:solidFill>
              </a:rPr>
              <a:t>i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hu-HU" b="1" i="1" dirty="0" smtClean="0">
                <a:solidFill>
                  <a:schemeClr val="tx1"/>
                </a:solidFill>
              </a:rPr>
              <a:t>1</a:t>
            </a:r>
            <a:r>
              <a:rPr lang="en-US" b="1" i="1" dirty="0" smtClean="0">
                <a:solidFill>
                  <a:schemeClr val="tx1"/>
                </a:solidFill>
              </a:rPr>
              <a:t>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</a:t>
            </a:r>
            <a:r>
              <a:rPr lang="hu-HU" dirty="0" smtClean="0"/>
              <a:t>ha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 smtClean="0"/>
              <a:t>&gt;= </a:t>
            </a:r>
            <a:r>
              <a:rPr lang="en-US" b="1" i="1" dirty="0">
                <a:solidFill>
                  <a:schemeClr val="tx1"/>
                </a:solidFill>
              </a:rPr>
              <a:t>100</a:t>
            </a:r>
            <a:r>
              <a:rPr lang="en-US" dirty="0" smtClean="0"/>
              <a:t> </a:t>
            </a:r>
            <a:r>
              <a:rPr lang="hu-HU" dirty="0" smtClean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&lt;=</a:t>
            </a:r>
            <a:r>
              <a:rPr lang="hu-HU" dirty="0" smtClean="0"/>
              <a:t> </a:t>
            </a:r>
            <a:r>
              <a:rPr lang="en-US" b="1" i="1" dirty="0">
                <a:solidFill>
                  <a:schemeClr val="tx1"/>
                </a:solidFill>
              </a:rPr>
              <a:t>999</a:t>
            </a:r>
            <a:r>
              <a:rPr lang="hu-HU" dirty="0"/>
              <a:t>)</a:t>
            </a:r>
            <a:r>
              <a:rPr lang="en-US" dirty="0" smtClean="0"/>
              <a:t> </a:t>
            </a:r>
            <a:r>
              <a:rPr lang="hu-HU" dirty="0" smtClean="0"/>
              <a:t> VAGY (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&gt;= </a:t>
            </a:r>
            <a:r>
              <a:rPr lang="hu-HU" b="1" i="1" dirty="0">
                <a:solidFill>
                  <a:schemeClr val="tx1"/>
                </a:solidFill>
              </a:rPr>
              <a:t>-999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hu-HU" dirty="0"/>
              <a:t>ÉS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en-US" dirty="0"/>
              <a:t>&lt;=</a:t>
            </a:r>
            <a:r>
              <a:rPr lang="hu-HU" dirty="0"/>
              <a:t> </a:t>
            </a:r>
            <a:r>
              <a:rPr lang="hu-HU" b="1" i="1" dirty="0">
                <a:solidFill>
                  <a:schemeClr val="tx1"/>
                </a:solidFill>
              </a:rPr>
              <a:t>-100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          </a:t>
            </a:r>
            <a:r>
              <a:rPr lang="hu-HU" b="1" dirty="0">
                <a:solidFill>
                  <a:schemeClr val="tx1"/>
                </a:solidFill>
              </a:rPr>
              <a:t>IGAZ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	</a:t>
            </a:r>
            <a:r>
              <a:rPr lang="en-US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 </a:t>
            </a:r>
            <a:r>
              <a:rPr lang="en-US" dirty="0"/>
              <a:t>&gt;  </a:t>
            </a:r>
            <a:r>
              <a:rPr lang="hu-HU" b="1" i="1" dirty="0" smtClean="0">
                <a:solidFill>
                  <a:schemeClr val="tx1"/>
                </a:solidFill>
              </a:rPr>
              <a:t>maxi</a:t>
            </a:r>
            <a:r>
              <a:rPr lang="hu-HU" dirty="0" smtClean="0"/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b="1" i="1" dirty="0">
                <a:solidFill>
                  <a:schemeClr val="tx1"/>
                </a:solidFill>
              </a:rPr>
              <a:t>maxi</a:t>
            </a:r>
            <a:r>
              <a:rPr lang="en-US" dirty="0" smtClean="0"/>
              <a:t>         </a:t>
            </a:r>
            <a:r>
              <a:rPr lang="hu-HU" dirty="0" smtClean="0"/>
              <a:t> </a:t>
            </a:r>
            <a:r>
              <a:rPr lang="hu-HU" b="1" i="1" dirty="0">
                <a:solidFill>
                  <a:schemeClr val="tx1"/>
                </a:solidFill>
              </a:rPr>
              <a:t>t</a:t>
            </a:r>
            <a:r>
              <a:rPr lang="en-US" b="1" i="1" dirty="0">
                <a:solidFill>
                  <a:schemeClr val="tx1"/>
                </a:solidFill>
              </a:rPr>
              <a:t>[</a:t>
            </a:r>
            <a:r>
              <a:rPr lang="en-US" b="1" i="1" dirty="0" err="1">
                <a:solidFill>
                  <a:schemeClr val="tx1"/>
                </a:solidFill>
              </a:rPr>
              <a:t>i</a:t>
            </a:r>
            <a:r>
              <a:rPr lang="en-US" b="1" i="1" dirty="0">
                <a:solidFill>
                  <a:schemeClr val="tx1"/>
                </a:solidFill>
              </a:rPr>
              <a:t>]</a:t>
            </a:r>
            <a:r>
              <a:rPr lang="en-US" b="1" i="1" dirty="0"/>
              <a:t> </a:t>
            </a: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smtClean="0"/>
              <a:t>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hu-HU" dirty="0" smtClean="0"/>
              <a:t>	</a:t>
            </a:r>
            <a:r>
              <a:rPr lang="en-US" dirty="0" err="1" smtClean="0"/>
              <a:t>ha_vége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 smtClean="0"/>
              <a:t>minden_vége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ha </a:t>
            </a:r>
            <a:r>
              <a:rPr lang="hu-HU" b="1" i="1" dirty="0">
                <a:solidFill>
                  <a:schemeClr val="tx1"/>
                </a:solidFill>
              </a:rPr>
              <a:t>ok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dirty="0">
                <a:solidFill>
                  <a:schemeClr val="tx1"/>
                </a:solidFill>
              </a:rPr>
              <a:t>IGAZ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hu-HU" dirty="0" smtClean="0"/>
              <a:t>		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maxi</a:t>
            </a:r>
            <a:r>
              <a:rPr lang="hu-HU" b="1" i="1" dirty="0" smtClean="0">
                <a:solidFill>
                  <a:schemeClr val="tx1"/>
                </a:solidFill>
              </a:rPr>
              <a:t>					</a:t>
            </a:r>
            <a:endParaRPr lang="en-US" dirty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hu-HU" dirty="0" err="1" smtClean="0"/>
              <a:t>ülönben</a:t>
            </a:r>
            <a:r>
              <a:rPr lang="hu-HU" dirty="0" smtClean="0"/>
              <a:t>					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különben (ha nem volt </a:t>
            </a:r>
            <a:r>
              <a:rPr lang="hu-HU" i="1" dirty="0">
                <a:solidFill>
                  <a:srgbClr val="FF0000"/>
                </a:solidFill>
              </a:rPr>
              <a:t>háromjegyű szám a </a:t>
            </a:r>
            <a:r>
              <a:rPr lang="hu-HU" i="1" dirty="0" smtClean="0">
                <a:solidFill>
                  <a:srgbClr val="FF0000"/>
                </a:solidFill>
              </a:rPr>
              <a:t>tömbben)</a:t>
            </a:r>
            <a:endParaRPr lang="hu-HU" i="1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	</a:t>
            </a:r>
            <a:r>
              <a:rPr lang="hu-HU" dirty="0">
                <a:solidFill>
                  <a:srgbClr val="FF0000"/>
                </a:solidFill>
              </a:rPr>
              <a:t>ki </a:t>
            </a:r>
            <a:r>
              <a:rPr lang="hu-HU" b="1" i="1" dirty="0" smtClean="0">
                <a:solidFill>
                  <a:srgbClr val="FF0000"/>
                </a:solidFill>
              </a:rPr>
              <a:t>0</a:t>
            </a:r>
            <a:r>
              <a:rPr lang="hu-HU" b="1" i="1" dirty="0" smtClean="0">
                <a:solidFill>
                  <a:schemeClr val="tx1"/>
                </a:solidFill>
              </a:rPr>
              <a:t>					</a:t>
            </a:r>
            <a:r>
              <a:rPr lang="hu-HU" dirty="0">
                <a:solidFill>
                  <a:srgbClr val="FF0000"/>
                </a:solidFill>
              </a:rPr>
              <a:t> // </a:t>
            </a:r>
            <a:r>
              <a:rPr lang="hu-HU" i="1" dirty="0">
                <a:solidFill>
                  <a:srgbClr val="FF0000"/>
                </a:solidFill>
              </a:rPr>
              <a:t>akkor </a:t>
            </a:r>
            <a:r>
              <a:rPr lang="hu-HU" b="1" i="1" dirty="0" smtClean="0">
                <a:solidFill>
                  <a:srgbClr val="FF0000"/>
                </a:solidFill>
              </a:rPr>
              <a:t>0</a:t>
            </a:r>
            <a:r>
              <a:rPr lang="hu-HU" i="1" dirty="0" smtClean="0">
                <a:solidFill>
                  <a:srgbClr val="FF0000"/>
                </a:solidFill>
              </a:rPr>
              <a:t>-t írunk ki</a:t>
            </a:r>
            <a:endParaRPr lang="hu-HU" b="1" i="1" dirty="0">
              <a:solidFill>
                <a:schemeClr val="tx1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err="1"/>
              <a:t>ha_vége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i="1" dirty="0"/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032239" y="369438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2359577" y="29113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2170391" y="267488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736431" y="421990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9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Válogatás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6180" y="1912884"/>
            <a:ext cx="9411205" cy="4625930"/>
          </a:xfrm>
        </p:spPr>
        <p:txBody>
          <a:bodyPr>
            <a:normAutofit/>
          </a:bodyPr>
          <a:lstStyle/>
          <a:p>
            <a:pPr marL="452438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7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Válogatás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6180" y="1912884"/>
            <a:ext cx="9411205" cy="4625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b="1" dirty="0" smtClean="0"/>
              <a:t>Művelet:</a:t>
            </a:r>
          </a:p>
          <a:p>
            <a:pPr marL="452438" indent="0">
              <a:buNone/>
            </a:pPr>
            <a:r>
              <a:rPr lang="hu-HU" dirty="0" smtClean="0"/>
              <a:t>1. </a:t>
            </a:r>
            <a:r>
              <a:rPr lang="en-US" dirty="0" err="1" smtClean="0"/>
              <a:t>Rendszerint</a:t>
            </a:r>
            <a:r>
              <a:rPr lang="en-US" dirty="0" smtClean="0"/>
              <a:t>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bemeneti</a:t>
            </a:r>
            <a:r>
              <a:rPr lang="en-US" dirty="0"/>
              <a:t> </a:t>
            </a:r>
            <a:r>
              <a:rPr lang="en-US" dirty="0" err="1" smtClean="0"/>
              <a:t>adatsorb</a:t>
            </a:r>
            <a:r>
              <a:rPr lang="hu-HU" dirty="0" smtClean="0"/>
              <a:t>ól </a:t>
            </a:r>
            <a:r>
              <a:rPr lang="en-US" dirty="0" err="1"/>
              <a:t>kell</a:t>
            </a:r>
            <a:r>
              <a:rPr lang="en-US" dirty="0"/>
              <a:t> </a:t>
            </a:r>
            <a:r>
              <a:rPr lang="hu-HU" dirty="0" smtClean="0">
                <a:solidFill>
                  <a:srgbClr val="FF0000"/>
                </a:solidFill>
              </a:rPr>
              <a:t>kiválogatni </a:t>
            </a:r>
            <a:r>
              <a:rPr lang="hu-HU" dirty="0">
                <a:solidFill>
                  <a:srgbClr val="FF0000"/>
                </a:solidFill>
              </a:rPr>
              <a:t>és kiírni</a:t>
            </a:r>
            <a:r>
              <a:rPr lang="hu-HU" dirty="0"/>
              <a:t> </a:t>
            </a:r>
            <a:r>
              <a:rPr lang="hu-HU" dirty="0" smtClean="0"/>
              <a:t>adott </a:t>
            </a:r>
            <a:r>
              <a:rPr lang="hu-HU" dirty="0"/>
              <a:t>tulajdonsággal rendelkező </a:t>
            </a:r>
            <a:r>
              <a:rPr lang="hu-HU" dirty="0" smtClean="0"/>
              <a:t>elemeket.</a:t>
            </a:r>
            <a:endParaRPr lang="hu-HU" dirty="0"/>
          </a:p>
          <a:p>
            <a:pPr marL="0" indent="0">
              <a:buNone/>
            </a:pPr>
            <a:r>
              <a:rPr lang="hu-HU" sz="1900" b="1" dirty="0" smtClean="0"/>
              <a:t>A </a:t>
            </a:r>
            <a:r>
              <a:rPr lang="hu-HU" sz="1900" b="1" dirty="0"/>
              <a:t>megoldás menete: </a:t>
            </a:r>
          </a:p>
          <a:p>
            <a:pPr marL="452438" indent="0">
              <a:buNone/>
            </a:pPr>
            <a:r>
              <a:rPr lang="hu-HU" dirty="0" smtClean="0"/>
              <a:t>1. </a:t>
            </a:r>
            <a:r>
              <a:rPr lang="hu-HU" dirty="0"/>
              <a:t>Bejárjuk a tömb összes elemét és </a:t>
            </a:r>
            <a:r>
              <a:rPr lang="hu-HU" dirty="0" smtClean="0"/>
              <a:t>rendre kiírjuk </a:t>
            </a:r>
            <a:r>
              <a:rPr lang="hu-HU" dirty="0"/>
              <a:t>az adott tulajdonságú elemeket</a:t>
            </a:r>
            <a:r>
              <a:rPr lang="hu-HU" dirty="0" smtClean="0"/>
              <a:t>.</a:t>
            </a:r>
            <a:endParaRPr lang="en-US" dirty="0"/>
          </a:p>
          <a:p>
            <a:pPr marL="2868613" indent="0">
              <a:buNone/>
            </a:pPr>
            <a:r>
              <a:rPr lang="hu-HU" dirty="0"/>
              <a:t>minden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gezd</a:t>
            </a:r>
            <a:endParaRPr lang="en-US" dirty="0"/>
          </a:p>
          <a:p>
            <a:pPr marL="2868613" indent="0">
              <a:buNone/>
            </a:pPr>
            <a:r>
              <a:rPr lang="en-US" dirty="0"/>
              <a:t>      </a:t>
            </a:r>
            <a:r>
              <a:rPr lang="hu-HU" dirty="0"/>
              <a:t>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dirty="0" err="1" smtClean="0">
                <a:solidFill>
                  <a:srgbClr val="FF0000"/>
                </a:solidFill>
              </a:rPr>
              <a:t>megfelel</a:t>
            </a:r>
            <a:r>
              <a:rPr lang="hu-HU" dirty="0">
                <a:solidFill>
                  <a:srgbClr val="FF0000"/>
                </a:solidFill>
              </a:rPr>
              <a:t>ő tulajdonságú </a:t>
            </a:r>
            <a:r>
              <a:rPr lang="hu-HU" dirty="0"/>
              <a:t>akkor        </a:t>
            </a:r>
          </a:p>
          <a:p>
            <a:pPr marL="2868613" indent="0">
              <a:buNone/>
            </a:pPr>
            <a:r>
              <a:rPr lang="hu-HU" dirty="0"/>
              <a:t>		ki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</a:p>
          <a:p>
            <a:pPr marL="2868613" indent="0">
              <a:buNone/>
            </a:pPr>
            <a:r>
              <a:rPr lang="en-US" dirty="0"/>
              <a:t>     </a:t>
            </a:r>
            <a:r>
              <a:rPr lang="hu-HU" dirty="0"/>
              <a:t> </a:t>
            </a:r>
            <a:r>
              <a:rPr lang="hu-HU" dirty="0" err="1"/>
              <a:t>ha_vége</a:t>
            </a:r>
            <a:endParaRPr lang="hu-HU" dirty="0"/>
          </a:p>
          <a:p>
            <a:pPr marL="2868613" indent="0">
              <a:buNone/>
            </a:pPr>
            <a:r>
              <a:rPr lang="hu-HU" dirty="0" err="1"/>
              <a:t>minden_vége</a:t>
            </a:r>
            <a:endParaRPr lang="en-US" dirty="0"/>
          </a:p>
          <a:p>
            <a:pPr marL="452438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76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Válogatás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6180" y="1912884"/>
            <a:ext cx="11051627" cy="46259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900" b="1" dirty="0" smtClean="0"/>
              <a:t>Művelet:</a:t>
            </a:r>
            <a:endParaRPr lang="hu-HU" dirty="0"/>
          </a:p>
          <a:p>
            <a:pPr marL="452438" indent="0">
              <a:buNone/>
            </a:pPr>
            <a:r>
              <a:rPr lang="hu-HU" dirty="0" smtClean="0"/>
              <a:t>2. Ide </a:t>
            </a:r>
            <a:r>
              <a:rPr lang="hu-HU" dirty="0"/>
              <a:t>tartoznak azok a </a:t>
            </a:r>
            <a:r>
              <a:rPr lang="hu-HU" dirty="0" smtClean="0"/>
              <a:t>feladatok is, </a:t>
            </a:r>
            <a:r>
              <a:rPr lang="hu-HU" dirty="0"/>
              <a:t>amelyek a kért tulajdonságú elemeket egy </a:t>
            </a:r>
            <a:r>
              <a:rPr lang="hu-HU" dirty="0">
                <a:solidFill>
                  <a:srgbClr val="FF0000"/>
                </a:solidFill>
              </a:rPr>
              <a:t>új tömbbe </a:t>
            </a:r>
            <a:r>
              <a:rPr lang="hu-HU" dirty="0"/>
              <a:t>válogatják át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sz="1900" b="1" dirty="0"/>
              <a:t>A megoldás menete: </a:t>
            </a:r>
          </a:p>
          <a:p>
            <a:pPr marL="452438" indent="0">
              <a:buNone/>
            </a:pPr>
            <a:r>
              <a:rPr lang="hu-HU" dirty="0" smtClean="0"/>
              <a:t>2. </a:t>
            </a:r>
            <a:r>
              <a:rPr lang="hu-HU" dirty="0"/>
              <a:t>Bejárjuk a tömb összes elemét</a:t>
            </a:r>
            <a:r>
              <a:rPr lang="en-US" dirty="0"/>
              <a:t>, </a:t>
            </a:r>
            <a:r>
              <a:rPr lang="hu-HU" dirty="0" smtClean="0"/>
              <a:t>és</a:t>
            </a:r>
            <a:r>
              <a:rPr lang="en-US" dirty="0" smtClean="0"/>
              <a:t> a</a:t>
            </a:r>
            <a:r>
              <a:rPr lang="hu-HU" dirty="0" smtClean="0"/>
              <a:t> megfelelő</a:t>
            </a:r>
            <a:r>
              <a:rPr lang="en-US" dirty="0" smtClean="0"/>
              <a:t> </a:t>
            </a:r>
            <a:r>
              <a:rPr lang="en-US" dirty="0" err="1"/>
              <a:t>tulajdon</a:t>
            </a:r>
            <a:r>
              <a:rPr lang="hu-HU" dirty="0" err="1"/>
              <a:t>ságú</a:t>
            </a:r>
            <a:r>
              <a:rPr lang="hu-HU" dirty="0"/>
              <a:t> elemeket egyenként átmásoljuk egy új tömbbe, amelynek elemeit egy számlálóval számoljuk</a:t>
            </a:r>
            <a:r>
              <a:rPr lang="hu-HU" dirty="0" smtClean="0"/>
              <a:t>.</a:t>
            </a:r>
            <a:endParaRPr lang="hu-HU" dirty="0"/>
          </a:p>
          <a:p>
            <a:pPr marL="2868613" indent="0">
              <a:buNone/>
            </a:pPr>
            <a:r>
              <a:rPr lang="en-US" b="1" i="1" dirty="0"/>
              <a:t>k</a:t>
            </a:r>
            <a:r>
              <a:rPr lang="hu-HU" b="1" i="1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        </a:t>
            </a:r>
            <a:r>
              <a:rPr lang="hu-HU" b="1" i="1" dirty="0"/>
              <a:t>0</a:t>
            </a:r>
          </a:p>
          <a:p>
            <a:pPr marL="2868613" indent="0">
              <a:buNone/>
            </a:pPr>
            <a:r>
              <a:rPr lang="hu-HU" dirty="0"/>
              <a:t>minden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gezd</a:t>
            </a:r>
            <a:endParaRPr lang="en-US" dirty="0"/>
          </a:p>
          <a:p>
            <a:pPr marL="2868613" indent="0">
              <a:buNone/>
            </a:pPr>
            <a:r>
              <a:rPr lang="en-US" dirty="0"/>
              <a:t>      </a:t>
            </a:r>
            <a:r>
              <a:rPr lang="hu-HU" dirty="0"/>
              <a:t>ha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</a:t>
            </a:r>
            <a:r>
              <a:rPr lang="en-US" dirty="0" err="1" smtClean="0">
                <a:solidFill>
                  <a:srgbClr val="FF0000"/>
                </a:solidFill>
              </a:rPr>
              <a:t>megfelel</a:t>
            </a:r>
            <a:r>
              <a:rPr lang="hu-HU" dirty="0">
                <a:solidFill>
                  <a:srgbClr val="FF0000"/>
                </a:solidFill>
              </a:rPr>
              <a:t>ő tulajdonságú </a:t>
            </a:r>
            <a:r>
              <a:rPr lang="hu-HU" dirty="0"/>
              <a:t>akkor </a:t>
            </a:r>
          </a:p>
          <a:p>
            <a:pPr marL="2868613" indent="0">
              <a:buNone/>
            </a:pPr>
            <a:r>
              <a:rPr lang="hu-HU" dirty="0"/>
              <a:t>              </a:t>
            </a:r>
            <a:r>
              <a:rPr lang="hu-HU" b="1" i="1" dirty="0"/>
              <a:t>k</a:t>
            </a:r>
            <a:r>
              <a:rPr lang="hu-HU" dirty="0"/>
              <a:t>          </a:t>
            </a:r>
            <a:r>
              <a:rPr lang="hu-HU" b="1" i="1" dirty="0" err="1"/>
              <a:t>k</a:t>
            </a:r>
            <a:r>
              <a:rPr lang="hu-HU" dirty="0"/>
              <a:t> +1</a:t>
            </a:r>
          </a:p>
          <a:p>
            <a:pPr marL="2868613" indent="0">
              <a:buNone/>
            </a:pPr>
            <a:r>
              <a:rPr lang="hu-HU" b="1" i="1" dirty="0"/>
              <a:t>             a</a:t>
            </a:r>
            <a:r>
              <a:rPr lang="en-US" b="1" i="1" dirty="0"/>
              <a:t>[k]         </a:t>
            </a:r>
            <a:r>
              <a:rPr lang="hu-HU" b="1" i="1" dirty="0"/>
              <a:t>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  </a:t>
            </a:r>
          </a:p>
          <a:p>
            <a:pPr marL="2868613" indent="0">
              <a:buNone/>
            </a:pPr>
            <a:r>
              <a:rPr lang="en-US" dirty="0"/>
              <a:t>   </a:t>
            </a:r>
            <a:r>
              <a:rPr lang="hu-HU" dirty="0" smtClean="0"/>
              <a:t>	  </a:t>
            </a:r>
            <a:r>
              <a:rPr lang="hu-HU" dirty="0" err="1" smtClean="0"/>
              <a:t>ha_vége</a:t>
            </a:r>
            <a:endParaRPr lang="en-US" dirty="0"/>
          </a:p>
          <a:p>
            <a:pPr marL="2868613" indent="0">
              <a:buNone/>
            </a:pPr>
            <a:r>
              <a:rPr lang="hu-HU" dirty="0" err="1" smtClean="0"/>
              <a:t>minden_vége</a:t>
            </a:r>
            <a:r>
              <a:rPr lang="hu-HU" dirty="0" smtClean="0"/>
              <a:t>	</a:t>
            </a:r>
            <a:endParaRPr lang="en-US" dirty="0"/>
          </a:p>
          <a:p>
            <a:pPr marL="452438" indent="0">
              <a:buNone/>
            </a:pP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 flipH="1">
            <a:off x="3662857" y="408326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>
            <a:off x="4650830" y="5207876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4840016" y="558624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9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1021" y="2390689"/>
            <a:ext cx="9753600" cy="3190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Feladat</a:t>
            </a:r>
            <a:r>
              <a:rPr lang="hu-H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marL="357188" indent="0" algn="just">
              <a:buNone/>
            </a:pPr>
            <a:r>
              <a:rPr lang="hu-HU" dirty="0" smtClean="0"/>
              <a:t>A</a:t>
            </a:r>
            <a:r>
              <a:rPr lang="en-US" dirty="0" err="1" smtClean="0"/>
              <a:t>dott</a:t>
            </a:r>
            <a:r>
              <a:rPr lang="en-US" dirty="0" smtClean="0"/>
              <a:t> </a:t>
            </a:r>
            <a:r>
              <a:rPr lang="hu-HU" dirty="0" smtClean="0"/>
              <a:t>egy </a:t>
            </a:r>
            <a:r>
              <a:rPr lang="hu-HU" b="1" dirty="0"/>
              <a:t>n </a:t>
            </a:r>
            <a:r>
              <a:rPr lang="hu-HU" dirty="0"/>
              <a:t>(</a:t>
            </a:r>
            <a:r>
              <a:rPr lang="hu-HU" b="1" dirty="0"/>
              <a:t>0&lt;n&lt;1000</a:t>
            </a:r>
            <a:r>
              <a:rPr lang="hu-HU" dirty="0"/>
              <a:t>) természetes szám </a:t>
            </a:r>
            <a:r>
              <a:rPr lang="hu-HU" dirty="0" smtClean="0"/>
              <a:t>és egy </a:t>
            </a:r>
            <a:r>
              <a:rPr lang="hu-HU" b="1" dirty="0" smtClean="0"/>
              <a:t>n </a:t>
            </a:r>
            <a:r>
              <a:rPr lang="hu-HU" dirty="0" smtClean="0"/>
              <a:t>elemű, </a:t>
            </a:r>
            <a:r>
              <a:rPr lang="hu-HU" dirty="0"/>
              <a:t>legfeljebb </a:t>
            </a:r>
            <a:r>
              <a:rPr lang="hu-HU" b="1" dirty="0"/>
              <a:t>9 </a:t>
            </a:r>
            <a:r>
              <a:rPr lang="hu-HU" dirty="0"/>
              <a:t>számjegyből álló természetes </a:t>
            </a:r>
            <a:r>
              <a:rPr lang="hu-HU" dirty="0" smtClean="0"/>
              <a:t>számokat tartalmazó egydimenziós tömb. </a:t>
            </a:r>
          </a:p>
          <a:p>
            <a:pPr marL="357188" indent="0" algn="just">
              <a:buNone/>
            </a:pPr>
            <a:r>
              <a:rPr lang="hu-HU" dirty="0" smtClean="0"/>
              <a:t>Írj programot</a:t>
            </a:r>
            <a:r>
              <a:rPr lang="hu-HU" dirty="0"/>
              <a:t>, amely beolvassa </a:t>
            </a:r>
            <a:r>
              <a:rPr lang="hu-HU" dirty="0" smtClean="0"/>
              <a:t>a tömböt, </a:t>
            </a:r>
            <a:r>
              <a:rPr lang="hu-HU" dirty="0"/>
              <a:t>majd a képernyőre kiírja egy-egy szóközzel elválasztva </a:t>
            </a:r>
            <a:r>
              <a:rPr lang="hu-HU" dirty="0" smtClean="0"/>
              <a:t>azokat a tömbelemeket, </a:t>
            </a:r>
            <a:r>
              <a:rPr lang="hu-HU" dirty="0"/>
              <a:t>amelyeknek első és utolsó számjegye ugyanaz. </a:t>
            </a:r>
            <a:endParaRPr lang="hu-HU" dirty="0" smtClean="0"/>
          </a:p>
          <a:p>
            <a:pPr marL="357188" indent="0" algn="just">
              <a:buNone/>
            </a:pPr>
            <a:r>
              <a:rPr lang="hu-HU" b="1" dirty="0" smtClean="0"/>
              <a:t>Példa</a:t>
            </a:r>
            <a:r>
              <a:rPr lang="hu-HU" b="1" dirty="0"/>
              <a:t>: </a:t>
            </a:r>
            <a:r>
              <a:rPr lang="hu-HU" dirty="0" smtClean="0"/>
              <a:t>ha </a:t>
            </a:r>
            <a:r>
              <a:rPr lang="hu-HU" b="1" dirty="0" smtClean="0"/>
              <a:t>n</a:t>
            </a:r>
            <a:r>
              <a:rPr lang="en-US" b="1" dirty="0" smtClean="0"/>
              <a:t>=9</a:t>
            </a:r>
            <a:r>
              <a:rPr lang="hu-HU" b="1" dirty="0" smtClean="0"/>
              <a:t> </a:t>
            </a:r>
            <a:r>
              <a:rPr lang="hu-HU" dirty="0" smtClean="0"/>
              <a:t>és a tömb: </a:t>
            </a:r>
            <a:r>
              <a:rPr lang="hu-HU" b="1" u="sng" dirty="0"/>
              <a:t>55</a:t>
            </a:r>
            <a:r>
              <a:rPr lang="hu-HU" b="1" dirty="0"/>
              <a:t> 107 </a:t>
            </a:r>
            <a:r>
              <a:rPr lang="hu-HU" b="1" u="sng" dirty="0"/>
              <a:t>3</a:t>
            </a:r>
            <a:r>
              <a:rPr lang="hu-HU" b="1" dirty="0"/>
              <a:t> </a:t>
            </a:r>
            <a:r>
              <a:rPr lang="hu-HU" b="1" u="sng" dirty="0"/>
              <a:t>101</a:t>
            </a:r>
            <a:r>
              <a:rPr lang="hu-HU" b="1" dirty="0"/>
              <a:t> 92 </a:t>
            </a:r>
            <a:r>
              <a:rPr lang="hu-HU" b="1" u="sng" dirty="0"/>
              <a:t>7</a:t>
            </a:r>
            <a:r>
              <a:rPr lang="hu-HU" b="1" dirty="0"/>
              <a:t> 208 </a:t>
            </a:r>
            <a:r>
              <a:rPr lang="hu-HU" b="1" u="sng" dirty="0"/>
              <a:t>2782</a:t>
            </a:r>
            <a:r>
              <a:rPr lang="hu-HU" b="1" dirty="0"/>
              <a:t> </a:t>
            </a:r>
            <a:r>
              <a:rPr lang="hu-HU" b="1" dirty="0" smtClean="0"/>
              <a:t>80</a:t>
            </a:r>
            <a:r>
              <a:rPr lang="hu-HU" dirty="0" smtClean="0"/>
              <a:t>, a </a:t>
            </a:r>
            <a:r>
              <a:rPr lang="hu-HU" dirty="0"/>
              <a:t>képernyőre kiírt értékek</a:t>
            </a:r>
            <a:r>
              <a:rPr lang="hu-HU" b="1" dirty="0"/>
              <a:t>:  </a:t>
            </a:r>
            <a:r>
              <a:rPr lang="hu-HU" b="1" dirty="0" smtClean="0"/>
              <a:t>		   55 </a:t>
            </a:r>
            <a:r>
              <a:rPr lang="hu-HU" b="1" dirty="0"/>
              <a:t>3 101 7</a:t>
            </a:r>
            <a:r>
              <a:rPr lang="hu-HU" dirty="0"/>
              <a:t>  </a:t>
            </a:r>
            <a:r>
              <a:rPr lang="hu-HU" b="1" dirty="0" smtClean="0"/>
              <a:t>2782</a:t>
            </a:r>
            <a:endParaRPr lang="hu-HU" dirty="0"/>
          </a:p>
          <a:p>
            <a:pPr marL="0" indent="0" algn="r">
              <a:buNone/>
            </a:pPr>
            <a:r>
              <a:rPr lang="hu-HU" sz="2400" dirty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hu-HU" b="1" i="1" dirty="0"/>
              <a:t>Érettségi tétel, 2009</a:t>
            </a:r>
            <a:r>
              <a:rPr lang="hu-HU" sz="2400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Válogatás – mintafeladat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58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621" y="666413"/>
            <a:ext cx="9267182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Ellenőrzés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414" y="2259724"/>
            <a:ext cx="11529847" cy="4466898"/>
          </a:xfrm>
        </p:spPr>
        <p:txBody>
          <a:bodyPr>
            <a:normAutofit/>
          </a:bodyPr>
          <a:lstStyle/>
          <a:p>
            <a:pPr marL="987425" indent="0">
              <a:buNone/>
            </a:pPr>
            <a:endParaRPr lang="en-US" dirty="0"/>
          </a:p>
          <a:p>
            <a:pPr marL="452438" indent="0">
              <a:buNone/>
            </a:pPr>
            <a:endParaRPr lang="hu-HU" dirty="0" smtClean="0"/>
          </a:p>
          <a:p>
            <a:pPr marL="714375" indent="0">
              <a:buNone/>
            </a:pP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715108" y="2018392"/>
            <a:ext cx="9343292" cy="462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24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415" y="2070539"/>
            <a:ext cx="11529848" cy="4635061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hu-HU" b="1" dirty="0" smtClean="0"/>
              <a:t>A javasolt megoldás menete:</a:t>
            </a:r>
          </a:p>
          <a:p>
            <a:pPr marL="357188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dirty="0" smtClean="0"/>
              <a:t>Feltöltjük a </a:t>
            </a:r>
            <a:r>
              <a:rPr lang="hu-HU" dirty="0"/>
              <a:t>tömb elemeit</a:t>
            </a:r>
            <a:r>
              <a:rPr lang="hu-HU" dirty="0" smtClean="0"/>
              <a:t>.</a:t>
            </a:r>
          </a:p>
          <a:p>
            <a:pPr marL="357188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dirty="0" smtClean="0"/>
              <a:t>Bejárjuk a tömb elemeit és mindegyik elem esetében meghatározzuk az </a:t>
            </a:r>
            <a:r>
              <a:rPr lang="hu-HU" dirty="0" smtClean="0">
                <a:solidFill>
                  <a:srgbClr val="FF0000"/>
                </a:solidFill>
              </a:rPr>
              <a:t>első</a:t>
            </a:r>
            <a:r>
              <a:rPr lang="hu-HU" dirty="0" smtClean="0"/>
              <a:t> és az </a:t>
            </a:r>
            <a:r>
              <a:rPr lang="hu-HU" dirty="0" smtClean="0">
                <a:solidFill>
                  <a:srgbClr val="FF0000"/>
                </a:solidFill>
              </a:rPr>
              <a:t>utolsó számjegyét</a:t>
            </a:r>
            <a:r>
              <a:rPr lang="hu-HU" dirty="0" smtClean="0"/>
              <a:t>.</a:t>
            </a:r>
          </a:p>
          <a:p>
            <a:pPr marL="3571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Mivel a tömbelem első számjegyének meghatározásához számjegyeire kell bontanunk a számot, ezért ajánlott előbb </a:t>
            </a:r>
            <a:r>
              <a:rPr lang="hu-HU" dirty="0" smtClean="0">
                <a:solidFill>
                  <a:srgbClr val="FF0000"/>
                </a:solidFill>
              </a:rPr>
              <a:t>másolatot</a:t>
            </a:r>
            <a:r>
              <a:rPr lang="hu-HU" dirty="0" smtClean="0"/>
              <a:t> készíteni róla.</a:t>
            </a:r>
            <a:endParaRPr lang="en-US" dirty="0" smtClean="0"/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200000"/>
              </a:lnSpc>
              <a:spcAft>
                <a:spcPts val="1200"/>
              </a:spcAft>
              <a:buNone/>
            </a:pPr>
            <a:r>
              <a:rPr lang="hu-HU" b="1" u="sng" dirty="0"/>
              <a:t>Megjegyzés:</a:t>
            </a:r>
          </a:p>
          <a:p>
            <a:pPr marL="0" indent="0" defTabSz="357188">
              <a:buNone/>
            </a:pPr>
            <a:r>
              <a:rPr lang="hu-HU" dirty="0"/>
              <a:t>	A továbbiakban csak a feladat megoldásának algoritmusát adjuk meg! A tömb feltöltésétől és elemeinek kiírásától eltekintünk.</a:t>
            </a:r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2195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>
                <a:solidFill>
                  <a:srgbClr val="FF0000"/>
                </a:solidFill>
              </a:rPr>
              <a:t>i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b="1" i="1" dirty="0">
                <a:solidFill>
                  <a:srgbClr val="FF0000"/>
                </a:solidFill>
              </a:rPr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en-US" i="1" dirty="0" smtClean="0">
                <a:solidFill>
                  <a:srgbClr val="FF0000"/>
                </a:solidFill>
              </a:rPr>
              <a:t>// rend</a:t>
            </a:r>
            <a:r>
              <a:rPr lang="hu-HU" i="1" dirty="0" smtClean="0">
                <a:solidFill>
                  <a:srgbClr val="FF0000"/>
                </a:solidFill>
              </a:rPr>
              <a:t>re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bej</a:t>
            </a:r>
            <a:r>
              <a:rPr lang="hu-HU" i="1" dirty="0" smtClean="0">
                <a:solidFill>
                  <a:srgbClr val="FF0000"/>
                </a:solidFill>
              </a:rPr>
              <a:t>á</a:t>
            </a:r>
            <a:r>
              <a:rPr lang="en-US" i="1" dirty="0" err="1" smtClean="0">
                <a:solidFill>
                  <a:srgbClr val="FF0000"/>
                </a:solidFill>
              </a:rPr>
              <a:t>rjuk</a:t>
            </a:r>
            <a:r>
              <a:rPr lang="en-US" i="1" dirty="0" smtClean="0">
                <a:solidFill>
                  <a:srgbClr val="FF0000"/>
                </a:solidFill>
              </a:rPr>
              <a:t> a t</a:t>
            </a:r>
            <a:r>
              <a:rPr lang="hu-HU" i="1" dirty="0" smtClean="0">
                <a:solidFill>
                  <a:srgbClr val="FF0000"/>
                </a:solidFill>
              </a:rPr>
              <a:t>ö</a:t>
            </a:r>
            <a:r>
              <a:rPr lang="en-US" i="1" dirty="0" err="1" smtClean="0">
                <a:solidFill>
                  <a:srgbClr val="FF0000"/>
                </a:solidFill>
              </a:rPr>
              <a:t>mb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ö</a:t>
            </a:r>
            <a:r>
              <a:rPr lang="en-US" i="1" dirty="0" err="1" smtClean="0">
                <a:solidFill>
                  <a:srgbClr val="FF0000"/>
                </a:solidFill>
              </a:rPr>
              <a:t>sszes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elem</a:t>
            </a:r>
            <a:r>
              <a:rPr lang="hu-HU" i="1" dirty="0" smtClean="0">
                <a:solidFill>
                  <a:srgbClr val="FF0000"/>
                </a:solidFill>
              </a:rPr>
              <a:t>é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endParaRPr lang="en-US" i="1" dirty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hu-HU" b="1" i="1" dirty="0" err="1" smtClean="0"/>
              <a:t>uszj</a:t>
            </a:r>
            <a:r>
              <a:rPr lang="hu-HU" dirty="0" smtClean="0"/>
              <a:t> 	</a:t>
            </a:r>
            <a:r>
              <a:rPr lang="en-US" dirty="0" smtClean="0"/>
              <a:t>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</a:t>
            </a:r>
            <a:r>
              <a:rPr lang="en-US" dirty="0" smtClean="0"/>
              <a:t>% 10</a:t>
            </a:r>
            <a:r>
              <a:rPr lang="hu-HU" dirty="0" smtClean="0"/>
              <a:t>				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en-US" dirty="0"/>
              <a:t>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en-US" dirty="0" smtClean="0"/>
              <a:t>						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hu-HU" dirty="0" smtClean="0"/>
              <a:t>	</a:t>
            </a:r>
            <a:r>
              <a:rPr lang="en-US" dirty="0" err="1" smtClean="0"/>
              <a:t>amíg</a:t>
            </a:r>
            <a:r>
              <a:rPr lang="hu-HU" dirty="0" smtClean="0"/>
              <a:t> </a:t>
            </a:r>
            <a:r>
              <a:rPr lang="en-US" dirty="0" smtClean="0"/>
              <a:t> </a:t>
            </a:r>
            <a:r>
              <a:rPr lang="en-US" b="1" i="1" dirty="0" smtClean="0"/>
              <a:t>mas</a:t>
            </a:r>
            <a:r>
              <a:rPr lang="en-US" dirty="0" smtClean="0"/>
              <a:t> &gt; </a:t>
            </a:r>
            <a:r>
              <a:rPr lang="en-US" b="1" i="1" dirty="0" smtClean="0"/>
              <a:t>9</a:t>
            </a:r>
            <a:r>
              <a:rPr lang="en-US" dirty="0" smtClean="0"/>
              <a:t>   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 smtClean="0"/>
              <a:t> 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</a:t>
            </a:r>
            <a:r>
              <a:rPr lang="hu-HU" dirty="0" smtClean="0"/>
              <a:t>      		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en-US" dirty="0" smtClean="0"/>
              <a:t>[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en-US" dirty="0" smtClean="0"/>
              <a:t>/</a:t>
            </a:r>
            <a:r>
              <a:rPr lang="hu-HU" b="1" i="1" dirty="0" smtClean="0"/>
              <a:t>10</a:t>
            </a:r>
            <a:r>
              <a:rPr lang="en-US" dirty="0" smtClean="0"/>
              <a:t>]</a:t>
            </a:r>
            <a:r>
              <a:rPr lang="hu-HU" dirty="0" smtClean="0"/>
              <a:t>		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amíg_vége</a:t>
            </a:r>
            <a:r>
              <a:rPr lang="hu-HU" dirty="0" smtClean="0"/>
              <a:t> 				 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dirty="0" err="1"/>
              <a:t>uszj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mas</a:t>
            </a:r>
            <a:r>
              <a:rPr lang="en-US" dirty="0"/>
              <a:t> </a:t>
            </a:r>
            <a:r>
              <a:rPr lang="hu-HU" dirty="0"/>
              <a:t>akkor 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907629" y="284304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907629" y="312682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286001" y="373642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2188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gezd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hu-HU" b="1" i="1" dirty="0" err="1" smtClean="0">
                <a:solidFill>
                  <a:srgbClr val="FF0000"/>
                </a:solidFill>
              </a:rPr>
              <a:t>uszj</a:t>
            </a:r>
            <a:r>
              <a:rPr lang="hu-HU" dirty="0" smtClean="0">
                <a:solidFill>
                  <a:srgbClr val="FF0000"/>
                </a:solidFill>
              </a:rPr>
              <a:t> 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t</a:t>
            </a:r>
            <a:r>
              <a:rPr lang="en-US" b="1" i="1" dirty="0" smtClean="0">
                <a:solidFill>
                  <a:srgbClr val="FF0000"/>
                </a:solidFill>
              </a:rPr>
              <a:t>[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] </a:t>
            </a:r>
            <a:r>
              <a:rPr lang="en-US" dirty="0" smtClean="0">
                <a:solidFill>
                  <a:srgbClr val="FF0000"/>
                </a:solidFill>
              </a:rPr>
              <a:t>% 10</a:t>
            </a:r>
            <a:r>
              <a:rPr lang="hu-HU" dirty="0" smtClean="0"/>
              <a:t>					</a:t>
            </a:r>
            <a:r>
              <a:rPr lang="hu-HU" i="1" dirty="0" smtClean="0">
                <a:solidFill>
                  <a:srgbClr val="FF0000"/>
                </a:solidFill>
              </a:rPr>
              <a:t>// meghatározzuk a tömbelem utolsó számjegyét</a:t>
            </a:r>
            <a:r>
              <a:rPr lang="hu-HU" dirty="0" smtClean="0"/>
              <a:t>	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en-US" dirty="0"/>
              <a:t>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en-US" dirty="0" smtClean="0"/>
              <a:t>						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hu-HU" dirty="0" smtClean="0"/>
              <a:t>	</a:t>
            </a:r>
            <a:r>
              <a:rPr lang="en-US" dirty="0" err="1" smtClean="0"/>
              <a:t>amíg</a:t>
            </a:r>
            <a:r>
              <a:rPr lang="hu-HU" dirty="0" smtClean="0"/>
              <a:t> </a:t>
            </a:r>
            <a:r>
              <a:rPr lang="en-US" dirty="0" smtClean="0"/>
              <a:t> </a:t>
            </a:r>
            <a:r>
              <a:rPr lang="en-US" b="1" i="1" dirty="0" smtClean="0"/>
              <a:t>mas</a:t>
            </a:r>
            <a:r>
              <a:rPr lang="en-US" dirty="0" smtClean="0"/>
              <a:t> &gt; </a:t>
            </a:r>
            <a:r>
              <a:rPr lang="en-US" b="1" i="1" dirty="0" smtClean="0"/>
              <a:t>9</a:t>
            </a:r>
            <a:r>
              <a:rPr lang="en-US" dirty="0" smtClean="0"/>
              <a:t>   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 smtClean="0"/>
              <a:t> 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</a:t>
            </a:r>
            <a:r>
              <a:rPr lang="hu-HU" dirty="0" smtClean="0"/>
              <a:t>      		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en-US" dirty="0" smtClean="0"/>
              <a:t>[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en-US" dirty="0" smtClean="0"/>
              <a:t>/</a:t>
            </a:r>
            <a:r>
              <a:rPr lang="hu-HU" b="1" i="1" dirty="0" smtClean="0"/>
              <a:t>10</a:t>
            </a:r>
            <a:r>
              <a:rPr lang="en-US" dirty="0" smtClean="0"/>
              <a:t>]</a:t>
            </a:r>
            <a:r>
              <a:rPr lang="hu-HU" dirty="0" smtClean="0"/>
              <a:t>		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amíg_vége</a:t>
            </a:r>
            <a:r>
              <a:rPr lang="hu-HU" dirty="0" smtClean="0"/>
              <a:t> 				 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dirty="0" err="1"/>
              <a:t>uszj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mas</a:t>
            </a:r>
            <a:r>
              <a:rPr lang="en-US" dirty="0"/>
              <a:t> </a:t>
            </a:r>
            <a:r>
              <a:rPr lang="hu-HU" dirty="0"/>
              <a:t>akkor 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907629" y="2843047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907629" y="312682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286001" y="373642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39652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  <a:ln>
            <a:noFill/>
          </a:ln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gezd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hu-HU" b="1" i="1" dirty="0" err="1" smtClean="0"/>
              <a:t>uszj</a:t>
            </a:r>
            <a:r>
              <a:rPr lang="hu-HU" dirty="0" smtClean="0"/>
              <a:t> 	</a:t>
            </a:r>
            <a:r>
              <a:rPr lang="en-US" dirty="0" smtClean="0"/>
              <a:t>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</a:t>
            </a:r>
            <a:r>
              <a:rPr lang="en-US" dirty="0" smtClean="0"/>
              <a:t>% 10</a:t>
            </a:r>
            <a:r>
              <a:rPr lang="hu-HU" dirty="0" smtClean="0"/>
              <a:t>				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hu-HU" b="1" i="1" dirty="0" err="1" smtClean="0">
                <a:solidFill>
                  <a:srgbClr val="FF0000"/>
                </a:solidFill>
              </a:rPr>
              <a:t>mas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	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t</a:t>
            </a:r>
            <a:r>
              <a:rPr lang="en-US" b="1" i="1" dirty="0" smtClean="0">
                <a:solidFill>
                  <a:srgbClr val="FF0000"/>
                </a:solidFill>
              </a:rPr>
              <a:t>[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			</a:t>
            </a:r>
            <a:r>
              <a:rPr lang="hu-HU" dirty="0" smtClean="0"/>
              <a:t>			</a:t>
            </a:r>
            <a:r>
              <a:rPr lang="hu-HU" i="1" dirty="0" smtClean="0">
                <a:solidFill>
                  <a:srgbClr val="FF0000"/>
                </a:solidFill>
              </a:rPr>
              <a:t>// másolatot készítünk az aktuális tömbelemről</a:t>
            </a:r>
            <a:r>
              <a:rPr lang="en-US" dirty="0" smtClean="0"/>
              <a:t>			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hu-HU" dirty="0" smtClean="0"/>
              <a:t>	</a:t>
            </a:r>
            <a:r>
              <a:rPr lang="en-US" dirty="0" err="1" smtClean="0"/>
              <a:t>amíg</a:t>
            </a:r>
            <a:r>
              <a:rPr lang="hu-HU" dirty="0" smtClean="0"/>
              <a:t> </a:t>
            </a:r>
            <a:r>
              <a:rPr lang="en-US" dirty="0" smtClean="0"/>
              <a:t> </a:t>
            </a:r>
            <a:r>
              <a:rPr lang="en-US" b="1" i="1" dirty="0" smtClean="0"/>
              <a:t>mas</a:t>
            </a:r>
            <a:r>
              <a:rPr lang="en-US" dirty="0" smtClean="0"/>
              <a:t> &gt; </a:t>
            </a:r>
            <a:r>
              <a:rPr lang="en-US" b="1" i="1" dirty="0" smtClean="0"/>
              <a:t>9</a:t>
            </a:r>
            <a:r>
              <a:rPr lang="en-US" dirty="0" smtClean="0"/>
              <a:t>   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 smtClean="0"/>
              <a:t> 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</a:t>
            </a:r>
            <a:r>
              <a:rPr lang="hu-HU" dirty="0" smtClean="0"/>
              <a:t>      		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en-US" dirty="0" smtClean="0"/>
              <a:t>[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en-US" dirty="0" smtClean="0"/>
              <a:t>/</a:t>
            </a:r>
            <a:r>
              <a:rPr lang="hu-HU" b="1" i="1" dirty="0" smtClean="0"/>
              <a:t>10</a:t>
            </a:r>
            <a:r>
              <a:rPr lang="en-US" dirty="0" smtClean="0"/>
              <a:t>]</a:t>
            </a:r>
            <a:r>
              <a:rPr lang="hu-HU" dirty="0" smtClean="0"/>
              <a:t>		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amíg_vége</a:t>
            </a:r>
            <a:r>
              <a:rPr lang="hu-HU" dirty="0" smtClean="0"/>
              <a:t> 				 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dirty="0" err="1"/>
              <a:t>uszj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mas</a:t>
            </a:r>
            <a:r>
              <a:rPr lang="en-US" dirty="0"/>
              <a:t> </a:t>
            </a:r>
            <a:r>
              <a:rPr lang="hu-HU" dirty="0"/>
              <a:t>akkor 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907629" y="284304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907629" y="3126828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286001" y="373642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39181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gezd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hu-HU" b="1" i="1" dirty="0" err="1" smtClean="0"/>
              <a:t>uszj</a:t>
            </a:r>
            <a:r>
              <a:rPr lang="hu-HU" dirty="0" smtClean="0"/>
              <a:t> 	</a:t>
            </a:r>
            <a:r>
              <a:rPr lang="en-US" dirty="0" smtClean="0"/>
              <a:t>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</a:t>
            </a:r>
            <a:r>
              <a:rPr lang="en-US" dirty="0" smtClean="0"/>
              <a:t>% 10</a:t>
            </a:r>
            <a:r>
              <a:rPr lang="hu-HU" dirty="0" smtClean="0"/>
              <a:t>				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en-US" dirty="0"/>
              <a:t>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en-US" dirty="0" smtClean="0"/>
              <a:t>						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hu-HU" dirty="0" smtClean="0"/>
              <a:t>	</a:t>
            </a:r>
            <a:r>
              <a:rPr lang="en-US" dirty="0" err="1" smtClean="0"/>
              <a:t>amíg</a:t>
            </a:r>
            <a:r>
              <a:rPr lang="hu-HU" dirty="0" smtClean="0"/>
              <a:t> 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mas</a:t>
            </a:r>
            <a:r>
              <a:rPr lang="en-US" dirty="0" smtClean="0">
                <a:solidFill>
                  <a:srgbClr val="FF0000"/>
                </a:solidFill>
              </a:rPr>
              <a:t> &gt; </a:t>
            </a:r>
            <a:r>
              <a:rPr lang="en-US" b="1" i="1" dirty="0" smtClean="0">
                <a:solidFill>
                  <a:srgbClr val="FF0000"/>
                </a:solidFill>
              </a:rPr>
              <a:t>9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</a:t>
            </a:r>
            <a:r>
              <a:rPr lang="hu-HU" dirty="0" smtClean="0"/>
              <a:t>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a másolatot számjegyeire bontjuk az első számjegyéig</a:t>
            </a:r>
            <a:r>
              <a:rPr lang="en-US" dirty="0" smtClean="0"/>
              <a:t>		</a:t>
            </a: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b="1" i="1" dirty="0" err="1" smtClean="0">
                <a:solidFill>
                  <a:srgbClr val="FF0000"/>
                </a:solidFill>
              </a:rPr>
              <a:t>mas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	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hu-HU" b="1" i="1" dirty="0" err="1" smtClean="0">
                <a:solidFill>
                  <a:srgbClr val="FF0000"/>
                </a:solidFill>
              </a:rPr>
              <a:t>mas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hu-HU" b="1" i="1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hu-HU" dirty="0" smtClean="0"/>
              <a:t>			</a:t>
            </a:r>
            <a:r>
              <a:rPr lang="hu-HU" dirty="0"/>
              <a:t>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>
                <a:solidFill>
                  <a:srgbClr val="FF0000"/>
                </a:solidFill>
              </a:rPr>
              <a:t>a ciklusból kilépve, </a:t>
            </a:r>
            <a:r>
              <a:rPr lang="hu-HU" b="1" i="1" dirty="0" err="1">
                <a:solidFill>
                  <a:srgbClr val="FF0000"/>
                </a:solidFill>
              </a:rPr>
              <a:t>mas</a:t>
            </a:r>
            <a:r>
              <a:rPr lang="hu-HU" i="1" dirty="0" err="1">
                <a:solidFill>
                  <a:srgbClr val="FF0000"/>
                </a:solidFill>
              </a:rPr>
              <a:t>-ban</a:t>
            </a:r>
            <a:r>
              <a:rPr lang="hu-HU" i="1" dirty="0">
                <a:solidFill>
                  <a:srgbClr val="FF0000"/>
                </a:solidFill>
              </a:rPr>
              <a:t>  lesz a tömbelem első</a:t>
            </a:r>
            <a:r>
              <a:rPr lang="hu-HU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amíg_vége</a:t>
            </a:r>
            <a:r>
              <a:rPr lang="hu-HU" dirty="0" smtClean="0"/>
              <a:t> 					</a:t>
            </a:r>
            <a:r>
              <a:rPr lang="hu-HU" dirty="0"/>
              <a:t>	 </a:t>
            </a:r>
            <a:r>
              <a:rPr lang="hu-HU" dirty="0" smtClean="0"/>
              <a:t>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számjegye</a:t>
            </a:r>
            <a:r>
              <a:rPr lang="hu-HU" dirty="0" smtClean="0"/>
              <a:t>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dirty="0" err="1"/>
              <a:t>uszj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mas</a:t>
            </a:r>
            <a:r>
              <a:rPr lang="en-US" dirty="0"/>
              <a:t> </a:t>
            </a:r>
            <a:r>
              <a:rPr lang="hu-HU" dirty="0"/>
              <a:t>akkor 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b="1" i="1" dirty="0" smtClean="0"/>
              <a:t>t[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907629" y="284304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907629" y="312682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286001" y="3736427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3972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= </a:t>
            </a:r>
            <a:r>
              <a:rPr lang="en-US" b="1" i="1" dirty="0"/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gezd</a:t>
            </a:r>
            <a:endParaRPr lang="en-US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hu-HU" b="1" i="1" dirty="0" err="1" smtClean="0"/>
              <a:t>uszj</a:t>
            </a:r>
            <a:r>
              <a:rPr lang="hu-HU" dirty="0" smtClean="0"/>
              <a:t> 	</a:t>
            </a:r>
            <a:r>
              <a:rPr lang="en-US" dirty="0" smtClean="0"/>
              <a:t>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 </a:t>
            </a:r>
            <a:r>
              <a:rPr lang="en-US" dirty="0" smtClean="0"/>
              <a:t>% 10</a:t>
            </a:r>
            <a:r>
              <a:rPr lang="hu-HU" dirty="0" smtClean="0"/>
              <a:t>				</a:t>
            </a:r>
            <a:endParaRPr lang="hu-HU" dirty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	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en-US" dirty="0"/>
              <a:t> </a:t>
            </a:r>
            <a:r>
              <a:rPr lang="hu-HU" b="1" i="1" dirty="0" smtClean="0"/>
              <a:t>t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en-US" dirty="0" smtClean="0"/>
              <a:t>						</a:t>
            </a:r>
            <a:endParaRPr lang="hu-HU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hu-HU" dirty="0" smtClean="0"/>
              <a:t>	</a:t>
            </a:r>
            <a:r>
              <a:rPr lang="en-US" dirty="0" err="1" smtClean="0"/>
              <a:t>amíg</a:t>
            </a:r>
            <a:r>
              <a:rPr lang="hu-HU" dirty="0" smtClean="0"/>
              <a:t> </a:t>
            </a:r>
            <a:r>
              <a:rPr lang="en-US" dirty="0" smtClean="0"/>
              <a:t> </a:t>
            </a:r>
            <a:r>
              <a:rPr lang="en-US" b="1" i="1" dirty="0" smtClean="0"/>
              <a:t>mas</a:t>
            </a:r>
            <a:r>
              <a:rPr lang="en-US" dirty="0" smtClean="0"/>
              <a:t> &gt; </a:t>
            </a:r>
            <a:r>
              <a:rPr lang="en-US" b="1" i="1" dirty="0" smtClean="0"/>
              <a:t>9</a:t>
            </a:r>
            <a:r>
              <a:rPr lang="en-US" dirty="0" smtClean="0"/>
              <a:t>   v</a:t>
            </a:r>
            <a:r>
              <a:rPr lang="hu-HU" dirty="0" smtClean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 smtClean="0"/>
              <a:t> </a:t>
            </a:r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/>
              <a:t>	</a:t>
            </a:r>
            <a:r>
              <a:rPr lang="hu-HU" dirty="0" smtClean="0"/>
              <a:t>      		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  <a:r>
              <a:rPr lang="en-US" dirty="0" smtClean="0"/>
              <a:t>[</a:t>
            </a:r>
            <a:r>
              <a:rPr lang="hu-HU" b="1" i="1" dirty="0" err="1" smtClean="0"/>
              <a:t>mas</a:t>
            </a:r>
            <a:r>
              <a:rPr lang="hu-HU" dirty="0" smtClean="0"/>
              <a:t> </a:t>
            </a:r>
            <a:r>
              <a:rPr lang="en-US" dirty="0" smtClean="0"/>
              <a:t>/</a:t>
            </a:r>
            <a:r>
              <a:rPr lang="hu-HU" b="1" i="1" dirty="0" smtClean="0"/>
              <a:t>10</a:t>
            </a:r>
            <a:r>
              <a:rPr lang="en-US" dirty="0" smtClean="0"/>
              <a:t>]</a:t>
            </a:r>
            <a:r>
              <a:rPr lang="hu-HU" dirty="0" smtClean="0"/>
              <a:t>			</a:t>
            </a:r>
            <a:endParaRPr lang="en-US" dirty="0" smtClean="0"/>
          </a:p>
          <a:p>
            <a:pPr marL="45243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amíg_vége</a:t>
            </a:r>
            <a:r>
              <a:rPr lang="hu-HU" dirty="0" smtClean="0"/>
              <a:t> 				 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dirty="0" err="1">
                <a:solidFill>
                  <a:srgbClr val="FF0000"/>
                </a:solidFill>
              </a:rPr>
              <a:t>uszj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b="1" i="1" dirty="0">
                <a:solidFill>
                  <a:srgbClr val="FF0000"/>
                </a:solidFill>
              </a:rPr>
              <a:t>mas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hu-HU" dirty="0"/>
              <a:t>akkor </a:t>
            </a:r>
            <a:r>
              <a:rPr lang="hu-HU" dirty="0" smtClean="0"/>
              <a:t>		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ha az első és utolsó számjegyek azonosak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t[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]</a:t>
            </a:r>
            <a:r>
              <a:rPr lang="hu-HU" b="1" i="1" dirty="0" smtClean="0"/>
              <a:t>				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kiírjuk a kiválogatott elemet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907629" y="284304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1907629" y="312682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286001" y="373642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42348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g. Válogatás – mintafeladat</a:t>
            </a: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61021" y="2390689"/>
            <a:ext cx="9185656" cy="35411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Feladat</a:t>
            </a:r>
            <a:r>
              <a:rPr lang="hu-H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marL="357188" indent="0">
              <a:buNone/>
            </a:pPr>
            <a:r>
              <a:rPr lang="hu-HU" dirty="0" smtClean="0"/>
              <a:t>Adottak: </a:t>
            </a:r>
          </a:p>
          <a:p>
            <a:pPr marL="714375" indent="0">
              <a:buNone/>
            </a:pPr>
            <a:r>
              <a:rPr lang="hu-HU" dirty="0" smtClean="0"/>
              <a:t>- </a:t>
            </a:r>
            <a:r>
              <a:rPr lang="hu-HU" b="1" dirty="0" smtClean="0"/>
              <a:t>n </a:t>
            </a:r>
            <a:r>
              <a:rPr lang="hu-HU" dirty="0"/>
              <a:t>a tömb elemeinek </a:t>
            </a:r>
            <a:r>
              <a:rPr lang="hu-HU" dirty="0" smtClean="0"/>
              <a:t>a száma</a:t>
            </a:r>
            <a:endParaRPr lang="hu-HU" dirty="0"/>
          </a:p>
          <a:p>
            <a:pPr marL="714375" indent="0" algn="just">
              <a:buNone/>
            </a:pPr>
            <a:r>
              <a:rPr lang="hu-HU" dirty="0" smtClean="0"/>
              <a:t>- </a:t>
            </a:r>
            <a:r>
              <a:rPr lang="hu-HU" b="1" dirty="0" smtClean="0"/>
              <a:t>a </a:t>
            </a:r>
            <a:r>
              <a:rPr lang="hu-HU" dirty="0" smtClean="0"/>
              <a:t>egy egydimenziós </a:t>
            </a:r>
            <a:r>
              <a:rPr lang="hu-HU" dirty="0"/>
              <a:t>tömb, amely maximum </a:t>
            </a:r>
            <a:r>
              <a:rPr lang="hu-HU" b="1" dirty="0"/>
              <a:t>100 </a:t>
            </a:r>
            <a:r>
              <a:rPr lang="hu-HU" dirty="0"/>
              <a:t>egész számot </a:t>
            </a:r>
            <a:r>
              <a:rPr lang="hu-HU" dirty="0" smtClean="0"/>
              <a:t>tartalmaz </a:t>
            </a:r>
            <a:r>
              <a:rPr lang="hu-HU" dirty="0"/>
              <a:t>és amelynek  elemei legfeljebb </a:t>
            </a:r>
            <a:r>
              <a:rPr lang="hu-HU" b="1" dirty="0"/>
              <a:t>4 </a:t>
            </a:r>
            <a:r>
              <a:rPr lang="hu-HU" dirty="0"/>
              <a:t>számjegyűek. </a:t>
            </a:r>
            <a:endParaRPr lang="hu-HU" dirty="0" smtClean="0"/>
          </a:p>
          <a:p>
            <a:pPr marL="357188" indent="0">
              <a:buNone/>
            </a:pPr>
            <a:r>
              <a:rPr lang="hu-HU" dirty="0" smtClean="0"/>
              <a:t>Válogassuk át az adott egydimenziós tömb nullától különböző értékű elemeit egy új tömbbe. </a:t>
            </a:r>
          </a:p>
          <a:p>
            <a:pPr marL="357188" indent="0">
              <a:buNone/>
            </a:pPr>
            <a:r>
              <a:rPr lang="hu-HU" b="1" dirty="0" smtClean="0"/>
              <a:t>Példa</a:t>
            </a:r>
            <a:r>
              <a:rPr lang="hu-HU" b="1" dirty="0"/>
              <a:t>: </a:t>
            </a:r>
            <a:r>
              <a:rPr lang="hu-HU" dirty="0"/>
              <a:t>ha </a:t>
            </a:r>
            <a:r>
              <a:rPr lang="hu-HU" b="1" dirty="0" smtClean="0"/>
              <a:t>n=6</a:t>
            </a:r>
            <a:r>
              <a:rPr lang="hu-HU" dirty="0"/>
              <a:t> </a:t>
            </a:r>
            <a:r>
              <a:rPr lang="hu-HU" dirty="0" smtClean="0"/>
              <a:t>és </a:t>
            </a:r>
            <a:r>
              <a:rPr lang="hu-HU" b="1" dirty="0" smtClean="0"/>
              <a:t>a</a:t>
            </a:r>
            <a:r>
              <a:rPr lang="hu-HU" b="1" dirty="0"/>
              <a:t>=(</a:t>
            </a:r>
            <a:r>
              <a:rPr lang="hu-HU" b="1" u="sng" dirty="0"/>
              <a:t>12</a:t>
            </a:r>
            <a:r>
              <a:rPr lang="hu-HU" b="1" dirty="0" smtClean="0"/>
              <a:t>, 0, 0, </a:t>
            </a:r>
            <a:r>
              <a:rPr lang="hu-HU" b="1" u="sng" dirty="0" smtClean="0"/>
              <a:t>-</a:t>
            </a:r>
            <a:r>
              <a:rPr lang="hu-HU" b="1" u="sng" dirty="0"/>
              <a:t>3</a:t>
            </a:r>
            <a:r>
              <a:rPr lang="hu-HU" b="1" dirty="0" smtClean="0"/>
              <a:t>, </a:t>
            </a:r>
            <a:r>
              <a:rPr lang="hu-HU" b="1" u="sng" dirty="0" smtClean="0"/>
              <a:t>-</a:t>
            </a:r>
            <a:r>
              <a:rPr lang="hu-HU" b="1" u="sng" dirty="0"/>
              <a:t>8</a:t>
            </a:r>
            <a:r>
              <a:rPr lang="hu-HU" b="1" dirty="0" smtClean="0"/>
              <a:t>, 0</a:t>
            </a:r>
            <a:r>
              <a:rPr lang="hu-HU" b="1" dirty="0"/>
              <a:t>)</a:t>
            </a:r>
            <a:r>
              <a:rPr lang="hu-HU" dirty="0"/>
              <a:t>, </a:t>
            </a:r>
            <a:r>
              <a:rPr lang="hu-HU" dirty="0" smtClean="0"/>
              <a:t>az új tömb:</a:t>
            </a:r>
            <a:endParaRPr lang="hu-HU" dirty="0"/>
          </a:p>
          <a:p>
            <a:pPr marL="357188" indent="0">
              <a:buNone/>
            </a:pPr>
            <a:r>
              <a:rPr lang="hu-HU" b="1" dirty="0" smtClean="0"/>
              <a:t>		  b=(</a:t>
            </a:r>
            <a:r>
              <a:rPr lang="hu-HU" b="1" dirty="0"/>
              <a:t>12,-3,-</a:t>
            </a:r>
            <a:r>
              <a:rPr lang="hu-HU" b="1" dirty="0" smtClean="0"/>
              <a:t>8)</a:t>
            </a:r>
            <a:r>
              <a:rPr lang="hu-HU" dirty="0"/>
              <a:t> </a:t>
            </a:r>
            <a:r>
              <a:rPr lang="hu-HU" dirty="0" smtClean="0"/>
              <a:t>lesz.</a:t>
            </a:r>
          </a:p>
          <a:p>
            <a:pPr marL="0" indent="0" algn="r">
              <a:buNone/>
            </a:pPr>
            <a:r>
              <a:rPr lang="hu-HU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hu-HU" b="1" i="1" dirty="0"/>
              <a:t>Érettségi tétel, 2009</a:t>
            </a:r>
            <a:r>
              <a:rPr lang="hu-HU" sz="2400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5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2455" y="2081049"/>
            <a:ext cx="11529848" cy="4635061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hu-HU" b="1" dirty="0" smtClean="0"/>
              <a:t>A javasolt megoldás menete:</a:t>
            </a:r>
          </a:p>
          <a:p>
            <a:pPr marL="357188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dirty="0" smtClean="0"/>
              <a:t>Feltöltjük az eredeti tömb </a:t>
            </a:r>
            <a:r>
              <a:rPr lang="hu-HU" dirty="0"/>
              <a:t>elemeit</a:t>
            </a:r>
            <a:r>
              <a:rPr lang="hu-HU" dirty="0" smtClean="0"/>
              <a:t>.</a:t>
            </a:r>
          </a:p>
          <a:p>
            <a:pPr marL="357188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dirty="0" smtClean="0"/>
              <a:t>Bejárjuk a tömb elemeit és a </a:t>
            </a:r>
            <a:r>
              <a:rPr lang="hu-HU" dirty="0" smtClean="0">
                <a:solidFill>
                  <a:srgbClr val="FF0000"/>
                </a:solidFill>
              </a:rPr>
              <a:t>nemnulla</a:t>
            </a:r>
            <a:r>
              <a:rPr lang="hu-HU" dirty="0" smtClean="0"/>
              <a:t> elemekkel egy </a:t>
            </a:r>
            <a:r>
              <a:rPr lang="hu-HU" dirty="0" smtClean="0">
                <a:solidFill>
                  <a:srgbClr val="FF0000"/>
                </a:solidFill>
              </a:rPr>
              <a:t>új tömböt </a:t>
            </a:r>
            <a:r>
              <a:rPr lang="hu-HU" dirty="0" smtClean="0"/>
              <a:t>építünk.</a:t>
            </a:r>
          </a:p>
          <a:p>
            <a:pPr marL="35718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Az új tömb elemeit egy </a:t>
            </a:r>
            <a:r>
              <a:rPr lang="hu-HU" b="1" i="1" dirty="0" smtClean="0">
                <a:solidFill>
                  <a:srgbClr val="FF0000"/>
                </a:solidFill>
              </a:rPr>
              <a:t>k</a:t>
            </a:r>
            <a:r>
              <a:rPr lang="hu-HU" dirty="0" smtClean="0"/>
              <a:t> számlálóval számoljuk, amelynek kezdőértéke </a:t>
            </a:r>
            <a:r>
              <a:rPr lang="hu-HU" b="1" i="1" dirty="0">
                <a:solidFill>
                  <a:srgbClr val="FF0000"/>
                </a:solidFill>
              </a:rPr>
              <a:t>0</a:t>
            </a:r>
            <a:r>
              <a:rPr lang="hu-HU" dirty="0" smtClean="0"/>
              <a:t> lesz. Ez a számláló jelenti az éppen beépített elem sorszámát.</a:t>
            </a:r>
          </a:p>
          <a:p>
            <a:pPr marL="357188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hu-HU" dirty="0" smtClean="0"/>
              <a:t>Az átválogatás végén a </a:t>
            </a:r>
            <a:r>
              <a:rPr lang="hu-HU" b="1" i="1" dirty="0">
                <a:solidFill>
                  <a:srgbClr val="FF0000"/>
                </a:solidFill>
              </a:rPr>
              <a:t>k</a:t>
            </a:r>
            <a:r>
              <a:rPr lang="hu-HU" dirty="0" smtClean="0"/>
              <a:t> számláló fogja tartalmazni az új tömb elemeinek számát.</a:t>
            </a:r>
            <a:endParaRPr lang="en-US" dirty="0" smtClean="0"/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200000"/>
              </a:lnSpc>
              <a:spcAft>
                <a:spcPts val="1200"/>
              </a:spcAft>
              <a:buNone/>
            </a:pPr>
            <a:r>
              <a:rPr lang="hu-HU" b="1" u="sng" dirty="0"/>
              <a:t>Megjegyzés:</a:t>
            </a:r>
          </a:p>
          <a:p>
            <a:pPr marL="0" indent="0" defTabSz="357188">
              <a:buNone/>
            </a:pPr>
            <a:r>
              <a:rPr lang="hu-HU" dirty="0"/>
              <a:t>	A továbbiakban csak a feladat megoldásának algoritmusát adjuk meg! A tömb feltöltésétől és elemeinek kiírásától eltekintünk.</a:t>
            </a:r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42716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rgbClr val="FF0000"/>
                </a:solidFill>
              </a:rPr>
              <a:t>k</a:t>
            </a:r>
            <a:r>
              <a:rPr lang="hu-HU" dirty="0" smtClean="0">
                <a:solidFill>
                  <a:srgbClr val="FF0000"/>
                </a:solidFill>
              </a:rPr>
              <a:t>          </a:t>
            </a:r>
            <a:r>
              <a:rPr lang="hu-HU" b="1" i="1" dirty="0" smtClean="0">
                <a:solidFill>
                  <a:srgbClr val="FF0000"/>
                </a:solidFill>
              </a:rPr>
              <a:t>0</a:t>
            </a:r>
            <a:r>
              <a:rPr lang="en-US" b="1" i="1" dirty="0" smtClean="0">
                <a:solidFill>
                  <a:srgbClr val="FF0000"/>
                </a:solidFill>
              </a:rPr>
              <a:t>							</a:t>
            </a:r>
            <a:r>
              <a:rPr lang="en-US" dirty="0" smtClean="0">
                <a:solidFill>
                  <a:srgbClr val="FF0000"/>
                </a:solidFill>
              </a:rPr>
              <a:t>// </a:t>
            </a:r>
            <a:r>
              <a:rPr lang="en-US" i="1" dirty="0" err="1" smtClean="0">
                <a:solidFill>
                  <a:srgbClr val="FF0000"/>
                </a:solidFill>
              </a:rPr>
              <a:t>kezd</a:t>
            </a:r>
            <a:r>
              <a:rPr lang="hu-HU" i="1" dirty="0" err="1" smtClean="0">
                <a:solidFill>
                  <a:srgbClr val="FF0000"/>
                </a:solidFill>
              </a:rPr>
              <a:t>őé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hu-HU" i="1" dirty="0" err="1" smtClean="0">
                <a:solidFill>
                  <a:srgbClr val="FF0000"/>
                </a:solidFill>
              </a:rPr>
              <a:t>té</a:t>
            </a:r>
            <a:r>
              <a:rPr lang="en-US" i="1" dirty="0" err="1" smtClean="0">
                <a:solidFill>
                  <a:srgbClr val="FF0000"/>
                </a:solidFill>
              </a:rPr>
              <a:t>ket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adunk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i="1" dirty="0" smtClean="0">
                <a:solidFill>
                  <a:srgbClr val="FF0000"/>
                </a:solidFill>
              </a:rPr>
              <a:t>-</a:t>
            </a:r>
            <a:r>
              <a:rPr lang="en-US" i="1" dirty="0" err="1" smtClean="0">
                <a:solidFill>
                  <a:srgbClr val="FF0000"/>
                </a:solidFill>
              </a:rPr>
              <a:t>nak</a:t>
            </a:r>
            <a:endParaRPr lang="hu-HU" i="1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>
                <a:solidFill>
                  <a:schemeClr val="tx1"/>
                </a:solidFill>
              </a:rPr>
              <a:t>i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b="1" i="1" dirty="0">
                <a:solidFill>
                  <a:schemeClr val="tx1"/>
                </a:solidFill>
              </a:rPr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 smtClean="0"/>
              <a:t>		 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i="1" dirty="0" smtClean="0"/>
              <a:t>a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en-US" dirty="0" smtClean="0"/>
              <a:t>&lt;&gt; </a:t>
            </a:r>
            <a:r>
              <a:rPr lang="en-US" b="1" i="1" dirty="0" smtClean="0"/>
              <a:t>0</a:t>
            </a:r>
            <a:r>
              <a:rPr lang="en-US" dirty="0" smtClean="0"/>
              <a:t> </a:t>
            </a:r>
            <a:r>
              <a:rPr lang="hu-HU" dirty="0"/>
              <a:t>akkor 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b="1" i="1" dirty="0" smtClean="0"/>
              <a:t>k</a:t>
            </a:r>
            <a:r>
              <a:rPr lang="en-US" dirty="0" smtClean="0"/>
              <a:t>         </a:t>
            </a:r>
            <a:r>
              <a:rPr lang="en-US" b="1" i="1" dirty="0" err="1" smtClean="0"/>
              <a:t>k</a:t>
            </a:r>
            <a:r>
              <a:rPr lang="en-US" dirty="0" smtClean="0"/>
              <a:t> + </a:t>
            </a:r>
            <a:r>
              <a:rPr lang="en-US" b="1" i="1" dirty="0" smtClean="0"/>
              <a:t>1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			</a:t>
            </a:r>
            <a:r>
              <a:rPr lang="en-US" b="1" i="1" dirty="0" smtClean="0"/>
              <a:t>b[k]</a:t>
            </a:r>
            <a:r>
              <a:rPr lang="en-US" b="1" dirty="0" smtClean="0"/>
              <a:t>        </a:t>
            </a:r>
            <a:r>
              <a:rPr lang="hu-HU" b="1" i="1" dirty="0" smtClean="0"/>
              <a:t>a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hu-HU" i="1" dirty="0"/>
              <a:t> </a:t>
            </a:r>
            <a:endParaRPr lang="en-US" b="1" i="1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203436" y="2548757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2054774" y="352622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328043" y="385204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27339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/>
              <a:t>k</a:t>
            </a:r>
            <a:r>
              <a:rPr lang="hu-HU" dirty="0" smtClean="0"/>
              <a:t>          </a:t>
            </a:r>
            <a:r>
              <a:rPr lang="hu-HU" b="1" i="1" dirty="0" smtClean="0"/>
              <a:t>0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>
                <a:solidFill>
                  <a:srgbClr val="FF0000"/>
                </a:solidFill>
              </a:rPr>
              <a:t>i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b="1" i="1" dirty="0">
                <a:solidFill>
                  <a:srgbClr val="FF0000"/>
                </a:solidFill>
              </a:rPr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// </a:t>
            </a:r>
            <a:r>
              <a:rPr lang="en-US" i="1" dirty="0" smtClean="0">
                <a:solidFill>
                  <a:srgbClr val="FF0000"/>
                </a:solidFill>
              </a:rPr>
              <a:t>rend</a:t>
            </a:r>
            <a:r>
              <a:rPr lang="hu-HU" i="1" dirty="0" smtClean="0">
                <a:solidFill>
                  <a:srgbClr val="FF0000"/>
                </a:solidFill>
              </a:rPr>
              <a:t>re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bej</a:t>
            </a:r>
            <a:r>
              <a:rPr lang="hu-HU" i="1" dirty="0" smtClean="0">
                <a:solidFill>
                  <a:srgbClr val="FF0000"/>
                </a:solidFill>
              </a:rPr>
              <a:t>á</a:t>
            </a:r>
            <a:r>
              <a:rPr lang="en-US" i="1" dirty="0" err="1" smtClean="0">
                <a:solidFill>
                  <a:srgbClr val="FF0000"/>
                </a:solidFill>
              </a:rPr>
              <a:t>rjuk</a:t>
            </a:r>
            <a:r>
              <a:rPr lang="en-US" i="1" dirty="0" smtClean="0">
                <a:solidFill>
                  <a:srgbClr val="FF0000"/>
                </a:solidFill>
              </a:rPr>
              <a:t> a</a:t>
            </a:r>
            <a:r>
              <a:rPr lang="hu-HU" i="1" dirty="0" smtClean="0">
                <a:solidFill>
                  <a:srgbClr val="FF0000"/>
                </a:solidFill>
              </a:rPr>
              <a:t>z </a:t>
            </a:r>
            <a:r>
              <a:rPr lang="hu-HU" b="1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>
                <a:solidFill>
                  <a:srgbClr val="FF0000"/>
                </a:solidFill>
              </a:rPr>
              <a:t> t</a:t>
            </a:r>
            <a:r>
              <a:rPr lang="hu-HU" i="1" dirty="0" smtClean="0">
                <a:solidFill>
                  <a:srgbClr val="FF0000"/>
                </a:solidFill>
              </a:rPr>
              <a:t>ö</a:t>
            </a:r>
            <a:r>
              <a:rPr lang="en-US" i="1" dirty="0" err="1" smtClean="0">
                <a:solidFill>
                  <a:srgbClr val="FF0000"/>
                </a:solidFill>
              </a:rPr>
              <a:t>mb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ö</a:t>
            </a:r>
            <a:r>
              <a:rPr lang="en-US" i="1" dirty="0" err="1" smtClean="0">
                <a:solidFill>
                  <a:srgbClr val="FF0000"/>
                </a:solidFill>
              </a:rPr>
              <a:t>sszes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elem</a:t>
            </a:r>
            <a:r>
              <a:rPr lang="hu-HU" i="1" dirty="0" smtClean="0">
                <a:solidFill>
                  <a:srgbClr val="FF0000"/>
                </a:solidFill>
              </a:rPr>
              <a:t>é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hu-HU" dirty="0" smtClean="0"/>
              <a:t>		 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i="1" dirty="0" smtClean="0"/>
              <a:t>a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en-US" dirty="0" smtClean="0"/>
              <a:t>&lt;&gt; </a:t>
            </a:r>
            <a:r>
              <a:rPr lang="en-US" b="1" i="1" dirty="0" smtClean="0"/>
              <a:t>0</a:t>
            </a:r>
            <a:r>
              <a:rPr lang="en-US" dirty="0" smtClean="0"/>
              <a:t> </a:t>
            </a:r>
            <a:r>
              <a:rPr lang="hu-HU" dirty="0"/>
              <a:t>akkor 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b="1" i="1" dirty="0" smtClean="0"/>
              <a:t>k</a:t>
            </a:r>
            <a:r>
              <a:rPr lang="en-US" dirty="0" smtClean="0"/>
              <a:t>         </a:t>
            </a:r>
            <a:r>
              <a:rPr lang="en-US" b="1" i="1" dirty="0" err="1" smtClean="0"/>
              <a:t>k</a:t>
            </a:r>
            <a:r>
              <a:rPr lang="en-US" dirty="0" smtClean="0"/>
              <a:t> + </a:t>
            </a:r>
            <a:r>
              <a:rPr lang="en-US" b="1" i="1" dirty="0" smtClean="0"/>
              <a:t>1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			</a:t>
            </a:r>
            <a:r>
              <a:rPr lang="en-US" b="1" i="1" dirty="0" smtClean="0"/>
              <a:t>b[k]        </a:t>
            </a:r>
            <a:r>
              <a:rPr lang="hu-HU" b="1" i="1" dirty="0" smtClean="0"/>
              <a:t>a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hu-HU" i="1" dirty="0"/>
              <a:t> </a:t>
            </a:r>
            <a:endParaRPr lang="en-US" b="1" i="1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203436" y="254875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2054774" y="352622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328043" y="385204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15569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621" y="666413"/>
            <a:ext cx="9267182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Ellenőrzés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414" y="2259724"/>
            <a:ext cx="11529847" cy="4466898"/>
          </a:xfrm>
        </p:spPr>
        <p:txBody>
          <a:bodyPr>
            <a:normAutofit/>
          </a:bodyPr>
          <a:lstStyle/>
          <a:p>
            <a:pPr marL="987425" indent="0">
              <a:buNone/>
            </a:pPr>
            <a:endParaRPr lang="en-US" dirty="0"/>
          </a:p>
          <a:p>
            <a:pPr marL="452438" indent="0">
              <a:buNone/>
            </a:pPr>
            <a:endParaRPr lang="hu-HU" dirty="0" smtClean="0"/>
          </a:p>
          <a:p>
            <a:pPr marL="714375" indent="0">
              <a:buNone/>
            </a:pP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715108" y="2018392"/>
            <a:ext cx="9343292" cy="462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sz="1900" b="1" dirty="0" smtClean="0"/>
              <a:t>Művelet:</a:t>
            </a:r>
          </a:p>
          <a:p>
            <a:pPr marL="452438" indent="0">
              <a:lnSpc>
                <a:spcPct val="120000"/>
              </a:lnSpc>
              <a:buFont typeface="Wingdings 3" charset="2"/>
              <a:buNone/>
            </a:pPr>
            <a:r>
              <a:rPr lang="hu-HU" dirty="0" smtClean="0"/>
              <a:t>Rendszerint a tömb összes elemének valamely </a:t>
            </a:r>
            <a:r>
              <a:rPr lang="hu-HU" dirty="0" smtClean="0">
                <a:solidFill>
                  <a:srgbClr val="FF0000"/>
                </a:solidFill>
              </a:rPr>
              <a:t>közös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tulajdonságát</a:t>
            </a:r>
            <a:r>
              <a:rPr lang="hu-HU" dirty="0" smtClean="0"/>
              <a:t> vizsgáljuk meg. </a:t>
            </a:r>
          </a:p>
          <a:p>
            <a:pPr marL="452438" indent="0">
              <a:lnSpc>
                <a:spcPct val="120000"/>
              </a:lnSpc>
              <a:buFont typeface="Wingdings 3" charset="2"/>
              <a:buNone/>
            </a:pPr>
            <a:r>
              <a:rPr lang="hu-HU" dirty="0" smtClean="0"/>
              <a:t>Eredményül egy </a:t>
            </a:r>
            <a:r>
              <a:rPr lang="hu-HU" dirty="0" smtClean="0">
                <a:solidFill>
                  <a:srgbClr val="FF0000"/>
                </a:solidFill>
              </a:rPr>
              <a:t>üzenetet</a:t>
            </a:r>
            <a:r>
              <a:rPr lang="hu-HU" dirty="0" smtClean="0"/>
              <a:t> kapunk attól függően, hogy az ellenőrzést figyelő </a:t>
            </a:r>
            <a:r>
              <a:rPr lang="hu-HU" dirty="0" smtClean="0">
                <a:solidFill>
                  <a:srgbClr val="FF0000"/>
                </a:solidFill>
              </a:rPr>
              <a:t>logikai változó </a:t>
            </a:r>
            <a:r>
              <a:rPr lang="hu-HU" dirty="0" smtClean="0"/>
              <a:t>milyen értékű lesz az algoritmus végén.</a:t>
            </a:r>
          </a:p>
          <a:p>
            <a:pPr marL="0" indent="0">
              <a:buFont typeface="Wingdings 3" charset="2"/>
              <a:buNone/>
            </a:pPr>
            <a:r>
              <a:rPr lang="hu-HU" sz="1900" b="1" dirty="0" smtClean="0"/>
              <a:t>A megoldás menete</a:t>
            </a:r>
            <a:r>
              <a:rPr lang="hu-HU" sz="1900" dirty="0" smtClean="0"/>
              <a:t>: </a:t>
            </a:r>
            <a:endParaRPr lang="hu-HU" dirty="0" smtClean="0"/>
          </a:p>
          <a:p>
            <a:pPr marL="452438" indent="0" algn="just">
              <a:buNone/>
            </a:pPr>
            <a:r>
              <a:rPr lang="hu-HU" dirty="0"/>
              <a:t>Az ellenőrzéshez </a:t>
            </a:r>
            <a:r>
              <a:rPr lang="hu-HU" dirty="0" smtClean="0"/>
              <a:t>rendszerint egy </a:t>
            </a:r>
            <a:r>
              <a:rPr lang="hu-HU" b="1" dirty="0">
                <a:solidFill>
                  <a:srgbClr val="FF0000"/>
                </a:solidFill>
              </a:rPr>
              <a:t>ok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nevű logikai változót (</a:t>
            </a:r>
            <a:r>
              <a:rPr lang="hu-HU" dirty="0" smtClean="0">
                <a:solidFill>
                  <a:srgbClr val="FF0000"/>
                </a:solidFill>
              </a:rPr>
              <a:t>kapcsolót</a:t>
            </a:r>
            <a:r>
              <a:rPr lang="hu-HU" dirty="0" smtClean="0"/>
              <a:t>) </a:t>
            </a:r>
            <a:r>
              <a:rPr lang="hu-HU" dirty="0"/>
              <a:t>használunk.</a:t>
            </a:r>
          </a:p>
          <a:p>
            <a:pPr marL="452438" indent="0" algn="just">
              <a:buNone/>
            </a:pPr>
            <a:r>
              <a:rPr lang="hu-HU" dirty="0"/>
              <a:t>Ajánlott azt vizsgálni, hogy van-e olyan elem a tömbben, amely </a:t>
            </a:r>
            <a:r>
              <a:rPr lang="hu-HU" dirty="0">
                <a:solidFill>
                  <a:srgbClr val="FF0000"/>
                </a:solidFill>
              </a:rPr>
              <a:t>nem</a:t>
            </a:r>
            <a:r>
              <a:rPr lang="hu-HU" dirty="0"/>
              <a:t> rendelkezik a kért tulajdonsággal! </a:t>
            </a:r>
          </a:p>
          <a:p>
            <a:pPr marL="452438" indent="0" algn="just">
              <a:buNone/>
            </a:pPr>
            <a:r>
              <a:rPr lang="hu-HU" dirty="0" smtClean="0"/>
              <a:t>Ezért kezdetben </a:t>
            </a:r>
            <a:r>
              <a:rPr lang="hu-HU" dirty="0"/>
              <a:t>az </a:t>
            </a:r>
            <a:r>
              <a:rPr lang="hu-HU" dirty="0">
                <a:solidFill>
                  <a:srgbClr val="FF0000"/>
                </a:solidFill>
              </a:rPr>
              <a:t>ok</a:t>
            </a:r>
            <a:r>
              <a:rPr lang="hu-HU" dirty="0"/>
              <a:t> változó </a:t>
            </a:r>
            <a:r>
              <a:rPr lang="hu-HU" dirty="0" smtClean="0"/>
              <a:t>értéke legyen </a:t>
            </a:r>
            <a:r>
              <a:rPr lang="hu-HU" dirty="0" smtClean="0">
                <a:solidFill>
                  <a:srgbClr val="FF0000"/>
                </a:solidFill>
              </a:rPr>
              <a:t>IGAZ </a:t>
            </a:r>
            <a:r>
              <a:rPr lang="hu-HU" dirty="0" smtClean="0"/>
              <a:t>– ezzel feltételezve azt, hogy minden elem a vizsgált tulajdonságú.</a:t>
            </a:r>
          </a:p>
          <a:p>
            <a:pPr marL="452438" indent="0" algn="just">
              <a:buNone/>
            </a:pPr>
            <a:r>
              <a:rPr lang="hu-HU" dirty="0" smtClean="0"/>
              <a:t>Ha </a:t>
            </a:r>
            <a:r>
              <a:rPr lang="hu-HU" dirty="0"/>
              <a:t>találunk olyan </a:t>
            </a:r>
            <a:r>
              <a:rPr lang="hu-HU" dirty="0" smtClean="0"/>
              <a:t>elemet a tömb bejárása során, amely nem rendelkezik a kért tulajdonsággal, akkor egyszerűen átállítjuk az </a:t>
            </a:r>
            <a:r>
              <a:rPr lang="hu-HU" dirty="0" smtClean="0">
                <a:solidFill>
                  <a:srgbClr val="FF0000"/>
                </a:solidFill>
              </a:rPr>
              <a:t>ok</a:t>
            </a:r>
            <a:r>
              <a:rPr lang="hu-HU" dirty="0" smtClean="0"/>
              <a:t> kapcsolót </a:t>
            </a:r>
            <a:r>
              <a:rPr lang="hu-HU" dirty="0" smtClean="0">
                <a:solidFill>
                  <a:srgbClr val="FF0000"/>
                </a:solidFill>
              </a:rPr>
              <a:t>HAMIS</a:t>
            </a:r>
            <a:r>
              <a:rPr lang="hu-HU" dirty="0" smtClean="0"/>
              <a:t> értékre.</a:t>
            </a:r>
            <a:endParaRPr lang="en-US" dirty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7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/>
              <a:t>k</a:t>
            </a:r>
            <a:r>
              <a:rPr lang="hu-HU" dirty="0" smtClean="0"/>
              <a:t>          </a:t>
            </a:r>
            <a:r>
              <a:rPr lang="hu-HU" b="1" i="1" dirty="0" smtClean="0"/>
              <a:t>0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>
                <a:solidFill>
                  <a:schemeClr val="tx1"/>
                </a:solidFill>
              </a:rPr>
              <a:t>i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b="1" i="1" dirty="0">
                <a:solidFill>
                  <a:schemeClr val="tx1"/>
                </a:solidFill>
              </a:rPr>
              <a:t>1, 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 smtClean="0"/>
              <a:t>		 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i="1" dirty="0" smtClean="0">
                <a:solidFill>
                  <a:srgbClr val="FF0000"/>
                </a:solidFill>
              </a:rPr>
              <a:t>a</a:t>
            </a:r>
            <a:r>
              <a:rPr lang="en-US" b="1" i="1" dirty="0" smtClean="0">
                <a:solidFill>
                  <a:srgbClr val="FF0000"/>
                </a:solidFill>
              </a:rPr>
              <a:t>[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]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&lt;&gt; </a:t>
            </a:r>
            <a:r>
              <a:rPr lang="en-US" b="1" i="1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/>
              <a:t>akkor </a:t>
            </a:r>
            <a:r>
              <a:rPr lang="hu-HU" dirty="0" smtClean="0"/>
              <a:t>	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ha az </a:t>
            </a:r>
            <a:r>
              <a:rPr lang="hu-HU" b="1" i="1" dirty="0">
                <a:solidFill>
                  <a:srgbClr val="FF0000"/>
                </a:solidFill>
              </a:rPr>
              <a:t>a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]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i="1" dirty="0">
                <a:solidFill>
                  <a:srgbClr val="FF0000"/>
                </a:solidFill>
              </a:rPr>
              <a:t>különbözik </a:t>
            </a:r>
            <a:r>
              <a:rPr lang="hu-HU" b="1" i="1" dirty="0" smtClean="0">
                <a:solidFill>
                  <a:srgbClr val="FF0000"/>
                </a:solidFill>
              </a:rPr>
              <a:t>0</a:t>
            </a:r>
            <a:r>
              <a:rPr lang="hu-HU" i="1" dirty="0">
                <a:solidFill>
                  <a:srgbClr val="FF0000"/>
                </a:solidFill>
              </a:rPr>
              <a:t>-tól</a:t>
            </a:r>
            <a:endParaRPr lang="en-US" i="1" dirty="0">
              <a:solidFill>
                <a:srgbClr val="FF0000"/>
              </a:solidFill>
            </a:endParaRP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b="1" i="1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b="1" i="1" dirty="0" smtClean="0">
                <a:solidFill>
                  <a:srgbClr val="FF0000"/>
                </a:solidFill>
              </a:rPr>
              <a:t>1</a:t>
            </a:r>
            <a:r>
              <a:rPr lang="hu-HU" b="1" i="1" dirty="0" smtClean="0">
                <a:solidFill>
                  <a:srgbClr val="FF0000"/>
                </a:solidFill>
              </a:rPr>
              <a:t>	</a:t>
            </a:r>
            <a:r>
              <a:rPr lang="hu-HU" b="1" i="1" dirty="0" smtClean="0"/>
              <a:t>	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akkor növeljük a </a:t>
            </a:r>
            <a:r>
              <a:rPr lang="hu-HU" b="1" i="1" dirty="0" smtClean="0">
                <a:solidFill>
                  <a:srgbClr val="FF0000"/>
                </a:solidFill>
              </a:rPr>
              <a:t>k</a:t>
            </a:r>
            <a:r>
              <a:rPr lang="hu-HU" i="1" dirty="0" smtClean="0">
                <a:solidFill>
                  <a:srgbClr val="FF0000"/>
                </a:solidFill>
              </a:rPr>
              <a:t> értékét </a:t>
            </a:r>
            <a:r>
              <a:rPr lang="hu-HU" b="1" i="1" dirty="0" smtClean="0">
                <a:solidFill>
                  <a:srgbClr val="FF0000"/>
                </a:solidFill>
              </a:rPr>
              <a:t>1</a:t>
            </a:r>
            <a:r>
              <a:rPr lang="hu-HU" i="1" dirty="0" smtClean="0">
                <a:solidFill>
                  <a:srgbClr val="FF0000"/>
                </a:solidFill>
              </a:rPr>
              <a:t>-el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			</a:t>
            </a:r>
            <a:r>
              <a:rPr lang="en-US" b="1" i="1" dirty="0" smtClean="0"/>
              <a:t>b[k]        </a:t>
            </a:r>
            <a:r>
              <a:rPr lang="hu-HU" b="1" i="1" dirty="0" smtClean="0"/>
              <a:t>a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hu-HU" i="1" dirty="0"/>
              <a:t> </a:t>
            </a:r>
            <a:endParaRPr lang="en-US" b="1" i="1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203436" y="254875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2054774" y="3526221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328043" y="385204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38680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2" y="1986456"/>
            <a:ext cx="11529848" cy="4635061"/>
          </a:xfrm>
        </p:spPr>
        <p:txBody>
          <a:bodyPr>
            <a:normAutofit/>
          </a:bodyPr>
          <a:lstStyle/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…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i="1" dirty="0"/>
              <a:t>k</a:t>
            </a:r>
            <a:r>
              <a:rPr lang="hu-HU" dirty="0" smtClean="0"/>
              <a:t>          </a:t>
            </a:r>
            <a:r>
              <a:rPr lang="hu-HU" b="1" i="1" dirty="0" smtClean="0"/>
              <a:t>0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smtClean="0"/>
              <a:t>minden </a:t>
            </a:r>
            <a:r>
              <a:rPr lang="hu-HU" b="1" i="1" dirty="0">
                <a:solidFill>
                  <a:schemeClr val="tx1"/>
                </a:solidFill>
              </a:rPr>
              <a:t>i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b="1" i="1" dirty="0">
                <a:solidFill>
                  <a:schemeClr val="tx1"/>
                </a:solidFill>
              </a:rPr>
              <a:t>1, n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r>
              <a:rPr lang="en-US" dirty="0" smtClean="0"/>
              <a:t>				</a:t>
            </a:r>
            <a:r>
              <a:rPr lang="hu-HU" dirty="0" smtClean="0"/>
              <a:t>		 	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	ha </a:t>
            </a:r>
            <a:r>
              <a:rPr lang="hu-HU" b="1" i="1" dirty="0" smtClean="0"/>
              <a:t>a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en-US" dirty="0" smtClean="0"/>
              <a:t>&lt;&gt; </a:t>
            </a:r>
            <a:r>
              <a:rPr lang="en-US" b="1" i="1" dirty="0" smtClean="0"/>
              <a:t>0</a:t>
            </a:r>
            <a:r>
              <a:rPr lang="en-US" dirty="0" smtClean="0"/>
              <a:t> </a:t>
            </a:r>
            <a:r>
              <a:rPr lang="hu-HU" dirty="0"/>
              <a:t>akkor </a:t>
            </a:r>
            <a:endParaRPr lang="en-US" dirty="0" smtClean="0"/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/>
              <a:t>	</a:t>
            </a:r>
            <a:r>
              <a:rPr lang="en-US" dirty="0"/>
              <a:t>		</a:t>
            </a:r>
            <a:r>
              <a:rPr lang="en-US" b="1" i="1" dirty="0" smtClean="0"/>
              <a:t>k</a:t>
            </a:r>
            <a:r>
              <a:rPr lang="en-US" dirty="0" smtClean="0"/>
              <a:t>         </a:t>
            </a:r>
            <a:r>
              <a:rPr lang="en-US" b="1" i="1" dirty="0" err="1" smtClean="0"/>
              <a:t>k</a:t>
            </a:r>
            <a:r>
              <a:rPr lang="en-US" dirty="0" smtClean="0"/>
              <a:t> + </a:t>
            </a:r>
            <a:r>
              <a:rPr lang="en-US" b="1" i="1" dirty="0" smtClean="0"/>
              <a:t>1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			</a:t>
            </a:r>
            <a:r>
              <a:rPr lang="en-US" b="1" i="1" dirty="0" smtClean="0">
                <a:solidFill>
                  <a:srgbClr val="FF0000"/>
                </a:solidFill>
              </a:rPr>
              <a:t>b[k]        </a:t>
            </a:r>
            <a:r>
              <a:rPr lang="hu-HU" b="1" i="1" dirty="0" smtClean="0">
                <a:solidFill>
                  <a:srgbClr val="FF0000"/>
                </a:solidFill>
              </a:rPr>
              <a:t>a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</a:t>
            </a:r>
            <a:r>
              <a:rPr lang="hu-HU" i="1" dirty="0">
                <a:solidFill>
                  <a:srgbClr val="FF0000"/>
                </a:solidFill>
              </a:rPr>
              <a:t> </a:t>
            </a:r>
            <a:r>
              <a:rPr lang="hu-HU" dirty="0" smtClean="0"/>
              <a:t>	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és átmásoljuk az </a:t>
            </a:r>
            <a:r>
              <a:rPr lang="hu-HU" b="1" i="1" dirty="0">
                <a:solidFill>
                  <a:srgbClr val="FF0000"/>
                </a:solidFill>
              </a:rPr>
              <a:t>a</a:t>
            </a:r>
            <a:r>
              <a:rPr lang="en-US" b="1" i="1" dirty="0">
                <a:solidFill>
                  <a:srgbClr val="FF0000"/>
                </a:solidFill>
              </a:rPr>
              <a:t>[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elemet az új </a:t>
            </a:r>
            <a:r>
              <a:rPr lang="hu-HU" b="1" i="1" dirty="0" smtClean="0">
                <a:solidFill>
                  <a:srgbClr val="FF0000"/>
                </a:solidFill>
              </a:rPr>
              <a:t>b </a:t>
            </a:r>
            <a:r>
              <a:rPr lang="hu-HU" i="1" dirty="0" smtClean="0">
                <a:solidFill>
                  <a:srgbClr val="FF0000"/>
                </a:solidFill>
              </a:rPr>
              <a:t>tömb</a:t>
            </a:r>
            <a:r>
              <a:rPr lang="hu-HU" b="1" i="1" dirty="0" smtClean="0">
                <a:solidFill>
                  <a:srgbClr val="FF0000"/>
                </a:solidFill>
              </a:rPr>
              <a:t> k</a:t>
            </a:r>
            <a:r>
              <a:rPr lang="hu-HU" i="1" dirty="0" smtClean="0">
                <a:solidFill>
                  <a:srgbClr val="FF0000"/>
                </a:solidFill>
              </a:rPr>
              <a:t>-ik pozíciójába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u-HU" dirty="0" err="1" smtClean="0"/>
              <a:t>ha_vég</a:t>
            </a:r>
            <a:r>
              <a:rPr lang="en-US" dirty="0" smtClean="0"/>
              <a:t>e</a:t>
            </a:r>
          </a:p>
          <a:p>
            <a:pPr marL="45243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hu-HU" dirty="0" err="1" smtClean="0"/>
              <a:t>minden_vég</a:t>
            </a:r>
            <a:r>
              <a:rPr lang="en-US" dirty="0" smtClean="0"/>
              <a:t>e</a:t>
            </a:r>
            <a:endParaRPr lang="hu-H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1203436" y="254875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2054774" y="352622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328043" y="3852042"/>
            <a:ext cx="3783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g</a:t>
            </a:r>
            <a:r>
              <a:rPr lang="hu-HU" dirty="0" smtClean="0"/>
              <a:t>. </a:t>
            </a:r>
            <a:r>
              <a:rPr lang="hu-HU" dirty="0"/>
              <a:t>Válogatás 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38243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42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67406" y="1977498"/>
            <a:ext cx="10746827" cy="471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Művelet:</a:t>
            </a:r>
            <a:r>
              <a:rPr lang="en-US" dirty="0"/>
              <a:t> </a:t>
            </a:r>
            <a:endParaRPr lang="hu-HU" dirty="0"/>
          </a:p>
          <a:p>
            <a:pPr marL="452438">
              <a:lnSpc>
                <a:spcPct val="107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Rendszerint egy </a:t>
            </a:r>
            <a:r>
              <a:rPr lang="hu-HU" dirty="0">
                <a:solidFill>
                  <a:srgbClr val="FF0000"/>
                </a:solidFill>
              </a:rPr>
              <a:t>adott értékű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elemet szeretnénk kitörölni a tömbből, esetenként ennek az értéknek az összes előfordulását.</a:t>
            </a:r>
          </a:p>
          <a:p>
            <a:pPr>
              <a:spcBef>
                <a:spcPts val="1000"/>
              </a:spcBef>
            </a:pPr>
            <a:r>
              <a:rPr lang="hu-HU" b="1" dirty="0"/>
              <a:t>A megoldás menete</a:t>
            </a:r>
            <a:r>
              <a:rPr lang="hu-HU" dirty="0"/>
              <a:t>: </a:t>
            </a:r>
          </a:p>
          <a:p>
            <a:pPr marL="452438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Megadjuk a törölni kívánt elem értékét a </a:t>
            </a:r>
            <a:r>
              <a:rPr lang="hu-HU" b="1" i="1" dirty="0" smtClean="0">
                <a:solidFill>
                  <a:srgbClr val="FF0000"/>
                </a:solidFill>
              </a:rPr>
              <a:t>torolt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változóban.</a:t>
            </a:r>
          </a:p>
          <a:p>
            <a:pPr marL="795338" indent="-342900" algn="just">
              <a:lnSpc>
                <a:spcPct val="107000"/>
              </a:lnSpc>
              <a:buAutoNum type="arabicPeriod"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 </a:t>
            </a:r>
            <a:r>
              <a:rPr lang="hu-HU" dirty="0">
                <a:solidFill>
                  <a:srgbClr val="FF0000"/>
                </a:solidFill>
              </a:rPr>
              <a:t>csak egyszer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szeretnénk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törölni, akkor bejárjuk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tömböt és megkeressük a törölni kívánt tömbelemet.</a:t>
            </a:r>
          </a:p>
          <a:p>
            <a:pPr marL="795338" indent="-342900" algn="just">
              <a:lnSpc>
                <a:spcPct val="107000"/>
              </a:lnSpc>
              <a:buFontTx/>
              <a:buAutoNum type="arabicPeriod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dirty="0" smtClean="0">
                <a:solidFill>
                  <a:srgbClr val="FF0000"/>
                </a:solidFill>
              </a:rPr>
              <a:t>az összes előfordulást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szeretnénk törölni, akkor bejárjuk a tömböt és megkeressük a törölni kívánt érték összes előfordulását. </a:t>
            </a:r>
          </a:p>
          <a:p>
            <a:pPr marL="452438" algn="just">
              <a:lnSpc>
                <a:spcPct val="107000"/>
              </a:lnSpc>
              <a:spcBef>
                <a:spcPts val="600"/>
              </a:spcBef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 megtaláltuk a törölni kívánt elemet, akkor mindkét esetben úgy törlünk, hogy megjegyezzük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törlendő elem helyét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tömbben, majd az összes utána következő tömbelemet </a:t>
            </a:r>
            <a:r>
              <a:rPr lang="hu-HU" dirty="0">
                <a:solidFill>
                  <a:srgbClr val="FF0000"/>
                </a:solidFill>
              </a:rPr>
              <a:t>előre </a:t>
            </a:r>
            <a:r>
              <a:rPr lang="hu-HU" dirty="0" smtClean="0">
                <a:solidFill>
                  <a:srgbClr val="FF0000"/>
                </a:solidFill>
              </a:rPr>
              <a:t>(balra) mozgatjuk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és </a:t>
            </a:r>
            <a:r>
              <a:rPr lang="hu-HU" dirty="0" smtClean="0">
                <a:solidFill>
                  <a:srgbClr val="FF0000"/>
                </a:solidFill>
              </a:rPr>
              <a:t>aktualizáljuk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tömb elemeinek számát, az </a:t>
            </a:r>
            <a:r>
              <a:rPr lang="hu-HU" b="1" i="1" dirty="0" smtClean="0">
                <a:solidFill>
                  <a:srgbClr val="FF0000"/>
                </a:solidFill>
              </a:rPr>
              <a:t>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-et.</a:t>
            </a:r>
          </a:p>
          <a:p>
            <a:pPr marL="452438" algn="just">
              <a:lnSpc>
                <a:spcPct val="107000"/>
              </a:lnSpc>
              <a:spcBef>
                <a:spcPts val="600"/>
              </a:spcBef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 a tömbben nem szerepel a törölni kívánt érték, akkor megfelelő üzenetet írunk ki.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438" algn="just">
              <a:lnSpc>
                <a:spcPct val="107000"/>
              </a:lnSpc>
              <a:spcBef>
                <a:spcPts val="600"/>
              </a:spcBef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7406" y="371265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67406" y="1819843"/>
            <a:ext cx="10746827" cy="426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/>
              <a:t>Az 1. 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r>
              <a:rPr lang="hu-HU" i="1" dirty="0" smtClean="0">
                <a:solidFill>
                  <a:srgbClr val="FF0000"/>
                </a:solidFill>
              </a:rPr>
              <a:t>// ha csak egyszer szeretnénk törölni</a:t>
            </a:r>
            <a:endParaRPr lang="hu-HU" i="1" dirty="0">
              <a:solidFill>
                <a:srgbClr val="FF0000"/>
              </a:solidFill>
            </a:endParaRPr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</a:t>
            </a:r>
            <a:r>
              <a:rPr lang="en-US" dirty="0" smtClean="0"/>
              <a:t>be </a:t>
            </a:r>
            <a:r>
              <a:rPr lang="hu-HU" b="1" i="1" dirty="0" smtClean="0"/>
              <a:t>torol</a:t>
            </a:r>
            <a:r>
              <a:rPr lang="en-US" b="1" i="1" dirty="0" smtClean="0"/>
              <a:t>t</a:t>
            </a:r>
            <a:endParaRPr lang="hu-HU" b="1" i="1" dirty="0"/>
          </a:p>
          <a:p>
            <a:pPr marL="2868613" indent="0">
              <a:buFont typeface="Wingdings 3" charset="2"/>
              <a:buNone/>
            </a:pPr>
            <a:r>
              <a:rPr lang="hu-HU" b="1" i="1" dirty="0"/>
              <a:t>i        1</a:t>
            </a:r>
          </a:p>
          <a:p>
            <a:pPr marL="2868613" indent="0"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 </a:t>
            </a:r>
            <a:r>
              <a:rPr lang="hu-HU" b="1" i="1" dirty="0"/>
              <a:t>ÉS 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hu-HU" b="1" i="1" dirty="0"/>
              <a:t> </a:t>
            </a:r>
            <a:r>
              <a:rPr lang="en-US" b="1" i="1" dirty="0"/>
              <a:t>&lt;&gt; </a:t>
            </a:r>
            <a:r>
              <a:rPr lang="hu-HU" b="1" i="1" dirty="0" smtClean="0"/>
              <a:t>torol</a:t>
            </a:r>
            <a:r>
              <a:rPr lang="en-US" b="1" i="1" dirty="0" smtClean="0"/>
              <a:t>t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/>
              <a:t>d</a:t>
            </a:r>
          </a:p>
          <a:p>
            <a:pPr marL="2868613" indent="0">
              <a:buNone/>
            </a:pPr>
            <a:r>
              <a:rPr lang="hu-HU" dirty="0"/>
              <a:t>		</a:t>
            </a:r>
            <a:r>
              <a:rPr lang="hu-HU" b="1" i="1" dirty="0"/>
              <a:t>i          </a:t>
            </a:r>
            <a:r>
              <a:rPr lang="hu-HU" b="1" i="1" dirty="0" err="1"/>
              <a:t>i</a:t>
            </a:r>
            <a:r>
              <a:rPr lang="hu-HU" b="1" i="1" dirty="0"/>
              <a:t> + 1</a:t>
            </a:r>
          </a:p>
          <a:p>
            <a:pPr marL="2868613" indent="0">
              <a:buNone/>
            </a:pPr>
            <a:r>
              <a:rPr lang="hu-HU" dirty="0" err="1"/>
              <a:t>amíg_vége</a:t>
            </a:r>
            <a:endParaRPr lang="en-US" dirty="0"/>
          </a:p>
          <a:p>
            <a:pPr marL="2868613" indent="0">
              <a:buFont typeface="Wingdings 3" charset="2"/>
              <a:buNone/>
            </a:pPr>
            <a:r>
              <a:rPr lang="hu-HU" dirty="0"/>
              <a:t>ha</a:t>
            </a:r>
            <a:r>
              <a:rPr lang="en-US" dirty="0"/>
              <a:t> </a:t>
            </a:r>
            <a:r>
              <a:rPr lang="hu-HU" b="1" i="1" dirty="0"/>
              <a:t>i </a:t>
            </a:r>
            <a:r>
              <a:rPr lang="en-US" b="1" i="1" dirty="0"/>
              <a:t> &gt; n </a:t>
            </a:r>
            <a:r>
              <a:rPr lang="en-US" dirty="0" err="1"/>
              <a:t>akkor</a:t>
            </a:r>
            <a:endParaRPr lang="en-US" dirty="0"/>
          </a:p>
          <a:p>
            <a:pPr marL="2868613" indent="0">
              <a:buFont typeface="Wingdings 3" charset="2"/>
              <a:buNone/>
            </a:pPr>
            <a:r>
              <a:rPr lang="en-US" b="1" i="1" dirty="0"/>
              <a:t>	</a:t>
            </a:r>
            <a:r>
              <a:rPr lang="en-US" dirty="0" err="1"/>
              <a:t>ki</a:t>
            </a:r>
            <a:r>
              <a:rPr lang="en-US" b="1" i="1" dirty="0"/>
              <a:t> “</a:t>
            </a:r>
            <a:r>
              <a:rPr lang="en-US" b="1" i="1" dirty="0" err="1"/>
              <a:t>nincs</a:t>
            </a:r>
            <a:r>
              <a:rPr lang="en-US" b="1" i="1" dirty="0"/>
              <a:t> meg”</a:t>
            </a:r>
          </a:p>
          <a:p>
            <a:pPr marL="2868613" indent="0">
              <a:buFont typeface="Wingdings 3" charset="2"/>
              <a:buNone/>
            </a:pPr>
            <a:r>
              <a:rPr lang="hu-HU" dirty="0"/>
              <a:t>különben 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minden </a:t>
            </a:r>
            <a:r>
              <a:rPr lang="hu-HU" b="1" i="1" dirty="0"/>
              <a:t>j</a:t>
            </a:r>
            <a:r>
              <a:rPr lang="en-US" dirty="0" smtClean="0"/>
              <a:t> = </a:t>
            </a:r>
            <a:r>
              <a:rPr lang="en-US" b="1" i="1" dirty="0" err="1"/>
              <a:t>i</a:t>
            </a:r>
            <a:r>
              <a:rPr lang="en-US" b="1" i="1" dirty="0"/>
              <a:t>, n -1 </a:t>
            </a:r>
            <a:r>
              <a:rPr lang="en-US" dirty="0" smtClean="0"/>
              <a:t>v</a:t>
            </a:r>
            <a:r>
              <a:rPr lang="hu-HU" dirty="0" err="1" smtClean="0"/>
              <a:t>égezd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en-US" b="1" i="1" dirty="0"/>
              <a:t>t[j]        t[j+1]</a:t>
            </a:r>
          </a:p>
          <a:p>
            <a:pPr marL="2868613" indent="0">
              <a:buFont typeface="Wingdings 3" charset="2"/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b="1" i="1" dirty="0"/>
              <a:t>n         </a:t>
            </a:r>
            <a:r>
              <a:rPr lang="hu-HU" b="1" i="1" dirty="0" err="1" smtClean="0"/>
              <a:t>n</a:t>
            </a:r>
            <a:r>
              <a:rPr lang="hu-HU" b="1" i="1" dirty="0" smtClean="0"/>
              <a:t> - 1</a:t>
            </a:r>
            <a:endParaRPr lang="hu-HU" b="1" i="1" dirty="0"/>
          </a:p>
          <a:p>
            <a:pPr marL="452438" algn="just">
              <a:lnSpc>
                <a:spcPct val="107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 </a:t>
            </a:r>
            <a:r>
              <a:rPr lang="hu-HU" dirty="0" smtClean="0"/>
              <a:t>ha</a:t>
            </a:r>
            <a:r>
              <a:rPr lang="en-US" dirty="0" smtClean="0"/>
              <a:t>_</a:t>
            </a:r>
            <a:r>
              <a:rPr lang="hu-HU" dirty="0"/>
              <a:t>vége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97050" indent="0">
              <a:buNone/>
            </a:pPr>
            <a:endParaRPr lang="hu-HU" dirty="0" smtClean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3799492" y="2559266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5323492" y="4776950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4661340" y="3116316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4661340" y="530246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7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694897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5" y="1930400"/>
            <a:ext cx="310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r>
              <a:rPr lang="hu-HU" b="1" dirty="0" smtClean="0"/>
              <a:t>é</a:t>
            </a:r>
            <a:r>
              <a:rPr lang="en-US" b="1" dirty="0" err="1" smtClean="0"/>
              <a:t>lda</a:t>
            </a:r>
            <a:r>
              <a:rPr lang="hu-HU" b="1" dirty="0" smtClean="0"/>
              <a:t> 1 elem törlésére</a:t>
            </a:r>
            <a:endParaRPr lang="hu-HU" b="1" dirty="0"/>
          </a:p>
        </p:txBody>
      </p:sp>
      <p:grpSp>
        <p:nvGrpSpPr>
          <p:cNvPr id="10" name="Csoportba foglalás 9"/>
          <p:cNvGrpSpPr/>
          <p:nvPr/>
        </p:nvGrpSpPr>
        <p:grpSpPr>
          <a:xfrm>
            <a:off x="1224401" y="3373821"/>
            <a:ext cx="1082619" cy="1022539"/>
            <a:chOff x="1224401" y="3373821"/>
            <a:chExt cx="1082619" cy="1022539"/>
          </a:xfrm>
        </p:grpSpPr>
        <p:sp>
          <p:nvSpPr>
            <p:cNvPr id="7" name="Szövegdoboz 6"/>
            <p:cNvSpPr txBox="1"/>
            <p:nvPr/>
          </p:nvSpPr>
          <p:spPr>
            <a:xfrm>
              <a:off x="1224401" y="4027028"/>
              <a:ext cx="1082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dirty="0" smtClean="0"/>
                <a:t> = 1</a:t>
              </a:r>
              <a:endParaRPr lang="hu-HU" dirty="0"/>
            </a:p>
          </p:txBody>
        </p:sp>
        <p:sp>
          <p:nvSpPr>
            <p:cNvPr id="9" name="Felfelé nyíl 8"/>
            <p:cNvSpPr/>
            <p:nvPr/>
          </p:nvSpPr>
          <p:spPr>
            <a:xfrm flipH="1">
              <a:off x="1460938" y="3373821"/>
              <a:ext cx="147145" cy="5780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8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323485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hu-HU" b="1" i="1" dirty="0" err="1">
                <a:solidFill>
                  <a:srgbClr val="FF0000"/>
                </a:solidFill>
              </a:rPr>
              <a:t>orolt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5" y="1930400"/>
            <a:ext cx="279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129809" y="3753922"/>
            <a:ext cx="1707984" cy="376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&lt;&gt; 2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178188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6" y="1930400"/>
            <a:ext cx="3184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3000675" y="3403912"/>
            <a:ext cx="1082619" cy="1022539"/>
            <a:chOff x="1224401" y="3373821"/>
            <a:chExt cx="1082619" cy="1022539"/>
          </a:xfrm>
        </p:grpSpPr>
        <p:sp>
          <p:nvSpPr>
            <p:cNvPr id="11" name="Szövegdoboz 10"/>
            <p:cNvSpPr txBox="1"/>
            <p:nvPr/>
          </p:nvSpPr>
          <p:spPr>
            <a:xfrm>
              <a:off x="1224401" y="4027028"/>
              <a:ext cx="1082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dirty="0" smtClean="0"/>
                <a:t> = 2</a:t>
              </a:r>
              <a:endParaRPr lang="hu-HU" dirty="0"/>
            </a:p>
          </p:txBody>
        </p:sp>
        <p:sp>
          <p:nvSpPr>
            <p:cNvPr id="12" name="Felfelé nyíl 11"/>
            <p:cNvSpPr/>
            <p:nvPr/>
          </p:nvSpPr>
          <p:spPr>
            <a:xfrm flipH="1">
              <a:off x="1460938" y="3373821"/>
              <a:ext cx="147145" cy="5780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75483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5" y="1930400"/>
            <a:ext cx="303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2864015" y="3753922"/>
            <a:ext cx="1707984" cy="376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&lt;&gt; 2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05430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5" y="1930400"/>
            <a:ext cx="273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4661309" y="3394908"/>
            <a:ext cx="1082619" cy="1077295"/>
            <a:chOff x="1224401" y="3373821"/>
            <a:chExt cx="1082619" cy="993974"/>
          </a:xfrm>
        </p:grpSpPr>
        <p:sp>
          <p:nvSpPr>
            <p:cNvPr id="11" name="Szövegdoboz 10"/>
            <p:cNvSpPr txBox="1"/>
            <p:nvPr/>
          </p:nvSpPr>
          <p:spPr>
            <a:xfrm>
              <a:off x="1224401" y="4027028"/>
              <a:ext cx="1082619" cy="34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</a:t>
              </a:r>
              <a:r>
                <a:rPr lang="en-US" dirty="0" smtClean="0"/>
                <a:t> = 3</a:t>
              </a:r>
              <a:endParaRPr lang="hu-HU" dirty="0"/>
            </a:p>
          </p:txBody>
        </p:sp>
        <p:sp>
          <p:nvSpPr>
            <p:cNvPr id="12" name="Felfelé nyíl 11"/>
            <p:cNvSpPr/>
            <p:nvPr/>
          </p:nvSpPr>
          <p:spPr>
            <a:xfrm flipH="1">
              <a:off x="1460938" y="3373821"/>
              <a:ext cx="147145" cy="5780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621" y="666413"/>
            <a:ext cx="9267182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Ellenőrzés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414" y="2259724"/>
            <a:ext cx="11529847" cy="4466898"/>
          </a:xfrm>
        </p:spPr>
        <p:txBody>
          <a:bodyPr>
            <a:normAutofit/>
          </a:bodyPr>
          <a:lstStyle/>
          <a:p>
            <a:pPr marL="987425" indent="0">
              <a:buNone/>
            </a:pPr>
            <a:endParaRPr lang="en-US" dirty="0"/>
          </a:p>
          <a:p>
            <a:pPr marL="452438" indent="0">
              <a:buNone/>
            </a:pPr>
            <a:endParaRPr lang="hu-HU" dirty="0" smtClean="0"/>
          </a:p>
          <a:p>
            <a:pPr marL="714375" indent="0">
              <a:buNone/>
            </a:pP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6180" y="1912884"/>
            <a:ext cx="11214538" cy="462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sz="1900" b="1" dirty="0" smtClean="0"/>
              <a:t>A megoldás menete</a:t>
            </a:r>
            <a:r>
              <a:rPr lang="hu-HU" sz="1900" dirty="0" smtClean="0"/>
              <a:t>: </a:t>
            </a:r>
          </a:p>
          <a:p>
            <a:pPr marL="452438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Több</a:t>
            </a:r>
            <a:r>
              <a:rPr lang="hu-HU" dirty="0" smtClean="0"/>
              <a:t> </a:t>
            </a:r>
            <a:r>
              <a:rPr lang="hu-HU" dirty="0"/>
              <a:t>lehetőségünk </a:t>
            </a:r>
            <a:r>
              <a:rPr lang="hu-HU" dirty="0" smtClean="0"/>
              <a:t>is van a megoldásra:</a:t>
            </a:r>
            <a:endParaRPr lang="hu-HU" dirty="0"/>
          </a:p>
          <a:p>
            <a:pPr marL="795338" algn="just">
              <a:lnSpc>
                <a:spcPct val="107000"/>
              </a:lnSpc>
              <a:buFont typeface="Wingdings 3" charset="2"/>
              <a:buAutoNum type="arabicPeriod"/>
            </a:pPr>
            <a:r>
              <a:rPr lang="hu-HU" dirty="0"/>
              <a:t>Bejárjuk a tömb összes </a:t>
            </a:r>
            <a:r>
              <a:rPr lang="hu-HU" dirty="0" smtClean="0"/>
              <a:t>elemét </a:t>
            </a:r>
            <a:r>
              <a:rPr lang="hu-HU" dirty="0" smtClean="0">
                <a:solidFill>
                  <a:srgbClr val="FF0000"/>
                </a:solidFill>
              </a:rPr>
              <a:t>ismert lépésszámú ciklussal</a:t>
            </a:r>
            <a:r>
              <a:rPr lang="hu-HU" dirty="0" smtClean="0"/>
              <a:t>, </a:t>
            </a:r>
            <a:r>
              <a:rPr lang="hu-HU" dirty="0"/>
              <a:t>és amikor egy olyan tömbelemhez érünk, amely nem a kért tulajdonságú, akkor átállítjuk </a:t>
            </a:r>
            <a:r>
              <a:rPr lang="hu-HU" dirty="0" smtClean="0"/>
              <a:t>az </a:t>
            </a:r>
            <a:r>
              <a:rPr lang="hu-HU" dirty="0" smtClean="0">
                <a:solidFill>
                  <a:srgbClr val="FF0000"/>
                </a:solidFill>
              </a:rPr>
              <a:t>ok</a:t>
            </a:r>
            <a:r>
              <a:rPr lang="hu-HU" dirty="0" smtClean="0"/>
              <a:t> </a:t>
            </a:r>
            <a:r>
              <a:rPr lang="hu-HU" dirty="0"/>
              <a:t>logikai változó értékét.</a:t>
            </a:r>
          </a:p>
          <a:p>
            <a:pPr marL="795338" algn="just">
              <a:lnSpc>
                <a:spcPct val="107000"/>
              </a:lnSpc>
              <a:buFont typeface="Wingdings 3" charset="2"/>
              <a:buAutoNum type="arabicPeriod"/>
            </a:pPr>
            <a:r>
              <a:rPr lang="hu-HU" dirty="0" err="1" smtClean="0">
                <a:solidFill>
                  <a:srgbClr val="FF0000"/>
                </a:solidFill>
              </a:rPr>
              <a:t>Elöltesztelő</a:t>
            </a:r>
            <a:r>
              <a:rPr lang="hu-HU" dirty="0" smtClean="0">
                <a:solidFill>
                  <a:srgbClr val="FF0000"/>
                </a:solidFill>
              </a:rPr>
              <a:t> ciklussal </a:t>
            </a:r>
            <a:r>
              <a:rPr lang="hu-HU" dirty="0" smtClean="0"/>
              <a:t>járjuk be a tömböt, és a </a:t>
            </a:r>
            <a:r>
              <a:rPr lang="hu-HU" dirty="0"/>
              <a:t>ciklus folytatási feltételében az </a:t>
            </a:r>
            <a:r>
              <a:rPr lang="hu-HU" dirty="0">
                <a:solidFill>
                  <a:srgbClr val="FF0000"/>
                </a:solidFill>
              </a:rPr>
              <a:t>ok</a:t>
            </a:r>
            <a:r>
              <a:rPr lang="hu-HU" dirty="0"/>
              <a:t> változó értékét is figyeljük, s csak addig folytatjuk az ellenőrzést, amíg </a:t>
            </a:r>
            <a:r>
              <a:rPr lang="hu-HU" dirty="0" smtClean="0"/>
              <a:t>ez az érték változatlan.</a:t>
            </a:r>
          </a:p>
          <a:p>
            <a:pPr marL="795338" algn="just">
              <a:lnSpc>
                <a:spcPct val="107000"/>
              </a:lnSpc>
              <a:buFont typeface="Wingdings 3" charset="2"/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Nem használunk logikai változót </a:t>
            </a:r>
            <a:r>
              <a:rPr lang="hu-HU" dirty="0" smtClean="0"/>
              <a:t>az ellenőrzésre! Ebben az esetben is érdemes </a:t>
            </a:r>
            <a:r>
              <a:rPr lang="hu-HU" dirty="0" err="1" smtClean="0"/>
              <a:t>elöltesztelő</a:t>
            </a:r>
            <a:r>
              <a:rPr lang="hu-HU" dirty="0" smtClean="0"/>
              <a:t> </a:t>
            </a:r>
            <a:r>
              <a:rPr lang="hu-HU" dirty="0"/>
              <a:t>ciklussal </a:t>
            </a:r>
            <a:r>
              <a:rPr lang="hu-HU" dirty="0" smtClean="0"/>
              <a:t>bejárni a tömböt. A </a:t>
            </a:r>
            <a:r>
              <a:rPr lang="hu-HU" dirty="0"/>
              <a:t>folytatási </a:t>
            </a:r>
            <a:r>
              <a:rPr lang="hu-HU" dirty="0" smtClean="0"/>
              <a:t>feltételben azt</a:t>
            </a:r>
            <a:r>
              <a:rPr lang="hu-HU" dirty="0"/>
              <a:t> </a:t>
            </a:r>
            <a:r>
              <a:rPr lang="hu-HU" dirty="0" smtClean="0"/>
              <a:t>fogjuk ellenőrizni ezúttal, hogy a tömbelem rendelkezik-e a kért tulajdonsággal. Ebben az esetben az eredmény kiértékelésekor azt kell megnézni, hogy sikerült-e végig bejárni a tömböt, vagy sem.</a:t>
            </a:r>
            <a:endParaRPr lang="hu-HU" dirty="0"/>
          </a:p>
          <a:p>
            <a:pPr marL="452438" indent="0">
              <a:buFont typeface="Wingdings 3" charset="2"/>
              <a:buNone/>
            </a:pPr>
            <a:endParaRPr lang="hu-HU" dirty="0" smtClean="0"/>
          </a:p>
          <a:p>
            <a:pPr marL="0" indent="0">
              <a:buNone/>
            </a:pPr>
            <a:r>
              <a:rPr lang="en-US" sz="1900" b="1" dirty="0" err="1"/>
              <a:t>Gondolkozzunk</a:t>
            </a:r>
            <a:r>
              <a:rPr lang="en-US" sz="1900" b="1" dirty="0"/>
              <a:t> el a </a:t>
            </a:r>
            <a:r>
              <a:rPr lang="en-US" sz="1900" b="1" dirty="0" err="1"/>
              <a:t>fentebb</a:t>
            </a:r>
            <a:r>
              <a:rPr lang="en-US" sz="1900" b="1" dirty="0"/>
              <a:t> </a:t>
            </a:r>
            <a:r>
              <a:rPr lang="en-US" sz="1900" b="1" dirty="0" err="1"/>
              <a:t>ismertetett</a:t>
            </a:r>
            <a:r>
              <a:rPr lang="en-US" sz="1900" b="1" dirty="0"/>
              <a:t> </a:t>
            </a:r>
            <a:r>
              <a:rPr lang="en-US" sz="1900" b="1" dirty="0" err="1"/>
              <a:t>megold</a:t>
            </a:r>
            <a:r>
              <a:rPr lang="hu-HU" sz="1900" b="1" dirty="0"/>
              <a:t>á</a:t>
            </a:r>
            <a:r>
              <a:rPr lang="en-US" sz="1900" b="1" dirty="0" err="1"/>
              <a:t>sok</a:t>
            </a:r>
            <a:r>
              <a:rPr lang="en-US" sz="1900" b="1" dirty="0"/>
              <a:t> hat</a:t>
            </a:r>
            <a:r>
              <a:rPr lang="hu-HU" sz="1900" b="1" dirty="0"/>
              <a:t>é</a:t>
            </a:r>
            <a:r>
              <a:rPr lang="en-US" sz="1900" b="1" dirty="0" err="1"/>
              <a:t>konys</a:t>
            </a:r>
            <a:r>
              <a:rPr lang="hu-HU" sz="1900" b="1" dirty="0"/>
              <a:t>á</a:t>
            </a:r>
            <a:r>
              <a:rPr lang="en-US" sz="1900" b="1" dirty="0"/>
              <a:t>g</a:t>
            </a:r>
            <a:r>
              <a:rPr lang="hu-HU" sz="1900" b="1" dirty="0"/>
              <a:t>á</a:t>
            </a:r>
            <a:r>
              <a:rPr lang="en-US" sz="1900" b="1" dirty="0"/>
              <a:t>n</a:t>
            </a:r>
            <a:r>
              <a:rPr lang="hu-HU" sz="19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679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337348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6" y="1930400"/>
            <a:ext cx="2764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4573971" y="3754800"/>
            <a:ext cx="1707984" cy="376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= 2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4573971" y="4587561"/>
            <a:ext cx="2123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Megtal</a:t>
            </a:r>
            <a:r>
              <a:rPr lang="hu-HU" b="1" dirty="0" err="1" smtClean="0"/>
              <a:t>áltuk</a:t>
            </a:r>
            <a:r>
              <a:rPr lang="hu-HU" b="1" dirty="0"/>
              <a:t>!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82401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-5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6" y="1930400"/>
            <a:ext cx="2890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grpSp>
        <p:nvGrpSpPr>
          <p:cNvPr id="9" name="Csoportba foglalás 8"/>
          <p:cNvGrpSpPr/>
          <p:nvPr/>
        </p:nvGrpSpPr>
        <p:grpSpPr>
          <a:xfrm>
            <a:off x="4629777" y="3394800"/>
            <a:ext cx="5554747" cy="1924903"/>
            <a:chOff x="4629777" y="3394800"/>
            <a:chExt cx="5554747" cy="1924903"/>
          </a:xfrm>
        </p:grpSpPr>
        <p:grpSp>
          <p:nvGrpSpPr>
            <p:cNvPr id="10" name="Csoportba foglalás 9"/>
            <p:cNvGrpSpPr/>
            <p:nvPr/>
          </p:nvGrpSpPr>
          <p:grpSpPr>
            <a:xfrm>
              <a:off x="4629777" y="3394800"/>
              <a:ext cx="1082619" cy="1022539"/>
              <a:chOff x="1224401" y="3373821"/>
              <a:chExt cx="1082619" cy="1022539"/>
            </a:xfrm>
          </p:grpSpPr>
          <p:sp>
            <p:nvSpPr>
              <p:cNvPr id="11" name="Szövegdoboz 10"/>
              <p:cNvSpPr txBox="1"/>
              <p:nvPr/>
            </p:nvSpPr>
            <p:spPr>
              <a:xfrm>
                <a:off x="1224401" y="4027028"/>
                <a:ext cx="1082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j</a:t>
                </a:r>
                <a:r>
                  <a:rPr lang="en-US" dirty="0" smtClean="0"/>
                  <a:t> = 3</a:t>
                </a:r>
                <a:endParaRPr lang="hu-HU" dirty="0"/>
              </a:p>
            </p:txBody>
          </p:sp>
          <p:sp>
            <p:nvSpPr>
              <p:cNvPr id="12" name="Felfelé nyíl 11"/>
              <p:cNvSpPr/>
              <p:nvPr/>
            </p:nvSpPr>
            <p:spPr>
              <a:xfrm flipH="1">
                <a:off x="1460938" y="3373821"/>
                <a:ext cx="147145" cy="578069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3" name="Balra nyíl 2"/>
            <p:cNvSpPr/>
            <p:nvPr/>
          </p:nvSpPr>
          <p:spPr>
            <a:xfrm>
              <a:off x="7189076" y="4417339"/>
              <a:ext cx="1292772" cy="144151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6085489" y="4950371"/>
              <a:ext cx="4099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Előre mozgatjuk a </a:t>
              </a:r>
              <a:r>
                <a:rPr lang="hu-HU" dirty="0" smtClean="0">
                  <a:solidFill>
                    <a:srgbClr val="00B050"/>
                  </a:solidFill>
                </a:rPr>
                <a:t>-5</a:t>
              </a:r>
              <a:r>
                <a:rPr lang="hu-HU" dirty="0" smtClean="0"/>
                <a:t> –t 1 pozícióval</a:t>
              </a:r>
              <a:endParaRPr lang="hu-HU" dirty="0"/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59929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-5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6" y="1930400"/>
            <a:ext cx="3016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grpSp>
        <p:nvGrpSpPr>
          <p:cNvPr id="9" name="Csoportba foglalás 8"/>
          <p:cNvGrpSpPr/>
          <p:nvPr/>
        </p:nvGrpSpPr>
        <p:grpSpPr>
          <a:xfrm>
            <a:off x="6363985" y="3394800"/>
            <a:ext cx="5554747" cy="1985658"/>
            <a:chOff x="4629777" y="3394800"/>
            <a:chExt cx="5554747" cy="1985658"/>
          </a:xfrm>
        </p:grpSpPr>
        <p:grpSp>
          <p:nvGrpSpPr>
            <p:cNvPr id="10" name="Csoportba foglalás 9"/>
            <p:cNvGrpSpPr/>
            <p:nvPr/>
          </p:nvGrpSpPr>
          <p:grpSpPr>
            <a:xfrm>
              <a:off x="4629777" y="3394800"/>
              <a:ext cx="1082619" cy="1022539"/>
              <a:chOff x="1224401" y="3373821"/>
              <a:chExt cx="1082619" cy="1022539"/>
            </a:xfrm>
          </p:grpSpPr>
          <p:sp>
            <p:nvSpPr>
              <p:cNvPr id="14" name="Szövegdoboz 13"/>
              <p:cNvSpPr txBox="1"/>
              <p:nvPr/>
            </p:nvSpPr>
            <p:spPr>
              <a:xfrm>
                <a:off x="1224401" y="4027028"/>
                <a:ext cx="1082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j</a:t>
                </a:r>
                <a:r>
                  <a:rPr lang="en-US" dirty="0" smtClean="0"/>
                  <a:t> = </a:t>
                </a:r>
                <a:r>
                  <a:rPr lang="hu-HU" dirty="0" smtClean="0"/>
                  <a:t>4</a:t>
                </a:r>
                <a:endParaRPr lang="hu-HU" dirty="0"/>
              </a:p>
            </p:txBody>
          </p:sp>
          <p:sp>
            <p:nvSpPr>
              <p:cNvPr id="15" name="Felfelé nyíl 14"/>
              <p:cNvSpPr/>
              <p:nvPr/>
            </p:nvSpPr>
            <p:spPr>
              <a:xfrm flipH="1">
                <a:off x="1460938" y="3373821"/>
                <a:ext cx="147145" cy="578069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1" name="Balra nyíl 10"/>
            <p:cNvSpPr/>
            <p:nvPr/>
          </p:nvSpPr>
          <p:spPr>
            <a:xfrm>
              <a:off x="7189076" y="4417339"/>
              <a:ext cx="1292772" cy="144151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6085489" y="5011126"/>
              <a:ext cx="4099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Előre mozgatjuk a </a:t>
              </a:r>
              <a:r>
                <a:rPr lang="hu-HU" dirty="0" smtClean="0">
                  <a:solidFill>
                    <a:srgbClr val="00B050"/>
                  </a:solidFill>
                </a:rPr>
                <a:t>4</a:t>
              </a:r>
              <a:r>
                <a:rPr lang="hu-HU" dirty="0" smtClean="0"/>
                <a:t>–t 1 pozícióval</a:t>
              </a:r>
              <a:endParaRPr lang="hu-HU" dirty="0"/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3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701516"/>
              </p:ext>
            </p:extLst>
          </p:nvPr>
        </p:nvGraphicFramePr>
        <p:xfrm>
          <a:off x="1129808" y="2927843"/>
          <a:ext cx="8596310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8160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hu-H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6" y="1930400"/>
            <a:ext cx="2764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644055" y="4004441"/>
            <a:ext cx="4424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Befejeztük a törlést, csökkentjük az </a:t>
            </a:r>
            <a:r>
              <a:rPr lang="hu-HU" b="1" i="1" dirty="0" smtClean="0">
                <a:solidFill>
                  <a:srgbClr val="FF0000"/>
                </a:solidFill>
              </a:rPr>
              <a:t>n</a:t>
            </a:r>
            <a:r>
              <a:rPr lang="hu-HU" dirty="0" smtClean="0"/>
              <a:t>-et 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935310" y="2387147"/>
            <a:ext cx="170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 = 5</a:t>
            </a:r>
            <a:endParaRPr lang="hu-H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/>
              <a:t>h. Törlés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859873"/>
              </p:ext>
            </p:extLst>
          </p:nvPr>
        </p:nvGraphicFramePr>
        <p:xfrm>
          <a:off x="1129808" y="2927843"/>
          <a:ext cx="6877048" cy="370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3915780897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18873915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18375180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944101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347848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94290" y="2927843"/>
            <a:ext cx="56755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030013" y="2387147"/>
            <a:ext cx="2364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</a:t>
            </a:r>
            <a:r>
              <a:rPr lang="hu-HU" b="1" i="1" dirty="0" err="1" smtClean="0">
                <a:solidFill>
                  <a:srgbClr val="FF0000"/>
                </a:solidFill>
              </a:rPr>
              <a:t>orolt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2</a:t>
            </a:r>
            <a:endParaRPr lang="hu-HU" b="1" i="1" dirty="0">
              <a:solidFill>
                <a:srgbClr val="FF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7765" y="1930400"/>
            <a:ext cx="277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hu-HU" b="1" dirty="0"/>
              <a:t>é</a:t>
            </a:r>
            <a:r>
              <a:rPr lang="en-US" b="1" dirty="0" err="1"/>
              <a:t>lda</a:t>
            </a:r>
            <a:r>
              <a:rPr lang="hu-HU" b="1" dirty="0"/>
              <a:t> 1 elem törlésére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411312" y="3917753"/>
            <a:ext cx="1828800" cy="378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hu-HU" b="1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4</a:t>
            </a:r>
            <a:r>
              <a:rPr lang="hu-HU" b="1" i="1" dirty="0" smtClean="0"/>
              <a:t> 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1185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71155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r>
              <a:rPr lang="hu-HU" i="1" dirty="0" smtClean="0">
                <a:solidFill>
                  <a:srgbClr val="FF0000"/>
                </a:solidFill>
              </a:rPr>
              <a:t>// ha az összes előfordulást szeretnénk törölni</a:t>
            </a:r>
            <a:endParaRPr lang="hu-HU" i="1" dirty="0">
              <a:solidFill>
                <a:srgbClr val="FF0000"/>
              </a:solidFill>
            </a:endParaRPr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be </a:t>
            </a:r>
            <a:r>
              <a:rPr lang="hu-HU" sz="1600" b="1" i="1" dirty="0">
                <a:solidFill>
                  <a:srgbClr val="FF0000"/>
                </a:solidFill>
              </a:rPr>
              <a:t>torol</a:t>
            </a:r>
            <a:r>
              <a:rPr lang="en-US" sz="1600" b="1" i="1" dirty="0" smtClean="0">
                <a:solidFill>
                  <a:srgbClr val="FF0000"/>
                </a:solidFill>
              </a:rPr>
              <a:t>t</a:t>
            </a:r>
            <a:r>
              <a:rPr lang="hu-HU" sz="1600" b="1" i="1" dirty="0" smtClean="0"/>
              <a:t>					</a:t>
            </a:r>
            <a:r>
              <a:rPr lang="hu-HU" sz="1600" b="1" i="1" dirty="0" smtClean="0">
                <a:solidFill>
                  <a:srgbClr val="FF0000"/>
                </a:solidFill>
              </a:rPr>
              <a:t> </a:t>
            </a:r>
            <a:r>
              <a:rPr lang="hu-HU" sz="1600" i="1" dirty="0">
                <a:solidFill>
                  <a:srgbClr val="FF0000"/>
                </a:solidFill>
              </a:rPr>
              <a:t>// </a:t>
            </a:r>
            <a:r>
              <a:rPr lang="hu-HU" sz="1600" i="1" dirty="0" smtClean="0">
                <a:solidFill>
                  <a:srgbClr val="FF0000"/>
                </a:solidFill>
              </a:rPr>
              <a:t>beolvassuk </a:t>
            </a:r>
            <a:r>
              <a:rPr lang="hu-HU" sz="1600" i="1" dirty="0">
                <a:solidFill>
                  <a:srgbClr val="FF0000"/>
                </a:solidFill>
              </a:rPr>
              <a:t>a </a:t>
            </a:r>
            <a:r>
              <a:rPr lang="hu-HU" sz="1600" i="1" dirty="0" smtClean="0">
                <a:solidFill>
                  <a:srgbClr val="FF0000"/>
                </a:solidFill>
              </a:rPr>
              <a:t>törlendő </a:t>
            </a:r>
            <a:r>
              <a:rPr lang="hu-HU" sz="1600" i="1" dirty="0">
                <a:solidFill>
                  <a:srgbClr val="FF0000"/>
                </a:solidFill>
              </a:rPr>
              <a:t>értéket</a:t>
            </a:r>
            <a:endParaRPr lang="hu-HU" sz="1600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/>
              <a:t>amíg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en-US" sz="1600" dirty="0"/>
              <a:t>&lt;=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keresett 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	ok</a:t>
            </a:r>
            <a:r>
              <a:rPr lang="hu-HU" sz="1600" dirty="0"/>
              <a:t>          </a:t>
            </a:r>
            <a:r>
              <a:rPr lang="hu-HU" sz="1600" b="1" i="1" dirty="0" smtClean="0"/>
              <a:t>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/>
              <a:t>amíg_vége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ok </a:t>
            </a:r>
            <a:r>
              <a:rPr lang="en-US" sz="1600" b="1" i="1" dirty="0" smtClean="0"/>
              <a:t>= </a:t>
            </a:r>
            <a:r>
              <a:rPr lang="hu-HU" sz="1600" b="1" i="1" dirty="0" smtClean="0"/>
              <a:t>HAMIS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dirty="0" err="1" smtClean="0"/>
              <a:t>ha_vége</a:t>
            </a:r>
            <a:endParaRPr lang="hu-HU" sz="1600" b="1" i="1" dirty="0" smtClean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12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3" y="1679904"/>
            <a:ext cx="1078361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>
                <a:solidFill>
                  <a:srgbClr val="FF0000"/>
                </a:solidFill>
              </a:rPr>
              <a:t>i        </a:t>
            </a:r>
            <a:r>
              <a:rPr lang="hu-HU" sz="1600" b="1" i="1" dirty="0" smtClean="0">
                <a:solidFill>
                  <a:srgbClr val="FF0000"/>
                </a:solidFill>
              </a:rPr>
              <a:t>1           		</a:t>
            </a:r>
            <a:r>
              <a:rPr lang="hu-HU" sz="1600" i="1" dirty="0" smtClean="0">
                <a:solidFill>
                  <a:srgbClr val="FF0000"/>
                </a:solidFill>
              </a:rPr>
              <a:t>// az első pozíciótól kezdjük a tömb bejárását</a:t>
            </a:r>
            <a:endParaRPr lang="hu-HU" sz="1600" dirty="0" smtClean="0">
              <a:solidFill>
                <a:srgbClr val="FF0000"/>
              </a:solidFill>
            </a:endParaRPr>
          </a:p>
          <a:p>
            <a:pPr marL="452438" indent="0">
              <a:buFont typeface="Wingdings 3" charset="2"/>
              <a:buNone/>
            </a:pPr>
            <a:r>
              <a:rPr lang="hu-HU" sz="1600" b="1" i="1" dirty="0">
                <a:solidFill>
                  <a:srgbClr val="FF0000"/>
                </a:solidFill>
              </a:rPr>
              <a:t>	</a:t>
            </a:r>
            <a:r>
              <a:rPr lang="hu-HU" sz="1600" b="1" i="1" dirty="0" smtClean="0">
                <a:solidFill>
                  <a:srgbClr val="FF0000"/>
                </a:solidFill>
              </a:rPr>
              <a:t>					  ok</a:t>
            </a:r>
            <a:r>
              <a:rPr lang="hu-HU" sz="1600" dirty="0" smtClean="0">
                <a:solidFill>
                  <a:srgbClr val="FF0000"/>
                </a:solidFill>
              </a:rPr>
              <a:t>          </a:t>
            </a:r>
            <a:r>
              <a:rPr lang="hu-HU" sz="1600" b="1" i="1" dirty="0" smtClean="0">
                <a:solidFill>
                  <a:srgbClr val="FF0000"/>
                </a:solidFill>
              </a:rPr>
              <a:t>HAMIS  		</a:t>
            </a:r>
            <a:r>
              <a:rPr lang="hu-HU" sz="1600" i="1" dirty="0" smtClean="0">
                <a:solidFill>
                  <a:srgbClr val="FF0000"/>
                </a:solidFill>
              </a:rPr>
              <a:t>// kezdőértékre állítjuk az </a:t>
            </a:r>
            <a:r>
              <a:rPr lang="hu-HU" sz="1600" b="1" i="1" dirty="0" smtClean="0">
                <a:solidFill>
                  <a:srgbClr val="FF0000"/>
                </a:solidFill>
              </a:rPr>
              <a:t>ok</a:t>
            </a:r>
            <a:r>
              <a:rPr lang="hu-HU" sz="1600" i="1" dirty="0" smtClean="0">
                <a:solidFill>
                  <a:srgbClr val="FF0000"/>
                </a:solidFill>
              </a:rPr>
              <a:t> logikai változót</a:t>
            </a:r>
            <a:endParaRPr lang="hu-HU" sz="1600" i="1" dirty="0">
              <a:solidFill>
                <a:srgbClr val="FF0000"/>
              </a:solidFill>
            </a:endParaRPr>
          </a:p>
          <a:p>
            <a:pPr marL="2868613" indent="0">
              <a:buNone/>
            </a:pPr>
            <a:r>
              <a:rPr lang="hu-HU" sz="1600" dirty="0" smtClean="0"/>
              <a:t>amíg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en-US" sz="1600" dirty="0"/>
              <a:t>&lt;=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torolt akkor 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	ok</a:t>
            </a:r>
            <a:r>
              <a:rPr lang="hu-HU" sz="1600" dirty="0"/>
              <a:t>          </a:t>
            </a:r>
            <a:r>
              <a:rPr lang="hu-HU" sz="1600" b="1" i="1" dirty="0" smtClean="0"/>
              <a:t>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/>
              <a:t>amíg_vége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ok </a:t>
            </a:r>
            <a:r>
              <a:rPr lang="en-US" sz="1600" b="1" i="1" dirty="0" smtClean="0"/>
              <a:t>= </a:t>
            </a:r>
            <a:r>
              <a:rPr lang="hu-HU" sz="1600" b="1" i="1" dirty="0" smtClean="0"/>
              <a:t>HAMIS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dirty="0" err="1" smtClean="0"/>
              <a:t>ha_vége</a:t>
            </a:r>
            <a:endParaRPr lang="hu-HU" sz="1600" b="1" i="1" dirty="0" smtClean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98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7535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amíg </a:t>
            </a:r>
            <a:r>
              <a:rPr lang="hu-HU" sz="1600" b="1" i="1" dirty="0">
                <a:solidFill>
                  <a:srgbClr val="FF0000"/>
                </a:solidFill>
              </a:rPr>
              <a:t>i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&lt;= </a:t>
            </a:r>
            <a:r>
              <a:rPr lang="en-US" sz="1600" b="1" i="1" dirty="0">
                <a:solidFill>
                  <a:srgbClr val="FF0000"/>
                </a:solidFill>
              </a:rPr>
              <a:t>n  </a:t>
            </a:r>
            <a:r>
              <a:rPr lang="en-US" sz="1600" dirty="0" smtClean="0">
                <a:solidFill>
                  <a:srgbClr val="FF0000"/>
                </a:solidFill>
              </a:rPr>
              <a:t>v</a:t>
            </a:r>
            <a:r>
              <a:rPr lang="hu-HU" sz="1600" dirty="0">
                <a:solidFill>
                  <a:srgbClr val="FF0000"/>
                </a:solidFill>
              </a:rPr>
              <a:t>é</a:t>
            </a:r>
            <a:r>
              <a:rPr lang="en-US" sz="1600" dirty="0" err="1">
                <a:solidFill>
                  <a:srgbClr val="FF0000"/>
                </a:solidFill>
              </a:rPr>
              <a:t>gez</a:t>
            </a:r>
            <a:r>
              <a:rPr lang="hu-HU" sz="1600" dirty="0" smtClean="0">
                <a:solidFill>
                  <a:srgbClr val="FF0000"/>
                </a:solidFill>
              </a:rPr>
              <a:t>d     			</a:t>
            </a:r>
            <a:r>
              <a:rPr lang="hu-HU" sz="1600" i="1" dirty="0" smtClean="0">
                <a:solidFill>
                  <a:srgbClr val="FF0000"/>
                </a:solidFill>
              </a:rPr>
              <a:t>// amíg van feldolgozatlan elemünk </a:t>
            </a:r>
            <a:endParaRPr lang="hu-HU" sz="1600" i="1" dirty="0">
              <a:solidFill>
                <a:srgbClr val="FF0000"/>
              </a:solidFill>
            </a:endParaRPr>
          </a:p>
          <a:p>
            <a:pPr marL="2868613" indent="0">
              <a:buNone/>
            </a:pPr>
            <a:r>
              <a:rPr lang="hu-HU" sz="1600" dirty="0"/>
              <a:t>	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torolt akkor 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	ok</a:t>
            </a:r>
            <a:r>
              <a:rPr lang="hu-HU" sz="1600" dirty="0"/>
              <a:t>          </a:t>
            </a:r>
            <a:r>
              <a:rPr lang="hu-HU" sz="1600" b="1" i="1" dirty="0" smtClean="0"/>
              <a:t>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/>
              <a:t>amíg_vége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ok </a:t>
            </a:r>
            <a:r>
              <a:rPr lang="en-US" sz="1600" b="1" i="1" dirty="0" smtClean="0"/>
              <a:t>= </a:t>
            </a:r>
            <a:r>
              <a:rPr lang="hu-HU" sz="1600" b="1" i="1" dirty="0" smtClean="0"/>
              <a:t>HAMIS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dirty="0" err="1" smtClean="0"/>
              <a:t>ha_vége</a:t>
            </a:r>
            <a:endParaRPr lang="hu-HU" sz="1600" b="1" i="1" dirty="0" smtClean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22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1031064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amíg </a:t>
            </a:r>
            <a:r>
              <a:rPr lang="hu-HU" sz="1600" b="1" i="1" dirty="0">
                <a:solidFill>
                  <a:srgbClr val="FF0000"/>
                </a:solidFill>
              </a:rPr>
              <a:t>i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&lt;= </a:t>
            </a:r>
            <a:r>
              <a:rPr lang="en-US" sz="1600" b="1" i="1" dirty="0">
                <a:solidFill>
                  <a:srgbClr val="FF0000"/>
                </a:solidFill>
              </a:rPr>
              <a:t>n  </a:t>
            </a:r>
            <a:r>
              <a:rPr lang="en-US" sz="1600" dirty="0" smtClean="0">
                <a:solidFill>
                  <a:srgbClr val="FF0000"/>
                </a:solidFill>
              </a:rPr>
              <a:t>v</a:t>
            </a:r>
            <a:r>
              <a:rPr lang="hu-HU" sz="1600" dirty="0">
                <a:solidFill>
                  <a:srgbClr val="FF0000"/>
                </a:solidFill>
              </a:rPr>
              <a:t>é</a:t>
            </a:r>
            <a:r>
              <a:rPr lang="en-US" sz="1600" dirty="0" err="1">
                <a:solidFill>
                  <a:srgbClr val="FF0000"/>
                </a:solidFill>
              </a:rPr>
              <a:t>gez</a:t>
            </a:r>
            <a:r>
              <a:rPr lang="hu-HU" sz="1600" dirty="0">
                <a:solidFill>
                  <a:srgbClr val="FF0000"/>
                </a:solidFill>
              </a:rPr>
              <a:t>d</a:t>
            </a:r>
          </a:p>
          <a:p>
            <a:pPr marL="2868613" indent="0">
              <a:buNone/>
            </a:pPr>
            <a:r>
              <a:rPr lang="hu-HU" sz="1600" dirty="0">
                <a:solidFill>
                  <a:srgbClr val="FF0000"/>
                </a:solidFill>
              </a:rPr>
              <a:t>		ha</a:t>
            </a:r>
            <a:r>
              <a:rPr lang="hu-HU" sz="1600" b="1" i="1" dirty="0">
                <a:solidFill>
                  <a:srgbClr val="FF0000"/>
                </a:solidFill>
              </a:rPr>
              <a:t> t</a:t>
            </a:r>
            <a:r>
              <a:rPr lang="en-US" sz="1600" b="1" i="1" dirty="0">
                <a:solidFill>
                  <a:srgbClr val="FF0000"/>
                </a:solidFill>
              </a:rPr>
              <a:t>[</a:t>
            </a:r>
            <a:r>
              <a:rPr lang="en-US" sz="1600" b="1" i="1" dirty="0" err="1">
                <a:solidFill>
                  <a:srgbClr val="FF0000"/>
                </a:solidFill>
              </a:rPr>
              <a:t>i</a:t>
            </a:r>
            <a:r>
              <a:rPr lang="en-US" sz="1600" b="1" i="1" dirty="0">
                <a:solidFill>
                  <a:srgbClr val="FF0000"/>
                </a:solidFill>
              </a:rPr>
              <a:t>]</a:t>
            </a:r>
            <a:r>
              <a:rPr lang="hu-HU" sz="1600" b="1" i="1" dirty="0">
                <a:solidFill>
                  <a:srgbClr val="FF0000"/>
                </a:solidFill>
              </a:rPr>
              <a:t> </a:t>
            </a:r>
            <a:r>
              <a:rPr lang="en-US" sz="1600" b="1" i="1" dirty="0">
                <a:solidFill>
                  <a:srgbClr val="FF0000"/>
                </a:solidFill>
              </a:rPr>
              <a:t>=</a:t>
            </a:r>
            <a:r>
              <a:rPr lang="hu-HU" sz="1600" b="1" i="1" dirty="0">
                <a:solidFill>
                  <a:srgbClr val="FF0000"/>
                </a:solidFill>
              </a:rPr>
              <a:t> </a:t>
            </a:r>
            <a:r>
              <a:rPr lang="hu-HU" sz="1600" b="1" i="1" dirty="0" smtClean="0">
                <a:solidFill>
                  <a:srgbClr val="FF0000"/>
                </a:solidFill>
              </a:rPr>
              <a:t>torolt</a:t>
            </a:r>
            <a:r>
              <a:rPr lang="hu-HU" sz="1600" b="1" i="1" dirty="0">
                <a:solidFill>
                  <a:srgbClr val="FF0000"/>
                </a:solidFill>
              </a:rPr>
              <a:t> </a:t>
            </a:r>
            <a:r>
              <a:rPr lang="hu-HU" sz="1600" dirty="0"/>
              <a:t>akkor</a:t>
            </a:r>
            <a:r>
              <a:rPr lang="hu-HU" sz="1600" b="1" i="1" dirty="0" smtClean="0">
                <a:solidFill>
                  <a:srgbClr val="FF0000"/>
                </a:solidFill>
              </a:rPr>
              <a:t> 		</a:t>
            </a:r>
            <a:r>
              <a:rPr lang="hu-HU" sz="1600" i="1" dirty="0" smtClean="0">
                <a:solidFill>
                  <a:srgbClr val="FF0000"/>
                </a:solidFill>
              </a:rPr>
              <a:t>// ha találtunk egy törlendő elemet</a:t>
            </a:r>
            <a:endParaRPr lang="en-US" sz="1600" i="1" dirty="0">
              <a:solidFill>
                <a:srgbClr val="FF0000"/>
              </a:solidFill>
            </a:endParaRPr>
          </a:p>
          <a:p>
            <a:pPr marL="2868613" indent="0">
              <a:buNone/>
            </a:pPr>
            <a:r>
              <a:rPr lang="hu-HU" sz="1600" b="1" i="1" dirty="0"/>
              <a:t>			ok</a:t>
            </a:r>
            <a:r>
              <a:rPr lang="hu-HU" sz="1600" dirty="0"/>
              <a:t>          </a:t>
            </a:r>
            <a:r>
              <a:rPr lang="hu-HU" sz="1600" b="1" i="1" dirty="0" smtClean="0"/>
              <a:t>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/>
              <a:t>amíg_vége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ok </a:t>
            </a:r>
            <a:r>
              <a:rPr lang="en-US" sz="1600" b="1" i="1" dirty="0" smtClean="0"/>
              <a:t>= </a:t>
            </a:r>
            <a:r>
              <a:rPr lang="hu-HU" sz="1600" b="1" i="1" dirty="0" smtClean="0"/>
              <a:t>HAMIS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dirty="0" err="1" smtClean="0"/>
              <a:t>ha_vége</a:t>
            </a:r>
            <a:endParaRPr lang="hu-HU" sz="1600" b="1" i="1" dirty="0" smtClean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73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68002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/>
              <a:t>amíg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en-US" sz="1600" dirty="0"/>
              <a:t>&lt;=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>
                <a:solidFill>
                  <a:srgbClr val="FF0000"/>
                </a:solidFill>
              </a:rPr>
              <a:t>		</a:t>
            </a:r>
            <a:r>
              <a:rPr lang="hu-HU" sz="1600" dirty="0"/>
              <a:t>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</a:t>
            </a:r>
            <a:r>
              <a:rPr lang="hu-HU" sz="1600" b="1" i="1" dirty="0" smtClean="0"/>
              <a:t>torolt</a:t>
            </a:r>
            <a:r>
              <a:rPr lang="hu-HU" sz="1600" b="1" i="1" dirty="0"/>
              <a:t> akkor</a:t>
            </a:r>
            <a:r>
              <a:rPr lang="hu-HU" sz="1600" b="1" i="1" dirty="0" smtClean="0"/>
              <a:t> 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	</a:t>
            </a:r>
            <a:r>
              <a:rPr lang="hu-HU" sz="1600" b="1" i="1" dirty="0">
                <a:solidFill>
                  <a:srgbClr val="FF0000"/>
                </a:solidFill>
              </a:rPr>
              <a:t>ok</a:t>
            </a:r>
            <a:r>
              <a:rPr lang="hu-HU" sz="1600" dirty="0">
                <a:solidFill>
                  <a:srgbClr val="FF0000"/>
                </a:solidFill>
              </a:rPr>
              <a:t>          </a:t>
            </a:r>
            <a:r>
              <a:rPr lang="hu-HU" sz="1600" b="1" i="1" dirty="0" smtClean="0">
                <a:solidFill>
                  <a:srgbClr val="FF0000"/>
                </a:solidFill>
              </a:rPr>
              <a:t>IGAZ           	</a:t>
            </a:r>
            <a:r>
              <a:rPr lang="hu-HU" sz="1600" i="1" dirty="0" smtClean="0">
                <a:solidFill>
                  <a:srgbClr val="FF0000"/>
                </a:solidFill>
              </a:rPr>
              <a:t>// már van mit törölnünk 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/>
              <a:t>amíg_vége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ok </a:t>
            </a:r>
            <a:r>
              <a:rPr lang="en-US" sz="1600" b="1" i="1" dirty="0" smtClean="0"/>
              <a:t>= </a:t>
            </a:r>
            <a:r>
              <a:rPr lang="hu-HU" sz="1600" b="1" i="1" dirty="0" smtClean="0"/>
              <a:t>HAMIS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dirty="0" err="1" smtClean="0"/>
              <a:t>ha_vége</a:t>
            </a:r>
            <a:endParaRPr lang="hu-HU" sz="1600" b="1" i="1" dirty="0" smtClean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55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621" y="666413"/>
            <a:ext cx="9267182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Ellenőrzés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414" y="2259724"/>
            <a:ext cx="11529847" cy="4466898"/>
          </a:xfrm>
        </p:spPr>
        <p:txBody>
          <a:bodyPr>
            <a:normAutofit/>
          </a:bodyPr>
          <a:lstStyle/>
          <a:p>
            <a:pPr marL="987425" indent="0">
              <a:buNone/>
            </a:pPr>
            <a:endParaRPr lang="en-US" dirty="0"/>
          </a:p>
          <a:p>
            <a:pPr marL="452438" indent="0">
              <a:buNone/>
            </a:pPr>
            <a:endParaRPr lang="hu-HU" dirty="0" smtClean="0"/>
          </a:p>
          <a:p>
            <a:pPr marL="714375" indent="0">
              <a:buNone/>
            </a:pP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6180" y="1912884"/>
            <a:ext cx="11214538" cy="462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sz="1900" b="1" dirty="0" smtClean="0"/>
              <a:t>Az 1. megoldás menete</a:t>
            </a:r>
            <a:r>
              <a:rPr lang="hu-HU" sz="1900" dirty="0" smtClean="0"/>
              <a:t>: </a:t>
            </a:r>
            <a:r>
              <a:rPr lang="hu-HU" sz="1900" i="1" dirty="0" smtClean="0">
                <a:solidFill>
                  <a:srgbClr val="FF0000"/>
                </a:solidFill>
              </a:rPr>
              <a:t>// ismert lépésszámú ciklussal</a:t>
            </a:r>
          </a:p>
          <a:p>
            <a:pPr marL="452438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						  …</a:t>
            </a:r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b="1" i="1" dirty="0" smtClean="0"/>
              <a:t>ok</a:t>
            </a:r>
            <a:r>
              <a:rPr lang="hu-HU" dirty="0" smtClean="0"/>
              <a:t>          </a:t>
            </a:r>
            <a:r>
              <a:rPr lang="hu-HU" b="1" i="1" dirty="0" smtClean="0"/>
              <a:t>IGAZ</a:t>
            </a:r>
            <a:endParaRPr lang="hu-HU" b="1" i="1" dirty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minden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 smtClean="0"/>
              <a:t>= </a:t>
            </a:r>
            <a:r>
              <a:rPr lang="en-US" b="1" i="1" dirty="0" smtClean="0"/>
              <a:t>1, n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</a:t>
            </a:r>
            <a:r>
              <a:rPr lang="hu-HU" dirty="0" smtClean="0"/>
              <a:t>d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dirty="0" smtClean="0"/>
              <a:t>		ha</a:t>
            </a:r>
            <a:r>
              <a:rPr lang="hu-HU" b="1" i="1" dirty="0" smtClean="0"/>
              <a:t> v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NEM a vizsgált tulajdonságú </a:t>
            </a:r>
            <a:r>
              <a:rPr lang="hu-HU" dirty="0"/>
              <a:t>akkor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	</a:t>
            </a:r>
            <a:r>
              <a:rPr lang="hu-HU" b="1" i="1" dirty="0"/>
              <a:t>ok</a:t>
            </a:r>
            <a:r>
              <a:rPr lang="hu-HU" dirty="0"/>
              <a:t>          </a:t>
            </a:r>
            <a:r>
              <a:rPr lang="hu-HU" b="1" i="1" dirty="0" smtClean="0"/>
              <a:t>HAMIS</a:t>
            </a:r>
            <a:endParaRPr lang="hu-HU" b="1" i="1" dirty="0"/>
          </a:p>
          <a:p>
            <a:pPr marL="2868613" indent="0">
              <a:spcBef>
                <a:spcPts val="600"/>
              </a:spcBef>
              <a:buNone/>
            </a:pPr>
            <a:r>
              <a:rPr lang="hu-HU" b="1" i="1" dirty="0" smtClean="0"/>
              <a:t>		</a:t>
            </a:r>
            <a:r>
              <a:rPr lang="hu-HU" dirty="0" err="1" smtClean="0"/>
              <a:t>ha_vége</a:t>
            </a:r>
            <a:endParaRPr lang="hu-HU" b="1" i="1" dirty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dirty="0" err="1" smtClean="0"/>
              <a:t>minden_vége</a:t>
            </a:r>
            <a:endParaRPr lang="en-US" dirty="0" smtClean="0"/>
          </a:p>
          <a:p>
            <a:pPr marL="2868613" indent="0">
              <a:spcBef>
                <a:spcPts val="600"/>
              </a:spcBef>
              <a:buNone/>
            </a:pPr>
            <a:r>
              <a:rPr lang="hu-HU" dirty="0" smtClean="0"/>
              <a:t>ha</a:t>
            </a:r>
            <a:r>
              <a:rPr lang="en-US" dirty="0" smtClean="0"/>
              <a:t> </a:t>
            </a:r>
            <a:r>
              <a:rPr lang="hu-HU" b="1" i="1" dirty="0" smtClean="0"/>
              <a:t>ok </a:t>
            </a:r>
            <a:r>
              <a:rPr lang="en-US" b="1" i="1" dirty="0" smtClean="0"/>
              <a:t>= IGAZ </a:t>
            </a:r>
            <a:r>
              <a:rPr lang="en-US" dirty="0" err="1"/>
              <a:t>akkor</a:t>
            </a:r>
            <a:endParaRPr lang="en-US" dirty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en-US" b="1" i="1" dirty="0"/>
              <a:t>	</a:t>
            </a:r>
            <a:r>
              <a:rPr lang="en-US" dirty="0" err="1"/>
              <a:t>ki</a:t>
            </a:r>
            <a:r>
              <a:rPr lang="en-US" b="1" i="1" dirty="0" smtClean="0"/>
              <a:t> “jo”</a:t>
            </a:r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különben 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dirty="0"/>
              <a:t>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b="1" i="1" dirty="0" smtClean="0"/>
              <a:t>“</a:t>
            </a:r>
            <a:r>
              <a:rPr lang="hu-HU" b="1" i="1" dirty="0" smtClean="0"/>
              <a:t> nem </a:t>
            </a:r>
            <a:r>
              <a:rPr lang="en-US" b="1" i="1" dirty="0" smtClean="0"/>
              <a:t>jo”</a:t>
            </a:r>
            <a:endParaRPr lang="hu-HU" b="1" i="1" dirty="0" smtClean="0"/>
          </a:p>
          <a:p>
            <a:pPr marL="2868613" indent="0">
              <a:spcBef>
                <a:spcPts val="600"/>
              </a:spcBef>
              <a:buNone/>
            </a:pPr>
            <a:r>
              <a:rPr lang="hu-HU" dirty="0" err="1"/>
              <a:t>ha_vége</a:t>
            </a:r>
            <a:endParaRPr lang="hu-HU" b="1" i="1" dirty="0"/>
          </a:p>
          <a:p>
            <a:pPr marL="2868613" indent="0">
              <a:spcBef>
                <a:spcPts val="600"/>
              </a:spcBef>
              <a:buNone/>
            </a:pPr>
            <a:endParaRPr lang="en-US" b="1" i="1" dirty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endParaRPr lang="en-US" dirty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3815229" y="281677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5044939" y="3878318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4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9144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/>
              <a:t>amíg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en-US" sz="1600" dirty="0"/>
              <a:t>&lt;=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</a:t>
            </a:r>
            <a:r>
              <a:rPr lang="hu-HU" sz="1600" b="1" i="1" dirty="0" smtClean="0"/>
              <a:t>torolt</a:t>
            </a:r>
            <a:r>
              <a:rPr lang="hu-HU" sz="1600" b="1" i="1" dirty="0"/>
              <a:t> akkor</a:t>
            </a:r>
            <a:r>
              <a:rPr lang="hu-HU" sz="1600" b="1" i="1" dirty="0" smtClean="0"/>
              <a:t> 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hu-HU" sz="1600" b="1" i="1" dirty="0"/>
              <a:t>ok          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>
                <a:solidFill>
                  <a:srgbClr val="FF0000"/>
                </a:solidFill>
              </a:rPr>
              <a:t>minden</a:t>
            </a:r>
            <a:r>
              <a:rPr lang="hu-HU" sz="1600" b="1" i="1" dirty="0" smtClean="0">
                <a:solidFill>
                  <a:srgbClr val="FF0000"/>
                </a:solidFill>
              </a:rPr>
              <a:t> j</a:t>
            </a:r>
            <a:r>
              <a:rPr lang="en-US" sz="1600" b="1" i="1" dirty="0" smtClean="0">
                <a:solidFill>
                  <a:srgbClr val="FF0000"/>
                </a:solidFill>
              </a:rPr>
              <a:t> = </a:t>
            </a:r>
            <a:r>
              <a:rPr lang="en-US" sz="1600" b="1" i="1" dirty="0" err="1" smtClean="0">
                <a:solidFill>
                  <a:srgbClr val="FF0000"/>
                </a:solidFill>
              </a:rPr>
              <a:t>i</a:t>
            </a:r>
            <a:r>
              <a:rPr lang="en-US" sz="1600" b="1" i="1" dirty="0" smtClean="0">
                <a:solidFill>
                  <a:srgbClr val="FF0000"/>
                </a:solidFill>
              </a:rPr>
              <a:t>, n-1 </a:t>
            </a:r>
            <a:r>
              <a:rPr lang="en-US" sz="1600" dirty="0">
                <a:solidFill>
                  <a:srgbClr val="FF0000"/>
                </a:solidFill>
              </a:rPr>
              <a:t>v</a:t>
            </a:r>
            <a:r>
              <a:rPr lang="hu-HU" sz="1600" dirty="0">
                <a:solidFill>
                  <a:srgbClr val="FF0000"/>
                </a:solidFill>
              </a:rPr>
              <a:t>é</a:t>
            </a:r>
            <a:r>
              <a:rPr lang="en-US" sz="1600" dirty="0" err="1" smtClean="0">
                <a:solidFill>
                  <a:srgbClr val="FF0000"/>
                </a:solidFill>
              </a:rPr>
              <a:t>gezd</a:t>
            </a:r>
            <a:r>
              <a:rPr lang="hu-HU" sz="1600" dirty="0" smtClean="0">
                <a:solidFill>
                  <a:srgbClr val="FF0000"/>
                </a:solidFill>
              </a:rPr>
              <a:t>         </a:t>
            </a:r>
            <a:r>
              <a:rPr lang="hu-HU" sz="1600" i="1" dirty="0" smtClean="0">
                <a:solidFill>
                  <a:srgbClr val="FF0000"/>
                </a:solidFill>
              </a:rPr>
              <a:t>// kitöröljük </a:t>
            </a:r>
            <a:r>
              <a:rPr lang="hu-HU" sz="1600" i="1" dirty="0">
                <a:solidFill>
                  <a:srgbClr val="FF0000"/>
                </a:solidFill>
              </a:rPr>
              <a:t>az </a:t>
            </a:r>
            <a:r>
              <a:rPr lang="hu-HU" sz="1600" b="1" i="1" dirty="0">
                <a:solidFill>
                  <a:srgbClr val="FF0000"/>
                </a:solidFill>
              </a:rPr>
              <a:t>i</a:t>
            </a:r>
            <a:r>
              <a:rPr lang="hu-HU" sz="1600" i="1" dirty="0">
                <a:solidFill>
                  <a:srgbClr val="FF0000"/>
                </a:solidFill>
              </a:rPr>
              <a:t>-ik</a:t>
            </a:r>
            <a:endParaRPr lang="hu-HU" sz="1600" i="1" dirty="0" smtClean="0">
              <a:solidFill>
                <a:srgbClr val="FF0000"/>
              </a:solidFill>
            </a:endParaRPr>
          </a:p>
          <a:p>
            <a:pPr marL="2868613"/>
            <a:r>
              <a:rPr lang="hu-HU" sz="1600" dirty="0" smtClean="0">
                <a:solidFill>
                  <a:srgbClr val="FF0000"/>
                </a:solidFill>
              </a:rPr>
              <a:t>				</a:t>
            </a:r>
            <a:r>
              <a:rPr lang="en-US" sz="1600" b="1" i="1" dirty="0">
                <a:solidFill>
                  <a:srgbClr val="FF0000"/>
                </a:solidFill>
              </a:rPr>
              <a:t>t[j]        t[j+1</a:t>
            </a:r>
            <a:r>
              <a:rPr lang="en-US" sz="1600" b="1" i="1" dirty="0" smtClean="0">
                <a:solidFill>
                  <a:srgbClr val="FF0000"/>
                </a:solidFill>
              </a:rPr>
              <a:t>]</a:t>
            </a:r>
            <a:r>
              <a:rPr lang="hu-HU" sz="1600" b="1" i="1" dirty="0" smtClean="0">
                <a:solidFill>
                  <a:srgbClr val="FF0000"/>
                </a:solidFill>
              </a:rPr>
              <a:t>            	 </a:t>
            </a:r>
            <a:r>
              <a:rPr lang="hu-HU" sz="1600" i="1" dirty="0" smtClean="0">
                <a:solidFill>
                  <a:srgbClr val="FF0000"/>
                </a:solidFill>
              </a:rPr>
              <a:t>// pozíción levő elemet</a:t>
            </a:r>
          </a:p>
          <a:p>
            <a:pPr marL="2868613"/>
            <a:r>
              <a:rPr lang="hu-HU" sz="1600" b="1" i="1" dirty="0">
                <a:solidFill>
                  <a:srgbClr val="FF0000"/>
                </a:solidFill>
              </a:rPr>
              <a:t>	</a:t>
            </a:r>
            <a:r>
              <a:rPr lang="hu-HU" sz="1600" b="1" i="1" dirty="0" smtClean="0">
                <a:solidFill>
                  <a:srgbClr val="FF0000"/>
                </a:solidFill>
              </a:rPr>
              <a:t>		</a:t>
            </a:r>
            <a:r>
              <a:rPr lang="en-US" sz="1600" dirty="0" err="1" smtClean="0">
                <a:solidFill>
                  <a:srgbClr val="FF0000"/>
                </a:solidFill>
              </a:rPr>
              <a:t>minden</a:t>
            </a:r>
            <a:r>
              <a:rPr lang="en-US" sz="1600" dirty="0" smtClean="0">
                <a:solidFill>
                  <a:srgbClr val="FF0000"/>
                </a:solidFill>
              </a:rPr>
              <a:t>_</a:t>
            </a:r>
            <a:r>
              <a:rPr lang="hu-HU" sz="1600" dirty="0" smtClean="0">
                <a:solidFill>
                  <a:srgbClr val="FF0000"/>
                </a:solidFill>
              </a:rPr>
              <a:t>vége</a:t>
            </a:r>
          </a:p>
          <a:p>
            <a:pPr marL="2868613"/>
            <a:r>
              <a:rPr lang="hu-HU" sz="1600" dirty="0">
                <a:solidFill>
                  <a:srgbClr val="FF0000"/>
                </a:solidFill>
              </a:rPr>
              <a:t>	</a:t>
            </a:r>
            <a:r>
              <a:rPr lang="hu-HU" sz="1600" dirty="0" smtClean="0">
                <a:solidFill>
                  <a:srgbClr val="FF0000"/>
                </a:solidFill>
              </a:rPr>
              <a:t>		</a:t>
            </a:r>
            <a:r>
              <a:rPr lang="hu-HU" sz="1600" b="1" i="1" dirty="0">
                <a:solidFill>
                  <a:srgbClr val="FF0000"/>
                </a:solidFill>
              </a:rPr>
              <a:t>n         n </a:t>
            </a:r>
            <a:r>
              <a:rPr lang="hu-HU" sz="1600" b="1" i="1" dirty="0" smtClean="0">
                <a:solidFill>
                  <a:srgbClr val="FF0000"/>
                </a:solidFill>
              </a:rPr>
              <a:t>– 1     </a:t>
            </a:r>
            <a:r>
              <a:rPr lang="hu-HU" sz="1600" b="1" dirty="0" smtClean="0">
                <a:solidFill>
                  <a:srgbClr val="FF0000"/>
                </a:solidFill>
              </a:rPr>
              <a:t>       	 // </a:t>
            </a:r>
            <a:r>
              <a:rPr lang="hu-HU" sz="1600" i="1" dirty="0" smtClean="0">
                <a:solidFill>
                  <a:srgbClr val="FF0000"/>
                </a:solidFill>
              </a:rPr>
              <a:t>1-gyel csökken az elemek száma</a:t>
            </a:r>
            <a:endParaRPr lang="hu-HU" sz="1600" i="1" dirty="0">
              <a:solidFill>
                <a:srgbClr val="FF0000"/>
              </a:solidFill>
            </a:endParaRP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/>
              <a:t>amíg_vége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ok </a:t>
            </a:r>
            <a:r>
              <a:rPr lang="en-US" sz="1600" b="1" i="1" dirty="0" smtClean="0"/>
              <a:t>= </a:t>
            </a:r>
            <a:r>
              <a:rPr lang="hu-HU" sz="1600" b="1" i="1" dirty="0" smtClean="0"/>
              <a:t>HAMIS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dirty="0" err="1" smtClean="0"/>
              <a:t>ha_vége</a:t>
            </a:r>
            <a:endParaRPr lang="hu-HU" sz="1600" b="1" i="1" dirty="0" smtClean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98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56441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/>
              <a:t>amíg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en-US" sz="1600" dirty="0"/>
              <a:t>&lt;=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</a:t>
            </a:r>
            <a:r>
              <a:rPr lang="hu-HU" sz="1600" b="1" i="1" smtClean="0"/>
              <a:t>torolt akkor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	ok</a:t>
            </a:r>
            <a:r>
              <a:rPr lang="hu-HU" sz="1600" dirty="0"/>
              <a:t>          </a:t>
            </a:r>
            <a:r>
              <a:rPr lang="hu-HU" sz="1600" b="1" i="1" dirty="0" smtClean="0"/>
              <a:t>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>
                <a:solidFill>
                  <a:srgbClr val="FF0000"/>
                </a:solidFill>
              </a:rPr>
              <a:t>különben</a:t>
            </a:r>
            <a:r>
              <a:rPr lang="hu-HU" sz="1600" b="1" i="1" dirty="0">
                <a:solidFill>
                  <a:srgbClr val="FF0000"/>
                </a:solidFill>
              </a:rPr>
              <a:t> </a:t>
            </a:r>
          </a:p>
          <a:p>
            <a:pPr marL="2868613" indent="0">
              <a:buNone/>
            </a:pPr>
            <a:r>
              <a:rPr lang="hu-HU" sz="1600" b="1" i="1" dirty="0">
                <a:solidFill>
                  <a:srgbClr val="FF0000"/>
                </a:solidFill>
              </a:rPr>
              <a:t>			i          i + </a:t>
            </a:r>
            <a:r>
              <a:rPr lang="hu-HU" sz="1600" b="1" i="1" dirty="0" smtClean="0">
                <a:solidFill>
                  <a:srgbClr val="FF0000"/>
                </a:solidFill>
              </a:rPr>
              <a:t>1      		</a:t>
            </a:r>
            <a:r>
              <a:rPr lang="hu-HU" sz="1600" i="1" dirty="0" smtClean="0">
                <a:solidFill>
                  <a:srgbClr val="FF0000"/>
                </a:solidFill>
              </a:rPr>
              <a:t>// </a:t>
            </a:r>
            <a:r>
              <a:rPr lang="hu-HU" sz="1600" i="1" dirty="0" err="1" smtClean="0">
                <a:solidFill>
                  <a:srgbClr val="FF0000"/>
                </a:solidFill>
              </a:rPr>
              <a:t>továbblépünk</a:t>
            </a:r>
            <a:r>
              <a:rPr lang="hu-HU" sz="1600" i="1" dirty="0" smtClean="0">
                <a:solidFill>
                  <a:srgbClr val="FF0000"/>
                </a:solidFill>
              </a:rPr>
              <a:t> a tömbben</a:t>
            </a:r>
            <a:endParaRPr lang="hu-HU" sz="1600" i="1" dirty="0">
              <a:solidFill>
                <a:srgbClr val="FF0000"/>
              </a:solidFill>
            </a:endParaRP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/>
              <a:t>amíg_vége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ok </a:t>
            </a:r>
            <a:r>
              <a:rPr lang="en-US" sz="1600" b="1" i="1" dirty="0" smtClean="0"/>
              <a:t>= </a:t>
            </a:r>
            <a:r>
              <a:rPr lang="hu-HU" sz="1600" b="1" i="1" dirty="0" smtClean="0"/>
              <a:t>HAMIS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dirty="0" err="1" smtClean="0"/>
              <a:t>ha_vége</a:t>
            </a:r>
            <a:endParaRPr lang="hu-HU" sz="1600" b="1" i="1" dirty="0" smtClean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529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1059442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amíg </a:t>
            </a:r>
            <a:r>
              <a:rPr lang="hu-HU" sz="1600" b="1" i="1" dirty="0">
                <a:solidFill>
                  <a:srgbClr val="FF0000"/>
                </a:solidFill>
              </a:rPr>
              <a:t>i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&lt;= </a:t>
            </a:r>
            <a:r>
              <a:rPr lang="en-US" sz="1600" b="1" i="1" dirty="0">
                <a:solidFill>
                  <a:srgbClr val="FF0000"/>
                </a:solidFill>
              </a:rPr>
              <a:t>n  </a:t>
            </a:r>
            <a:r>
              <a:rPr lang="en-US" sz="1600" dirty="0" smtClean="0">
                <a:solidFill>
                  <a:srgbClr val="FF0000"/>
                </a:solidFill>
              </a:rPr>
              <a:t>v</a:t>
            </a:r>
            <a:r>
              <a:rPr lang="hu-HU" sz="1600" dirty="0">
                <a:solidFill>
                  <a:srgbClr val="FF0000"/>
                </a:solidFill>
              </a:rPr>
              <a:t>é</a:t>
            </a:r>
            <a:r>
              <a:rPr lang="en-US" sz="1600" dirty="0" err="1">
                <a:solidFill>
                  <a:srgbClr val="FF0000"/>
                </a:solidFill>
              </a:rPr>
              <a:t>gez</a:t>
            </a:r>
            <a:r>
              <a:rPr lang="hu-HU" sz="1600" dirty="0">
                <a:solidFill>
                  <a:srgbClr val="FF0000"/>
                </a:solidFill>
              </a:rPr>
              <a:t>d</a:t>
            </a:r>
          </a:p>
          <a:p>
            <a:pPr marL="2868613" indent="0">
              <a:buNone/>
            </a:pPr>
            <a:r>
              <a:rPr lang="hu-HU" sz="1600" dirty="0"/>
              <a:t>	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torolt akkor 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hu-HU" sz="1600" b="1" i="1" dirty="0"/>
              <a:t>ok          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>
                <a:solidFill>
                  <a:srgbClr val="FF0000"/>
                </a:solidFill>
              </a:rPr>
              <a:t>amíg_vége</a:t>
            </a:r>
            <a:r>
              <a:rPr lang="hu-HU" sz="1600" dirty="0" smtClean="0">
                <a:solidFill>
                  <a:srgbClr val="FF0000"/>
                </a:solidFill>
              </a:rPr>
              <a:t>       			</a:t>
            </a:r>
            <a:r>
              <a:rPr lang="hu-HU" sz="1600" i="1" dirty="0" smtClean="0">
                <a:solidFill>
                  <a:srgbClr val="FF0000"/>
                </a:solidFill>
              </a:rPr>
              <a:t>// ha elfogytak az elemek, kilépünk a ciklusból</a:t>
            </a:r>
            <a:endParaRPr lang="en-US" sz="1600" i="1" dirty="0" smtClean="0">
              <a:solidFill>
                <a:srgbClr val="FF0000"/>
              </a:solidFill>
            </a:endParaRPr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ok </a:t>
            </a:r>
            <a:r>
              <a:rPr lang="en-US" sz="1600" b="1" i="1" dirty="0" smtClean="0"/>
              <a:t>= </a:t>
            </a:r>
            <a:r>
              <a:rPr lang="hu-HU" sz="1600" b="1" i="1" dirty="0" smtClean="0"/>
              <a:t>HAMIS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dirty="0" err="1" smtClean="0"/>
              <a:t>ha_vége</a:t>
            </a:r>
            <a:endParaRPr lang="hu-HU" sz="1600" b="1" i="1" dirty="0" smtClean="0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3" y="1679904"/>
            <a:ext cx="1037370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/>
              <a:t>amíg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en-US" sz="1600" dirty="0"/>
              <a:t>&lt;=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torolt </a:t>
            </a:r>
            <a:r>
              <a:rPr lang="hu-HU" sz="1600" b="1" i="1" dirty="0" smtClean="0"/>
              <a:t>akkor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hu-HU" sz="1600" b="1" i="1" dirty="0"/>
              <a:t>ok          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 smtClean="0"/>
              <a:t>amíg_vége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ha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hu-HU" sz="1600" b="1" i="1" dirty="0" smtClean="0">
                <a:solidFill>
                  <a:srgbClr val="FF0000"/>
                </a:solidFill>
              </a:rPr>
              <a:t>ok </a:t>
            </a:r>
            <a:r>
              <a:rPr lang="en-US" sz="1600" b="1" i="1" dirty="0" smtClean="0">
                <a:solidFill>
                  <a:srgbClr val="FF0000"/>
                </a:solidFill>
              </a:rPr>
              <a:t>= </a:t>
            </a:r>
            <a:r>
              <a:rPr lang="hu-HU" sz="1600" b="1" i="1" dirty="0" smtClean="0">
                <a:solidFill>
                  <a:srgbClr val="FF0000"/>
                </a:solidFill>
              </a:rPr>
              <a:t>HAMIS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akkor</a:t>
            </a:r>
            <a:r>
              <a:rPr lang="hu-HU" sz="1600" dirty="0" smtClean="0">
                <a:solidFill>
                  <a:srgbClr val="FF0000"/>
                </a:solidFill>
              </a:rPr>
              <a:t>    			</a:t>
            </a:r>
            <a:r>
              <a:rPr lang="hu-HU" sz="1600" i="1" dirty="0" smtClean="0">
                <a:solidFill>
                  <a:srgbClr val="FF0000"/>
                </a:solidFill>
              </a:rPr>
              <a:t>// ha nem töröltünk egyetlen elemet sem, </a:t>
            </a:r>
          </a:p>
          <a:p>
            <a:pPr marL="2868613"/>
            <a:r>
              <a:rPr lang="en-US" sz="1600" b="1" i="1" dirty="0" smtClean="0">
                <a:solidFill>
                  <a:srgbClr val="FF0000"/>
                </a:solidFill>
              </a:rPr>
              <a:t>	</a:t>
            </a:r>
            <a:r>
              <a:rPr lang="hu-HU" sz="1600" dirty="0" smtClean="0">
                <a:solidFill>
                  <a:srgbClr val="FF0000"/>
                </a:solidFill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</a:rPr>
              <a:t>ki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</a:rPr>
              <a:t>“</a:t>
            </a:r>
            <a:r>
              <a:rPr lang="hu-HU" sz="1600" b="1" i="1" dirty="0" smtClean="0">
                <a:solidFill>
                  <a:srgbClr val="FF0000"/>
                </a:solidFill>
              </a:rPr>
              <a:t>nincs meg</a:t>
            </a:r>
            <a:r>
              <a:rPr lang="en-US" sz="1600" b="1" i="1" dirty="0" smtClean="0">
                <a:solidFill>
                  <a:srgbClr val="FF0000"/>
                </a:solidFill>
              </a:rPr>
              <a:t>”</a:t>
            </a:r>
            <a:r>
              <a:rPr lang="hu-HU" sz="1600" b="1" i="1" dirty="0" smtClean="0">
                <a:solidFill>
                  <a:srgbClr val="FF0000"/>
                </a:solidFill>
              </a:rPr>
              <a:t>    		</a:t>
            </a:r>
            <a:r>
              <a:rPr lang="hu-HU" sz="1600" i="1" dirty="0" smtClean="0">
                <a:solidFill>
                  <a:srgbClr val="FF0000"/>
                </a:solidFill>
              </a:rPr>
              <a:t>//</a:t>
            </a:r>
            <a:r>
              <a:rPr lang="hu-HU" sz="1600" b="1" dirty="0" smtClean="0">
                <a:solidFill>
                  <a:srgbClr val="FF0000"/>
                </a:solidFill>
              </a:rPr>
              <a:t> </a:t>
            </a:r>
            <a:r>
              <a:rPr lang="hu-HU" sz="1600" i="1" dirty="0" smtClean="0">
                <a:solidFill>
                  <a:srgbClr val="FF0000"/>
                </a:solidFill>
              </a:rPr>
              <a:t>kiírjuk a megfelelő üzenetet</a:t>
            </a:r>
          </a:p>
          <a:p>
            <a:pPr marL="2868613" indent="0">
              <a:buNone/>
            </a:pPr>
            <a:r>
              <a:rPr lang="hu-HU" sz="1600" dirty="0" err="1" smtClean="0">
                <a:solidFill>
                  <a:srgbClr val="FF0000"/>
                </a:solidFill>
              </a:rPr>
              <a:t>ha_vége</a:t>
            </a:r>
            <a:endParaRPr lang="hu-HU" sz="1600" b="1" i="1" dirty="0" smtClean="0">
              <a:solidFill>
                <a:srgbClr val="FF0000"/>
              </a:solidFill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0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12297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i        </a:t>
            </a:r>
            <a:r>
              <a:rPr lang="hu-HU" sz="1600" b="1" i="1" dirty="0" smtClean="0"/>
              <a:t>1</a:t>
            </a:r>
            <a:endParaRPr lang="hu-HU" sz="1600" dirty="0" smtClean="0"/>
          </a:p>
          <a:p>
            <a:pPr marL="452438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			  ok</a:t>
            </a:r>
            <a:r>
              <a:rPr lang="hu-HU" sz="1600" dirty="0" smtClean="0"/>
              <a:t>          </a:t>
            </a:r>
            <a:r>
              <a:rPr lang="hu-HU" sz="1600" b="1" i="1" dirty="0"/>
              <a:t>HAMIS</a:t>
            </a:r>
          </a:p>
          <a:p>
            <a:pPr marL="2868613" indent="0">
              <a:buNone/>
            </a:pPr>
            <a:r>
              <a:rPr lang="hu-HU" sz="1600" dirty="0" smtClean="0"/>
              <a:t>amíg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en-US" sz="1600" dirty="0"/>
              <a:t>&lt;=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en-US" sz="1600" b="1" i="1" dirty="0"/>
              <a:t>=</a:t>
            </a:r>
            <a:r>
              <a:rPr lang="hu-HU" sz="1600" b="1" i="1" dirty="0"/>
              <a:t> torolt </a:t>
            </a:r>
            <a:r>
              <a:rPr lang="hu-HU" sz="1600" b="1" i="1" dirty="0" smtClean="0"/>
              <a:t>akkor</a:t>
            </a:r>
            <a:endParaRPr lang="en-US" sz="1600" b="1" i="1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hu-HU" sz="1600" b="1" i="1" dirty="0"/>
              <a:t>ok          IGAZ</a:t>
            </a:r>
          </a:p>
          <a:p>
            <a:pPr marL="2868613" indent="0"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hu-HU" sz="1600" dirty="0"/>
              <a:t>minden</a:t>
            </a:r>
            <a:r>
              <a:rPr lang="hu-HU" sz="1600" b="1" i="1" dirty="0" smtClean="0"/>
              <a:t> j</a:t>
            </a:r>
            <a:r>
              <a:rPr lang="en-US" sz="1600" b="1" i="1" dirty="0" smtClean="0"/>
              <a:t> = </a:t>
            </a:r>
            <a:r>
              <a:rPr lang="en-US" sz="1600" b="1" i="1" dirty="0" err="1" smtClean="0"/>
              <a:t>i</a:t>
            </a:r>
            <a:r>
              <a:rPr lang="en-US" sz="1600" b="1" i="1" dirty="0" smtClean="0"/>
              <a:t>, n-1 </a:t>
            </a:r>
            <a:r>
              <a:rPr lang="en-US" sz="1600" dirty="0"/>
              <a:t>v</a:t>
            </a:r>
            <a:r>
              <a:rPr lang="hu-HU" sz="1600" dirty="0"/>
              <a:t>é</a:t>
            </a:r>
            <a:r>
              <a:rPr lang="en-US" sz="1600" dirty="0" err="1" smtClean="0"/>
              <a:t>gezd</a:t>
            </a:r>
            <a:endParaRPr lang="hu-HU" sz="1600" dirty="0" smtClean="0"/>
          </a:p>
          <a:p>
            <a:pPr marL="2868613"/>
            <a:r>
              <a:rPr lang="hu-HU" sz="1600" dirty="0" smtClean="0"/>
              <a:t>				</a:t>
            </a:r>
            <a:r>
              <a:rPr lang="en-US" sz="1600" b="1" i="1" dirty="0"/>
              <a:t>t[j]        t[j+1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b="1" i="1" dirty="0" smtClean="0"/>
              <a:t>		</a:t>
            </a:r>
            <a:r>
              <a:rPr lang="en-US" sz="1600" dirty="0" err="1" smtClean="0"/>
              <a:t>minden</a:t>
            </a:r>
            <a:r>
              <a:rPr lang="en-US" sz="1600" dirty="0" smtClean="0"/>
              <a:t>_</a:t>
            </a:r>
            <a:r>
              <a:rPr lang="hu-HU" sz="1600" dirty="0" smtClean="0"/>
              <a:t>vége</a:t>
            </a:r>
          </a:p>
          <a:p>
            <a:pPr marL="2868613"/>
            <a:r>
              <a:rPr lang="hu-HU" sz="1600" dirty="0"/>
              <a:t>	</a:t>
            </a:r>
            <a:r>
              <a:rPr lang="hu-HU" sz="1600" dirty="0" smtClean="0"/>
              <a:t>		</a:t>
            </a:r>
            <a:r>
              <a:rPr lang="hu-HU" sz="1600" b="1" i="1" dirty="0"/>
              <a:t>n         </a:t>
            </a:r>
            <a:r>
              <a:rPr lang="hu-HU" sz="1600" b="1" i="1" dirty="0" err="1"/>
              <a:t>n</a:t>
            </a:r>
            <a:r>
              <a:rPr lang="hu-HU" sz="1600" b="1" i="1" dirty="0"/>
              <a:t> - </a:t>
            </a:r>
            <a:r>
              <a:rPr lang="hu-HU" sz="1600" b="1" i="1" dirty="0" smtClean="0"/>
              <a:t>1</a:t>
            </a:r>
            <a:endParaRPr lang="hu-HU" sz="1600" dirty="0"/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/>
              <a:t>különben</a:t>
            </a:r>
            <a:r>
              <a:rPr lang="hu-HU" sz="1600" b="1" i="1" dirty="0"/>
              <a:t> </a:t>
            </a:r>
          </a:p>
          <a:p>
            <a:pPr marL="2868613" indent="0">
              <a:buNone/>
            </a:pPr>
            <a:r>
              <a:rPr lang="hu-HU" sz="1600" b="1" i="1" dirty="0"/>
              <a:t>			i          </a:t>
            </a:r>
            <a:r>
              <a:rPr lang="hu-HU" sz="1600" b="1" i="1" dirty="0" err="1"/>
              <a:t>i</a:t>
            </a:r>
            <a:r>
              <a:rPr lang="hu-HU" sz="1600" b="1" i="1" dirty="0"/>
              <a:t> + 1</a:t>
            </a:r>
          </a:p>
          <a:p>
            <a:pPr marL="2868613" indent="0">
              <a:buNone/>
            </a:pPr>
            <a:r>
              <a:rPr lang="hu-HU" sz="1600" b="1" i="1" dirty="0"/>
              <a:t>		</a:t>
            </a:r>
            <a:r>
              <a:rPr lang="hu-HU" sz="1600" dirty="0" err="1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err="1">
                <a:solidFill>
                  <a:srgbClr val="000000"/>
                </a:solidFill>
              </a:rPr>
              <a:t>amíg_vége</a:t>
            </a:r>
            <a:endParaRPr lang="en-US" sz="1600" dirty="0">
              <a:solidFill>
                <a:srgbClr val="000000"/>
              </a:solidFill>
            </a:endParaRPr>
          </a:p>
          <a:p>
            <a:pPr marL="2868613" indent="0">
              <a:buFont typeface="Wingdings 3" charset="2"/>
              <a:buNone/>
            </a:pPr>
            <a:r>
              <a:rPr lang="hu-HU" sz="1600" dirty="0" smtClean="0">
                <a:solidFill>
                  <a:srgbClr val="000000"/>
                </a:solidFill>
              </a:rPr>
              <a:t>ha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hu-HU" sz="1600" b="1" i="1" dirty="0" smtClean="0">
                <a:solidFill>
                  <a:srgbClr val="000000"/>
                </a:solidFill>
              </a:rPr>
              <a:t>ok </a:t>
            </a:r>
            <a:r>
              <a:rPr lang="en-US" sz="1600" b="1" i="1" dirty="0" smtClean="0">
                <a:solidFill>
                  <a:srgbClr val="000000"/>
                </a:solidFill>
              </a:rPr>
              <a:t>= </a:t>
            </a:r>
            <a:r>
              <a:rPr lang="hu-HU" sz="1600" b="1" i="1" dirty="0" smtClean="0">
                <a:solidFill>
                  <a:srgbClr val="000000"/>
                </a:solidFill>
              </a:rPr>
              <a:t>HAMIS</a:t>
            </a:r>
            <a:r>
              <a:rPr lang="en-US" sz="1600" b="1" i="1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akkor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>
                <a:solidFill>
                  <a:srgbClr val="000000"/>
                </a:solidFill>
              </a:rPr>
              <a:t>	</a:t>
            </a:r>
            <a:r>
              <a:rPr lang="hu-HU" sz="1600" dirty="0" smtClean="0">
                <a:solidFill>
                  <a:srgbClr val="000000"/>
                </a:solidFill>
              </a:rPr>
              <a:t>	</a:t>
            </a:r>
            <a:r>
              <a:rPr lang="en-US" sz="1600" dirty="0" err="1" smtClean="0">
                <a:solidFill>
                  <a:srgbClr val="000000"/>
                </a:solidFill>
              </a:rPr>
              <a:t>ki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b="1" i="1" dirty="0" smtClean="0">
                <a:solidFill>
                  <a:srgbClr val="000000"/>
                </a:solidFill>
              </a:rPr>
              <a:t>“</a:t>
            </a:r>
            <a:r>
              <a:rPr lang="hu-HU" sz="1600" b="1" i="1" dirty="0" smtClean="0">
                <a:solidFill>
                  <a:srgbClr val="000000"/>
                </a:solidFill>
              </a:rPr>
              <a:t>nincs meg</a:t>
            </a:r>
            <a:r>
              <a:rPr lang="en-US" sz="1600" b="1" i="1" dirty="0" smtClean="0">
                <a:solidFill>
                  <a:srgbClr val="000000"/>
                </a:solidFill>
              </a:rPr>
              <a:t>”</a:t>
            </a:r>
            <a:endParaRPr lang="hu-HU" sz="1600" b="1" dirty="0" smtClean="0">
              <a:solidFill>
                <a:srgbClr val="000000"/>
              </a:solidFill>
            </a:endParaRPr>
          </a:p>
          <a:p>
            <a:pPr marL="2868613" indent="0">
              <a:buNone/>
            </a:pPr>
            <a:r>
              <a:rPr lang="hu-HU" sz="1600" dirty="0" err="1" smtClean="0">
                <a:solidFill>
                  <a:srgbClr val="000000"/>
                </a:solidFill>
              </a:rPr>
              <a:t>ha_vége</a:t>
            </a:r>
            <a:endParaRPr lang="hu-HU" sz="1600" b="1" i="1" dirty="0" smtClean="0">
              <a:solidFill>
                <a:srgbClr val="000000"/>
              </a:solidFill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3773215" y="2664370"/>
            <a:ext cx="2359575" cy="2459422"/>
            <a:chOff x="3773215" y="2664370"/>
            <a:chExt cx="2359575" cy="2459422"/>
          </a:xfrm>
        </p:grpSpPr>
        <p:cxnSp>
          <p:nvCxnSpPr>
            <p:cNvPr id="5" name="Egyenes összekötő nyíllal 4"/>
            <p:cNvCxnSpPr/>
            <p:nvPr/>
          </p:nvCxnSpPr>
          <p:spPr>
            <a:xfrm flipH="1">
              <a:off x="3773215" y="266437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nyíllal 7"/>
            <p:cNvCxnSpPr/>
            <p:nvPr/>
          </p:nvCxnSpPr>
          <p:spPr>
            <a:xfrm flipH="1">
              <a:off x="5244662" y="365234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nyíllal 8"/>
            <p:cNvCxnSpPr/>
            <p:nvPr/>
          </p:nvCxnSpPr>
          <p:spPr>
            <a:xfrm flipH="1">
              <a:off x="3962401" y="2927130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/>
            <p:nvPr/>
          </p:nvCxnSpPr>
          <p:spPr>
            <a:xfrm flipH="1">
              <a:off x="5055480" y="5123792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 flipH="1">
              <a:off x="5754418" y="4128127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nyíllal 11"/>
            <p:cNvCxnSpPr/>
            <p:nvPr/>
          </p:nvCxnSpPr>
          <p:spPr>
            <a:xfrm flipH="1">
              <a:off x="5055480" y="4650825"/>
              <a:ext cx="3783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838092" y="1679904"/>
            <a:ext cx="379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Bonyolultság   O(n</a:t>
            </a:r>
            <a:r>
              <a:rPr lang="hu-HU" baseline="30000" dirty="0" smtClean="0">
                <a:solidFill>
                  <a:srgbClr val="FF0000"/>
                </a:solidFill>
              </a:rPr>
              <a:t>2</a:t>
            </a:r>
            <a:r>
              <a:rPr lang="hu-HU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12297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menete:</a:t>
            </a:r>
            <a:r>
              <a:rPr lang="hu-HU" dirty="0" smtClean="0"/>
              <a:t> 	</a:t>
            </a:r>
            <a:r>
              <a:rPr lang="hu-HU" dirty="0" smtClean="0">
                <a:solidFill>
                  <a:srgbClr val="FF0000"/>
                </a:solidFill>
              </a:rPr>
              <a:t>// egy hatékonyabb algoritmussal</a:t>
            </a:r>
            <a:endParaRPr lang="hu-HU" dirty="0">
              <a:solidFill>
                <a:srgbClr val="FF0000"/>
              </a:solidFill>
            </a:endParaRPr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</a:t>
            </a:r>
            <a:r>
              <a:rPr lang="hu-HU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p</a:t>
            </a:r>
            <a:r>
              <a:rPr lang="hu-HU" sz="1600" b="1" i="1" dirty="0" smtClean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sz="1600" b="1" i="1" dirty="0" smtClean="0"/>
              <a:t> 0      </a:t>
            </a:r>
            <a:endParaRPr lang="hu-HU" sz="1600" b="1" i="1" dirty="0"/>
          </a:p>
          <a:p>
            <a:pPr marL="2868613" indent="0">
              <a:buNone/>
            </a:pPr>
            <a:r>
              <a:rPr lang="hu-HU" sz="1600" dirty="0" smtClean="0"/>
              <a:t>minden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/>
              <a:t>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hu-HU" sz="1600" b="1" i="1" dirty="0" smtClean="0"/>
              <a:t>!</a:t>
            </a:r>
            <a:r>
              <a:rPr lang="en-US" sz="1600" b="1" i="1" dirty="0" smtClean="0"/>
              <a:t>=</a:t>
            </a:r>
            <a:r>
              <a:rPr lang="hu-HU" sz="1600" b="1" i="1" dirty="0" smtClean="0"/>
              <a:t> </a:t>
            </a:r>
            <a:r>
              <a:rPr lang="hu-HU" sz="1600" b="1" i="1" dirty="0"/>
              <a:t>torolt  akkor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b="1" i="1" dirty="0" smtClean="0"/>
              <a:t>		p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+ 1</a:t>
            </a:r>
            <a:endParaRPr lang="hu-HU" sz="1600" b="1" dirty="0" smtClean="0"/>
          </a:p>
          <a:p>
            <a:pPr marL="2868613"/>
            <a:r>
              <a:rPr lang="hu-HU" sz="1600" dirty="0" smtClean="0"/>
              <a:t>		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p</a:t>
            </a:r>
            <a:r>
              <a:rPr lang="en-US" sz="1600" b="1" i="1" dirty="0" smtClean="0"/>
              <a:t>]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i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dirty="0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minden_vége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 p</a:t>
            </a:r>
            <a:r>
              <a:rPr lang="en-US" sz="1600" b="1" i="1" dirty="0" smtClean="0"/>
              <a:t>= </a:t>
            </a:r>
            <a:r>
              <a:rPr lang="hu-HU" sz="1600" b="1" i="1" dirty="0"/>
              <a:t>n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r>
              <a:rPr lang="hu-HU" sz="1600" dirty="0" smtClean="0"/>
              <a:t>    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r>
              <a:rPr lang="hu-HU" sz="1600" b="1" i="1" dirty="0" smtClean="0"/>
              <a:t>    </a:t>
            </a:r>
            <a:endParaRPr lang="hu-HU" sz="1600" b="1" dirty="0" smtClean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különben</a:t>
            </a:r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	  n </a:t>
            </a:r>
            <a:r>
              <a:rPr lang="hu-H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← p</a:t>
            </a:r>
            <a:endParaRPr lang="hu-HU" sz="1600" b="1" dirty="0"/>
          </a:p>
          <a:p>
            <a:pPr marL="2868613" indent="0">
              <a:buNone/>
            </a:pPr>
            <a:r>
              <a:rPr lang="hu-HU" sz="1600" dirty="0" smtClean="0"/>
              <a:t>ha_vége</a:t>
            </a:r>
            <a:endParaRPr lang="hu-HU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2983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12297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 hatékonyabban:</a:t>
            </a:r>
            <a:r>
              <a:rPr lang="hu-HU" dirty="0" smtClean="0"/>
              <a:t> 	</a:t>
            </a:r>
            <a:endParaRPr lang="hu-HU" dirty="0">
              <a:solidFill>
                <a:srgbClr val="FF0000"/>
              </a:solidFill>
            </a:endParaRPr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</a:t>
            </a:r>
            <a:r>
              <a:rPr lang="hu-HU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be </a:t>
            </a:r>
            <a:r>
              <a:rPr lang="hu-HU" sz="1600" b="1" i="1" dirty="0" smtClean="0">
                <a:solidFill>
                  <a:srgbClr val="FF0000"/>
                </a:solidFill>
              </a:rPr>
              <a:t>torolt                  		</a:t>
            </a:r>
            <a:r>
              <a:rPr lang="hu-HU" sz="1600" i="1" dirty="0" smtClean="0">
                <a:solidFill>
                  <a:srgbClr val="FF0000"/>
                </a:solidFill>
              </a:rPr>
              <a:t>//  beolvassuk </a:t>
            </a:r>
            <a:r>
              <a:rPr lang="hu-HU" sz="1600" i="1" dirty="0">
                <a:solidFill>
                  <a:srgbClr val="FF0000"/>
                </a:solidFill>
              </a:rPr>
              <a:t>a </a:t>
            </a:r>
            <a:r>
              <a:rPr lang="hu-HU" sz="1600" i="1" dirty="0" smtClean="0">
                <a:solidFill>
                  <a:srgbClr val="FF0000"/>
                </a:solidFill>
              </a:rPr>
              <a:t>törlendő </a:t>
            </a:r>
            <a:r>
              <a:rPr lang="hu-HU" sz="1600" i="1" dirty="0">
                <a:solidFill>
                  <a:srgbClr val="FF0000"/>
                </a:solidFill>
              </a:rPr>
              <a:t>értéket</a:t>
            </a:r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p</a:t>
            </a:r>
            <a:r>
              <a:rPr lang="hu-HU" sz="1600" b="1" i="1" dirty="0" smtClean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sz="1600" b="1" i="1" dirty="0" smtClean="0"/>
              <a:t> 0      </a:t>
            </a:r>
            <a:endParaRPr lang="hu-HU" sz="1600" b="1" i="1" dirty="0"/>
          </a:p>
          <a:p>
            <a:pPr marL="2868613" indent="0">
              <a:buNone/>
            </a:pPr>
            <a:r>
              <a:rPr lang="hu-HU" sz="1600" dirty="0" smtClean="0"/>
              <a:t>minden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/>
              <a:t>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hu-HU" sz="1600" b="1" i="1" dirty="0" smtClean="0"/>
              <a:t>!</a:t>
            </a:r>
            <a:r>
              <a:rPr lang="en-US" sz="1600" b="1" i="1" dirty="0" smtClean="0"/>
              <a:t>=</a:t>
            </a:r>
            <a:r>
              <a:rPr lang="hu-HU" sz="1600" b="1" i="1" dirty="0" smtClean="0"/>
              <a:t> </a:t>
            </a:r>
            <a:r>
              <a:rPr lang="hu-HU" sz="1600" b="1" i="1" dirty="0"/>
              <a:t>torolt  akkor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b="1" i="1" dirty="0" smtClean="0"/>
              <a:t>		p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+ 1</a:t>
            </a:r>
            <a:endParaRPr lang="hu-HU" sz="1600" b="1" dirty="0" smtClean="0"/>
          </a:p>
          <a:p>
            <a:pPr marL="2868613"/>
            <a:r>
              <a:rPr lang="hu-HU" sz="1600" dirty="0" smtClean="0"/>
              <a:t>		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p</a:t>
            </a:r>
            <a:r>
              <a:rPr lang="en-US" sz="1600" b="1" i="1" dirty="0" smtClean="0"/>
              <a:t>]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i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dirty="0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minden_vége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 p</a:t>
            </a:r>
            <a:r>
              <a:rPr lang="en-US" sz="1600" b="1" i="1" dirty="0" smtClean="0"/>
              <a:t>= </a:t>
            </a:r>
            <a:r>
              <a:rPr lang="hu-HU" sz="1600" b="1" i="1" dirty="0"/>
              <a:t>n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r>
              <a:rPr lang="hu-HU" sz="1600" dirty="0" smtClean="0"/>
              <a:t>    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r>
              <a:rPr lang="hu-HU" sz="1600" b="1" i="1" dirty="0" smtClean="0"/>
              <a:t>    </a:t>
            </a:r>
            <a:endParaRPr lang="hu-HU" sz="1600" b="1" dirty="0" smtClean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különben</a:t>
            </a:r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	  n </a:t>
            </a:r>
            <a:r>
              <a:rPr lang="hu-H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← p</a:t>
            </a:r>
            <a:endParaRPr lang="hu-HU" sz="1600" b="1" dirty="0"/>
          </a:p>
          <a:p>
            <a:pPr marL="2868613" indent="0">
              <a:buNone/>
            </a:pPr>
            <a:r>
              <a:rPr lang="hu-HU" sz="1600" dirty="0" smtClean="0"/>
              <a:t>ha_vége</a:t>
            </a:r>
            <a:endParaRPr lang="hu-HU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7568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12297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 hatékonyabban:</a:t>
            </a:r>
            <a:r>
              <a:rPr lang="hu-HU" dirty="0" smtClean="0"/>
              <a:t> 	</a:t>
            </a:r>
            <a:endParaRPr lang="hu-HU" dirty="0">
              <a:solidFill>
                <a:srgbClr val="FF0000"/>
              </a:solidFill>
            </a:endParaRPr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</a:t>
            </a:r>
            <a:r>
              <a:rPr lang="hu-HU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 </a:t>
            </a:r>
            <a:r>
              <a:rPr lang="hu-H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torolt                  		</a:t>
            </a:r>
            <a:endParaRPr lang="hu-H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68613" indent="0">
              <a:buFont typeface="Wingdings 3" charset="2"/>
              <a:buNone/>
            </a:pPr>
            <a:r>
              <a:rPr lang="hu-HU" sz="1600" b="1" i="1" dirty="0">
                <a:solidFill>
                  <a:srgbClr val="FF0000"/>
                </a:solidFill>
              </a:rPr>
              <a:t>p</a:t>
            </a:r>
            <a:r>
              <a:rPr lang="hu-HU" sz="1600" b="1" i="1" dirty="0" smtClean="0">
                <a:solidFill>
                  <a:srgbClr val="FF0000"/>
                </a:solidFill>
              </a:rPr>
              <a:t> </a:t>
            </a:r>
            <a:r>
              <a:rPr lang="hu-H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sz="1600" b="1" i="1" dirty="0" smtClean="0">
                <a:solidFill>
                  <a:srgbClr val="FF0000"/>
                </a:solidFill>
              </a:rPr>
              <a:t> 0      </a:t>
            </a:r>
            <a:r>
              <a:rPr lang="en-US" sz="1600" b="1" i="1" dirty="0" smtClean="0">
                <a:solidFill>
                  <a:srgbClr val="FF0000"/>
                </a:solidFill>
              </a:rPr>
              <a:t>//  </a:t>
            </a:r>
            <a:r>
              <a:rPr lang="hu-HU" sz="1600" b="1" i="1" dirty="0" smtClean="0">
                <a:solidFill>
                  <a:srgbClr val="FF0000"/>
                </a:solidFill>
              </a:rPr>
              <a:t>új sorozatot szerkesztünk, kezdetben nincs elem</a:t>
            </a:r>
            <a:endParaRPr lang="hu-HU" sz="1600" b="1" i="1" dirty="0">
              <a:solidFill>
                <a:srgbClr val="FF0000"/>
              </a:solidFill>
            </a:endParaRPr>
          </a:p>
          <a:p>
            <a:pPr marL="2868613" indent="0">
              <a:buNone/>
            </a:pPr>
            <a:r>
              <a:rPr lang="hu-HU" sz="1600" dirty="0" smtClean="0"/>
              <a:t>minden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/>
              <a:t>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hu-HU" sz="1600" b="1" i="1" dirty="0" smtClean="0"/>
              <a:t>!</a:t>
            </a:r>
            <a:r>
              <a:rPr lang="en-US" sz="1600" b="1" i="1" dirty="0" smtClean="0"/>
              <a:t>=</a:t>
            </a:r>
            <a:r>
              <a:rPr lang="hu-HU" sz="1600" b="1" i="1" dirty="0" smtClean="0"/>
              <a:t> </a:t>
            </a:r>
            <a:r>
              <a:rPr lang="hu-HU" sz="1600" b="1" i="1" dirty="0"/>
              <a:t>torolt  akkor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b="1" i="1" dirty="0" smtClean="0"/>
              <a:t>		p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+ 1</a:t>
            </a:r>
            <a:endParaRPr lang="hu-HU" sz="1600" b="1" dirty="0" smtClean="0"/>
          </a:p>
          <a:p>
            <a:pPr marL="2868613"/>
            <a:r>
              <a:rPr lang="hu-HU" sz="1600" dirty="0" smtClean="0"/>
              <a:t>		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p</a:t>
            </a:r>
            <a:r>
              <a:rPr lang="en-US" sz="1600" b="1" i="1" dirty="0" smtClean="0"/>
              <a:t>]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i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dirty="0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minden_vége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 p</a:t>
            </a:r>
            <a:r>
              <a:rPr lang="en-US" sz="1600" b="1" i="1" dirty="0" smtClean="0"/>
              <a:t>= </a:t>
            </a:r>
            <a:r>
              <a:rPr lang="hu-HU" sz="1600" b="1" i="1" dirty="0"/>
              <a:t>n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r>
              <a:rPr lang="hu-HU" sz="1600" dirty="0" smtClean="0"/>
              <a:t>    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r>
              <a:rPr lang="hu-HU" sz="1600" b="1" i="1" dirty="0" smtClean="0"/>
              <a:t>    </a:t>
            </a:r>
            <a:endParaRPr lang="hu-HU" sz="1600" b="1" dirty="0" smtClean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különben</a:t>
            </a:r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	  n </a:t>
            </a:r>
            <a:r>
              <a:rPr lang="hu-H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← p</a:t>
            </a:r>
            <a:endParaRPr lang="hu-HU" sz="1600" b="1" dirty="0"/>
          </a:p>
          <a:p>
            <a:pPr marL="2868613" indent="0">
              <a:buNone/>
            </a:pPr>
            <a:r>
              <a:rPr lang="hu-HU" sz="1600" dirty="0" smtClean="0"/>
              <a:t>ha_vége</a:t>
            </a:r>
            <a:endParaRPr lang="hu-HU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5321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108171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menete </a:t>
            </a:r>
            <a:r>
              <a:rPr lang="hu-HU" b="1" dirty="0" smtClean="0"/>
              <a:t>hatékonyabban:</a:t>
            </a:r>
          </a:p>
          <a:p>
            <a:r>
              <a:rPr lang="hu-HU" dirty="0" smtClean="0"/>
              <a:t>					  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p</a:t>
            </a:r>
            <a:r>
              <a:rPr lang="hu-HU" sz="1600" b="1" i="1" dirty="0" smtClean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sz="1600" b="1" i="1" dirty="0" smtClean="0"/>
              <a:t> 0</a:t>
            </a:r>
            <a:endParaRPr lang="hu-HU" sz="1600" b="1" i="1" dirty="0"/>
          </a:p>
          <a:p>
            <a:pPr marL="2868613" indent="0"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minden </a:t>
            </a:r>
            <a:r>
              <a:rPr lang="hu-HU" sz="1600" b="1" i="1" dirty="0">
                <a:solidFill>
                  <a:srgbClr val="FF0000"/>
                </a:solidFill>
              </a:rPr>
              <a:t>i</a:t>
            </a:r>
            <a:r>
              <a:rPr lang="hu-HU" sz="1600" dirty="0">
                <a:solidFill>
                  <a:srgbClr val="FF0000"/>
                </a:solidFill>
              </a:rPr>
              <a:t> </a:t>
            </a:r>
            <a:r>
              <a:rPr lang="hu-H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b="1" i="1" dirty="0">
                <a:solidFill>
                  <a:srgbClr val="FF0000"/>
                </a:solidFill>
              </a:rPr>
              <a:t>n  </a:t>
            </a:r>
            <a:r>
              <a:rPr lang="en-US" sz="1600" dirty="0" smtClean="0">
                <a:solidFill>
                  <a:srgbClr val="FF0000"/>
                </a:solidFill>
              </a:rPr>
              <a:t>v</a:t>
            </a:r>
            <a:r>
              <a:rPr lang="hu-HU" sz="1600" dirty="0">
                <a:solidFill>
                  <a:srgbClr val="FF0000"/>
                </a:solidFill>
              </a:rPr>
              <a:t>é</a:t>
            </a:r>
            <a:r>
              <a:rPr lang="en-US" sz="1600" dirty="0" err="1">
                <a:solidFill>
                  <a:srgbClr val="FF0000"/>
                </a:solidFill>
              </a:rPr>
              <a:t>gez</a:t>
            </a:r>
            <a:r>
              <a:rPr lang="hu-HU" sz="1600" smtClean="0">
                <a:solidFill>
                  <a:srgbClr val="FF0000"/>
                </a:solidFill>
              </a:rPr>
              <a:t>d    </a:t>
            </a:r>
            <a:r>
              <a:rPr lang="hu-HU" sz="1600" smtClean="0">
                <a:solidFill>
                  <a:srgbClr val="FF0000"/>
                </a:solidFill>
              </a:rPr>
              <a:t>// </a:t>
            </a:r>
            <a:r>
              <a:rPr lang="hu-HU" sz="1600" i="1" dirty="0" smtClean="0">
                <a:solidFill>
                  <a:srgbClr val="FF0000"/>
                </a:solidFill>
              </a:rPr>
              <a:t>a tömb minden elemét leellenőrízzük</a:t>
            </a:r>
            <a:endParaRPr lang="hu-HU" sz="1600" i="1" dirty="0">
              <a:solidFill>
                <a:srgbClr val="FF0000"/>
              </a:solidFill>
            </a:endParaRPr>
          </a:p>
          <a:p>
            <a:pPr marL="2868613" indent="0">
              <a:buNone/>
            </a:pPr>
            <a:r>
              <a:rPr lang="hu-HU" sz="1600" dirty="0"/>
              <a:t>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hu-HU" sz="1600" b="1" i="1" dirty="0" smtClean="0"/>
              <a:t>!</a:t>
            </a:r>
            <a:r>
              <a:rPr lang="en-US" sz="1600" b="1" i="1" dirty="0" smtClean="0"/>
              <a:t>=</a:t>
            </a:r>
            <a:r>
              <a:rPr lang="hu-HU" sz="1600" b="1" i="1" dirty="0" smtClean="0"/>
              <a:t> torolt  akkor</a:t>
            </a:r>
          </a:p>
          <a:p>
            <a:pPr marL="2868613" indent="0">
              <a:buNone/>
            </a:pPr>
            <a:r>
              <a:rPr lang="hu-HU" sz="1600" b="1" i="1" dirty="0" smtClean="0"/>
              <a:t>		p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+ 1</a:t>
            </a:r>
            <a:endParaRPr lang="hu-HU" sz="1600" b="1" dirty="0" smtClean="0"/>
          </a:p>
          <a:p>
            <a:pPr marL="2868613"/>
            <a:r>
              <a:rPr lang="hu-HU" sz="1600" dirty="0" smtClean="0"/>
              <a:t>		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p</a:t>
            </a:r>
            <a:r>
              <a:rPr lang="en-US" sz="1600" b="1" i="1" dirty="0" smtClean="0"/>
              <a:t>]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i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dirty="0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minden_vége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 p</a:t>
            </a:r>
            <a:r>
              <a:rPr lang="en-US" sz="1600" b="1" i="1" dirty="0" smtClean="0"/>
              <a:t>= </a:t>
            </a:r>
            <a:r>
              <a:rPr lang="hu-HU" sz="1600" b="1" i="1" dirty="0"/>
              <a:t>n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r>
              <a:rPr lang="hu-HU" sz="1600" b="1" i="1" dirty="0" smtClean="0"/>
              <a:t>    </a:t>
            </a:r>
            <a:endParaRPr lang="hu-HU" sz="1600" b="1" dirty="0" smtClean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különben</a:t>
            </a:r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	  n </a:t>
            </a:r>
            <a:r>
              <a:rPr lang="hu-H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← p</a:t>
            </a:r>
            <a:endParaRPr lang="hu-HU" sz="1600" b="1" dirty="0"/>
          </a:p>
          <a:p>
            <a:pPr marL="2868613" indent="0">
              <a:buNone/>
            </a:pPr>
            <a:r>
              <a:rPr lang="hu-HU" sz="1600" dirty="0" smtClean="0"/>
              <a:t>ha_vége</a:t>
            </a:r>
            <a:endParaRPr lang="hu-HU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395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108171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menete </a:t>
            </a:r>
            <a:r>
              <a:rPr lang="hu-HU" b="1" dirty="0" smtClean="0"/>
              <a:t>hatékonyabban:</a:t>
            </a:r>
            <a:r>
              <a:rPr lang="hu-HU" dirty="0" smtClean="0"/>
              <a:t>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p</a:t>
            </a:r>
            <a:r>
              <a:rPr lang="hu-HU" sz="1600" b="1" i="1" dirty="0" smtClean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sz="1600" b="1" i="1" dirty="0" smtClean="0"/>
              <a:t> 0</a:t>
            </a:r>
            <a:endParaRPr lang="hu-HU" sz="1600" b="1" i="1" dirty="0"/>
          </a:p>
          <a:p>
            <a:pPr marL="2868613" indent="0">
              <a:buNone/>
            </a:pPr>
            <a:r>
              <a:rPr lang="hu-HU" sz="1600" dirty="0" smtClean="0"/>
              <a:t>minden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/>
              <a:t>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>
                <a:solidFill>
                  <a:srgbClr val="FF0000"/>
                </a:solidFill>
              </a:rPr>
              <a:t>	ha</a:t>
            </a:r>
            <a:r>
              <a:rPr lang="hu-HU" sz="1600" b="1" i="1" dirty="0">
                <a:solidFill>
                  <a:srgbClr val="FF0000"/>
                </a:solidFill>
              </a:rPr>
              <a:t> t</a:t>
            </a:r>
            <a:r>
              <a:rPr lang="en-US" sz="1600" b="1" i="1" dirty="0">
                <a:solidFill>
                  <a:srgbClr val="FF0000"/>
                </a:solidFill>
              </a:rPr>
              <a:t>[</a:t>
            </a:r>
            <a:r>
              <a:rPr lang="en-US" sz="1600" b="1" i="1" dirty="0" err="1">
                <a:solidFill>
                  <a:srgbClr val="FF0000"/>
                </a:solidFill>
              </a:rPr>
              <a:t>i</a:t>
            </a:r>
            <a:r>
              <a:rPr lang="en-US" sz="1600" b="1" i="1" dirty="0">
                <a:solidFill>
                  <a:srgbClr val="FF0000"/>
                </a:solidFill>
              </a:rPr>
              <a:t>]</a:t>
            </a:r>
            <a:r>
              <a:rPr lang="hu-HU" sz="1600" b="1" i="1" dirty="0">
                <a:solidFill>
                  <a:srgbClr val="FF0000"/>
                </a:solidFill>
              </a:rPr>
              <a:t> </a:t>
            </a:r>
            <a:r>
              <a:rPr lang="hu-HU" sz="1600" b="1" i="1" dirty="0" smtClean="0">
                <a:solidFill>
                  <a:srgbClr val="FF0000"/>
                </a:solidFill>
              </a:rPr>
              <a:t>!</a:t>
            </a:r>
            <a:r>
              <a:rPr lang="en-US" sz="1600" b="1" i="1" dirty="0" smtClean="0">
                <a:solidFill>
                  <a:srgbClr val="FF0000"/>
                </a:solidFill>
              </a:rPr>
              <a:t>=</a:t>
            </a:r>
            <a:r>
              <a:rPr lang="hu-HU" sz="1600" b="1" i="1" dirty="0" smtClean="0">
                <a:solidFill>
                  <a:srgbClr val="FF0000"/>
                </a:solidFill>
              </a:rPr>
              <a:t> torolt</a:t>
            </a:r>
            <a:r>
              <a:rPr lang="hu-HU" sz="1600" b="1" i="1" dirty="0"/>
              <a:t> </a:t>
            </a:r>
            <a:r>
              <a:rPr lang="hu-HU" sz="1600" b="1" i="1" dirty="0">
                <a:solidFill>
                  <a:srgbClr val="FF0000"/>
                </a:solidFill>
              </a:rPr>
              <a:t>akkor</a:t>
            </a:r>
            <a:r>
              <a:rPr lang="hu-HU" sz="1600" b="1" i="1" dirty="0" smtClean="0">
                <a:solidFill>
                  <a:srgbClr val="FF0000"/>
                </a:solidFill>
              </a:rPr>
              <a:t>    	//  </a:t>
            </a:r>
            <a:r>
              <a:rPr lang="hu-HU" sz="1600" i="1" dirty="0" smtClean="0">
                <a:solidFill>
                  <a:srgbClr val="FF0000"/>
                </a:solidFill>
              </a:rPr>
              <a:t>ha az elemet nem kell törölni,</a:t>
            </a:r>
          </a:p>
          <a:p>
            <a:pPr marL="2868613" indent="0">
              <a:buNone/>
            </a:pPr>
            <a:r>
              <a:rPr lang="hu-HU" sz="1600" b="1" i="1" dirty="0" smtClean="0">
                <a:solidFill>
                  <a:srgbClr val="FF0000"/>
                </a:solidFill>
              </a:rPr>
              <a:t>		p</a:t>
            </a:r>
            <a:r>
              <a:rPr lang="hu-HU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+ 1                 	</a:t>
            </a:r>
            <a:r>
              <a:rPr lang="hu-HU" sz="1600" b="1" i="1" dirty="0" smtClean="0">
                <a:solidFill>
                  <a:srgbClr val="FF0000"/>
                </a:solidFill>
              </a:rPr>
              <a:t>//</a:t>
            </a:r>
            <a:r>
              <a:rPr lang="hu-HU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visszaírjuk a tömbbe</a:t>
            </a:r>
            <a:endParaRPr lang="hu-HU" sz="1600" dirty="0" smtClean="0">
              <a:solidFill>
                <a:srgbClr val="FF0000"/>
              </a:solidFill>
            </a:endParaRPr>
          </a:p>
          <a:p>
            <a:pPr marL="2868613"/>
            <a:r>
              <a:rPr lang="hu-HU" sz="1600" dirty="0" smtClean="0">
                <a:solidFill>
                  <a:srgbClr val="FF0000"/>
                </a:solidFill>
              </a:rPr>
              <a:t>		</a:t>
            </a:r>
            <a:r>
              <a:rPr lang="en-US" sz="1600" b="1" i="1" dirty="0" smtClean="0">
                <a:solidFill>
                  <a:srgbClr val="FF0000"/>
                </a:solidFill>
              </a:rPr>
              <a:t>t[</a:t>
            </a:r>
            <a:r>
              <a:rPr lang="hu-HU" sz="1600" b="1" i="1" dirty="0" smtClean="0">
                <a:solidFill>
                  <a:srgbClr val="FF0000"/>
                </a:solidFill>
              </a:rPr>
              <a:t>p</a:t>
            </a:r>
            <a:r>
              <a:rPr lang="en-US" sz="1600" b="1" i="1" dirty="0" smtClean="0">
                <a:solidFill>
                  <a:srgbClr val="FF0000"/>
                </a:solidFill>
              </a:rPr>
              <a:t>]</a:t>
            </a:r>
            <a:r>
              <a:rPr lang="hu-HU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600" b="1" i="1" dirty="0" smtClean="0">
                <a:solidFill>
                  <a:srgbClr val="FF0000"/>
                </a:solidFill>
              </a:rPr>
              <a:t>t[</a:t>
            </a:r>
            <a:r>
              <a:rPr lang="hu-HU" sz="1600" b="1" i="1" dirty="0" smtClean="0">
                <a:solidFill>
                  <a:srgbClr val="FF0000"/>
                </a:solidFill>
              </a:rPr>
              <a:t>i</a:t>
            </a:r>
            <a:r>
              <a:rPr lang="en-US" sz="1600" b="1" i="1" dirty="0" smtClean="0">
                <a:solidFill>
                  <a:srgbClr val="FF0000"/>
                </a:solidFill>
              </a:rPr>
              <a:t>]</a:t>
            </a:r>
            <a:r>
              <a:rPr lang="hu-HU" sz="1600" b="1" i="1" dirty="0" smtClean="0">
                <a:solidFill>
                  <a:srgbClr val="FF0000"/>
                </a:solidFill>
              </a:rPr>
              <a:t>             	//  </a:t>
            </a:r>
            <a:r>
              <a:rPr lang="hu-HU" sz="1600" i="1" dirty="0" smtClean="0">
                <a:solidFill>
                  <a:srgbClr val="FF0000"/>
                </a:solidFill>
              </a:rPr>
              <a:t>a soron következő pozícióra</a:t>
            </a:r>
          </a:p>
          <a:p>
            <a:pPr marL="2868613"/>
            <a:r>
              <a:rPr lang="hu-HU" sz="1600" b="1" i="1" dirty="0">
                <a:solidFill>
                  <a:srgbClr val="FF0000"/>
                </a:solidFill>
              </a:rPr>
              <a:t>	</a:t>
            </a:r>
            <a:r>
              <a:rPr lang="hu-HU" sz="1600" dirty="0">
                <a:solidFill>
                  <a:srgbClr val="FF0000"/>
                </a:solidFill>
              </a:rPr>
              <a:t>ha_vége</a:t>
            </a:r>
            <a:endParaRPr lang="hu-HU" sz="1600" b="1" i="1" dirty="0">
              <a:solidFill>
                <a:srgbClr val="FF0000"/>
              </a:solidFill>
            </a:endParaRPr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minden_vége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 p</a:t>
            </a:r>
            <a:r>
              <a:rPr lang="en-US" sz="1600" b="1" i="1" dirty="0" smtClean="0"/>
              <a:t>= </a:t>
            </a:r>
            <a:r>
              <a:rPr lang="hu-HU" sz="1600" b="1" i="1" dirty="0"/>
              <a:t>n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r>
              <a:rPr lang="hu-HU" sz="1600" b="1" i="1" dirty="0" smtClean="0"/>
              <a:t>  </a:t>
            </a:r>
          </a:p>
          <a:p>
            <a:pPr marL="2868613" indent="0">
              <a:buFont typeface="Wingdings 3" charset="2"/>
              <a:buNone/>
            </a:pPr>
            <a:r>
              <a:rPr lang="hu-HU" sz="1600" b="1" i="1" dirty="0" smtClean="0"/>
              <a:t>különben</a:t>
            </a:r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	</a:t>
            </a:r>
            <a:r>
              <a:rPr lang="hu-HU" sz="1600" b="1" i="1" dirty="0" smtClean="0"/>
              <a:t>  n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p</a:t>
            </a:r>
            <a:endParaRPr lang="hu-HU" sz="1600" b="1" dirty="0" smtClean="0"/>
          </a:p>
          <a:p>
            <a:pPr marL="2868613" indent="0">
              <a:buNone/>
            </a:pPr>
            <a:r>
              <a:rPr lang="hu-HU" sz="1600" dirty="0" smtClean="0"/>
              <a:t>ha_vége</a:t>
            </a:r>
            <a:endParaRPr lang="hu-HU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0890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621" y="666413"/>
            <a:ext cx="9267182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Ellenőrzés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414" y="2259724"/>
            <a:ext cx="11529847" cy="4466898"/>
          </a:xfrm>
        </p:spPr>
        <p:txBody>
          <a:bodyPr>
            <a:normAutofit/>
          </a:bodyPr>
          <a:lstStyle/>
          <a:p>
            <a:pPr marL="987425" indent="0">
              <a:buNone/>
            </a:pPr>
            <a:endParaRPr lang="en-US" dirty="0"/>
          </a:p>
          <a:p>
            <a:pPr marL="452438" indent="0">
              <a:buNone/>
            </a:pPr>
            <a:endParaRPr lang="hu-HU" dirty="0" smtClean="0"/>
          </a:p>
          <a:p>
            <a:pPr marL="714375" indent="0">
              <a:buNone/>
            </a:pP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6180" y="1912884"/>
            <a:ext cx="11214538" cy="46259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sz="1900" b="1" dirty="0" smtClean="0"/>
              <a:t>A 2. megoldás menete</a:t>
            </a:r>
            <a:r>
              <a:rPr lang="hu-HU" sz="1900" dirty="0" smtClean="0"/>
              <a:t>: </a:t>
            </a:r>
            <a:r>
              <a:rPr lang="hu-HU" sz="1900" i="1" dirty="0" smtClean="0">
                <a:solidFill>
                  <a:srgbClr val="FF0000"/>
                </a:solidFill>
              </a:rPr>
              <a:t>// </a:t>
            </a:r>
            <a:r>
              <a:rPr lang="hu-HU" sz="1900" i="1" dirty="0" err="1" smtClean="0">
                <a:solidFill>
                  <a:srgbClr val="FF0000"/>
                </a:solidFill>
              </a:rPr>
              <a:t>elöltesztelő</a:t>
            </a:r>
            <a:r>
              <a:rPr lang="hu-HU" sz="1900" i="1" dirty="0" smtClean="0">
                <a:solidFill>
                  <a:srgbClr val="FF0000"/>
                </a:solidFill>
              </a:rPr>
              <a:t> ciklussal és az ok kapcsolóval</a:t>
            </a:r>
          </a:p>
          <a:p>
            <a:pPr marL="452438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						  …</a:t>
            </a:r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b="1" i="1" dirty="0" smtClean="0"/>
              <a:t>ok</a:t>
            </a:r>
            <a:r>
              <a:rPr lang="hu-HU" dirty="0" smtClean="0"/>
              <a:t>          </a:t>
            </a:r>
            <a:r>
              <a:rPr lang="hu-HU" b="1" i="1" dirty="0" smtClean="0"/>
              <a:t>IGAZ</a:t>
            </a:r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b="1" i="1" dirty="0" smtClean="0"/>
              <a:t>i        1</a:t>
            </a:r>
            <a:endParaRPr lang="hu-HU" b="1" i="1" dirty="0"/>
          </a:p>
          <a:p>
            <a:pPr marL="2868613" indent="0">
              <a:spcBef>
                <a:spcPts val="600"/>
              </a:spcBef>
              <a:buNone/>
            </a:pPr>
            <a:r>
              <a:rPr lang="hu-HU" dirty="0" smtClean="0"/>
              <a:t>amíg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 smtClean="0"/>
              <a:t>&lt;= </a:t>
            </a:r>
            <a:r>
              <a:rPr lang="en-US" b="1" i="1" dirty="0" smtClean="0"/>
              <a:t>n  </a:t>
            </a:r>
            <a:r>
              <a:rPr lang="hu-HU" b="1" i="1" dirty="0" smtClean="0"/>
              <a:t>ÉS </a:t>
            </a:r>
            <a:r>
              <a:rPr lang="hu-HU" b="1" i="1" dirty="0"/>
              <a:t>ok </a:t>
            </a:r>
            <a:r>
              <a:rPr lang="en-US" b="1" i="1" dirty="0"/>
              <a:t>= IGAZ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</a:t>
            </a:r>
            <a:r>
              <a:rPr lang="hu-HU" dirty="0" smtClean="0"/>
              <a:t>d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dirty="0" smtClean="0"/>
              <a:t>		ha</a:t>
            </a:r>
            <a:r>
              <a:rPr lang="hu-HU" b="1" i="1" dirty="0" smtClean="0"/>
              <a:t> v</a:t>
            </a:r>
            <a:r>
              <a:rPr lang="en-US" b="1" i="1" dirty="0" smtClean="0"/>
              <a:t>[</a:t>
            </a:r>
            <a:r>
              <a:rPr lang="en-US" b="1" i="1" dirty="0" err="1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NEM a vizsgált tulajdonságú </a:t>
            </a:r>
            <a:r>
              <a:rPr lang="hu-HU" dirty="0"/>
              <a:t>akkor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	</a:t>
            </a:r>
            <a:r>
              <a:rPr lang="hu-HU" b="1" i="1" dirty="0"/>
              <a:t>ok</a:t>
            </a:r>
            <a:r>
              <a:rPr lang="hu-HU" dirty="0"/>
              <a:t>          </a:t>
            </a:r>
            <a:r>
              <a:rPr lang="hu-HU" b="1" i="1" dirty="0" smtClean="0"/>
              <a:t>HAMIS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/>
              <a:t>különben</a:t>
            </a:r>
            <a:r>
              <a:rPr lang="hu-HU" b="1" i="1" dirty="0" smtClean="0"/>
              <a:t> 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	i          </a:t>
            </a:r>
            <a:r>
              <a:rPr lang="hu-HU" b="1" i="1" dirty="0" err="1" smtClean="0"/>
              <a:t>i</a:t>
            </a:r>
            <a:r>
              <a:rPr lang="hu-HU" b="1" i="1" dirty="0" smtClean="0"/>
              <a:t> + 1</a:t>
            </a:r>
            <a:endParaRPr lang="hu-HU" b="1" i="1" dirty="0"/>
          </a:p>
          <a:p>
            <a:pPr marL="2868613" indent="0">
              <a:spcBef>
                <a:spcPts val="600"/>
              </a:spcBef>
              <a:buNone/>
            </a:pPr>
            <a:r>
              <a:rPr lang="hu-HU" b="1" i="1" dirty="0" smtClean="0"/>
              <a:t>		</a:t>
            </a:r>
            <a:r>
              <a:rPr lang="hu-HU" dirty="0" err="1" smtClean="0"/>
              <a:t>ha_vége</a:t>
            </a:r>
            <a:endParaRPr lang="hu-HU" b="1" i="1" dirty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dirty="0" err="1" smtClean="0"/>
              <a:t>minden_vége</a:t>
            </a:r>
            <a:endParaRPr lang="en-US" dirty="0" smtClean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ha</a:t>
            </a:r>
            <a:r>
              <a:rPr lang="en-US" dirty="0" smtClean="0"/>
              <a:t> </a:t>
            </a:r>
            <a:r>
              <a:rPr lang="hu-HU" b="1" i="1" dirty="0" smtClean="0"/>
              <a:t>ok </a:t>
            </a:r>
            <a:r>
              <a:rPr lang="en-US" b="1" i="1" dirty="0" smtClean="0"/>
              <a:t>= IGAZ </a:t>
            </a:r>
            <a:r>
              <a:rPr lang="en-US" dirty="0" err="1"/>
              <a:t>akkor</a:t>
            </a:r>
            <a:endParaRPr lang="en-US" dirty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en-US" b="1" i="1" dirty="0"/>
              <a:t>	</a:t>
            </a:r>
            <a:r>
              <a:rPr lang="en-US" dirty="0" err="1"/>
              <a:t>ki</a:t>
            </a:r>
            <a:r>
              <a:rPr lang="en-US" b="1" i="1" dirty="0" smtClean="0"/>
              <a:t> “jo”</a:t>
            </a:r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különben 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dirty="0"/>
              <a:t>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b="1" i="1" dirty="0" smtClean="0"/>
              <a:t>“</a:t>
            </a:r>
            <a:r>
              <a:rPr lang="hu-HU" b="1" i="1" dirty="0" smtClean="0"/>
              <a:t> nem </a:t>
            </a:r>
            <a:r>
              <a:rPr lang="en-US" b="1" i="1" dirty="0" smtClean="0"/>
              <a:t>jo”</a:t>
            </a:r>
            <a:endParaRPr lang="hu-HU" b="1" i="1" dirty="0" smtClean="0"/>
          </a:p>
          <a:p>
            <a:pPr marL="2868613" indent="0">
              <a:spcBef>
                <a:spcPts val="600"/>
              </a:spcBef>
              <a:buNone/>
            </a:pPr>
            <a:r>
              <a:rPr lang="hu-HU" dirty="0" err="1"/>
              <a:t>ha_vége</a:t>
            </a:r>
            <a:endParaRPr lang="hu-HU" b="1" i="1" dirty="0"/>
          </a:p>
          <a:p>
            <a:pPr marL="2868613" indent="0">
              <a:spcBef>
                <a:spcPts val="600"/>
              </a:spcBef>
              <a:buNone/>
            </a:pPr>
            <a:endParaRPr lang="en-US" b="1" i="1" dirty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endParaRPr lang="en-US" dirty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3783698" y="263809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5002897" y="376270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3510403" y="2890345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4834704" y="431975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0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108171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/>
              <a:t> </a:t>
            </a:r>
            <a:r>
              <a:rPr lang="hu-HU" b="1" dirty="0" smtClean="0"/>
              <a:t>hatékonyabban</a:t>
            </a:r>
            <a:r>
              <a:rPr lang="hu-HU" dirty="0"/>
              <a:t>:</a:t>
            </a:r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p</a:t>
            </a:r>
            <a:r>
              <a:rPr lang="hu-HU" sz="1600" b="1" i="1" dirty="0" smtClean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sz="1600" b="1" i="1" dirty="0" smtClean="0"/>
              <a:t> 0</a:t>
            </a:r>
            <a:endParaRPr lang="hu-HU" sz="1600" b="1" i="1" dirty="0"/>
          </a:p>
          <a:p>
            <a:pPr marL="2868613" indent="0">
              <a:buNone/>
            </a:pPr>
            <a:r>
              <a:rPr lang="hu-HU" sz="1600" dirty="0" smtClean="0"/>
              <a:t>minden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/>
              <a:t>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hu-HU" sz="1600" b="1" i="1" dirty="0" smtClean="0"/>
              <a:t>!</a:t>
            </a:r>
            <a:r>
              <a:rPr lang="en-US" sz="1600" b="1" i="1" dirty="0" smtClean="0"/>
              <a:t>=</a:t>
            </a:r>
            <a:r>
              <a:rPr lang="hu-HU" sz="1600" b="1" i="1" dirty="0"/>
              <a:t> torolt akkor</a:t>
            </a:r>
            <a:endParaRPr lang="hu-HU" sz="1600" b="1" i="1" dirty="0" smtClean="0"/>
          </a:p>
          <a:p>
            <a:pPr marL="2868613" indent="0">
              <a:buNone/>
            </a:pPr>
            <a:r>
              <a:rPr lang="hu-HU" sz="1600" b="1" i="1" dirty="0" smtClean="0"/>
              <a:t>		p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+ 1</a:t>
            </a:r>
            <a:endParaRPr lang="hu-HU" sz="1600" b="1" dirty="0" smtClean="0"/>
          </a:p>
          <a:p>
            <a:pPr marL="2868613"/>
            <a:r>
              <a:rPr lang="hu-HU" sz="1600" dirty="0" smtClean="0"/>
              <a:t>		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p</a:t>
            </a:r>
            <a:r>
              <a:rPr lang="en-US" sz="1600" b="1" i="1" dirty="0" smtClean="0"/>
              <a:t>]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i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dirty="0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minden_vége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ha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hu-HU" sz="1600" b="1" i="1" dirty="0" smtClean="0">
                <a:solidFill>
                  <a:srgbClr val="FF0000"/>
                </a:solidFill>
              </a:rPr>
              <a:t> p</a:t>
            </a:r>
            <a:r>
              <a:rPr lang="en-US" sz="1600" b="1" i="1" dirty="0" smtClean="0">
                <a:solidFill>
                  <a:srgbClr val="FF0000"/>
                </a:solidFill>
              </a:rPr>
              <a:t>= </a:t>
            </a:r>
            <a:r>
              <a:rPr lang="hu-HU" sz="1600" b="1" i="1" dirty="0">
                <a:solidFill>
                  <a:srgbClr val="FF0000"/>
                </a:solidFill>
              </a:rPr>
              <a:t>n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akkor</a:t>
            </a:r>
            <a:r>
              <a:rPr lang="hu-HU" sz="1600" dirty="0" smtClean="0">
                <a:solidFill>
                  <a:srgbClr val="FF0000"/>
                </a:solidFill>
              </a:rPr>
              <a:t> 			// </a:t>
            </a:r>
            <a:r>
              <a:rPr lang="hu-HU" sz="1600" i="1" dirty="0" smtClean="0">
                <a:solidFill>
                  <a:srgbClr val="FF0000"/>
                </a:solidFill>
              </a:rPr>
              <a:t>ha minden elemet visszaírtunk</a:t>
            </a:r>
            <a:r>
              <a:rPr lang="hu-HU" sz="1600" dirty="0" smtClean="0">
                <a:solidFill>
                  <a:srgbClr val="FF0000"/>
                </a:solidFill>
              </a:rPr>
              <a:t>,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>
                <a:solidFill>
                  <a:srgbClr val="FF0000"/>
                </a:solidFill>
              </a:rPr>
              <a:t>	</a:t>
            </a:r>
            <a:r>
              <a:rPr lang="hu-HU" sz="1600" dirty="0" smtClean="0">
                <a:solidFill>
                  <a:srgbClr val="FF0000"/>
                </a:solidFill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</a:rPr>
              <a:t>ki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</a:rPr>
              <a:t>“</a:t>
            </a:r>
            <a:r>
              <a:rPr lang="hu-HU" sz="1600" b="1" i="1" dirty="0" smtClean="0">
                <a:solidFill>
                  <a:srgbClr val="FF0000"/>
                </a:solidFill>
              </a:rPr>
              <a:t>nincs meg</a:t>
            </a:r>
            <a:r>
              <a:rPr lang="en-US" sz="1600" b="1" i="1" dirty="0" smtClean="0">
                <a:solidFill>
                  <a:srgbClr val="FF0000"/>
                </a:solidFill>
              </a:rPr>
              <a:t>”</a:t>
            </a:r>
            <a:r>
              <a:rPr lang="hu-HU" sz="1600" b="1" i="1" dirty="0" smtClean="0">
                <a:solidFill>
                  <a:srgbClr val="FF0000"/>
                </a:solidFill>
              </a:rPr>
              <a:t>    	</a:t>
            </a:r>
            <a:r>
              <a:rPr lang="hu-HU" sz="1600" dirty="0" smtClean="0">
                <a:solidFill>
                  <a:srgbClr val="FF0000"/>
                </a:solidFill>
              </a:rPr>
              <a:t>// </a:t>
            </a:r>
            <a:r>
              <a:rPr lang="hu-HU" sz="1600" dirty="0">
                <a:solidFill>
                  <a:srgbClr val="FF0000"/>
                </a:solidFill>
              </a:rPr>
              <a:t>akkor egyet sem töröltünk le</a:t>
            </a:r>
            <a:endParaRPr lang="hu-HU" sz="1600" b="1" dirty="0" smtClean="0">
              <a:solidFill>
                <a:srgbClr val="FF0000"/>
              </a:solidFill>
            </a:endParaRPr>
          </a:p>
          <a:p>
            <a:pPr marL="2868613" indent="0">
              <a:buFont typeface="Wingdings 3" charset="2"/>
              <a:buNone/>
            </a:pPr>
            <a:r>
              <a:rPr lang="hu-HU" sz="1600" b="1" i="1" dirty="0" smtClean="0">
                <a:solidFill>
                  <a:srgbClr val="FF0000"/>
                </a:solidFill>
              </a:rPr>
              <a:t>különben                          </a:t>
            </a:r>
            <a:r>
              <a:rPr lang="hu-HU" sz="1600" i="1" dirty="0" smtClean="0">
                <a:solidFill>
                  <a:srgbClr val="FF0000"/>
                </a:solidFill>
              </a:rPr>
              <a:t>// ha töröltünk,</a:t>
            </a:r>
            <a:endParaRPr lang="hu-HU" sz="1600" i="1" dirty="0">
              <a:solidFill>
                <a:srgbClr val="FF0000"/>
              </a:solidFill>
            </a:endParaRPr>
          </a:p>
          <a:p>
            <a:pPr marL="2868613" indent="0">
              <a:buFont typeface="Wingdings 3" charset="2"/>
              <a:buNone/>
            </a:pPr>
            <a:r>
              <a:rPr lang="hu-HU" sz="1600" b="1" i="1" dirty="0">
                <a:solidFill>
                  <a:srgbClr val="FF0000"/>
                </a:solidFill>
              </a:rPr>
              <a:t>	  n </a:t>
            </a:r>
            <a:r>
              <a:rPr lang="hu-HU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>
                <a:solidFill>
                  <a:srgbClr val="FF0000"/>
                </a:solidFill>
              </a:rPr>
              <a:t>p</a:t>
            </a:r>
            <a:r>
              <a:rPr lang="hu-HU" sz="1600" i="1" dirty="0">
                <a:solidFill>
                  <a:srgbClr val="FF0000"/>
                </a:solidFill>
              </a:rPr>
              <a:t>                        // akkor aktualizáljuk az elemek számát</a:t>
            </a:r>
          </a:p>
          <a:p>
            <a:pPr marL="2868613" indent="0">
              <a:buNone/>
            </a:pPr>
            <a:r>
              <a:rPr lang="hu-HU" sz="1600" dirty="0" smtClean="0">
                <a:solidFill>
                  <a:srgbClr val="FF0000"/>
                </a:solidFill>
              </a:rPr>
              <a:t>ha_vége</a:t>
            </a:r>
            <a:endParaRPr lang="hu-HU" sz="1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108171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2. </a:t>
            </a:r>
            <a:r>
              <a:rPr lang="hu-HU" b="1" dirty="0"/>
              <a:t>megoldás </a:t>
            </a:r>
            <a:r>
              <a:rPr lang="hu-HU" b="1" dirty="0" smtClean="0"/>
              <a:t>menete</a:t>
            </a:r>
            <a:r>
              <a:rPr lang="hu-HU" dirty="0"/>
              <a:t> </a:t>
            </a:r>
            <a:r>
              <a:rPr lang="hu-HU" b="1" dirty="0" smtClean="0"/>
              <a:t>hatékonyabban</a:t>
            </a:r>
            <a:r>
              <a:rPr lang="hu-HU" dirty="0"/>
              <a:t>:</a:t>
            </a:r>
            <a:r>
              <a:rPr lang="hu-HU" dirty="0" smtClean="0"/>
              <a:t>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  <a:endParaRPr lang="en-US" dirty="0"/>
          </a:p>
          <a:p>
            <a:pPr marL="452438" indent="0">
              <a:buFont typeface="Wingdings 3" charset="2"/>
              <a:buNone/>
            </a:pPr>
            <a:r>
              <a:rPr lang="en-US" dirty="0"/>
              <a:t>						</a:t>
            </a:r>
            <a:r>
              <a:rPr lang="hu-HU" sz="1600" dirty="0" smtClean="0"/>
              <a:t>  </a:t>
            </a:r>
            <a:r>
              <a:rPr lang="en-US" sz="1600" dirty="0" smtClean="0"/>
              <a:t>be </a:t>
            </a:r>
            <a:r>
              <a:rPr lang="hu-HU" sz="1600" b="1" i="1" dirty="0" smtClean="0"/>
              <a:t>torolt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p</a:t>
            </a:r>
            <a:r>
              <a:rPr lang="hu-HU" sz="1600" b="1" i="1" dirty="0" smtClean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sz="1600" b="1" i="1" dirty="0" smtClean="0"/>
              <a:t> 0</a:t>
            </a:r>
            <a:endParaRPr lang="hu-HU" sz="1600" b="1" i="1" dirty="0"/>
          </a:p>
          <a:p>
            <a:pPr marL="2868613" indent="0">
              <a:buNone/>
            </a:pPr>
            <a:r>
              <a:rPr lang="hu-HU" sz="1600" dirty="0" smtClean="0"/>
              <a:t>minden </a:t>
            </a:r>
            <a:r>
              <a:rPr lang="hu-HU" sz="1600" b="1" i="1" dirty="0"/>
              <a:t>i</a:t>
            </a:r>
            <a:r>
              <a:rPr lang="hu-HU" sz="1600" dirty="0"/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/>
              <a:t> </a:t>
            </a:r>
            <a:r>
              <a:rPr lang="en-US" sz="1600" b="1" i="1" dirty="0"/>
              <a:t>n  </a:t>
            </a:r>
            <a:r>
              <a:rPr lang="en-US" sz="1600" dirty="0" smtClean="0"/>
              <a:t>v</a:t>
            </a:r>
            <a:r>
              <a:rPr lang="hu-HU" sz="1600" dirty="0"/>
              <a:t>é</a:t>
            </a:r>
            <a:r>
              <a:rPr lang="en-US" sz="1600" dirty="0" err="1"/>
              <a:t>gez</a:t>
            </a:r>
            <a:r>
              <a:rPr lang="hu-HU" sz="1600" dirty="0"/>
              <a:t>d</a:t>
            </a:r>
          </a:p>
          <a:p>
            <a:pPr marL="2868613" indent="0">
              <a:buNone/>
            </a:pPr>
            <a:r>
              <a:rPr lang="hu-HU" sz="1600" dirty="0"/>
              <a:t>	ha</a:t>
            </a:r>
            <a:r>
              <a:rPr lang="hu-HU" sz="1600" b="1" i="1" dirty="0"/>
              <a:t> t</a:t>
            </a:r>
            <a:r>
              <a:rPr lang="en-US" sz="1600" b="1" i="1" dirty="0"/>
              <a:t>[</a:t>
            </a:r>
            <a:r>
              <a:rPr lang="en-US" sz="1600" b="1" i="1" dirty="0" err="1"/>
              <a:t>i</a:t>
            </a:r>
            <a:r>
              <a:rPr lang="en-US" sz="1600" b="1" i="1" dirty="0"/>
              <a:t>]</a:t>
            </a:r>
            <a:r>
              <a:rPr lang="hu-HU" sz="1600" b="1" i="1" dirty="0"/>
              <a:t> </a:t>
            </a:r>
            <a:r>
              <a:rPr lang="hu-HU" sz="1600" b="1" i="1" dirty="0" smtClean="0"/>
              <a:t>!</a:t>
            </a:r>
            <a:r>
              <a:rPr lang="en-US" sz="1600" b="1" i="1" dirty="0" smtClean="0"/>
              <a:t>=</a:t>
            </a:r>
            <a:r>
              <a:rPr lang="hu-HU" sz="1600" b="1" i="1" dirty="0" smtClean="0"/>
              <a:t> torolt</a:t>
            </a:r>
          </a:p>
          <a:p>
            <a:pPr marL="2868613" indent="0">
              <a:buNone/>
            </a:pPr>
            <a:r>
              <a:rPr lang="hu-HU" sz="1600" b="1" i="1" dirty="0" smtClean="0"/>
              <a:t>		p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hu-H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 + 1</a:t>
            </a:r>
            <a:endParaRPr lang="hu-HU" sz="1600" b="1" dirty="0" smtClean="0"/>
          </a:p>
          <a:p>
            <a:pPr marL="2868613"/>
            <a:r>
              <a:rPr lang="hu-HU" sz="1600" dirty="0" smtClean="0"/>
              <a:t>		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p</a:t>
            </a:r>
            <a:r>
              <a:rPr lang="en-US" sz="1600" b="1" i="1" dirty="0" smtClean="0"/>
              <a:t>]</a:t>
            </a:r>
            <a:r>
              <a:rPr lang="hu-H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sz="1600" b="1" i="1" dirty="0" smtClean="0"/>
              <a:t>t[</a:t>
            </a:r>
            <a:r>
              <a:rPr lang="hu-HU" sz="1600" b="1" i="1" dirty="0" smtClean="0"/>
              <a:t>i</a:t>
            </a:r>
            <a:r>
              <a:rPr lang="en-US" sz="1600" b="1" i="1" dirty="0" smtClean="0"/>
              <a:t>]</a:t>
            </a:r>
            <a:endParaRPr lang="hu-HU" sz="1600" b="1" i="1" dirty="0" smtClean="0"/>
          </a:p>
          <a:p>
            <a:pPr marL="2868613"/>
            <a:r>
              <a:rPr lang="hu-HU" sz="1600" b="1" i="1" dirty="0"/>
              <a:t>	</a:t>
            </a:r>
            <a:r>
              <a:rPr lang="hu-HU" sz="1600" dirty="0"/>
              <a:t>ha_vége</a:t>
            </a:r>
            <a:endParaRPr lang="hu-HU" sz="1600" b="1" i="1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minden_vége</a:t>
            </a:r>
            <a:endParaRPr lang="en-US" sz="1600" dirty="0"/>
          </a:p>
          <a:p>
            <a:pPr marL="2868613" indent="0">
              <a:buFont typeface="Wingdings 3" charset="2"/>
              <a:buNone/>
            </a:pPr>
            <a:r>
              <a:rPr lang="hu-HU" sz="1600" dirty="0" smtClean="0"/>
              <a:t>ha</a:t>
            </a:r>
            <a:r>
              <a:rPr lang="en-US" sz="1600" dirty="0" smtClean="0"/>
              <a:t> </a:t>
            </a:r>
            <a:r>
              <a:rPr lang="hu-HU" sz="1600" b="1" i="1" dirty="0" smtClean="0"/>
              <a:t> p</a:t>
            </a:r>
            <a:r>
              <a:rPr lang="en-US" sz="1600" b="1" i="1" dirty="0" smtClean="0"/>
              <a:t>= </a:t>
            </a:r>
            <a:r>
              <a:rPr lang="hu-HU" sz="1600" b="1" i="1" dirty="0"/>
              <a:t>n</a:t>
            </a:r>
            <a:r>
              <a:rPr lang="en-US" sz="1600" b="1" i="1" dirty="0" smtClean="0"/>
              <a:t> </a:t>
            </a:r>
            <a:r>
              <a:rPr lang="en-US" sz="1600" dirty="0" err="1" smtClean="0"/>
              <a:t>akkor</a:t>
            </a:r>
            <a:endParaRPr lang="en-US" sz="1600" dirty="0" smtClean="0"/>
          </a:p>
          <a:p>
            <a:pPr marL="2868613" indent="0">
              <a:buFont typeface="Wingdings 3" charset="2"/>
              <a:buNone/>
            </a:pPr>
            <a:r>
              <a:rPr lang="en-US" sz="1600" b="1" i="1" dirty="0" smtClean="0"/>
              <a:t>	</a:t>
            </a:r>
            <a:r>
              <a:rPr lang="hu-HU" sz="1600" dirty="0" smtClean="0"/>
              <a:t>	</a:t>
            </a:r>
            <a:r>
              <a:rPr lang="en-US" sz="1600" dirty="0" err="1" smtClean="0"/>
              <a:t>ki</a:t>
            </a:r>
            <a:r>
              <a:rPr lang="en-US" sz="1600" dirty="0" smtClean="0"/>
              <a:t> </a:t>
            </a:r>
            <a:r>
              <a:rPr lang="en-US" sz="1600" b="1" i="1" dirty="0" smtClean="0"/>
              <a:t>“</a:t>
            </a:r>
            <a:r>
              <a:rPr lang="hu-HU" sz="1600" b="1" i="1" dirty="0" smtClean="0"/>
              <a:t>nincs meg</a:t>
            </a:r>
            <a:r>
              <a:rPr lang="en-US" sz="1600" b="1" i="1" dirty="0" smtClean="0"/>
              <a:t>”</a:t>
            </a:r>
            <a:r>
              <a:rPr lang="hu-HU" sz="1600" b="1" i="1" dirty="0" smtClean="0"/>
              <a:t>    </a:t>
            </a:r>
            <a:endParaRPr lang="hu-HU" sz="1600" b="1" dirty="0" smtClean="0"/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különben</a:t>
            </a:r>
          </a:p>
          <a:p>
            <a:pPr marL="2868613" indent="0">
              <a:buFont typeface="Wingdings 3" charset="2"/>
              <a:buNone/>
            </a:pPr>
            <a:r>
              <a:rPr lang="hu-HU" sz="1600" b="1" i="1" dirty="0"/>
              <a:t>	  n </a:t>
            </a:r>
            <a:r>
              <a:rPr lang="hu-H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← p</a:t>
            </a:r>
            <a:endParaRPr lang="hu-HU" sz="1600" b="1" dirty="0"/>
          </a:p>
          <a:p>
            <a:pPr marL="2868613" indent="0">
              <a:buNone/>
            </a:pPr>
            <a:r>
              <a:rPr lang="hu-HU" sz="1600" dirty="0" smtClean="0"/>
              <a:t>ha_vége</a:t>
            </a:r>
            <a:endParaRPr lang="hu-HU" sz="1600" b="1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91813" y="1679904"/>
            <a:ext cx="379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Bonyolultság   O(n)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642883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935421" y="2390400"/>
            <a:ext cx="10005848" cy="3824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Feladat</a:t>
            </a:r>
            <a:r>
              <a:rPr lang="hu-HU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>
              <a:lnSpc>
                <a:spcPct val="107000"/>
              </a:lnSpc>
              <a:spcAft>
                <a:spcPts val="0"/>
              </a:spcAft>
            </a:pPr>
            <a:r>
              <a:rPr lang="en-US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Adottak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00125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hu-HU" b="1" dirty="0" smtClean="0">
                <a:latin typeface="+mj-lt"/>
                <a:ea typeface="Calibri" panose="020F0502020204030204" pitchFamily="34" charset="0"/>
                <a:cs typeface="Courier"/>
              </a:rPr>
              <a:t>n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egy természetes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szám, amely a 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v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tömb elemeinek 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száma </a:t>
            </a:r>
          </a:p>
          <a:p>
            <a:pPr marL="1000125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hu-HU" b="1" dirty="0" smtClean="0">
                <a:latin typeface="+mj-lt"/>
                <a:ea typeface="Calibri" panose="020F0502020204030204" pitchFamily="34" charset="0"/>
                <a:cs typeface="Courier"/>
              </a:rPr>
              <a:t>v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egy maximum 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100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elemű egydimenziós tömb, amelynek elemei egész számok a</a:t>
            </a:r>
          </a:p>
          <a:p>
            <a:pPr marL="714375"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[-</a:t>
            </a:r>
            <a:r>
              <a:rPr lang="hu-HU" b="1" dirty="0" smtClean="0">
                <a:latin typeface="+mj-lt"/>
                <a:ea typeface="Calibri" panose="020F0502020204030204" pitchFamily="34" charset="0"/>
                <a:cs typeface="Courier"/>
              </a:rPr>
              <a:t>1000,1000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] 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intervallumból</a:t>
            </a: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latin typeface="+mj-lt"/>
                <a:ea typeface="Calibri" panose="020F0502020204030204" pitchFamily="34" charset="0"/>
                <a:cs typeface="Courier"/>
              </a:rPr>
              <a:t>i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és 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j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két természetes szám úgy, hogy 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1</a:t>
            </a:r>
            <a:r>
              <a:rPr lang="en-US" b="1" dirty="0">
                <a:latin typeface="+mj-lt"/>
                <a:ea typeface="Calibri" panose="020F0502020204030204" pitchFamily="34" charset="0"/>
                <a:cs typeface="CourierNew,Bold"/>
              </a:rPr>
              <a:t>≤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i</a:t>
            </a:r>
            <a:r>
              <a:rPr lang="en-US" b="1" dirty="0">
                <a:latin typeface="+mj-lt"/>
                <a:ea typeface="Calibri" panose="020F0502020204030204" pitchFamily="34" charset="0"/>
                <a:cs typeface="CourierNew,Bold"/>
              </a:rPr>
              <a:t>≤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j</a:t>
            </a:r>
            <a:r>
              <a:rPr lang="en-US" b="1" dirty="0">
                <a:latin typeface="+mj-lt"/>
                <a:ea typeface="Calibri" panose="020F0502020204030204" pitchFamily="34" charset="0"/>
                <a:cs typeface="CourierNew,Bold"/>
              </a:rPr>
              <a:t>≤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n</a:t>
            </a: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>
              <a:lnSpc>
                <a:spcPct val="107000"/>
              </a:lnSpc>
              <a:spcAft>
                <a:spcPts val="0"/>
              </a:spcAft>
            </a:pPr>
            <a:endParaRPr lang="hu-HU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>
              <a:lnSpc>
                <a:spcPct val="107000"/>
              </a:lnSpc>
              <a:spcAft>
                <a:spcPts val="0"/>
              </a:spcAft>
            </a:pP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Írjatok programot, amely </a:t>
            </a:r>
            <a:r>
              <a:rPr lang="hu-HU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törli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v 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tömb 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v</a:t>
            </a:r>
            <a:r>
              <a:rPr lang="hu-HU" sz="800" b="1" dirty="0">
                <a:latin typeface="+mj-lt"/>
                <a:ea typeface="Calibri" panose="020F0502020204030204" pitchFamily="34" charset="0"/>
                <a:cs typeface="Courier"/>
              </a:rPr>
              <a:t>i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,v</a:t>
            </a:r>
            <a:r>
              <a:rPr lang="hu-HU" sz="800" b="1" dirty="0">
                <a:latin typeface="+mj-lt"/>
                <a:ea typeface="Calibri" panose="020F0502020204030204" pitchFamily="34" charset="0"/>
                <a:cs typeface="Courier"/>
              </a:rPr>
              <a:t>i+1</a:t>
            </a:r>
            <a:r>
              <a:rPr lang="hu-HU" b="1" dirty="0">
                <a:latin typeface="+mj-lt"/>
                <a:ea typeface="Calibri" panose="020F0502020204030204" pitchFamily="34" charset="0"/>
                <a:cs typeface="Courier"/>
              </a:rPr>
              <a:t>,…,</a:t>
            </a:r>
            <a:r>
              <a:rPr lang="hu-HU" b="1" dirty="0" err="1">
                <a:latin typeface="+mj-lt"/>
                <a:ea typeface="Calibri" panose="020F0502020204030204" pitchFamily="34" charset="0"/>
                <a:cs typeface="Courier"/>
              </a:rPr>
              <a:t>v</a:t>
            </a:r>
            <a:r>
              <a:rPr lang="hu-HU" sz="800" b="1" dirty="0" err="1">
                <a:latin typeface="+mj-lt"/>
                <a:ea typeface="Calibri" panose="020F0502020204030204" pitchFamily="34" charset="0"/>
                <a:cs typeface="Courier"/>
              </a:rPr>
              <a:t>j</a:t>
            </a:r>
            <a:r>
              <a:rPr lang="hu-HU" sz="800" b="1" dirty="0">
                <a:latin typeface="+mj-lt"/>
                <a:ea typeface="Calibri" panose="020F0502020204030204" pitchFamily="34" charset="0"/>
                <a:cs typeface="Courier"/>
              </a:rPr>
              <a:t> </a:t>
            </a:r>
            <a:r>
              <a:rPr lang="hu-HU" sz="800" b="1" dirty="0" smtClean="0">
                <a:latin typeface="+mj-lt"/>
                <a:ea typeface="Calibri" panose="020F0502020204030204" pitchFamily="34" charset="0"/>
                <a:cs typeface="Courier"/>
              </a:rPr>
              <a:t> 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elemeit</a:t>
            </a:r>
            <a:r>
              <a:rPr lang="hu-H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aktualizálva az </a:t>
            </a:r>
            <a:r>
              <a:rPr lang="hu-HU" b="1" dirty="0" smtClean="0">
                <a:latin typeface="+mj-lt"/>
                <a:ea typeface="Calibri" panose="020F0502020204030204" pitchFamily="34" charset="0"/>
                <a:cs typeface="Courier"/>
              </a:rPr>
              <a:t>n </a:t>
            </a:r>
            <a:r>
              <a:rPr lang="hu-HU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értékét.</a:t>
            </a:r>
          </a:p>
          <a:p>
            <a:pPr marL="357188">
              <a:lnSpc>
                <a:spcPct val="107000"/>
              </a:lnSpc>
              <a:spcAft>
                <a:spcPts val="0"/>
              </a:spcAft>
            </a:pP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>
              <a:lnSpc>
                <a:spcPct val="107000"/>
              </a:lnSpc>
              <a:spcAft>
                <a:spcPts val="0"/>
              </a:spcAft>
            </a:pPr>
            <a:endParaRPr lang="hu-HU" sz="2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algn="r">
              <a:lnSpc>
                <a:spcPct val="107000"/>
              </a:lnSpc>
            </a:pPr>
            <a:r>
              <a:rPr lang="hu-HU" dirty="0">
                <a:latin typeface="+mj-lt"/>
                <a:ea typeface="Calibri" panose="020F0502020204030204" pitchFamily="34" charset="0"/>
              </a:rPr>
              <a:t>(</a:t>
            </a:r>
            <a:r>
              <a:rPr lang="hu-HU" b="1" i="1" dirty="0">
                <a:latin typeface="+mj-lt"/>
              </a:rPr>
              <a:t>Érettségi tétel, 2009</a:t>
            </a:r>
            <a:r>
              <a:rPr lang="hu-HU" dirty="0">
                <a:latin typeface="+mj-lt"/>
                <a:ea typeface="Calibri" panose="020F0502020204030204" pitchFamily="34" charset="0"/>
              </a:rPr>
              <a:t>)</a:t>
            </a:r>
            <a:endParaRPr lang="hu-HU" dirty="0">
              <a:latin typeface="+mj-lt"/>
            </a:endParaRPr>
          </a:p>
          <a:p>
            <a:pPr marL="357188">
              <a:lnSpc>
                <a:spcPct val="107000"/>
              </a:lnSpc>
              <a:spcAft>
                <a:spcPts val="0"/>
              </a:spcAft>
            </a:pPr>
            <a:endParaRPr lang="hu-H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0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415" y="2070539"/>
            <a:ext cx="11529848" cy="4635061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hu-HU" b="1" dirty="0" smtClean="0"/>
              <a:t>A javasolt megoldás menete:</a:t>
            </a:r>
          </a:p>
          <a:p>
            <a:pPr marL="35718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 smtClean="0"/>
              <a:t>Feltöltjük </a:t>
            </a:r>
            <a:r>
              <a:rPr lang="hu-HU" dirty="0" smtClean="0"/>
              <a:t>a </a:t>
            </a:r>
            <a:r>
              <a:rPr lang="hu-HU" dirty="0"/>
              <a:t>tömb elemeit</a:t>
            </a:r>
            <a:r>
              <a:rPr lang="hu-HU" dirty="0" smtClean="0"/>
              <a:t>.</a:t>
            </a:r>
          </a:p>
          <a:p>
            <a:pPr marL="35718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 smtClean="0"/>
              <a:t>Ebben a feladatban az eddigiektől eltérően, </a:t>
            </a:r>
            <a:r>
              <a:rPr lang="hu-HU" dirty="0" smtClean="0">
                <a:solidFill>
                  <a:srgbClr val="FF0000"/>
                </a:solidFill>
              </a:rPr>
              <a:t>nem érték szerint </a:t>
            </a:r>
            <a:r>
              <a:rPr lang="hu-HU" dirty="0" smtClean="0"/>
              <a:t>kell megkeresnünk a törlendő elemet.</a:t>
            </a:r>
          </a:p>
          <a:p>
            <a:pPr marL="357188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hu-HU" dirty="0" smtClean="0"/>
              <a:t>Pontosan tudjuk azoknak az elemeknek a helyét, amelyeket törölni szeretnénk. </a:t>
            </a:r>
          </a:p>
          <a:p>
            <a:pPr marL="357188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hu-HU" dirty="0" smtClean="0"/>
              <a:t>Éppen ezért elegendő pontosan</a:t>
            </a:r>
            <a:r>
              <a:rPr lang="hu-HU" dirty="0" smtClean="0">
                <a:solidFill>
                  <a:srgbClr val="FF0000"/>
                </a:solidFill>
              </a:rPr>
              <a:t> (j </a:t>
            </a:r>
            <a:r>
              <a:rPr lang="hu-HU" dirty="0">
                <a:solidFill>
                  <a:srgbClr val="FF0000"/>
                </a:solidFill>
              </a:rPr>
              <a:t>– i + </a:t>
            </a:r>
            <a:r>
              <a:rPr lang="hu-HU" dirty="0" smtClean="0">
                <a:solidFill>
                  <a:srgbClr val="FF0000"/>
                </a:solidFill>
              </a:rPr>
              <a:t>1)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err="1">
                <a:solidFill>
                  <a:srgbClr val="FF0000"/>
                </a:solidFill>
              </a:rPr>
              <a:t>szer</a:t>
            </a:r>
            <a:r>
              <a:rPr lang="hu-HU" dirty="0"/>
              <a:t>,</a:t>
            </a:r>
            <a:r>
              <a:rPr lang="en-US" dirty="0"/>
              <a:t> </a:t>
            </a:r>
            <a:r>
              <a:rPr lang="hu-HU" dirty="0" smtClean="0"/>
              <a:t>az </a:t>
            </a:r>
            <a:r>
              <a:rPr lang="hu-HU" dirty="0" smtClean="0">
                <a:solidFill>
                  <a:srgbClr val="FF0000"/>
                </a:solidFill>
              </a:rPr>
              <a:t>i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–ik </a:t>
            </a:r>
            <a:r>
              <a:rPr lang="en-US" dirty="0" err="1" smtClean="0"/>
              <a:t>poz</a:t>
            </a:r>
            <a:r>
              <a:rPr lang="hu-HU" dirty="0" err="1" smtClean="0"/>
              <a:t>íciótól</a:t>
            </a:r>
            <a:r>
              <a:rPr lang="hu-HU" dirty="0" smtClean="0"/>
              <a:t> kezdődően minden elemet rendre </a:t>
            </a:r>
          </a:p>
          <a:p>
            <a:pPr marL="357188" indent="0">
              <a:lnSpc>
                <a:spcPct val="117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rgbClr val="FF0000"/>
                </a:solidFill>
              </a:rPr>
              <a:t>1</a:t>
            </a:r>
            <a:r>
              <a:rPr lang="hu-HU" dirty="0" smtClean="0"/>
              <a:t> pozícióval </a:t>
            </a:r>
            <a:r>
              <a:rPr lang="hu-HU" dirty="0" smtClean="0">
                <a:solidFill>
                  <a:srgbClr val="FF0000"/>
                </a:solidFill>
              </a:rPr>
              <a:t>előre</a:t>
            </a:r>
            <a:r>
              <a:rPr lang="hu-HU" dirty="0" smtClean="0"/>
              <a:t> (balra) mozgatnunk.</a:t>
            </a:r>
          </a:p>
          <a:p>
            <a:pPr marL="357188" indent="0">
              <a:lnSpc>
                <a:spcPct val="117000"/>
              </a:lnSpc>
              <a:spcBef>
                <a:spcPts val="600"/>
              </a:spcBef>
              <a:buNone/>
            </a:pPr>
            <a:r>
              <a:rPr lang="hu-HU" dirty="0" smtClean="0"/>
              <a:t>Minden iteráció után csökkentjük az </a:t>
            </a:r>
            <a:r>
              <a:rPr lang="hu-HU" dirty="0" smtClean="0">
                <a:solidFill>
                  <a:srgbClr val="FF0000"/>
                </a:solidFill>
              </a:rPr>
              <a:t>n </a:t>
            </a:r>
            <a:r>
              <a:rPr lang="hu-HU" dirty="0" smtClean="0"/>
              <a:t>értékét </a:t>
            </a:r>
            <a:r>
              <a:rPr lang="hu-HU" dirty="0" smtClean="0">
                <a:solidFill>
                  <a:srgbClr val="FF0000"/>
                </a:solidFill>
              </a:rPr>
              <a:t>1</a:t>
            </a:r>
            <a:r>
              <a:rPr lang="hu-HU" dirty="0" smtClean="0"/>
              <a:t>-el (mivel mindig eggyel kevesebb elemünk marad).</a:t>
            </a:r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200000"/>
              </a:lnSpc>
              <a:spcAft>
                <a:spcPts val="1200"/>
              </a:spcAft>
              <a:buNone/>
            </a:pPr>
            <a:r>
              <a:rPr lang="hu-HU" b="1" u="sng" dirty="0"/>
              <a:t>Megjegyzés:</a:t>
            </a:r>
          </a:p>
          <a:p>
            <a:pPr marL="0" indent="0" defTabSz="357188">
              <a:buNone/>
            </a:pPr>
            <a:r>
              <a:rPr lang="hu-HU" dirty="0"/>
              <a:t>	A továbbiakban csak a feladat megoldásának algoritmusát adjuk meg! A tömb feltöltésétől és elemeinek kiírásától eltekintünk.</a:t>
            </a:r>
          </a:p>
          <a:p>
            <a:pPr marL="286861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714704" y="640660"/>
            <a:ext cx="10668000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 </a:t>
            </a:r>
            <a:r>
              <a:rPr lang="hu-HU" dirty="0"/>
              <a:t>– mintafeladat</a:t>
            </a:r>
          </a:p>
        </p:txBody>
      </p:sp>
    </p:spTree>
    <p:extLst>
      <p:ext uri="{BB962C8B-B14F-4D97-AF65-F5344CB8AC3E}">
        <p14:creationId xmlns:p14="http://schemas.microsoft.com/office/powerpoint/2010/main" val="474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0000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be </a:t>
            </a:r>
            <a:r>
              <a:rPr lang="hu-HU" b="1" i="1" dirty="0">
                <a:solidFill>
                  <a:srgbClr val="FF0000"/>
                </a:solidFill>
              </a:rPr>
              <a:t>i, j</a:t>
            </a:r>
            <a:r>
              <a:rPr lang="en-US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                                         		</a:t>
            </a:r>
            <a:r>
              <a:rPr lang="hu-HU" i="1" dirty="0" smtClean="0">
                <a:solidFill>
                  <a:srgbClr val="FF0000"/>
                </a:solidFill>
              </a:rPr>
              <a:t>// </a:t>
            </a:r>
            <a:r>
              <a:rPr lang="hu-HU" i="1" dirty="0">
                <a:solidFill>
                  <a:srgbClr val="FF0000"/>
                </a:solidFill>
              </a:rPr>
              <a:t>beolvassuk az </a:t>
            </a:r>
            <a:r>
              <a:rPr lang="hu-HU" b="1" i="1" dirty="0">
                <a:solidFill>
                  <a:srgbClr val="FF0000"/>
                </a:solidFill>
              </a:rPr>
              <a:t>i</a:t>
            </a:r>
            <a:r>
              <a:rPr lang="hu-HU" i="1" dirty="0">
                <a:solidFill>
                  <a:srgbClr val="FF0000"/>
                </a:solidFill>
              </a:rPr>
              <a:t> és </a:t>
            </a:r>
            <a:r>
              <a:rPr lang="hu-HU" b="1" i="1" dirty="0">
                <a:solidFill>
                  <a:srgbClr val="FF0000"/>
                </a:solidFill>
              </a:rPr>
              <a:t>j</a:t>
            </a:r>
            <a:r>
              <a:rPr lang="hu-HU" i="1" dirty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pozíciókat</a:t>
            </a:r>
            <a:r>
              <a:rPr lang="en-US" b="1" i="1" dirty="0" smtClean="0"/>
              <a:t>	</a:t>
            </a:r>
            <a:endParaRPr lang="hu-HU" b="1" i="1" dirty="0" smtClean="0"/>
          </a:p>
          <a:p>
            <a:pPr>
              <a:buFont typeface="Wingdings 3" charset="2"/>
              <a:buNone/>
            </a:pPr>
            <a:r>
              <a:rPr lang="hu-HU" dirty="0" smtClean="0"/>
              <a:t>minden </a:t>
            </a:r>
            <a:r>
              <a:rPr lang="hu-HU" b="1" i="1" dirty="0" smtClean="0"/>
              <a:t>k</a:t>
            </a:r>
            <a:r>
              <a:rPr lang="hu-HU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 smtClean="0"/>
              <a:t> </a:t>
            </a:r>
            <a:r>
              <a:rPr lang="hu-HU" dirty="0" smtClean="0"/>
              <a:t>1, </a:t>
            </a:r>
            <a:r>
              <a:rPr lang="hu-HU" b="1" i="1" dirty="0" smtClean="0"/>
              <a:t>j –</a:t>
            </a:r>
            <a:r>
              <a:rPr lang="en-US" b="1" i="1" dirty="0" smtClean="0"/>
              <a:t> </a:t>
            </a:r>
            <a:r>
              <a:rPr lang="hu-HU" b="1" i="1" dirty="0" smtClean="0"/>
              <a:t>i + 1</a:t>
            </a:r>
            <a:r>
              <a:rPr lang="en-US" b="1" i="1" dirty="0" smtClean="0"/>
              <a:t> 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  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l</a:t>
            </a:r>
            <a:r>
              <a:rPr lang="en-US" b="1" i="1" dirty="0" smtClean="0"/>
              <a:t> = </a:t>
            </a:r>
            <a:r>
              <a:rPr lang="en-US" b="1" i="1" dirty="0" err="1" smtClean="0"/>
              <a:t>i</a:t>
            </a:r>
            <a:r>
              <a:rPr lang="en-US" b="1" i="1" dirty="0" smtClean="0"/>
              <a:t>, </a:t>
            </a:r>
            <a:r>
              <a:rPr lang="en-US" b="1" i="1" dirty="0"/>
              <a:t>n</a:t>
            </a:r>
            <a:r>
              <a:rPr lang="hu-HU" b="1" i="1" dirty="0" smtClean="0"/>
              <a:t> - 1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–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8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8481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en-US" dirty="0" smtClean="0"/>
              <a:t>be </a:t>
            </a:r>
            <a:r>
              <a:rPr lang="hu-HU" b="1" i="1" dirty="0" smtClean="0"/>
              <a:t>i, j</a:t>
            </a:r>
            <a:r>
              <a:rPr lang="en-US" b="1" i="1" dirty="0" smtClean="0"/>
              <a:t>	</a:t>
            </a:r>
            <a:endParaRPr lang="hu-HU" b="1" i="1" dirty="0" smtClean="0"/>
          </a:p>
          <a:p>
            <a:pPr>
              <a:buFont typeface="Wingdings 3" charset="2"/>
              <a:buNone/>
            </a:pPr>
            <a:r>
              <a:rPr lang="hu-HU" dirty="0" smtClean="0">
                <a:solidFill>
                  <a:srgbClr val="FF0000"/>
                </a:solidFill>
              </a:rPr>
              <a:t>minden </a:t>
            </a:r>
            <a:r>
              <a:rPr lang="hu-HU" b="1" i="1" dirty="0" smtClean="0">
                <a:solidFill>
                  <a:srgbClr val="FF0000"/>
                </a:solidFill>
              </a:rPr>
              <a:t>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1, </a:t>
            </a:r>
            <a:r>
              <a:rPr lang="hu-HU" b="1" i="1" dirty="0" smtClean="0">
                <a:solidFill>
                  <a:srgbClr val="FF0000"/>
                </a:solidFill>
              </a:rPr>
              <a:t>j –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i + 1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hu-HU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gez</a:t>
            </a:r>
            <a:r>
              <a:rPr lang="hu-HU" dirty="0" smtClean="0">
                <a:solidFill>
                  <a:srgbClr val="FF0000"/>
                </a:solidFill>
              </a:rPr>
              <a:t>d     			</a:t>
            </a:r>
            <a:r>
              <a:rPr lang="hu-HU" i="1" dirty="0" smtClean="0">
                <a:solidFill>
                  <a:srgbClr val="FF0000"/>
                </a:solidFill>
              </a:rPr>
              <a:t>// összesen </a:t>
            </a:r>
            <a:r>
              <a:rPr lang="hu-HU" b="1" i="1" dirty="0" smtClean="0">
                <a:solidFill>
                  <a:srgbClr val="FF0000"/>
                </a:solidFill>
              </a:rPr>
              <a:t>j-i+1</a:t>
            </a:r>
            <a:r>
              <a:rPr lang="hu-HU" i="1" dirty="0" smtClean="0">
                <a:solidFill>
                  <a:srgbClr val="FF0000"/>
                </a:solidFill>
              </a:rPr>
              <a:t>-szer végrehajtjuk a törlést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l</a:t>
            </a:r>
            <a:r>
              <a:rPr lang="en-US" b="1" i="1" dirty="0" smtClean="0"/>
              <a:t> = </a:t>
            </a:r>
            <a:r>
              <a:rPr lang="en-US" b="1" i="1" dirty="0" err="1" smtClean="0"/>
              <a:t>i</a:t>
            </a:r>
            <a:r>
              <a:rPr lang="en-US" b="1" i="1" dirty="0" smtClean="0"/>
              <a:t>, </a:t>
            </a:r>
            <a:r>
              <a:rPr lang="en-US" b="1" i="1" dirty="0"/>
              <a:t>n</a:t>
            </a:r>
            <a:r>
              <a:rPr lang="hu-HU" b="1" i="1" dirty="0" smtClean="0"/>
              <a:t> - 1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–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40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4803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en-US" dirty="0" smtClean="0"/>
              <a:t>be </a:t>
            </a:r>
            <a:r>
              <a:rPr lang="hu-HU" b="1" i="1" dirty="0" smtClean="0"/>
              <a:t>i, j</a:t>
            </a:r>
            <a:r>
              <a:rPr lang="en-US" b="1" i="1" dirty="0" smtClean="0"/>
              <a:t>	</a:t>
            </a:r>
            <a:endParaRPr lang="hu-HU" b="1" i="1" dirty="0" smtClean="0"/>
          </a:p>
          <a:p>
            <a:pPr>
              <a:buFont typeface="Wingdings 3" charset="2"/>
              <a:buNone/>
            </a:pPr>
            <a:r>
              <a:rPr lang="hu-HU" dirty="0" smtClean="0"/>
              <a:t>minden </a:t>
            </a:r>
            <a:r>
              <a:rPr lang="hu-HU" b="1" i="1" dirty="0" smtClean="0"/>
              <a:t>k</a:t>
            </a:r>
            <a:r>
              <a:rPr lang="hu-HU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 smtClean="0"/>
              <a:t> </a:t>
            </a:r>
            <a:r>
              <a:rPr lang="hu-HU" dirty="0" smtClean="0"/>
              <a:t>1, </a:t>
            </a:r>
            <a:r>
              <a:rPr lang="hu-HU" b="1" i="1" dirty="0" smtClean="0"/>
              <a:t>j –</a:t>
            </a:r>
            <a:r>
              <a:rPr lang="en-US" b="1" i="1" dirty="0" smtClean="0"/>
              <a:t> </a:t>
            </a:r>
            <a:r>
              <a:rPr lang="hu-HU" b="1" i="1" dirty="0" smtClean="0"/>
              <a:t>i + 1</a:t>
            </a:r>
            <a:r>
              <a:rPr lang="en-US" b="1" i="1" dirty="0" smtClean="0"/>
              <a:t> 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</a:t>
            </a:r>
            <a:r>
              <a:rPr lang="hu-HU" dirty="0" smtClean="0">
                <a:solidFill>
                  <a:srgbClr val="FF0000"/>
                </a:solidFill>
              </a:rPr>
              <a:t>minden</a:t>
            </a:r>
            <a:r>
              <a:rPr lang="hu-HU" b="1" i="1" dirty="0" smtClean="0">
                <a:solidFill>
                  <a:srgbClr val="FF0000"/>
                </a:solidFill>
              </a:rPr>
              <a:t> l</a:t>
            </a:r>
            <a:r>
              <a:rPr lang="en-US" b="1" i="1" dirty="0" smtClean="0">
                <a:solidFill>
                  <a:srgbClr val="FF0000"/>
                </a:solidFill>
              </a:rPr>
              <a:t> =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hu-HU" b="1" i="1" dirty="0" smtClean="0">
                <a:solidFill>
                  <a:srgbClr val="FF0000"/>
                </a:solidFill>
              </a:rPr>
              <a:t> - 1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hu-HU" dirty="0">
                <a:solidFill>
                  <a:srgbClr val="FF0000"/>
                </a:solidFill>
              </a:rPr>
              <a:t>é</a:t>
            </a:r>
            <a:r>
              <a:rPr lang="en-US" dirty="0" err="1" smtClean="0">
                <a:solidFill>
                  <a:srgbClr val="FF0000"/>
                </a:solidFill>
              </a:rPr>
              <a:t>gezd</a:t>
            </a:r>
            <a:r>
              <a:rPr lang="hu-HU" dirty="0" smtClean="0">
                <a:solidFill>
                  <a:srgbClr val="FF0000"/>
                </a:solidFill>
              </a:rPr>
              <a:t>      		// </a:t>
            </a:r>
            <a:r>
              <a:rPr lang="hu-HU" i="1" dirty="0">
                <a:solidFill>
                  <a:srgbClr val="FF0000"/>
                </a:solidFill>
              </a:rPr>
              <a:t>a törlendő elem utáni elemeket 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			</a:t>
            </a:r>
            <a:r>
              <a:rPr lang="en-US" b="1" i="1" dirty="0" smtClean="0">
                <a:solidFill>
                  <a:srgbClr val="FF0000"/>
                </a:solidFill>
              </a:rPr>
              <a:t>t[</a:t>
            </a:r>
            <a:r>
              <a:rPr lang="hu-HU" b="1" i="1" dirty="0" smtClean="0">
                <a:solidFill>
                  <a:srgbClr val="FF0000"/>
                </a:solidFill>
              </a:rPr>
              <a:t>l</a:t>
            </a:r>
            <a:r>
              <a:rPr lang="en-US" b="1" i="1" dirty="0" smtClean="0">
                <a:solidFill>
                  <a:srgbClr val="FF0000"/>
                </a:solidFill>
              </a:rPr>
              <a:t>]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t[</a:t>
            </a:r>
            <a:r>
              <a:rPr lang="hu-HU" b="1" i="1" dirty="0" smtClean="0">
                <a:solidFill>
                  <a:srgbClr val="FF0000"/>
                </a:solidFill>
              </a:rPr>
              <a:t>l</a:t>
            </a:r>
            <a:r>
              <a:rPr lang="en-US" b="1" i="1" dirty="0" smtClean="0">
                <a:solidFill>
                  <a:srgbClr val="FF0000"/>
                </a:solidFill>
              </a:rPr>
              <a:t>+1]</a:t>
            </a:r>
            <a:r>
              <a:rPr lang="hu-HU" b="1" i="1" dirty="0" smtClean="0">
                <a:solidFill>
                  <a:srgbClr val="FF0000"/>
                </a:solidFill>
              </a:rPr>
              <a:t>              		</a:t>
            </a:r>
            <a:r>
              <a:rPr lang="hu-HU" i="1" dirty="0">
                <a:solidFill>
                  <a:srgbClr val="FF0000"/>
                </a:solidFill>
              </a:rPr>
              <a:t>// előbbre hozzuk egy pozícióval</a:t>
            </a:r>
          </a:p>
          <a:p>
            <a:r>
              <a:rPr lang="hu-HU" b="1" i="1" dirty="0">
                <a:solidFill>
                  <a:srgbClr val="FF0000"/>
                </a:solidFill>
              </a:rPr>
              <a:t>	</a:t>
            </a:r>
            <a:r>
              <a:rPr lang="hu-HU" b="1" i="1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minden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hu-HU" dirty="0" smtClean="0">
                <a:solidFill>
                  <a:srgbClr val="FF0000"/>
                </a:solidFill>
              </a:rPr>
              <a:t>vége</a:t>
            </a:r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–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32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100794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en-US" dirty="0" smtClean="0"/>
              <a:t>be </a:t>
            </a:r>
            <a:r>
              <a:rPr lang="hu-HU" b="1" i="1" dirty="0" smtClean="0"/>
              <a:t>i, j</a:t>
            </a:r>
            <a:r>
              <a:rPr lang="en-US" b="1" i="1" dirty="0" smtClean="0"/>
              <a:t>	</a:t>
            </a:r>
            <a:endParaRPr lang="hu-HU" b="1" i="1" dirty="0" smtClean="0"/>
          </a:p>
          <a:p>
            <a:pPr>
              <a:buFont typeface="Wingdings 3" charset="2"/>
              <a:buNone/>
            </a:pPr>
            <a:r>
              <a:rPr lang="hu-HU" dirty="0" smtClean="0"/>
              <a:t>minden </a:t>
            </a:r>
            <a:r>
              <a:rPr lang="hu-HU" b="1" i="1" dirty="0" smtClean="0"/>
              <a:t>k</a:t>
            </a:r>
            <a:r>
              <a:rPr lang="hu-HU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 smtClean="0"/>
              <a:t> </a:t>
            </a:r>
            <a:r>
              <a:rPr lang="hu-HU" dirty="0" smtClean="0"/>
              <a:t>1, </a:t>
            </a:r>
            <a:r>
              <a:rPr lang="hu-HU" b="1" i="1" dirty="0" smtClean="0"/>
              <a:t>j –</a:t>
            </a:r>
            <a:r>
              <a:rPr lang="en-US" b="1" i="1" dirty="0" smtClean="0"/>
              <a:t> </a:t>
            </a:r>
            <a:r>
              <a:rPr lang="hu-HU" b="1" i="1" dirty="0" smtClean="0"/>
              <a:t>i + 1</a:t>
            </a:r>
            <a:r>
              <a:rPr lang="en-US" b="1" i="1" dirty="0" smtClean="0"/>
              <a:t> 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l</a:t>
            </a:r>
            <a:r>
              <a:rPr lang="en-US" b="1" i="1" dirty="0" smtClean="0"/>
              <a:t> = </a:t>
            </a:r>
            <a:r>
              <a:rPr lang="en-US" b="1" i="1" dirty="0" err="1" smtClean="0"/>
              <a:t>i</a:t>
            </a:r>
            <a:r>
              <a:rPr lang="en-US" b="1" i="1" dirty="0" smtClean="0"/>
              <a:t>, </a:t>
            </a:r>
            <a:r>
              <a:rPr lang="en-US" b="1" i="1" dirty="0"/>
              <a:t>n</a:t>
            </a:r>
            <a:r>
              <a:rPr lang="hu-HU" b="1" i="1" dirty="0" smtClean="0"/>
              <a:t> - 1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hu-HU" b="1" i="1" dirty="0" smtClean="0">
                <a:solidFill>
                  <a:srgbClr val="FF0000"/>
                </a:solidFill>
              </a:rPr>
              <a:t> – 1     	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>
                <a:solidFill>
                  <a:srgbClr val="FF0000"/>
                </a:solidFill>
              </a:rPr>
              <a:t>ha egy elemet kitöröltünk, csökkentjük az elemek számát</a:t>
            </a:r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81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89414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en-US" dirty="0" smtClean="0"/>
              <a:t>be </a:t>
            </a:r>
            <a:r>
              <a:rPr lang="hu-HU" b="1" i="1" dirty="0" smtClean="0"/>
              <a:t>i, j</a:t>
            </a:r>
            <a:r>
              <a:rPr lang="en-US" b="1" i="1" dirty="0" smtClean="0"/>
              <a:t>	</a:t>
            </a:r>
            <a:endParaRPr lang="hu-HU" b="1" i="1" dirty="0" smtClean="0"/>
          </a:p>
          <a:p>
            <a:pPr>
              <a:buFont typeface="Wingdings 3" charset="2"/>
              <a:buNone/>
            </a:pPr>
            <a:r>
              <a:rPr lang="hu-HU" dirty="0" smtClean="0">
                <a:solidFill>
                  <a:srgbClr val="FF0000"/>
                </a:solidFill>
              </a:rPr>
              <a:t>minden </a:t>
            </a:r>
            <a:r>
              <a:rPr lang="hu-HU" b="1" i="1" dirty="0" smtClean="0">
                <a:solidFill>
                  <a:srgbClr val="FF0000"/>
                </a:solidFill>
              </a:rPr>
              <a:t>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1, </a:t>
            </a:r>
            <a:r>
              <a:rPr lang="hu-HU" b="1" i="1" dirty="0" smtClean="0">
                <a:solidFill>
                  <a:srgbClr val="FF0000"/>
                </a:solidFill>
              </a:rPr>
              <a:t>j –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i + 1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hu-HU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gez</a:t>
            </a:r>
            <a:r>
              <a:rPr lang="hu-HU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l</a:t>
            </a:r>
            <a:r>
              <a:rPr lang="en-US" b="1" i="1" dirty="0" smtClean="0"/>
              <a:t> = </a:t>
            </a:r>
            <a:r>
              <a:rPr lang="en-US" b="1" i="1" dirty="0" err="1" smtClean="0"/>
              <a:t>i</a:t>
            </a:r>
            <a:r>
              <a:rPr lang="en-US" b="1" i="1" dirty="0" smtClean="0"/>
              <a:t>, </a:t>
            </a:r>
            <a:r>
              <a:rPr lang="en-US" b="1" i="1" dirty="0"/>
              <a:t>n</a:t>
            </a:r>
            <a:r>
              <a:rPr lang="hu-HU" b="1" i="1" dirty="0" smtClean="0"/>
              <a:t> - 1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– 1</a:t>
            </a:r>
            <a:endParaRPr lang="hu-HU" b="1" i="1" dirty="0"/>
          </a:p>
          <a:p>
            <a:pPr>
              <a:buNone/>
            </a:pPr>
            <a:r>
              <a:rPr lang="hu-HU" dirty="0" err="1" smtClean="0">
                <a:solidFill>
                  <a:srgbClr val="FF0000"/>
                </a:solidFill>
              </a:rPr>
              <a:t>minden_vége</a:t>
            </a:r>
            <a:r>
              <a:rPr lang="hu-HU" dirty="0" smtClean="0">
                <a:solidFill>
                  <a:srgbClr val="FF0000"/>
                </a:solidFill>
              </a:rPr>
              <a:t>					// </a:t>
            </a:r>
            <a:r>
              <a:rPr lang="hu-HU" b="1" i="1" dirty="0">
                <a:solidFill>
                  <a:srgbClr val="FF0000"/>
                </a:solidFill>
              </a:rPr>
              <a:t>j –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</a:rPr>
              <a:t>i + 1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hu-HU" i="1" dirty="0" smtClean="0">
                <a:solidFill>
                  <a:srgbClr val="FF0000"/>
                </a:solidFill>
              </a:rPr>
              <a:t>lépés után kilépünk a ciklusból</a:t>
            </a:r>
            <a:endParaRPr lang="hu-HU" dirty="0" smtClean="0">
              <a:solidFill>
                <a:srgbClr val="FF0000"/>
              </a:solidFill>
            </a:endParaRPr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38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89414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: </a:t>
            </a: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Font typeface="Wingdings 3" charset="2"/>
              <a:buNone/>
            </a:pPr>
            <a:r>
              <a:rPr lang="en-US" dirty="0" smtClean="0"/>
              <a:t>be </a:t>
            </a:r>
            <a:r>
              <a:rPr lang="hu-HU" b="1" i="1" dirty="0" smtClean="0"/>
              <a:t>i, j</a:t>
            </a:r>
            <a:r>
              <a:rPr lang="en-US" b="1" i="1" dirty="0" smtClean="0"/>
              <a:t>	</a:t>
            </a:r>
            <a:endParaRPr lang="hu-HU" b="1" i="1" dirty="0" smtClean="0"/>
          </a:p>
          <a:p>
            <a:pPr>
              <a:buFont typeface="Wingdings 3" charset="2"/>
              <a:buNone/>
            </a:pPr>
            <a:r>
              <a:rPr lang="hu-HU" dirty="0" smtClean="0"/>
              <a:t>minden </a:t>
            </a:r>
            <a:r>
              <a:rPr lang="hu-HU" b="1" i="1" dirty="0" smtClean="0"/>
              <a:t>k</a:t>
            </a:r>
            <a:r>
              <a:rPr lang="hu-HU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 smtClean="0"/>
              <a:t> </a:t>
            </a:r>
            <a:r>
              <a:rPr lang="hu-HU" dirty="0" smtClean="0"/>
              <a:t>1, </a:t>
            </a:r>
            <a:r>
              <a:rPr lang="hu-HU" b="1" i="1" dirty="0" smtClean="0"/>
              <a:t>j –</a:t>
            </a:r>
            <a:r>
              <a:rPr lang="en-US" b="1" i="1" dirty="0" smtClean="0"/>
              <a:t> </a:t>
            </a:r>
            <a:r>
              <a:rPr lang="hu-HU" b="1" i="1" dirty="0" smtClean="0"/>
              <a:t>i + 1</a:t>
            </a:r>
            <a:r>
              <a:rPr lang="en-US" b="1" i="1" dirty="0" smtClean="0"/>
              <a:t> 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pPr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dirty="0" smtClean="0"/>
              <a:t>minden</a:t>
            </a:r>
            <a:r>
              <a:rPr lang="hu-HU" b="1" i="1" dirty="0" smtClean="0"/>
              <a:t> l</a:t>
            </a:r>
            <a:r>
              <a:rPr lang="en-US" b="1" i="1" dirty="0" smtClean="0"/>
              <a:t> = </a:t>
            </a:r>
            <a:r>
              <a:rPr lang="en-US" b="1" i="1" dirty="0" err="1" smtClean="0"/>
              <a:t>i</a:t>
            </a:r>
            <a:r>
              <a:rPr lang="en-US" b="1" i="1" dirty="0" smtClean="0"/>
              <a:t>, </a:t>
            </a:r>
            <a:r>
              <a:rPr lang="en-US" b="1" i="1" dirty="0"/>
              <a:t>n</a:t>
            </a:r>
            <a:r>
              <a:rPr lang="hu-HU" b="1" i="1" dirty="0" smtClean="0"/>
              <a:t> - 1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 smtClean="0"/>
              <a:t>gezd</a:t>
            </a:r>
            <a:endParaRPr lang="hu-HU" dirty="0" smtClean="0"/>
          </a:p>
          <a:p>
            <a:r>
              <a:rPr lang="hu-HU" dirty="0" smtClean="0"/>
              <a:t>			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l</a:t>
            </a:r>
            <a:r>
              <a:rPr lang="en-US" b="1" i="1" dirty="0" smtClean="0"/>
              <a:t>+1]</a:t>
            </a:r>
            <a:endParaRPr lang="hu-HU" b="1" i="1" dirty="0" smtClean="0"/>
          </a:p>
          <a:p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/>
              <a:t>n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en-US" b="1" i="1" dirty="0" smtClean="0"/>
              <a:t>n</a:t>
            </a:r>
            <a:r>
              <a:rPr lang="hu-HU" b="1" i="1" dirty="0" smtClean="0"/>
              <a:t> – 1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 marL="2868613" indent="0">
              <a:buNone/>
            </a:pP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446478" y="1699174"/>
            <a:ext cx="379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Bonyolultság   O(n</a:t>
            </a:r>
            <a:r>
              <a:rPr lang="hu-HU" baseline="30000" dirty="0" smtClean="0">
                <a:solidFill>
                  <a:srgbClr val="FF0000"/>
                </a:solidFill>
              </a:rPr>
              <a:t>2</a:t>
            </a:r>
            <a:r>
              <a:rPr lang="hu-HU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1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621" y="666413"/>
            <a:ext cx="9267182" cy="1188720"/>
          </a:xfrm>
        </p:spPr>
        <p:txBody>
          <a:bodyPr>
            <a:normAutofit/>
          </a:bodyPr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e. Ellenőrzés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0414" y="2259724"/>
            <a:ext cx="11529847" cy="4466898"/>
          </a:xfrm>
        </p:spPr>
        <p:txBody>
          <a:bodyPr>
            <a:normAutofit/>
          </a:bodyPr>
          <a:lstStyle/>
          <a:p>
            <a:pPr marL="987425" indent="0">
              <a:buNone/>
            </a:pPr>
            <a:endParaRPr lang="en-US" dirty="0"/>
          </a:p>
          <a:p>
            <a:pPr marL="452438" indent="0">
              <a:buNone/>
            </a:pPr>
            <a:endParaRPr lang="hu-HU" dirty="0" smtClean="0"/>
          </a:p>
          <a:p>
            <a:pPr marL="714375" indent="0">
              <a:buNone/>
            </a:pPr>
            <a:endParaRPr lang="hu-HU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6180" y="1912884"/>
            <a:ext cx="11214538" cy="462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sz="1900" b="1" dirty="0" smtClean="0"/>
              <a:t>A 3. megoldás menete</a:t>
            </a:r>
            <a:r>
              <a:rPr lang="hu-HU" sz="1900" dirty="0" smtClean="0"/>
              <a:t>: </a:t>
            </a:r>
            <a:r>
              <a:rPr lang="hu-HU" sz="1900" i="1" dirty="0" smtClean="0">
                <a:solidFill>
                  <a:srgbClr val="FF0000"/>
                </a:solidFill>
              </a:rPr>
              <a:t>// </a:t>
            </a:r>
            <a:r>
              <a:rPr lang="hu-HU" sz="1900" i="1" dirty="0" err="1" smtClean="0">
                <a:solidFill>
                  <a:srgbClr val="FF0000"/>
                </a:solidFill>
              </a:rPr>
              <a:t>elöltesztelő</a:t>
            </a:r>
            <a:r>
              <a:rPr lang="hu-HU" sz="1900" i="1" dirty="0" smtClean="0">
                <a:solidFill>
                  <a:srgbClr val="FF0000"/>
                </a:solidFill>
              </a:rPr>
              <a:t> ciklussal és kapcsoló nélkül</a:t>
            </a:r>
          </a:p>
          <a:p>
            <a:pPr marL="452438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						  …</a:t>
            </a:r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b="1" i="1" dirty="0" smtClean="0"/>
              <a:t>i        1</a:t>
            </a:r>
            <a:endParaRPr lang="hu-HU" b="1" i="1" dirty="0"/>
          </a:p>
          <a:p>
            <a:pPr marL="2868613" indent="0">
              <a:spcBef>
                <a:spcPts val="600"/>
              </a:spcBef>
              <a:buNone/>
            </a:pPr>
            <a:r>
              <a:rPr lang="hu-HU" dirty="0" smtClean="0"/>
              <a:t>amíg </a:t>
            </a:r>
            <a:r>
              <a:rPr lang="hu-HU" b="1" i="1" dirty="0" smtClean="0"/>
              <a:t>i</a:t>
            </a:r>
            <a:r>
              <a:rPr lang="hu-HU" dirty="0" smtClean="0"/>
              <a:t> </a:t>
            </a:r>
            <a:r>
              <a:rPr lang="en-US" dirty="0" smtClean="0"/>
              <a:t>&lt;= </a:t>
            </a:r>
            <a:r>
              <a:rPr lang="en-US" b="1" i="1" dirty="0" smtClean="0"/>
              <a:t>n  </a:t>
            </a:r>
            <a:r>
              <a:rPr lang="hu-HU" b="1" i="1" dirty="0" smtClean="0"/>
              <a:t>ÉS </a:t>
            </a:r>
            <a:r>
              <a:rPr lang="hu-HU" b="1" i="1" dirty="0" smtClean="0">
                <a:solidFill>
                  <a:srgbClr val="FF0000"/>
                </a:solidFill>
              </a:rPr>
              <a:t>v</a:t>
            </a:r>
            <a:r>
              <a:rPr lang="en-US" b="1" i="1" dirty="0" smtClean="0">
                <a:solidFill>
                  <a:srgbClr val="FF0000"/>
                </a:solidFill>
              </a:rPr>
              <a:t>[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>
                <a:solidFill>
                  <a:srgbClr val="FF0000"/>
                </a:solidFill>
              </a:rPr>
              <a:t>]</a:t>
            </a:r>
            <a:r>
              <a:rPr lang="hu-HU" b="1" i="1" dirty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a </a:t>
            </a:r>
            <a:r>
              <a:rPr lang="hu-HU" b="1" i="1" dirty="0">
                <a:solidFill>
                  <a:srgbClr val="FF0000"/>
                </a:solidFill>
              </a:rPr>
              <a:t>vizsgált tulajdonságú </a:t>
            </a:r>
            <a:r>
              <a:rPr lang="en-US" dirty="0" smtClean="0"/>
              <a:t>v</a:t>
            </a:r>
            <a:r>
              <a:rPr lang="hu-HU" dirty="0" smtClean="0"/>
              <a:t>é</a:t>
            </a:r>
            <a:r>
              <a:rPr lang="en-US" dirty="0" err="1" smtClean="0"/>
              <a:t>gez</a:t>
            </a:r>
            <a:r>
              <a:rPr lang="hu-HU" dirty="0" smtClean="0"/>
              <a:t>d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dirty="0" smtClean="0"/>
              <a:t>		</a:t>
            </a:r>
            <a:r>
              <a:rPr lang="hu-HU" b="1" i="1" dirty="0" smtClean="0"/>
              <a:t>i          </a:t>
            </a:r>
            <a:r>
              <a:rPr lang="hu-HU" b="1" i="1" dirty="0" err="1" smtClean="0"/>
              <a:t>i</a:t>
            </a:r>
            <a:r>
              <a:rPr lang="hu-HU" b="1" i="1" dirty="0" smtClean="0"/>
              <a:t> + 1</a:t>
            </a:r>
            <a:endParaRPr lang="hu-HU" b="1" i="1" dirty="0"/>
          </a:p>
          <a:p>
            <a:pPr marL="2868613" indent="0">
              <a:spcBef>
                <a:spcPts val="600"/>
              </a:spcBef>
              <a:buNone/>
            </a:pPr>
            <a:r>
              <a:rPr lang="hu-HU" dirty="0" err="1" smtClean="0"/>
              <a:t>amíg_vége</a:t>
            </a:r>
            <a:endParaRPr lang="en-US" dirty="0" smtClean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ha</a:t>
            </a:r>
            <a:r>
              <a:rPr lang="en-US" dirty="0" smtClean="0"/>
              <a:t> </a:t>
            </a:r>
            <a:r>
              <a:rPr lang="hu-HU" b="1" i="1" dirty="0" smtClean="0"/>
              <a:t>i </a:t>
            </a:r>
            <a:r>
              <a:rPr lang="en-US" b="1" i="1" dirty="0" smtClean="0"/>
              <a:t> &gt; n </a:t>
            </a:r>
            <a:r>
              <a:rPr lang="en-US" b="1" i="1" dirty="0" err="1" smtClean="0"/>
              <a:t>akkor</a:t>
            </a:r>
            <a:endParaRPr lang="en-US" b="1" i="1" dirty="0" smtClean="0"/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en-US" b="1" i="1" dirty="0"/>
              <a:t>	</a:t>
            </a:r>
            <a:r>
              <a:rPr lang="en-US" dirty="0" err="1"/>
              <a:t>ki</a:t>
            </a:r>
            <a:r>
              <a:rPr lang="en-US" b="1" i="1" dirty="0" smtClean="0"/>
              <a:t> “jo”</a:t>
            </a:r>
          </a:p>
          <a:p>
            <a:pPr marL="2868613" indent="0">
              <a:spcBef>
                <a:spcPts val="600"/>
              </a:spcBef>
              <a:buFont typeface="Wingdings 3" charset="2"/>
              <a:buNone/>
            </a:pPr>
            <a:r>
              <a:rPr lang="hu-HU" dirty="0" smtClean="0"/>
              <a:t>különben </a:t>
            </a:r>
          </a:p>
          <a:p>
            <a:pPr marL="2868613" indent="0">
              <a:spcBef>
                <a:spcPts val="600"/>
              </a:spcBef>
              <a:buNone/>
            </a:pPr>
            <a:r>
              <a:rPr lang="hu-HU" dirty="0"/>
              <a:t>	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b="1" i="1" dirty="0" smtClean="0"/>
              <a:t>“</a:t>
            </a:r>
            <a:r>
              <a:rPr lang="hu-HU" b="1" i="1" dirty="0" smtClean="0"/>
              <a:t> nem </a:t>
            </a:r>
            <a:r>
              <a:rPr lang="en-US" b="1" i="1" dirty="0" smtClean="0"/>
              <a:t>jo”</a:t>
            </a:r>
            <a:endParaRPr lang="hu-HU" b="1" i="1" dirty="0" smtClean="0"/>
          </a:p>
          <a:p>
            <a:pPr marL="2868613" indent="0">
              <a:spcBef>
                <a:spcPts val="600"/>
              </a:spcBef>
              <a:buNone/>
            </a:pPr>
            <a:r>
              <a:rPr lang="hu-HU" dirty="0" err="1"/>
              <a:t>ha_vége</a:t>
            </a:r>
            <a:endParaRPr lang="hu-HU" b="1" i="1" dirty="0"/>
          </a:p>
          <a:p>
            <a:pPr marL="2868613" indent="0">
              <a:spcBef>
                <a:spcPts val="600"/>
              </a:spcBef>
              <a:buNone/>
            </a:pPr>
            <a:endParaRPr lang="en-US" b="1" i="1" dirty="0"/>
          </a:p>
          <a:p>
            <a:pPr marL="0" indent="0">
              <a:spcBef>
                <a:spcPts val="600"/>
              </a:spcBef>
              <a:buFont typeface="Wingdings 3" charset="2"/>
              <a:buNone/>
            </a:pPr>
            <a:endParaRPr lang="en-US" dirty="0"/>
          </a:p>
          <a:p>
            <a:pPr marL="0" indent="0">
              <a:buFont typeface="Wingdings 3" charset="2"/>
              <a:buNone/>
            </a:pP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3541934" y="280626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4382760" y="3510456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03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8941471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menete:</a:t>
            </a:r>
            <a:r>
              <a:rPr lang="hu-HU" dirty="0" smtClean="0"/>
              <a:t> 	</a:t>
            </a:r>
            <a:r>
              <a:rPr lang="hu-HU" dirty="0" smtClean="0">
                <a:solidFill>
                  <a:srgbClr val="FF0000"/>
                </a:solidFill>
              </a:rPr>
              <a:t>//</a:t>
            </a:r>
            <a:r>
              <a:rPr lang="hu-HU" i="1" dirty="0">
                <a:solidFill>
                  <a:srgbClr val="FF0000"/>
                </a:solidFill>
              </a:rPr>
              <a:t>egy hatékonyabb </a:t>
            </a:r>
            <a:r>
              <a:rPr lang="hu-HU" i="1" dirty="0" smtClean="0">
                <a:solidFill>
                  <a:srgbClr val="FF0000"/>
                </a:solidFill>
              </a:rPr>
              <a:t>algoritmussal</a:t>
            </a:r>
            <a:endParaRPr lang="hu-HU" i="1" dirty="0">
              <a:solidFill>
                <a:srgbClr val="FF0000"/>
              </a:solidFill>
            </a:endParaRPr>
          </a:p>
          <a:p>
            <a:pPr>
              <a:spcBef>
                <a:spcPts val="1000"/>
              </a:spcBef>
            </a:pP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be </a:t>
            </a:r>
            <a:r>
              <a:rPr lang="hu-HU" b="1" i="1" dirty="0">
                <a:solidFill>
                  <a:srgbClr val="FF0000"/>
                </a:solidFill>
              </a:rPr>
              <a:t>i, j</a:t>
            </a:r>
            <a:r>
              <a:rPr lang="en-US" b="1" i="1" dirty="0">
                <a:solidFill>
                  <a:srgbClr val="FF0000"/>
                </a:solidFill>
              </a:rPr>
              <a:t>	</a:t>
            </a:r>
            <a:r>
              <a:rPr lang="hu-HU" b="1" i="1" dirty="0">
                <a:solidFill>
                  <a:srgbClr val="FF0000"/>
                </a:solidFill>
              </a:rPr>
              <a:t>                                        </a:t>
            </a:r>
            <a:r>
              <a:rPr lang="hu-HU" i="1" dirty="0">
                <a:solidFill>
                  <a:srgbClr val="FF0000"/>
                </a:solidFill>
              </a:rPr>
              <a:t>// beolvassuk az </a:t>
            </a:r>
            <a:r>
              <a:rPr lang="hu-HU" b="1" i="1" dirty="0">
                <a:solidFill>
                  <a:srgbClr val="FF0000"/>
                </a:solidFill>
              </a:rPr>
              <a:t>i</a:t>
            </a:r>
            <a:r>
              <a:rPr lang="hu-HU" i="1" dirty="0">
                <a:solidFill>
                  <a:srgbClr val="FF0000"/>
                </a:solidFill>
              </a:rPr>
              <a:t> és </a:t>
            </a:r>
            <a:r>
              <a:rPr lang="hu-HU" b="1" i="1" dirty="0">
                <a:solidFill>
                  <a:srgbClr val="FF0000"/>
                </a:solidFill>
              </a:rPr>
              <a:t>j</a:t>
            </a:r>
            <a:r>
              <a:rPr lang="hu-HU" i="1" dirty="0">
                <a:solidFill>
                  <a:srgbClr val="FF0000"/>
                </a:solidFill>
              </a:rPr>
              <a:t> pozíciókat</a:t>
            </a:r>
            <a:r>
              <a:rPr lang="en-US" b="1" i="1" dirty="0"/>
              <a:t>	</a:t>
            </a:r>
            <a:endParaRPr lang="hu-HU" b="1" i="1" dirty="0"/>
          </a:p>
          <a:p>
            <a:pPr>
              <a:buFont typeface="Wingdings 3" charset="2"/>
              <a:buNone/>
            </a:pPr>
            <a:r>
              <a:rPr lang="hu-HU" dirty="0" smtClean="0"/>
              <a:t>minden </a:t>
            </a:r>
            <a:r>
              <a:rPr lang="hu-HU" b="1" i="1" dirty="0" smtClean="0"/>
              <a:t>k</a:t>
            </a:r>
            <a:r>
              <a:rPr lang="hu-HU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 smtClean="0"/>
              <a:t> </a:t>
            </a:r>
            <a:r>
              <a:rPr lang="hu-HU" b="1" i="1" dirty="0" smtClean="0"/>
              <a:t>j+</a:t>
            </a:r>
            <a:r>
              <a:rPr lang="hu-HU" dirty="0" smtClean="0"/>
              <a:t>1, </a:t>
            </a:r>
            <a:r>
              <a:rPr lang="hu-HU" b="1" i="1" dirty="0" smtClean="0"/>
              <a:t>n   </a:t>
            </a:r>
            <a:r>
              <a:rPr lang="en-US" dirty="0" smtClean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 smtClean="0"/>
              <a:t>d</a:t>
            </a:r>
          </a:p>
          <a:p>
            <a:r>
              <a:rPr lang="hu-HU" dirty="0" smtClean="0"/>
              <a:t>	</a:t>
            </a:r>
            <a:r>
              <a:rPr lang="en-US" b="1" i="1" dirty="0" smtClean="0"/>
              <a:t>t[</a:t>
            </a:r>
            <a:r>
              <a:rPr lang="hu-HU" b="1" i="1" dirty="0" smtClean="0"/>
              <a:t>i-j-1+k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k</a:t>
            </a:r>
            <a:r>
              <a:rPr lang="en-US" b="1" i="1" dirty="0" smtClean="0"/>
              <a:t>]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>
              <a:buNone/>
            </a:pPr>
            <a:r>
              <a:rPr lang="hu-HU" b="1" i="1" dirty="0" smtClean="0"/>
              <a:t>n 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← n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 j - i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u-H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8941471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 </a:t>
            </a:r>
            <a:r>
              <a:rPr lang="hu-HU" b="1" dirty="0" smtClean="0"/>
              <a:t>hatékonyabban:</a:t>
            </a:r>
            <a:endParaRPr lang="hu-HU" b="1" dirty="0"/>
          </a:p>
          <a:p>
            <a:pPr>
              <a:spcBef>
                <a:spcPts val="1000"/>
              </a:spcBef>
            </a:pP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en-US" dirty="0"/>
              <a:t>be </a:t>
            </a:r>
            <a:r>
              <a:rPr lang="hu-HU" b="1" i="1" dirty="0"/>
              <a:t>i, j</a:t>
            </a:r>
            <a:r>
              <a:rPr lang="en-US" b="1" i="1" dirty="0"/>
              <a:t>	</a:t>
            </a:r>
            <a:r>
              <a:rPr lang="hu-HU" b="1" i="1" dirty="0"/>
              <a:t>                                         </a:t>
            </a:r>
            <a:r>
              <a:rPr lang="en-US" b="1" i="1" dirty="0"/>
              <a:t>	</a:t>
            </a:r>
            <a:endParaRPr lang="hu-HU" b="1" i="1" dirty="0"/>
          </a:p>
          <a:p>
            <a:pPr>
              <a:buFont typeface="Wingdings 3" charset="2"/>
              <a:buNone/>
            </a:pPr>
            <a:r>
              <a:rPr lang="hu-HU" dirty="0" smtClean="0">
                <a:solidFill>
                  <a:srgbClr val="FF0000"/>
                </a:solidFill>
              </a:rPr>
              <a:t>minden </a:t>
            </a:r>
            <a:r>
              <a:rPr lang="hu-HU" b="1" i="1" dirty="0" smtClean="0">
                <a:solidFill>
                  <a:srgbClr val="FF0000"/>
                </a:solidFill>
              </a:rPr>
              <a:t>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hu-HU" b="1" i="1" dirty="0" smtClean="0">
                <a:solidFill>
                  <a:srgbClr val="FF0000"/>
                </a:solidFill>
              </a:rPr>
              <a:t>j+</a:t>
            </a:r>
            <a:r>
              <a:rPr lang="hu-HU" dirty="0" smtClean="0">
                <a:solidFill>
                  <a:srgbClr val="FF0000"/>
                </a:solidFill>
              </a:rPr>
              <a:t>1, </a:t>
            </a:r>
            <a:r>
              <a:rPr lang="hu-HU" b="1" i="1" dirty="0" smtClean="0">
                <a:solidFill>
                  <a:srgbClr val="FF0000"/>
                </a:solidFill>
              </a:rPr>
              <a:t>n </a:t>
            </a:r>
            <a:r>
              <a:rPr lang="en-US" b="1" i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hu-HU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gez</a:t>
            </a:r>
            <a:r>
              <a:rPr lang="hu-HU" dirty="0" smtClean="0">
                <a:solidFill>
                  <a:srgbClr val="FF0000"/>
                </a:solidFill>
              </a:rPr>
              <a:t>d   		// </a:t>
            </a:r>
            <a:r>
              <a:rPr lang="hu-HU" i="1" dirty="0">
                <a:solidFill>
                  <a:srgbClr val="FF0000"/>
                </a:solidFill>
              </a:rPr>
              <a:t>a </a:t>
            </a:r>
            <a:r>
              <a:rPr lang="hu-HU" b="1" i="1" dirty="0">
                <a:solidFill>
                  <a:srgbClr val="FF0000"/>
                </a:solidFill>
              </a:rPr>
              <a:t>j</a:t>
            </a:r>
            <a:r>
              <a:rPr lang="hu-HU" i="1" dirty="0">
                <a:solidFill>
                  <a:srgbClr val="FF0000"/>
                </a:solidFill>
              </a:rPr>
              <a:t>-ik pozíció után van összesen </a:t>
            </a:r>
            <a:r>
              <a:rPr lang="hu-HU" b="1" i="1" dirty="0">
                <a:solidFill>
                  <a:srgbClr val="FF0000"/>
                </a:solidFill>
              </a:rPr>
              <a:t>n-j</a:t>
            </a:r>
            <a:r>
              <a:rPr lang="hu-HU" i="1" dirty="0">
                <a:solidFill>
                  <a:srgbClr val="FF0000"/>
                </a:solidFill>
              </a:rPr>
              <a:t> elemünk </a:t>
            </a:r>
          </a:p>
          <a:p>
            <a:r>
              <a:rPr lang="hu-HU" dirty="0" smtClean="0"/>
              <a:t>	</a:t>
            </a:r>
            <a:r>
              <a:rPr lang="en-US" b="1" i="1" dirty="0" smtClean="0"/>
              <a:t>t[</a:t>
            </a:r>
            <a:r>
              <a:rPr lang="hu-HU" b="1" i="1" dirty="0" smtClean="0"/>
              <a:t>i-j-1+k</a:t>
            </a:r>
            <a:r>
              <a:rPr lang="en-US" b="1" i="1" dirty="0" smtClean="0"/>
              <a:t>]</a:t>
            </a:r>
            <a:r>
              <a:rPr lang="hu-HU" b="1" i="1" dirty="0" smtClean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k</a:t>
            </a:r>
            <a:r>
              <a:rPr lang="en-US" b="1" i="1" dirty="0" smtClean="0"/>
              <a:t>]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>
              <a:buNone/>
            </a:pPr>
            <a:r>
              <a:rPr lang="hu-HU" b="1" i="1" dirty="0"/>
              <a:t>n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 n - ( j - i + 1)</a:t>
            </a: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063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9280633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 </a:t>
            </a:r>
            <a:r>
              <a:rPr lang="hu-HU" b="1" dirty="0" smtClean="0"/>
              <a:t>hatékonyabban</a:t>
            </a:r>
            <a:r>
              <a:rPr lang="hu-HU" dirty="0" smtClean="0"/>
              <a:t>:</a:t>
            </a:r>
          </a:p>
          <a:p>
            <a:pPr>
              <a:spcBef>
                <a:spcPts val="1000"/>
              </a:spcBef>
            </a:pP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en-US" dirty="0"/>
              <a:t>be </a:t>
            </a:r>
            <a:r>
              <a:rPr lang="hu-HU" b="1" i="1" dirty="0"/>
              <a:t>i, j</a:t>
            </a:r>
            <a:r>
              <a:rPr lang="en-US" b="1" i="1" dirty="0"/>
              <a:t>	</a:t>
            </a:r>
            <a:r>
              <a:rPr lang="hu-HU" b="1" i="1" dirty="0"/>
              <a:t>                                         </a:t>
            </a:r>
            <a:r>
              <a:rPr lang="en-US" b="1" i="1" dirty="0"/>
              <a:t>	</a:t>
            </a:r>
            <a:endParaRPr lang="hu-HU" b="1" i="1" dirty="0"/>
          </a:p>
          <a:p>
            <a:pPr>
              <a:buFont typeface="Wingdings 3" charset="2"/>
              <a:buNone/>
            </a:pPr>
            <a:r>
              <a:rPr lang="hu-HU" dirty="0"/>
              <a:t>minden </a:t>
            </a:r>
            <a:r>
              <a:rPr lang="hu-HU" b="1" i="1" dirty="0"/>
              <a:t>k</a:t>
            </a:r>
            <a:r>
              <a:rPr lang="hu-HU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/>
              <a:t> </a:t>
            </a:r>
            <a:r>
              <a:rPr lang="hu-HU" b="1" i="1" dirty="0"/>
              <a:t>j+</a:t>
            </a:r>
            <a:r>
              <a:rPr lang="hu-HU" dirty="0"/>
              <a:t>1, </a:t>
            </a:r>
            <a:r>
              <a:rPr lang="hu-HU" b="1" i="1" dirty="0"/>
              <a:t>n  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/>
              <a:t>d</a:t>
            </a:r>
          </a:p>
          <a:p>
            <a:r>
              <a:rPr lang="hu-HU" dirty="0" smtClean="0"/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t[</a:t>
            </a:r>
            <a:r>
              <a:rPr lang="hu-HU" b="1" i="1" dirty="0" smtClean="0">
                <a:solidFill>
                  <a:srgbClr val="FF0000"/>
                </a:solidFill>
              </a:rPr>
              <a:t>i-j-1+k</a:t>
            </a:r>
            <a:r>
              <a:rPr lang="en-US" b="1" i="1" dirty="0" smtClean="0">
                <a:solidFill>
                  <a:srgbClr val="FF0000"/>
                </a:solidFill>
              </a:rPr>
              <a:t>]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t[</a:t>
            </a:r>
            <a:r>
              <a:rPr lang="hu-HU" b="1" i="1" dirty="0" smtClean="0">
                <a:solidFill>
                  <a:srgbClr val="FF0000"/>
                </a:solidFill>
              </a:rPr>
              <a:t>k</a:t>
            </a:r>
            <a:r>
              <a:rPr lang="en-US" b="1" i="1" dirty="0" smtClean="0">
                <a:solidFill>
                  <a:srgbClr val="FF0000"/>
                </a:solidFill>
              </a:rPr>
              <a:t>]</a:t>
            </a:r>
            <a:r>
              <a:rPr lang="hu-HU" b="1" i="1" dirty="0" smtClean="0">
                <a:solidFill>
                  <a:srgbClr val="FF0000"/>
                </a:solidFill>
              </a:rPr>
              <a:t>           		</a:t>
            </a:r>
            <a:r>
              <a:rPr lang="hu-HU" dirty="0" smtClean="0">
                <a:solidFill>
                  <a:srgbClr val="FF0000"/>
                </a:solidFill>
              </a:rPr>
              <a:t>// </a:t>
            </a:r>
            <a:r>
              <a:rPr lang="hu-HU" i="1" dirty="0" smtClean="0">
                <a:solidFill>
                  <a:srgbClr val="FF0000"/>
                </a:solidFill>
              </a:rPr>
              <a:t>ezeket </a:t>
            </a:r>
            <a:r>
              <a:rPr lang="hu-HU" i="1" dirty="0">
                <a:solidFill>
                  <a:srgbClr val="FF0000"/>
                </a:solidFill>
              </a:rPr>
              <a:t>az elemeket ráírjuk a törlendő elemekre</a:t>
            </a:r>
            <a:r>
              <a:rPr lang="hu-HU" dirty="0" smtClean="0">
                <a:solidFill>
                  <a:srgbClr val="FF0000"/>
                </a:solidFill>
              </a:rPr>
              <a:t>  </a:t>
            </a:r>
            <a:r>
              <a:rPr lang="hu-HU" b="1" i="1" dirty="0" smtClean="0">
                <a:solidFill>
                  <a:srgbClr val="FF0000"/>
                </a:solidFill>
              </a:rPr>
              <a:t>   </a:t>
            </a:r>
            <a:endParaRPr lang="hu-HU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>
              <a:buNone/>
            </a:pPr>
            <a:r>
              <a:rPr lang="hu-HU" b="1" i="1" dirty="0"/>
              <a:t>n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 n - ( j - i + 1)</a:t>
            </a: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82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10163502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 </a:t>
            </a:r>
            <a:r>
              <a:rPr lang="hu-HU" b="1" dirty="0" smtClean="0"/>
              <a:t>hatékonyabban</a:t>
            </a:r>
            <a:r>
              <a:rPr lang="hu-HU" dirty="0" smtClean="0"/>
              <a:t>:</a:t>
            </a:r>
          </a:p>
          <a:p>
            <a:pPr>
              <a:spcBef>
                <a:spcPts val="1000"/>
              </a:spcBef>
            </a:pP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en-US" dirty="0"/>
              <a:t>be </a:t>
            </a:r>
            <a:r>
              <a:rPr lang="hu-HU" b="1" i="1" dirty="0"/>
              <a:t>i, j</a:t>
            </a:r>
            <a:r>
              <a:rPr lang="en-US" b="1" i="1" dirty="0"/>
              <a:t>	</a:t>
            </a:r>
            <a:r>
              <a:rPr lang="hu-HU" b="1" i="1" dirty="0"/>
              <a:t>                                         </a:t>
            </a:r>
            <a:r>
              <a:rPr lang="en-US" b="1" i="1" dirty="0"/>
              <a:t>	</a:t>
            </a:r>
            <a:endParaRPr lang="hu-HU" b="1" i="1" dirty="0"/>
          </a:p>
          <a:p>
            <a:pPr>
              <a:buFont typeface="Wingdings 3" charset="2"/>
              <a:buNone/>
            </a:pPr>
            <a:r>
              <a:rPr lang="hu-HU" dirty="0"/>
              <a:t>minden </a:t>
            </a:r>
            <a:r>
              <a:rPr lang="hu-HU" b="1" i="1" dirty="0"/>
              <a:t>k</a:t>
            </a:r>
            <a:r>
              <a:rPr lang="hu-HU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/>
              <a:t> </a:t>
            </a:r>
            <a:r>
              <a:rPr lang="hu-HU" b="1" i="1" dirty="0"/>
              <a:t>j+</a:t>
            </a:r>
            <a:r>
              <a:rPr lang="hu-HU" dirty="0"/>
              <a:t>1, </a:t>
            </a:r>
            <a:r>
              <a:rPr lang="hu-HU" b="1" i="1" dirty="0"/>
              <a:t>n  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/>
              <a:t>d</a:t>
            </a:r>
          </a:p>
          <a:p>
            <a:r>
              <a:rPr lang="hu-HU" dirty="0" smtClean="0"/>
              <a:t>	</a:t>
            </a:r>
            <a:r>
              <a:rPr lang="en-US" b="1" i="1" dirty="0"/>
              <a:t>t[</a:t>
            </a:r>
            <a:r>
              <a:rPr lang="hu-HU" b="1" i="1" dirty="0"/>
              <a:t>i-j-1+k</a:t>
            </a:r>
            <a:r>
              <a:rPr lang="en-US" b="1" i="1" dirty="0"/>
              <a:t>]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/>
              <a:t> </a:t>
            </a:r>
            <a:r>
              <a:rPr lang="en-US" b="1" i="1" dirty="0"/>
              <a:t>t[</a:t>
            </a:r>
            <a:r>
              <a:rPr lang="hu-HU" b="1" i="1" dirty="0"/>
              <a:t>k</a:t>
            </a:r>
            <a:r>
              <a:rPr lang="en-US" b="1" i="1" dirty="0"/>
              <a:t>]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r>
              <a:rPr lang="hu-HU" b="1" i="1" dirty="0">
                <a:solidFill>
                  <a:srgbClr val="FF0000"/>
                </a:solidFill>
              </a:rPr>
              <a:t>n </a:t>
            </a:r>
            <a:r>
              <a:rPr lang="hu-H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 n - ( j - i + 1</a:t>
            </a:r>
            <a:r>
              <a:rPr lang="hu-H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	// n </a:t>
            </a:r>
            <a:r>
              <a:rPr lang="hu-HU" i="1" dirty="0">
                <a:solidFill>
                  <a:srgbClr val="FF0000"/>
                </a:solidFill>
              </a:rPr>
              <a:t>értéke csökken annyival, ahány elemmel kevessebbünk lett</a:t>
            </a:r>
          </a:p>
          <a:p>
            <a:pPr marL="2868613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58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174" y="359104"/>
            <a:ext cx="8596668" cy="1320800"/>
          </a:xfrm>
        </p:spPr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h. Törlés</a:t>
            </a:r>
            <a:r>
              <a:rPr lang="en-US" dirty="0" smtClean="0"/>
              <a:t> - </a:t>
            </a:r>
            <a:r>
              <a:rPr lang="en-US" dirty="0" err="1" smtClean="0"/>
              <a:t>mintafeladat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83174" y="1679904"/>
            <a:ext cx="8941471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A  javasolt megoldás menete</a:t>
            </a:r>
            <a:r>
              <a:rPr lang="hu-HU" dirty="0" smtClean="0"/>
              <a:t> </a:t>
            </a:r>
            <a:r>
              <a:rPr lang="hu-HU" b="1" dirty="0" smtClean="0"/>
              <a:t>hatékonyabban</a:t>
            </a:r>
            <a:r>
              <a:rPr lang="hu-HU" dirty="0" smtClean="0"/>
              <a:t>:</a:t>
            </a:r>
          </a:p>
          <a:p>
            <a:pPr>
              <a:spcBef>
                <a:spcPts val="1000"/>
              </a:spcBef>
            </a:pPr>
            <a:endParaRPr lang="hu-HU" dirty="0"/>
          </a:p>
          <a:p>
            <a:pPr>
              <a:buFont typeface="Wingdings 3" charset="2"/>
              <a:buNone/>
            </a:pPr>
            <a:r>
              <a:rPr lang="hu-HU" dirty="0" smtClean="0"/>
              <a:t>…		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en-US" dirty="0"/>
              <a:t>be </a:t>
            </a:r>
            <a:r>
              <a:rPr lang="hu-HU" b="1" i="1" dirty="0"/>
              <a:t>i, j</a:t>
            </a:r>
            <a:r>
              <a:rPr lang="en-US" b="1" i="1" dirty="0"/>
              <a:t>	</a:t>
            </a:r>
            <a:r>
              <a:rPr lang="hu-HU" b="1" i="1" dirty="0"/>
              <a:t>                                         </a:t>
            </a:r>
            <a:r>
              <a:rPr lang="en-US" b="1" i="1" dirty="0"/>
              <a:t>	</a:t>
            </a:r>
            <a:endParaRPr lang="hu-HU" b="1" i="1" dirty="0"/>
          </a:p>
          <a:p>
            <a:pPr>
              <a:buFont typeface="Wingdings 3" charset="2"/>
              <a:buNone/>
            </a:pPr>
            <a:r>
              <a:rPr lang="hu-HU" dirty="0"/>
              <a:t>minden </a:t>
            </a:r>
            <a:r>
              <a:rPr lang="hu-HU" b="1" i="1" dirty="0"/>
              <a:t>k</a:t>
            </a:r>
            <a:r>
              <a:rPr lang="hu-HU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dirty="0"/>
              <a:t> </a:t>
            </a:r>
            <a:r>
              <a:rPr lang="hu-HU" b="1" i="1" dirty="0"/>
              <a:t>j+</a:t>
            </a:r>
            <a:r>
              <a:rPr lang="hu-HU" dirty="0"/>
              <a:t>1, </a:t>
            </a:r>
            <a:r>
              <a:rPr lang="hu-HU" b="1" i="1" dirty="0"/>
              <a:t>n  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/>
              <a:t>d</a:t>
            </a:r>
          </a:p>
          <a:p>
            <a:r>
              <a:rPr lang="hu-HU" dirty="0" smtClean="0"/>
              <a:t>	</a:t>
            </a:r>
            <a:r>
              <a:rPr lang="en-US" b="1" i="1" dirty="0"/>
              <a:t>t[</a:t>
            </a:r>
            <a:r>
              <a:rPr lang="hu-HU" b="1" i="1" dirty="0"/>
              <a:t>i-j-1+k</a:t>
            </a:r>
            <a:r>
              <a:rPr lang="en-US" b="1" i="1" dirty="0"/>
              <a:t>]</a:t>
            </a:r>
            <a:r>
              <a:rPr lang="hu-HU" b="1" i="1" dirty="0"/>
              <a:t>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hu-HU" b="1" i="1" dirty="0"/>
              <a:t> </a:t>
            </a:r>
            <a:r>
              <a:rPr lang="en-US" b="1" i="1" dirty="0"/>
              <a:t>t[</a:t>
            </a:r>
            <a:r>
              <a:rPr lang="hu-HU" b="1" i="1" dirty="0"/>
              <a:t>k</a:t>
            </a:r>
            <a:r>
              <a:rPr lang="en-US" b="1" i="1" dirty="0"/>
              <a:t>]</a:t>
            </a:r>
            <a:endParaRPr lang="hu-HU" b="1" i="1" dirty="0"/>
          </a:p>
          <a:p>
            <a:pPr>
              <a:buNone/>
            </a:pPr>
            <a:r>
              <a:rPr lang="hu-HU" dirty="0" smtClean="0"/>
              <a:t>minden_vége</a:t>
            </a:r>
          </a:p>
          <a:p>
            <a:pPr>
              <a:buNone/>
            </a:pPr>
            <a:r>
              <a:rPr lang="hu-HU" b="1" i="1" dirty="0"/>
              <a:t>n </a:t>
            </a:r>
            <a:r>
              <a:rPr lang="hu-HU" b="1" i="1" dirty="0">
                <a:latin typeface="Arial" panose="020B0604020202020204" pitchFamily="34" charset="0"/>
                <a:cs typeface="Arial" panose="020B0604020202020204" pitchFamily="34" charset="0"/>
              </a:rPr>
              <a:t>← n - ( j - i + 1)</a:t>
            </a:r>
            <a:endParaRPr lang="hu-HU" b="1" i="1" dirty="0"/>
          </a:p>
          <a:p>
            <a:pPr marL="2868613" indent="0">
              <a:buNone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616683" y="1679904"/>
            <a:ext cx="379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Bonyolultság   O(n)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164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67406" y="1977498"/>
            <a:ext cx="10746827" cy="4573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Művelet:</a:t>
            </a:r>
            <a:r>
              <a:rPr lang="en-US" dirty="0"/>
              <a:t> </a:t>
            </a:r>
            <a:endParaRPr lang="hu-HU" dirty="0"/>
          </a:p>
          <a:p>
            <a:pPr marL="452438">
              <a:lnSpc>
                <a:spcPct val="107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Rendszerint egy </a:t>
            </a:r>
            <a:r>
              <a:rPr lang="hu-HU" dirty="0">
                <a:solidFill>
                  <a:srgbClr val="FF0000"/>
                </a:solidFill>
              </a:rPr>
              <a:t>adott értékű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elemet szeretnénk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beszúrni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tömbbe, egy </a:t>
            </a:r>
            <a:r>
              <a:rPr lang="hu-HU" dirty="0" smtClean="0">
                <a:solidFill>
                  <a:srgbClr val="FF0000"/>
                </a:solidFill>
              </a:rPr>
              <a:t>adott értékű elem után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vagy </a:t>
            </a:r>
            <a:r>
              <a:rPr lang="hu-HU" dirty="0" smtClean="0">
                <a:solidFill>
                  <a:srgbClr val="FF0000"/>
                </a:solidFill>
              </a:rPr>
              <a:t>elé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esetleg </a:t>
            </a:r>
            <a:r>
              <a:rPr lang="hu-HU" dirty="0" smtClean="0">
                <a:solidFill>
                  <a:srgbClr val="FF0000"/>
                </a:solidFill>
              </a:rPr>
              <a:t>adott pozícióba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vagy valamilyen </a:t>
            </a:r>
            <a:r>
              <a:rPr lang="hu-HU" dirty="0" smtClean="0">
                <a:solidFill>
                  <a:srgbClr val="FF0000"/>
                </a:solidFill>
              </a:rPr>
              <a:t>megadott szabály szerint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</a:pPr>
            <a:r>
              <a:rPr lang="hu-HU" b="1" dirty="0"/>
              <a:t>A megoldás menete</a:t>
            </a:r>
            <a:r>
              <a:rPr lang="hu-HU" dirty="0"/>
              <a:t>: </a:t>
            </a:r>
          </a:p>
          <a:p>
            <a:pPr marL="452438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Megadjuk a beszúrni kívánt elem értékét a </a:t>
            </a:r>
            <a:r>
              <a:rPr lang="hu-HU" b="1" i="1" dirty="0" smtClean="0">
                <a:solidFill>
                  <a:srgbClr val="FF0000"/>
                </a:solidFill>
              </a:rPr>
              <a:t>mit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változóban.</a:t>
            </a:r>
          </a:p>
          <a:p>
            <a:pPr marL="452438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Megadjuk a </a:t>
            </a:r>
            <a:r>
              <a:rPr lang="hu-HU" b="1" i="1" dirty="0" smtClean="0">
                <a:solidFill>
                  <a:srgbClr val="FF0000"/>
                </a:solidFill>
              </a:rPr>
              <a:t>hova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változóban azt az értéket ami elé, vagy után szeretnénk beszúrni.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2438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beszúrás alapelve a beszúrás helyétől függetlenül a következő:</a:t>
            </a:r>
          </a:p>
          <a:p>
            <a:pPr marL="452438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Megkeressük a beszúrás </a:t>
            </a:r>
            <a:r>
              <a:rPr lang="hu-HU" dirty="0" smtClean="0">
                <a:solidFill>
                  <a:srgbClr val="FF0000"/>
                </a:solidFill>
              </a:rPr>
              <a:t>helyét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Ha megtaláltuk, akkor helyet szabadítunk fel a beszúrandó 			értéknek úgy, hogy a </a:t>
            </a:r>
            <a:r>
              <a:rPr lang="hu-HU" dirty="0" smtClean="0">
                <a:solidFill>
                  <a:srgbClr val="FF0000"/>
                </a:solidFill>
              </a:rPr>
              <a:t>tömb végéről indulva (jobbról balra haladva)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elcsúsztatjuk az összes 			elemet </a:t>
            </a:r>
            <a:r>
              <a:rPr lang="hu-HU" dirty="0" smtClean="0">
                <a:solidFill>
                  <a:srgbClr val="FF0000"/>
                </a:solidFill>
              </a:rPr>
              <a:t>1 pozícióval jobbra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majd a felszabadított helyre beszúrjuk a kívánt értéket.</a:t>
            </a:r>
          </a:p>
          <a:p>
            <a:pPr marL="452438" indent="0" algn="just">
              <a:lnSpc>
                <a:spcPct val="107000"/>
              </a:lnSpc>
              <a:spcBef>
                <a:spcPts val="600"/>
              </a:spcBef>
              <a:buNone/>
            </a:pP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A beszúrás után aktualizáljuk a tömb elemeinek számát, az </a:t>
            </a:r>
            <a:r>
              <a:rPr lang="hu-HU" b="1" i="1" dirty="0" smtClean="0">
                <a:solidFill>
                  <a:srgbClr val="FF0000"/>
                </a:solidFill>
              </a:rPr>
              <a:t>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-et.</a:t>
            </a:r>
          </a:p>
          <a:p>
            <a:pPr marL="452438" algn="just">
              <a:lnSpc>
                <a:spcPct val="107000"/>
              </a:lnSpc>
              <a:spcBef>
                <a:spcPts val="600"/>
              </a:spcBef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 a tömbben nem szerepel az az elem, amely elé/után szeretnénk beszúrni, akkor megfelelő üzenetet írunk ki.</a:t>
            </a:r>
          </a:p>
        </p:txBody>
      </p:sp>
    </p:spTree>
    <p:extLst>
      <p:ext uri="{BB962C8B-B14F-4D97-AF65-F5344CB8AC3E}">
        <p14:creationId xmlns:p14="http://schemas.microsoft.com/office/powerpoint/2010/main" val="9666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667406" y="1819843"/>
            <a:ext cx="10746827" cy="482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Beszúrás adott értékű elem </a:t>
            </a:r>
            <a:r>
              <a:rPr lang="en-US" b="1" dirty="0" smtClean="0"/>
              <a:t>el</a:t>
            </a:r>
            <a:r>
              <a:rPr lang="hu-HU" b="1" dirty="0" smtClean="0"/>
              <a:t>é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</a:p>
          <a:p>
            <a:pPr marL="452438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				  </a:t>
            </a:r>
            <a:r>
              <a:rPr lang="en-US" dirty="0" smtClean="0"/>
              <a:t>be </a:t>
            </a:r>
            <a:r>
              <a:rPr lang="hu-HU" b="1" i="1" dirty="0" smtClean="0"/>
              <a:t>mit</a:t>
            </a:r>
          </a:p>
          <a:p>
            <a:pPr marL="452438" indent="0">
              <a:buFont typeface="Wingdings 3" charset="2"/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				  </a:t>
            </a:r>
            <a:r>
              <a:rPr lang="hu-HU" dirty="0"/>
              <a:t>be</a:t>
            </a:r>
            <a:r>
              <a:rPr lang="hu-HU" b="1" i="1" dirty="0" smtClean="0"/>
              <a:t> hova</a:t>
            </a:r>
            <a:endParaRPr lang="hu-HU" b="1" i="1" dirty="0"/>
          </a:p>
          <a:p>
            <a:pPr marL="2868613" indent="0">
              <a:buFont typeface="Wingdings 3" charset="2"/>
              <a:buNone/>
            </a:pPr>
            <a:r>
              <a:rPr lang="hu-HU" b="1" i="1" dirty="0"/>
              <a:t>i        1</a:t>
            </a:r>
          </a:p>
          <a:p>
            <a:pPr marL="2868613" indent="0"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 </a:t>
            </a:r>
            <a:r>
              <a:rPr lang="hu-HU" b="1" i="1" dirty="0"/>
              <a:t>ÉS 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hu-HU" b="1" i="1" dirty="0"/>
              <a:t> </a:t>
            </a:r>
            <a:r>
              <a:rPr lang="en-US" b="1" i="1" dirty="0"/>
              <a:t>&lt;&gt; </a:t>
            </a:r>
            <a:r>
              <a:rPr lang="hu-HU" b="1" i="1" dirty="0" smtClean="0"/>
              <a:t>hova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/>
              <a:t>d</a:t>
            </a:r>
          </a:p>
          <a:p>
            <a:pPr marL="2868613" indent="0">
              <a:buNone/>
            </a:pPr>
            <a:r>
              <a:rPr lang="hu-HU" dirty="0"/>
              <a:t>		</a:t>
            </a:r>
            <a:r>
              <a:rPr lang="hu-HU" b="1" i="1" dirty="0"/>
              <a:t>i          </a:t>
            </a:r>
            <a:r>
              <a:rPr lang="hu-HU" b="1" i="1" dirty="0" err="1"/>
              <a:t>i</a:t>
            </a:r>
            <a:r>
              <a:rPr lang="hu-HU" b="1" i="1" dirty="0"/>
              <a:t> + 1</a:t>
            </a:r>
          </a:p>
          <a:p>
            <a:pPr marL="2868613" indent="0">
              <a:buNone/>
            </a:pPr>
            <a:r>
              <a:rPr lang="hu-HU" dirty="0" err="1"/>
              <a:t>amíg_vége</a:t>
            </a:r>
            <a:endParaRPr lang="en-US" dirty="0"/>
          </a:p>
          <a:p>
            <a:pPr marL="2868613" indent="0">
              <a:buFont typeface="Wingdings 3" charset="2"/>
              <a:buNone/>
            </a:pPr>
            <a:r>
              <a:rPr lang="hu-HU" dirty="0"/>
              <a:t>ha</a:t>
            </a:r>
            <a:r>
              <a:rPr lang="en-US" dirty="0"/>
              <a:t> </a:t>
            </a:r>
            <a:r>
              <a:rPr lang="hu-HU" b="1" i="1" dirty="0"/>
              <a:t>i </a:t>
            </a:r>
            <a:r>
              <a:rPr lang="en-US" b="1" i="1" dirty="0"/>
              <a:t> &gt; n </a:t>
            </a:r>
            <a:r>
              <a:rPr lang="en-US" dirty="0" err="1"/>
              <a:t>akkor</a:t>
            </a:r>
            <a:endParaRPr lang="en-US" dirty="0"/>
          </a:p>
          <a:p>
            <a:pPr marL="2868613" indent="0">
              <a:buFont typeface="Wingdings 3" charset="2"/>
              <a:buNone/>
            </a:pPr>
            <a:r>
              <a:rPr lang="en-US" b="1" i="1" dirty="0"/>
              <a:t>	</a:t>
            </a:r>
            <a:r>
              <a:rPr lang="en-US" dirty="0" err="1"/>
              <a:t>ki</a:t>
            </a:r>
            <a:r>
              <a:rPr lang="en-US" b="1" i="1" dirty="0"/>
              <a:t> “</a:t>
            </a:r>
            <a:r>
              <a:rPr lang="en-US" b="1" i="1" dirty="0" err="1"/>
              <a:t>nincs</a:t>
            </a:r>
            <a:r>
              <a:rPr lang="en-US" b="1" i="1" dirty="0"/>
              <a:t> meg”</a:t>
            </a:r>
          </a:p>
          <a:p>
            <a:pPr marL="2868613" indent="0">
              <a:buFont typeface="Wingdings 3" charset="2"/>
              <a:buNone/>
            </a:pPr>
            <a:r>
              <a:rPr lang="hu-HU" dirty="0"/>
              <a:t>különben 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minden </a:t>
            </a:r>
            <a:r>
              <a:rPr lang="hu-HU" b="1" i="1" dirty="0"/>
              <a:t>j</a:t>
            </a:r>
            <a:r>
              <a:rPr lang="en-US" dirty="0" smtClean="0"/>
              <a:t> = </a:t>
            </a:r>
            <a:r>
              <a:rPr lang="hu-HU" b="1" i="1" dirty="0" smtClean="0"/>
              <a:t>n +1, i +1,-1 </a:t>
            </a:r>
            <a:r>
              <a:rPr lang="en-US" dirty="0" smtClean="0"/>
              <a:t>v</a:t>
            </a:r>
            <a:r>
              <a:rPr lang="hu-HU" dirty="0" err="1" smtClean="0"/>
              <a:t>égezd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en-US" b="1" i="1" dirty="0"/>
              <a:t>t[j]      </a:t>
            </a:r>
            <a:r>
              <a:rPr lang="en-US" b="1" i="1" dirty="0" smtClean="0"/>
              <a:t> t[j</a:t>
            </a:r>
            <a:r>
              <a:rPr lang="hu-HU" b="1" i="1" dirty="0" smtClean="0"/>
              <a:t>-</a:t>
            </a:r>
            <a:r>
              <a:rPr lang="en-US" b="1" i="1" dirty="0" smtClean="0"/>
              <a:t>1</a:t>
            </a:r>
            <a:r>
              <a:rPr lang="en-US" b="1" i="1" dirty="0"/>
              <a:t>]</a:t>
            </a:r>
          </a:p>
          <a:p>
            <a:pPr marL="2868613" indent="0">
              <a:buFont typeface="Wingdings 3" charset="2"/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i</a:t>
            </a:r>
            <a:r>
              <a:rPr lang="en-US" b="1" i="1" dirty="0" smtClean="0"/>
              <a:t>]</a:t>
            </a:r>
            <a:r>
              <a:rPr lang="hu-HU" b="1" i="1" dirty="0" smtClean="0"/>
              <a:t>        mit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 </a:t>
            </a:r>
            <a:r>
              <a:rPr lang="hu-HU" b="1" i="1" dirty="0" smtClean="0"/>
              <a:t>n          </a:t>
            </a:r>
            <a:r>
              <a:rPr lang="hu-HU" b="1" i="1" dirty="0" err="1" smtClean="0"/>
              <a:t>n</a:t>
            </a:r>
            <a:r>
              <a:rPr lang="hu-HU" b="1" i="1" dirty="0" smtClean="0"/>
              <a:t> + 1</a:t>
            </a:r>
            <a:endParaRPr lang="hu-HU" b="1" i="1" dirty="0"/>
          </a:p>
          <a:p>
            <a:pPr marL="452438" algn="just">
              <a:lnSpc>
                <a:spcPct val="107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  </a:t>
            </a:r>
            <a:r>
              <a:rPr lang="hu-HU" dirty="0" smtClean="0"/>
              <a:t>ha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3846792" y="309811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H="1">
            <a:off x="4645579" y="364465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5307735" y="530528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4960895" y="5862335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4771709" y="612509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1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667406" y="1819843"/>
            <a:ext cx="10746827" cy="482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Beszúrás adott értékű elem után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</a:p>
          <a:p>
            <a:pPr marL="452438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				  </a:t>
            </a:r>
            <a:r>
              <a:rPr lang="en-US" dirty="0" smtClean="0"/>
              <a:t>be </a:t>
            </a:r>
            <a:r>
              <a:rPr lang="hu-HU" b="1" i="1" dirty="0" smtClean="0"/>
              <a:t>mit</a:t>
            </a:r>
          </a:p>
          <a:p>
            <a:pPr marL="452438" indent="0">
              <a:buFont typeface="Wingdings 3" charset="2"/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				  </a:t>
            </a:r>
            <a:r>
              <a:rPr lang="hu-HU" dirty="0"/>
              <a:t>be</a:t>
            </a:r>
            <a:r>
              <a:rPr lang="hu-HU" b="1" i="1" dirty="0" smtClean="0"/>
              <a:t> hova</a:t>
            </a:r>
            <a:endParaRPr lang="hu-HU" b="1" i="1" dirty="0"/>
          </a:p>
          <a:p>
            <a:pPr marL="2868613" indent="0">
              <a:buFont typeface="Wingdings 3" charset="2"/>
              <a:buNone/>
            </a:pPr>
            <a:r>
              <a:rPr lang="hu-HU" b="1" i="1" dirty="0"/>
              <a:t>i        1</a:t>
            </a:r>
          </a:p>
          <a:p>
            <a:pPr marL="2868613" indent="0">
              <a:buNone/>
            </a:pPr>
            <a:r>
              <a:rPr lang="hu-HU" dirty="0"/>
              <a:t>amíg </a:t>
            </a:r>
            <a:r>
              <a:rPr lang="hu-HU" b="1" i="1" dirty="0"/>
              <a:t>i</a:t>
            </a:r>
            <a:r>
              <a:rPr lang="hu-HU" dirty="0"/>
              <a:t> </a:t>
            </a:r>
            <a:r>
              <a:rPr lang="en-US" dirty="0"/>
              <a:t>&lt;= </a:t>
            </a:r>
            <a:r>
              <a:rPr lang="en-US" b="1" i="1" dirty="0"/>
              <a:t>n  </a:t>
            </a:r>
            <a:r>
              <a:rPr lang="hu-HU" b="1" i="1" dirty="0"/>
              <a:t>ÉS t</a:t>
            </a:r>
            <a:r>
              <a:rPr lang="en-US" b="1" i="1" dirty="0"/>
              <a:t>[</a:t>
            </a:r>
            <a:r>
              <a:rPr lang="en-US" b="1" i="1" dirty="0" err="1"/>
              <a:t>i</a:t>
            </a:r>
            <a:r>
              <a:rPr lang="en-US" b="1" i="1" dirty="0"/>
              <a:t>]</a:t>
            </a:r>
            <a:r>
              <a:rPr lang="hu-HU" b="1" i="1" dirty="0"/>
              <a:t> </a:t>
            </a:r>
            <a:r>
              <a:rPr lang="en-US" b="1" i="1" dirty="0"/>
              <a:t>&lt;&gt; </a:t>
            </a:r>
            <a:r>
              <a:rPr lang="hu-HU" b="1" i="1" dirty="0" smtClean="0"/>
              <a:t>hova</a:t>
            </a:r>
            <a:r>
              <a:rPr lang="en-US" b="1" i="1" dirty="0" smtClean="0"/>
              <a:t> </a:t>
            </a:r>
            <a:r>
              <a:rPr lang="en-US" dirty="0"/>
              <a:t>v</a:t>
            </a:r>
            <a:r>
              <a:rPr lang="hu-HU" dirty="0"/>
              <a:t>é</a:t>
            </a:r>
            <a:r>
              <a:rPr lang="en-US" dirty="0" err="1"/>
              <a:t>gez</a:t>
            </a:r>
            <a:r>
              <a:rPr lang="hu-HU" dirty="0"/>
              <a:t>d</a:t>
            </a:r>
          </a:p>
          <a:p>
            <a:pPr marL="2868613" indent="0">
              <a:buNone/>
            </a:pPr>
            <a:r>
              <a:rPr lang="hu-HU" dirty="0"/>
              <a:t>		</a:t>
            </a:r>
            <a:r>
              <a:rPr lang="hu-HU" b="1" i="1" dirty="0"/>
              <a:t>i          </a:t>
            </a:r>
            <a:r>
              <a:rPr lang="hu-HU" b="1" i="1" dirty="0" err="1"/>
              <a:t>i</a:t>
            </a:r>
            <a:r>
              <a:rPr lang="hu-HU" b="1" i="1" dirty="0"/>
              <a:t> + 1</a:t>
            </a:r>
          </a:p>
          <a:p>
            <a:pPr marL="2868613" indent="0">
              <a:buNone/>
            </a:pPr>
            <a:r>
              <a:rPr lang="hu-HU" dirty="0" err="1"/>
              <a:t>amíg_vége</a:t>
            </a:r>
            <a:endParaRPr lang="en-US" dirty="0"/>
          </a:p>
          <a:p>
            <a:pPr marL="2868613" indent="0">
              <a:buFont typeface="Wingdings 3" charset="2"/>
              <a:buNone/>
            </a:pPr>
            <a:r>
              <a:rPr lang="hu-HU" dirty="0"/>
              <a:t>ha</a:t>
            </a:r>
            <a:r>
              <a:rPr lang="en-US" dirty="0"/>
              <a:t> </a:t>
            </a:r>
            <a:r>
              <a:rPr lang="hu-HU" b="1" i="1" dirty="0"/>
              <a:t>i </a:t>
            </a:r>
            <a:r>
              <a:rPr lang="en-US" b="1" i="1" dirty="0"/>
              <a:t> &gt; n </a:t>
            </a:r>
            <a:r>
              <a:rPr lang="en-US" dirty="0" err="1"/>
              <a:t>akkor</a:t>
            </a:r>
            <a:endParaRPr lang="en-US" dirty="0"/>
          </a:p>
          <a:p>
            <a:pPr marL="2868613" indent="0">
              <a:buFont typeface="Wingdings 3" charset="2"/>
              <a:buNone/>
            </a:pPr>
            <a:r>
              <a:rPr lang="en-US" b="1" i="1" dirty="0"/>
              <a:t>	</a:t>
            </a:r>
            <a:r>
              <a:rPr lang="en-US" dirty="0" err="1"/>
              <a:t>ki</a:t>
            </a:r>
            <a:r>
              <a:rPr lang="en-US" b="1" i="1" dirty="0"/>
              <a:t> “</a:t>
            </a:r>
            <a:r>
              <a:rPr lang="en-US" b="1" i="1" dirty="0" err="1"/>
              <a:t>nincs</a:t>
            </a:r>
            <a:r>
              <a:rPr lang="en-US" b="1" i="1" dirty="0"/>
              <a:t> meg”</a:t>
            </a:r>
          </a:p>
          <a:p>
            <a:pPr marL="2868613" indent="0">
              <a:buFont typeface="Wingdings 3" charset="2"/>
              <a:buNone/>
            </a:pPr>
            <a:r>
              <a:rPr lang="hu-HU" dirty="0"/>
              <a:t>különben 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minden </a:t>
            </a:r>
            <a:r>
              <a:rPr lang="hu-HU" b="1" i="1" dirty="0"/>
              <a:t>j</a:t>
            </a:r>
            <a:r>
              <a:rPr lang="en-US" dirty="0" smtClean="0"/>
              <a:t> = </a:t>
            </a:r>
            <a:r>
              <a:rPr lang="hu-HU" b="1" i="1" dirty="0" smtClean="0"/>
              <a:t>n +1, i + 2, -1 </a:t>
            </a:r>
            <a:r>
              <a:rPr lang="en-US" dirty="0" smtClean="0"/>
              <a:t>v</a:t>
            </a:r>
            <a:r>
              <a:rPr lang="hu-HU" dirty="0" err="1" smtClean="0"/>
              <a:t>égezd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en-US" b="1" i="1" dirty="0"/>
              <a:t>t[j]      </a:t>
            </a:r>
            <a:r>
              <a:rPr lang="en-US" b="1" i="1" dirty="0" smtClean="0"/>
              <a:t> t[j</a:t>
            </a:r>
            <a:r>
              <a:rPr lang="hu-HU" b="1" i="1" dirty="0" smtClean="0"/>
              <a:t>-</a:t>
            </a:r>
            <a:r>
              <a:rPr lang="en-US" b="1" i="1" dirty="0" smtClean="0"/>
              <a:t>1</a:t>
            </a:r>
            <a:r>
              <a:rPr lang="en-US" b="1" i="1" dirty="0"/>
              <a:t>]</a:t>
            </a:r>
          </a:p>
          <a:p>
            <a:pPr marL="2868613" indent="0">
              <a:buFont typeface="Wingdings 3" charset="2"/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en-US" b="1" i="1" dirty="0"/>
              <a:t> </a:t>
            </a:r>
            <a:r>
              <a:rPr lang="en-US" b="1" i="1" dirty="0" smtClean="0"/>
              <a:t>t[</a:t>
            </a:r>
            <a:r>
              <a:rPr lang="hu-HU" b="1" i="1" dirty="0" smtClean="0"/>
              <a:t>i +1</a:t>
            </a:r>
            <a:r>
              <a:rPr lang="en-US" b="1" i="1" dirty="0" smtClean="0"/>
              <a:t>]</a:t>
            </a:r>
            <a:r>
              <a:rPr lang="hu-HU" b="1" i="1" dirty="0" smtClean="0"/>
              <a:t>        mit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 </a:t>
            </a:r>
            <a:r>
              <a:rPr lang="hu-HU" b="1" i="1" dirty="0" smtClean="0"/>
              <a:t>n          </a:t>
            </a:r>
            <a:r>
              <a:rPr lang="hu-HU" b="1" i="1" dirty="0" err="1" smtClean="0"/>
              <a:t>n</a:t>
            </a:r>
            <a:r>
              <a:rPr lang="hu-HU" b="1" i="1" dirty="0" smtClean="0"/>
              <a:t> + 1</a:t>
            </a:r>
            <a:endParaRPr lang="hu-HU" b="1" i="1" dirty="0"/>
          </a:p>
          <a:p>
            <a:pPr marL="452438" algn="just">
              <a:lnSpc>
                <a:spcPct val="107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  </a:t>
            </a:r>
            <a:r>
              <a:rPr lang="hu-HU" dirty="0" smtClean="0"/>
              <a:t>ha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3846792" y="3098114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H="1">
            <a:off x="4645579" y="364465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5307735" y="5305287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H="1">
            <a:off x="5391819" y="5862335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4771709" y="6125092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9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III. </a:t>
            </a:r>
            <a:r>
              <a:rPr lang="hu-HU" dirty="0"/>
              <a:t>Műveletek tömbökkel</a:t>
            </a:r>
            <a:br>
              <a:rPr lang="hu-HU" dirty="0"/>
            </a:br>
            <a:r>
              <a:rPr lang="hu-HU" dirty="0" smtClean="0"/>
              <a:t>i. Beszúrás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667406" y="1819843"/>
            <a:ext cx="10746827" cy="4066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hu-HU" b="1" dirty="0" smtClean="0"/>
              <a:t>Beszúrás adott pozícióba</a:t>
            </a:r>
            <a:r>
              <a:rPr lang="hu-HU" dirty="0" smtClean="0"/>
              <a:t>: </a:t>
            </a:r>
            <a:endParaRPr lang="hu-HU" dirty="0"/>
          </a:p>
          <a:p>
            <a:pPr marL="452438" indent="0">
              <a:buFont typeface="Wingdings 3" charset="2"/>
              <a:buNone/>
            </a:pPr>
            <a:r>
              <a:rPr lang="hu-HU" dirty="0" smtClean="0"/>
              <a:t>						  …</a:t>
            </a:r>
          </a:p>
          <a:p>
            <a:pPr marL="452438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				  </a:t>
            </a:r>
            <a:r>
              <a:rPr lang="en-US" dirty="0" smtClean="0"/>
              <a:t>be </a:t>
            </a:r>
            <a:r>
              <a:rPr lang="hu-HU" b="1" i="1" dirty="0" smtClean="0"/>
              <a:t>mit</a:t>
            </a:r>
          </a:p>
          <a:p>
            <a:pPr marL="452438" indent="0">
              <a:buFont typeface="Wingdings 3" charset="2"/>
              <a:buNone/>
            </a:pPr>
            <a:r>
              <a:rPr lang="hu-HU" b="1" i="1" dirty="0"/>
              <a:t>	</a:t>
            </a:r>
            <a:r>
              <a:rPr lang="hu-HU" b="1" i="1" dirty="0" smtClean="0"/>
              <a:t>					  </a:t>
            </a:r>
            <a:r>
              <a:rPr lang="hu-HU" dirty="0"/>
              <a:t>be</a:t>
            </a:r>
            <a:r>
              <a:rPr lang="hu-HU" b="1" i="1" dirty="0" smtClean="0"/>
              <a:t> hely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 smtClean="0"/>
              <a:t>minden </a:t>
            </a:r>
            <a:r>
              <a:rPr lang="hu-HU" b="1" i="1" dirty="0"/>
              <a:t>j</a:t>
            </a:r>
            <a:r>
              <a:rPr lang="en-US" dirty="0" smtClean="0"/>
              <a:t> = </a:t>
            </a:r>
            <a:r>
              <a:rPr lang="hu-HU" b="1" i="1" dirty="0" smtClean="0"/>
              <a:t>n +1, hely + 1, -1 </a:t>
            </a:r>
            <a:r>
              <a:rPr lang="en-US" dirty="0" smtClean="0"/>
              <a:t>v</a:t>
            </a:r>
            <a:r>
              <a:rPr lang="hu-HU" dirty="0" err="1" smtClean="0"/>
              <a:t>égezd</a:t>
            </a:r>
            <a:endParaRPr lang="hu-HU" dirty="0" smtClean="0"/>
          </a:p>
          <a:p>
            <a:pPr marL="2868613" indent="0">
              <a:buFont typeface="Wingdings 3" charset="2"/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en-US" b="1" i="1" dirty="0"/>
              <a:t>t[j]      </a:t>
            </a:r>
            <a:r>
              <a:rPr lang="en-US" b="1" i="1" dirty="0" smtClean="0"/>
              <a:t> t[j</a:t>
            </a:r>
            <a:r>
              <a:rPr lang="hu-HU" b="1" i="1" dirty="0" smtClean="0"/>
              <a:t>-</a:t>
            </a:r>
            <a:r>
              <a:rPr lang="en-US" b="1" i="1" dirty="0" smtClean="0"/>
              <a:t>1]</a:t>
            </a:r>
            <a:r>
              <a:rPr lang="hu-HU" b="1" i="1" dirty="0" smtClean="0"/>
              <a:t> </a:t>
            </a:r>
            <a:endParaRPr lang="en-US" b="1" i="1" dirty="0"/>
          </a:p>
          <a:p>
            <a:pPr marL="2868613" indent="0">
              <a:buFont typeface="Wingdings 3" charset="2"/>
              <a:buNone/>
            </a:pPr>
            <a:r>
              <a:rPr lang="en-US" dirty="0" err="1" smtClean="0"/>
              <a:t>minden</a:t>
            </a:r>
            <a:r>
              <a:rPr lang="en-US" dirty="0" smtClean="0"/>
              <a:t>_</a:t>
            </a:r>
            <a:r>
              <a:rPr lang="hu-HU" dirty="0" smtClean="0"/>
              <a:t>vége</a:t>
            </a:r>
          </a:p>
          <a:p>
            <a:pPr marL="2868613" indent="0">
              <a:buFont typeface="Wingdings 3" charset="2"/>
              <a:buNone/>
            </a:pPr>
            <a:r>
              <a:rPr lang="en-US" b="1" i="1" dirty="0" smtClean="0"/>
              <a:t>t[</a:t>
            </a:r>
            <a:r>
              <a:rPr lang="hu-HU" b="1" i="1" dirty="0" smtClean="0"/>
              <a:t>hely</a:t>
            </a:r>
            <a:r>
              <a:rPr lang="en-US" b="1" i="1" dirty="0" smtClean="0"/>
              <a:t>]</a:t>
            </a:r>
            <a:r>
              <a:rPr lang="hu-HU" b="1" i="1" dirty="0" smtClean="0"/>
              <a:t>        mit</a:t>
            </a:r>
            <a:endParaRPr lang="hu-HU" dirty="0"/>
          </a:p>
          <a:p>
            <a:pPr marL="2868613" indent="0">
              <a:buFont typeface="Wingdings 3" charset="2"/>
              <a:buNone/>
            </a:pPr>
            <a:r>
              <a:rPr lang="hu-HU" b="1" i="1" dirty="0" smtClean="0"/>
              <a:t>n          </a:t>
            </a:r>
            <a:r>
              <a:rPr lang="hu-HU" b="1" i="1" dirty="0" err="1" smtClean="0"/>
              <a:t>n</a:t>
            </a:r>
            <a:r>
              <a:rPr lang="hu-HU" b="1" i="1" dirty="0" smtClean="0"/>
              <a:t> + 1</a:t>
            </a:r>
            <a:endParaRPr lang="en-US" b="1" i="1" dirty="0" smtClean="0"/>
          </a:p>
          <a:p>
            <a:pPr marL="2868613" indent="0">
              <a:buFont typeface="Wingdings 3" charset="2"/>
              <a:buNone/>
            </a:pPr>
            <a:endParaRPr lang="en-US" b="1" i="1" dirty="0"/>
          </a:p>
          <a:p>
            <a:pPr>
              <a:buFont typeface="Wingdings 3" charset="2"/>
              <a:buNone/>
            </a:pPr>
            <a:r>
              <a:rPr lang="en-US" b="1" dirty="0" err="1"/>
              <a:t>Megjegyz</a:t>
            </a:r>
            <a:r>
              <a:rPr lang="hu-HU" b="1" dirty="0"/>
              <a:t>és:</a:t>
            </a:r>
          </a:p>
          <a:p>
            <a:pPr>
              <a:spcBef>
                <a:spcPts val="600"/>
              </a:spcBef>
              <a:buFont typeface="Wingdings 3" charset="2"/>
              <a:buNone/>
            </a:pPr>
            <a:r>
              <a:rPr lang="hu-HU" b="1" i="1" dirty="0"/>
              <a:t>	</a:t>
            </a:r>
            <a:r>
              <a:rPr lang="hu-HU" dirty="0" smtClean="0"/>
              <a:t>Ebben az esetben már nem kell megkeresnünk a beszúrás helyét, mert az adott!</a:t>
            </a:r>
          </a:p>
          <a:p>
            <a:pPr>
              <a:buFont typeface="Wingdings 3" charset="2"/>
              <a:buNone/>
            </a:pPr>
            <a:endParaRPr lang="hu-HU" dirty="0"/>
          </a:p>
          <a:p>
            <a:pPr marL="452438" algn="just">
              <a:lnSpc>
                <a:spcPct val="107000"/>
              </a:lnSpc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</a:t>
            </a:r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5307735" y="3392403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H="1">
            <a:off x="4487941" y="392843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3909861" y="4212211"/>
            <a:ext cx="3783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2989</TotalTime>
  <Words>2822</Words>
  <Application>Microsoft Office PowerPoint</Application>
  <PresentationFormat>Widescreen</PresentationFormat>
  <Paragraphs>1612</Paragraphs>
  <Slides>118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118</vt:i4>
      </vt:variant>
    </vt:vector>
  </HeadingPairs>
  <TitlesOfParts>
    <vt:vector size="126" baseType="lpstr">
      <vt:lpstr>Arial</vt:lpstr>
      <vt:lpstr>Calibri</vt:lpstr>
      <vt:lpstr>Courier</vt:lpstr>
      <vt:lpstr>CourierNew,Bold</vt:lpstr>
      <vt:lpstr>Times New Roman</vt:lpstr>
      <vt:lpstr>Trebuchet MS</vt:lpstr>
      <vt:lpstr>Wingdings 3</vt:lpstr>
      <vt:lpstr>Fazetta</vt:lpstr>
      <vt:lpstr>Egydimenziós tömbök</vt:lpstr>
      <vt:lpstr>Mit tanultunk a múlt órán?</vt:lpstr>
      <vt:lpstr>Mit fogunk tanulni a mai órán?</vt:lpstr>
      <vt:lpstr>III. Műveletek tömbökkel e. Ellenőrzés</vt:lpstr>
      <vt:lpstr>III. Műveletek tömbökkel e. Ellenőrzés</vt:lpstr>
      <vt:lpstr>III. Műveletek tömbökkel e. Ellenőrzés</vt:lpstr>
      <vt:lpstr>III. Műveletek tömbökkel e. Ellenőrzés</vt:lpstr>
      <vt:lpstr>III. Műveletek tömbökkel e. Ellenőrzés</vt:lpstr>
      <vt:lpstr>III. Műveletek tömbökkel e. Ellenőrzés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e. Ellenőrzés - mintafeladat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   - mintafeladat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</vt:lpstr>
      <vt:lpstr>III. Műveletek tömbökkel f. Legnagyobb/legkisebb elem megkeresése</vt:lpstr>
      <vt:lpstr>III. Műveletek tömbökkel g. Válogatás</vt:lpstr>
      <vt:lpstr>III. Műveletek tömbökkel g. Válogatás</vt:lpstr>
      <vt:lpstr>III. Műveletek tömbökkel g. Válogatás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g. Válogatás – mintafeladat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</vt:lpstr>
      <vt:lpstr>III. Műveletek tömbökkel h. Törlés - mintafeladat</vt:lpstr>
      <vt:lpstr>III. Műveletek tömbökkel h. Törlés –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h. Törlés - mintafeladat</vt:lpstr>
      <vt:lpstr>III. Műveletek tömbökkel i. Beszúrás</vt:lpstr>
      <vt:lpstr>III. Műveletek tömbökkel i. Beszúrás</vt:lpstr>
      <vt:lpstr>III. Műveletek tömbökkel i. Beszúrás</vt:lpstr>
      <vt:lpstr>III. Műveletek tömbökkel i. Beszúrás</vt:lpstr>
      <vt:lpstr>III. Műveletek tömbökkel i. Beszúrás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III. Műveletek tömbökkel i. Beszúrás - mintafeladat</vt:lpstr>
      <vt:lpstr>Javasolt feladatok</vt:lpstr>
      <vt:lpstr>Könyvészet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Egydimenziós tömbök</dc:title>
  <dc:creator>Kati</dc:creator>
  <cp:lastModifiedBy>Windows User</cp:lastModifiedBy>
  <cp:revision>332</cp:revision>
  <dcterms:created xsi:type="dcterms:W3CDTF">2020-03-22T12:17:57Z</dcterms:created>
  <dcterms:modified xsi:type="dcterms:W3CDTF">2020-04-01T17:49:40Z</dcterms:modified>
</cp:coreProperties>
</file>