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86" r:id="rId4"/>
    <p:sldId id="278" r:id="rId5"/>
    <p:sldId id="360" r:id="rId6"/>
    <p:sldId id="381" r:id="rId7"/>
    <p:sldId id="281" r:id="rId8"/>
    <p:sldId id="356" r:id="rId9"/>
    <p:sldId id="355" r:id="rId10"/>
    <p:sldId id="357" r:id="rId11"/>
    <p:sldId id="358" r:id="rId12"/>
    <p:sldId id="359" r:id="rId13"/>
    <p:sldId id="285" r:id="rId14"/>
    <p:sldId id="258" r:id="rId15"/>
    <p:sldId id="361" r:id="rId16"/>
    <p:sldId id="259" r:id="rId17"/>
    <p:sldId id="260" r:id="rId18"/>
    <p:sldId id="262" r:id="rId19"/>
    <p:sldId id="293" r:id="rId20"/>
    <p:sldId id="294" r:id="rId21"/>
    <p:sldId id="295" r:id="rId22"/>
    <p:sldId id="382" r:id="rId23"/>
    <p:sldId id="296" r:id="rId24"/>
    <p:sldId id="263" r:id="rId25"/>
    <p:sldId id="292" r:id="rId26"/>
    <p:sldId id="297" r:id="rId27"/>
    <p:sldId id="298" r:id="rId28"/>
    <p:sldId id="299" r:id="rId29"/>
    <p:sldId id="301" r:id="rId30"/>
    <p:sldId id="302" r:id="rId31"/>
    <p:sldId id="303" r:id="rId32"/>
    <p:sldId id="304" r:id="rId33"/>
    <p:sldId id="305" r:id="rId34"/>
    <p:sldId id="383" r:id="rId35"/>
    <p:sldId id="265" r:id="rId36"/>
    <p:sldId id="362" r:id="rId37"/>
    <p:sldId id="266" r:id="rId38"/>
    <p:sldId id="267" r:id="rId39"/>
    <p:sldId id="306" r:id="rId40"/>
    <p:sldId id="308" r:id="rId41"/>
    <p:sldId id="313" r:id="rId42"/>
    <p:sldId id="312" r:id="rId43"/>
    <p:sldId id="311" r:id="rId44"/>
    <p:sldId id="384" r:id="rId45"/>
    <p:sldId id="269" r:id="rId46"/>
    <p:sldId id="321" r:id="rId47"/>
    <p:sldId id="322" r:id="rId48"/>
    <p:sldId id="323" r:id="rId49"/>
    <p:sldId id="324" r:id="rId50"/>
    <p:sldId id="325" r:id="rId51"/>
    <p:sldId id="385" r:id="rId52"/>
    <p:sldId id="268" r:id="rId53"/>
    <p:sldId id="363" r:id="rId54"/>
    <p:sldId id="271" r:id="rId55"/>
    <p:sldId id="270" r:id="rId56"/>
    <p:sldId id="326" r:id="rId57"/>
    <p:sldId id="327" r:id="rId58"/>
    <p:sldId id="328" r:id="rId59"/>
    <p:sldId id="329" r:id="rId60"/>
    <p:sldId id="386" r:id="rId61"/>
    <p:sldId id="275" r:id="rId62"/>
    <p:sldId id="330" r:id="rId63"/>
    <p:sldId id="331" r:id="rId64"/>
    <p:sldId id="332" r:id="rId65"/>
    <p:sldId id="333" r:id="rId66"/>
    <p:sldId id="387" r:id="rId67"/>
    <p:sldId id="334" r:id="rId68"/>
    <p:sldId id="276" r:id="rId69"/>
    <p:sldId id="335" r:id="rId70"/>
    <p:sldId id="336" r:id="rId71"/>
    <p:sldId id="337" r:id="rId72"/>
    <p:sldId id="338" r:id="rId73"/>
    <p:sldId id="339" r:id="rId74"/>
    <p:sldId id="388" r:id="rId75"/>
    <p:sldId id="277" r:id="rId76"/>
    <p:sldId id="364" r:id="rId77"/>
    <p:sldId id="289" r:id="rId78"/>
    <p:sldId id="288" r:id="rId79"/>
    <p:sldId id="340" r:id="rId80"/>
    <p:sldId id="341" r:id="rId81"/>
    <p:sldId id="342" r:id="rId82"/>
    <p:sldId id="389" r:id="rId83"/>
    <p:sldId id="290" r:id="rId84"/>
    <p:sldId id="353" r:id="rId85"/>
    <p:sldId id="352" r:id="rId86"/>
    <p:sldId id="343" r:id="rId87"/>
    <p:sldId id="344" r:id="rId88"/>
    <p:sldId id="345" r:id="rId89"/>
    <p:sldId id="346" r:id="rId90"/>
    <p:sldId id="390" r:id="rId91"/>
    <p:sldId id="291" r:id="rId92"/>
    <p:sldId id="354" r:id="rId93"/>
    <p:sldId id="348" r:id="rId94"/>
    <p:sldId id="349" r:id="rId95"/>
    <p:sldId id="350" r:id="rId96"/>
    <p:sldId id="351" r:id="rId97"/>
    <p:sldId id="391" r:id="rId98"/>
    <p:sldId id="368" r:id="rId99"/>
    <p:sldId id="370" r:id="rId100"/>
    <p:sldId id="369" r:id="rId101"/>
    <p:sldId id="371" r:id="rId102"/>
    <p:sldId id="372" r:id="rId103"/>
    <p:sldId id="373" r:id="rId104"/>
    <p:sldId id="374" r:id="rId105"/>
    <p:sldId id="375" r:id="rId106"/>
    <p:sldId id="376" r:id="rId107"/>
    <p:sldId id="377" r:id="rId108"/>
    <p:sldId id="378" r:id="rId109"/>
    <p:sldId id="379" r:id="rId110"/>
    <p:sldId id="380" r:id="rId111"/>
    <p:sldId id="392" r:id="rId112"/>
    <p:sldId id="365" r:id="rId113"/>
    <p:sldId id="366" r:id="rId114"/>
    <p:sldId id="394" r:id="rId1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0" autoAdjust="0"/>
    <p:restoredTop sz="95455" autoAdjust="0"/>
  </p:normalViewPr>
  <p:slideViewPr>
    <p:cSldViewPr snapToGrid="0">
      <p:cViewPr varScale="1">
        <p:scale>
          <a:sx n="83" d="100"/>
          <a:sy n="83" d="100"/>
        </p:scale>
        <p:origin x="34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1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14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79693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655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8449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641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66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6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7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5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5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2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1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2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info.ro/probleme/45/verifprim" TargetMode="External"/><Relationship Id="rId2" Type="http://schemas.openxmlformats.org/officeDocument/2006/relationships/hyperlink" Target="https://www.pbinfo.ro/probleme/10/suma-cifrel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binfo.ro/probleme/1319/descompunere-factori" TargetMode="External"/><Relationship Id="rId4" Type="http://schemas.openxmlformats.org/officeDocument/2006/relationships/hyperlink" Target="https://www.pbinfo.ro/probleme/58/cmmdc" TargetMode="Externa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</a:t>
            </a:r>
            <a:r>
              <a:rPr lang="hu-HU" sz="4800" dirty="0" smtClean="0"/>
              <a:t>goritmusok </a:t>
            </a:r>
            <a:r>
              <a:rPr lang="hu-HU" sz="4800" dirty="0"/>
              <a:t>hatékonysága és </a:t>
            </a:r>
            <a:r>
              <a:rPr lang="hu-HU" sz="4800" dirty="0" smtClean="0"/>
              <a:t>oszthatóság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61719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hu-HU" dirty="0"/>
              <a:t>– </a:t>
            </a:r>
            <a:r>
              <a:rPr lang="en-US" dirty="0" err="1"/>
              <a:t>Pszeudok</a:t>
            </a:r>
            <a:r>
              <a:rPr lang="hu-HU" dirty="0"/>
              <a:t>ód –</a:t>
            </a:r>
          </a:p>
          <a:p>
            <a:r>
              <a:rPr lang="hu-HU" dirty="0"/>
              <a:t>12. osztály – érettségi felkészítő – Informatika</a:t>
            </a:r>
          </a:p>
          <a:p>
            <a:r>
              <a:rPr lang="hu-HU" dirty="0" smtClean="0"/>
              <a:t>szerző: </a:t>
            </a:r>
            <a:r>
              <a:rPr lang="hu-HU" dirty="0"/>
              <a:t>Szabó </a:t>
            </a:r>
            <a:r>
              <a:rPr lang="hu-HU" dirty="0" smtClean="0"/>
              <a:t>Zoltán </a:t>
            </a:r>
            <a:r>
              <a:rPr lang="hu-HU" dirty="0"/>
              <a:t>– informatika tanár</a:t>
            </a:r>
          </a:p>
        </p:txBody>
      </p:sp>
    </p:spTree>
    <p:extLst>
      <p:ext uri="{BB962C8B-B14F-4D97-AF65-F5344CB8AC3E}">
        <p14:creationId xmlns:p14="http://schemas.microsoft.com/office/powerpoint/2010/main" val="23503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en-US" dirty="0"/>
              <a:t>.</a:t>
            </a:r>
            <a:r>
              <a:rPr lang="hu-HU" dirty="0"/>
              <a:t> Algoritmusok hatékonysága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90101"/>
              </p:ext>
            </p:extLst>
          </p:nvPr>
        </p:nvGraphicFramePr>
        <p:xfrm>
          <a:off x="783144" y="2760560"/>
          <a:ext cx="8490858" cy="1828800"/>
        </p:xfrm>
        <a:graphic>
          <a:graphicData uri="http://schemas.openxmlformats.org/drawingml/2006/table">
            <a:tbl>
              <a:tblPr firstRow="1" bandRow="1"/>
              <a:tblGrid>
                <a:gridCol w="489858">
                  <a:extLst>
                    <a:ext uri="{9D8B030D-6E8A-4147-A177-3AD203B41FA5}">
                      <a16:colId xmlns:a16="http://schemas.microsoft.com/office/drawing/2014/main" val="2202981510"/>
                    </a:ext>
                  </a:extLst>
                </a:gridCol>
                <a:gridCol w="3178628">
                  <a:extLst>
                    <a:ext uri="{9D8B030D-6E8A-4147-A177-3AD203B41FA5}">
                      <a16:colId xmlns:a16="http://schemas.microsoft.com/office/drawing/2014/main" val="272840757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3859384638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005873936"/>
                    </a:ext>
                  </a:extLst>
                </a:gridCol>
              </a:tblGrid>
              <a:tr h="34057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programrészlet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bonyolultság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magyarázat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31726"/>
                  </a:ext>
                </a:extLst>
              </a:tr>
              <a:tr h="1362313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 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i←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,n 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végezd</a:t>
                      </a:r>
                    </a:p>
                    <a:p>
                      <a:pPr marL="0" indent="45720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</a:t>
                      </a:r>
                      <a:r>
                        <a:rPr lang="hu-H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800" b="1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←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,n 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végezd</a:t>
                      </a:r>
                    </a:p>
                    <a:p>
                      <a:pPr marL="0" indent="457200">
                        <a:spcBef>
                          <a:spcPts val="0"/>
                        </a:spcBef>
                        <a:buNone/>
                      </a:pP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i*j</a:t>
                      </a:r>
                    </a:p>
                    <a:p>
                      <a:pPr marL="0" indent="45720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minden_vége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minden_vége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O(n</a:t>
                      </a:r>
                      <a:r>
                        <a:rPr lang="hu-HU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hu-H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en-US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 két egymásba ágyazott </a:t>
                      </a:r>
                      <a:r>
                        <a:rPr lang="hu-HU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minden ciklus </a:t>
                      </a:r>
                      <a:r>
                        <a:rPr lang="hu-H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összesen n*n kiiratást fog elvégezni </a:t>
                      </a:r>
                      <a:endParaRPr lang="en-US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39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4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4059"/>
            <a:ext cx="9851518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Megoldás: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Észrevesszük, hogy szükségünk van 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szám prímosztóira.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 következőképpen járunk el: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M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egkeressük az első prímosztót,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-et.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d1=n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akkor a szám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ellenkező esetben leellenőrizzük,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d1*d1=n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akkor a szám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PRIMNEGYZET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ellenkező esetben megkeressük az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természetes szám első prímosztóját,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-t.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d1*d2=n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akkor a szám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MAJDNEMPRIM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ellenkező esetben a szám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</a:t>
            </a:r>
            <a:r>
              <a:rPr lang="en-US" dirty="0" smtClean="0"/>
              <a:t>I</a:t>
            </a:r>
            <a:r>
              <a:rPr lang="hu-HU" dirty="0" smtClean="0"/>
              <a:t>. </a:t>
            </a:r>
            <a:r>
              <a:rPr lang="en-US" dirty="0" err="1" smtClean="0"/>
              <a:t>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</a:t>
            </a:r>
            <a:endParaRPr lang="hu-HU" sz="17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&gt;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ki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NEGYZET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                           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első prímosztó elvileg 2-től indulhat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&gt;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ki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NEGYZET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d1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 0 végezd          //    ismételten keresünk, amíg 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osztó nem lesz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-nek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&gt;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ki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NEGYZET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     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                 //    rátérünk a következő potenciális osztóra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* d1 &gt; 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akkor       //    ha túlléptük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négyzetgyökét,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d1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rövidítünk, hiszen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prím, és csak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                         //    önmagával osztható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ki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NEGYZET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     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d1 &gt;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d1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= 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akkor                                     // ha a legkisebb prímosztó maga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”PRIM”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//  akkor prímszám</a:t>
            </a:r>
            <a:endParaRPr lang="en-U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* d1 = 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akkor                        //   ha pedig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d1*d1=n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 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NEGYZET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//  prímnégyzet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             //  maradt két esetünk, a majdnemprím és az összetett szám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amíg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végezd     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d1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”MAJDNEMPRIM”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”OSSZETETT”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//   a következő prímosztó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-nél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kisebb</a:t>
            </a:r>
            <a:endParaRPr lang="hu-HU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amíg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végezd       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d1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”MAJDNEMPRIM”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”OSSZETETT”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6046"/>
            <a:ext cx="9783837" cy="450146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 0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végezd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ismételten keressük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egy prím</a:t>
            </a:r>
            <a:r>
              <a:rPr lang="en-US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                 //   egyenként próbálgatjuk őket </a:t>
            </a:r>
            <a:endParaRPr lang="hu-HU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akkor   // de ha túllépte az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négyzetgyökét </a:t>
            </a:r>
            <a:endParaRPr lang="hu-HU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d1 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akkor rövídítünk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hu-HU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”MAJDNEMPRIM”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”OSSZETETT”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6046"/>
            <a:ext cx="9783837" cy="450146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amíg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)) akkor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d1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         // 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értékének függvényében, ha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d1 * d2 = 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ki ”MAJDNEMPRIM”    //        akkor a szám majdnemprím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különben                              //    ellemkező esetben pedig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ki ”OSSZETETT”          //         a szám összetett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en-US" dirty="0"/>
              <a:t>.</a:t>
            </a:r>
            <a:r>
              <a:rPr lang="hu-HU" dirty="0"/>
              <a:t> Algoritmusok hatékonysága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21195"/>
              </p:ext>
            </p:extLst>
          </p:nvPr>
        </p:nvGraphicFramePr>
        <p:xfrm>
          <a:off x="730239" y="2869418"/>
          <a:ext cx="8490858" cy="1921007"/>
        </p:xfrm>
        <a:graphic>
          <a:graphicData uri="http://schemas.openxmlformats.org/drawingml/2006/table">
            <a:tbl>
              <a:tblPr firstRow="1" bandRow="1"/>
              <a:tblGrid>
                <a:gridCol w="489858">
                  <a:extLst>
                    <a:ext uri="{9D8B030D-6E8A-4147-A177-3AD203B41FA5}">
                      <a16:colId xmlns:a16="http://schemas.microsoft.com/office/drawing/2014/main" val="2202981510"/>
                    </a:ext>
                  </a:extLst>
                </a:gridCol>
                <a:gridCol w="3178628">
                  <a:extLst>
                    <a:ext uri="{9D8B030D-6E8A-4147-A177-3AD203B41FA5}">
                      <a16:colId xmlns:a16="http://schemas.microsoft.com/office/drawing/2014/main" val="272840757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3859384638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005873936"/>
                    </a:ext>
                  </a:extLst>
                </a:gridCol>
              </a:tblGrid>
              <a:tr h="34057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programrészlet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bonyolultság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magyarázat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31726"/>
                  </a:ext>
                </a:extLst>
              </a:tr>
              <a:tr h="1555247">
                <a:tc>
                  <a:txBody>
                    <a:bodyPr/>
                    <a:lstStyle/>
                    <a:p>
                      <a:pPr marL="0" indent="0" algn="ctr"/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hu-HU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←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indent="0"/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amíg (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&gt;0) végezd</a:t>
                      </a:r>
                    </a:p>
                    <a:p>
                      <a:pPr marL="0" indent="0"/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← n 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2</a:t>
                      </a:r>
                    </a:p>
                    <a:p>
                      <a:pPr marL="0" indent="0"/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k ← k 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</a:t>
                      </a:r>
                    </a:p>
                    <a:p>
                      <a:pPr marL="0" indent="0"/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amíg_vége</a:t>
                      </a:r>
                      <a:endParaRPr lang="hu-HU" sz="18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O(log n)</a:t>
                      </a:r>
                      <a:endParaRPr lang="en-US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 ismételt osztás logaritmikus bonyolultságot eredményez</a:t>
                      </a:r>
                      <a:endParaRPr lang="en-US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10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41294"/>
            <a:ext cx="9783837" cy="485502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amíg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)) akkor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d1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”MAJDNEMPRIM”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”OSSZETETT”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         //   a programnak is vége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82486"/>
            <a:ext cx="9783837" cy="4855027"/>
          </a:xfrm>
        </p:spPr>
        <p:txBody>
          <a:bodyPr>
            <a:normAutofit/>
          </a:bodyPr>
          <a:lstStyle/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amíg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n/d1) % d2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 0 végezd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d2 * d2 &gt;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n/d1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)) akkor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d2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d1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d1 * d2 =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”MAJDNEMPRIM”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”OSSZETETT”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általában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és legrosszab esetben a bonyolultság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sqrt(n)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), akkor amikor 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VI. 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Javasolt feladatok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3200" dirty="0"/>
          </a:p>
          <a:p>
            <a:pPr marL="0" indent="0" algn="ctr">
              <a:buNone/>
            </a:pPr>
            <a:r>
              <a:rPr lang="hu-HU" sz="3200" dirty="0" smtClean="0"/>
              <a:t>Tanulmányozzátok </a:t>
            </a:r>
            <a:r>
              <a:rPr lang="hu-HU" sz="3200" dirty="0"/>
              <a:t>az utóbbi évben adott érettségi tételek pszeudokód algoritmusait!</a:t>
            </a:r>
          </a:p>
          <a:p>
            <a:pPr marL="0" indent="0" algn="ctr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031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Könyvészet (webográfia)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hu-HU" sz="2400" dirty="0" smtClean="0"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www.pbinfo.ro/probleme/45/verifprim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www.pbinfo.ro/probleme/58/cmmdc</a:t>
            </a:r>
            <a:endParaRPr lang="hu-H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5"/>
              </a:rPr>
              <a:t>https://www.pbinfo.ro/probleme/1319/descompunere-factori</a:t>
            </a:r>
            <a:endParaRPr lang="hu-HU" sz="24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5414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416" y="2507430"/>
            <a:ext cx="10474143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Köszönöm a figyelmet!</a:t>
            </a:r>
          </a:p>
          <a:p>
            <a:pPr marL="0" indent="0" algn="ctr">
              <a:buNone/>
            </a:pPr>
            <a:endParaRPr lang="hu-H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Sok </a:t>
            </a:r>
            <a:r>
              <a:rPr lang="hu-HU" sz="3200" b="1" dirty="0">
                <a:solidFill>
                  <a:schemeClr val="accent2">
                    <a:lumMod val="75000"/>
                  </a:schemeClr>
                </a:solidFill>
              </a:rPr>
              <a:t>sikert </a:t>
            </a: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kívánok a munkacsoportunk nevében!</a:t>
            </a:r>
          </a:p>
          <a:p>
            <a:pPr marL="0" indent="0" algn="ctr">
              <a:buNone/>
            </a:pPr>
            <a:endParaRPr lang="hu-H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A munkacsoport tagjai: </a:t>
            </a:r>
          </a:p>
          <a:p>
            <a:pPr marL="987425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Balázs-Oldal Katalin, Fejér Magdolna, 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Ignát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Judit-Anna, Jakab Irma-Tünde – Bolyai Farkas Elméleti Líceum, Marosvásárhely</a:t>
            </a:r>
          </a:p>
          <a:p>
            <a:pPr marL="987425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Szabó Zoltán – Maros megyei Tanfelügyelőség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en-US" dirty="0"/>
              <a:t>.</a:t>
            </a:r>
            <a:r>
              <a:rPr lang="hu-HU" dirty="0"/>
              <a:t> Algoritmusok hatékonysága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08436"/>
              </p:ext>
            </p:extLst>
          </p:nvPr>
        </p:nvGraphicFramePr>
        <p:xfrm>
          <a:off x="819377" y="1779588"/>
          <a:ext cx="8596311" cy="4124960"/>
        </p:xfrm>
        <a:graphic>
          <a:graphicData uri="http://schemas.openxmlformats.org/drawingml/2006/table">
            <a:tbl>
              <a:tblPr firstRow="1" bandRow="1"/>
              <a:tblGrid>
                <a:gridCol w="1281566">
                  <a:extLst>
                    <a:ext uri="{9D8B030D-6E8A-4147-A177-3AD203B41FA5}">
                      <a16:colId xmlns:a16="http://schemas.microsoft.com/office/drawing/2014/main" val="4024642752"/>
                    </a:ext>
                  </a:extLst>
                </a:gridCol>
                <a:gridCol w="2928257">
                  <a:extLst>
                    <a:ext uri="{9D8B030D-6E8A-4147-A177-3AD203B41FA5}">
                      <a16:colId xmlns:a16="http://schemas.microsoft.com/office/drawing/2014/main" val="2152371227"/>
                    </a:ext>
                  </a:extLst>
                </a:gridCol>
                <a:gridCol w="4386488">
                  <a:extLst>
                    <a:ext uri="{9D8B030D-6E8A-4147-A177-3AD203B41FA5}">
                      <a16:colId xmlns:a16="http://schemas.microsoft.com/office/drawing/2014/main" val="3542390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Jelölés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Megnevezés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</a:t>
                      </a:r>
                      <a:r>
                        <a:rPr lang="hu-HU" baseline="0" dirty="0" smtClean="0"/>
                        <a:t> jut róla eszünkbe?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79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Konstans</a:t>
                      </a:r>
                      <a:r>
                        <a:rPr lang="hu-HU" baseline="0" dirty="0" smtClean="0"/>
                        <a:t> bonyolultság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hatékonyság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nem</a:t>
                      </a:r>
                      <a:r>
                        <a:rPr lang="en-US" dirty="0" smtClean="0"/>
                        <a:t> f</a:t>
                      </a:r>
                      <a:r>
                        <a:rPr lang="hu-HU" dirty="0" smtClean="0"/>
                        <a:t>ü</a:t>
                      </a:r>
                      <a:r>
                        <a:rPr lang="en-US" dirty="0" smtClean="0"/>
                        <a:t>gg</a:t>
                      </a:r>
                      <a:r>
                        <a:rPr lang="hu-HU" dirty="0" smtClean="0"/>
                        <a:t> az </a:t>
                      </a:r>
                      <a:r>
                        <a:rPr lang="hu-HU" b="1" i="1" dirty="0" smtClean="0"/>
                        <a:t>n</a:t>
                      </a:r>
                      <a:r>
                        <a:rPr lang="hu-HU" baseline="0" dirty="0" smtClean="0"/>
                        <a:t> értékétől</a:t>
                      </a:r>
                    </a:p>
                    <a:p>
                      <a:r>
                        <a:rPr lang="hu-HU" baseline="0" dirty="0" smtClean="0"/>
                        <a:t>mindig ugyanaz a futási idő</a:t>
                      </a:r>
                    </a:p>
                    <a:p>
                      <a:r>
                        <a:rPr lang="hu-HU" baseline="0" dirty="0" smtClean="0"/>
                        <a:t>képletek használata</a:t>
                      </a:r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29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O(log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Logaritmikus bonyolultság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Nagyon</a:t>
                      </a:r>
                      <a:r>
                        <a:rPr lang="hu-HU" baseline="0" dirty="0" smtClean="0"/>
                        <a:t> gyors futási időt eredményez</a:t>
                      </a:r>
                    </a:p>
                    <a:p>
                      <a:r>
                        <a:rPr lang="hu-HU" baseline="0" dirty="0" smtClean="0"/>
                        <a:t>szám ismételt osztása </a:t>
                      </a:r>
                    </a:p>
                    <a:p>
                      <a:r>
                        <a:rPr lang="hu-HU" baseline="0" dirty="0" smtClean="0"/>
                        <a:t>bináris keresés</a:t>
                      </a:r>
                    </a:p>
                    <a:p>
                      <a:r>
                        <a:rPr lang="hu-HU" baseline="0" dirty="0" smtClean="0"/>
                        <a:t>törzstényezőre bontás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74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O(sqrt(n))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Gyökös bonyolultság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prímszám algoritmus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25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Lineáris bonyolultság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algoritmus</a:t>
                      </a:r>
                      <a:r>
                        <a:rPr lang="hu-HU" baseline="0" dirty="0" smtClean="0"/>
                        <a:t> futási ideje egyenesen arányos az n értékével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658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O(n</a:t>
                      </a:r>
                      <a:r>
                        <a:rPr lang="hu-HU" baseline="30000" dirty="0" smtClean="0"/>
                        <a:t>2</a:t>
                      </a:r>
                      <a:r>
                        <a:rPr lang="hu-HU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Négyzetes bonyolultság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futási idő négy</a:t>
                      </a:r>
                      <a:r>
                        <a:rPr lang="en-US" dirty="0" smtClean="0"/>
                        <a:t>z</a:t>
                      </a:r>
                      <a:r>
                        <a:rPr lang="hu-HU" dirty="0" smtClean="0"/>
                        <a:t>etesen arányos</a:t>
                      </a:r>
                      <a:r>
                        <a:rPr lang="hu-HU" baseline="0" dirty="0" smtClean="0"/>
                        <a:t> az </a:t>
                      </a:r>
                      <a:r>
                        <a:rPr lang="hu-HU" b="1" i="1" baseline="0" dirty="0" smtClean="0"/>
                        <a:t>n</a:t>
                      </a:r>
                      <a:r>
                        <a:rPr lang="hu-HU" baseline="0" dirty="0" smtClean="0"/>
                        <a:t> értékével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4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0943"/>
            <a:ext cx="8596668" cy="45383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rendezzük a bonyolultságokat a futási idő szerint, akkor a következő sorrend alakul ki: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O(1) &lt; O(log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&lt; O(sqrt(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)) &lt; O (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&lt; O(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log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&lt; O(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 &lt; O (a</a:t>
            </a:r>
            <a:r>
              <a:rPr lang="hu-HU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Egy program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annál hatékonyabb, minél kisebb a bonyolultsága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026"/>
            <a:ext cx="8596668" cy="495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Adott két nullától különböző </a:t>
            </a:r>
            <a:r>
              <a:rPr lang="hu-HU" b="1" i="1" dirty="0" smtClean="0"/>
              <a:t>a</a:t>
            </a:r>
            <a:r>
              <a:rPr lang="hu-HU" i="1" dirty="0" smtClean="0"/>
              <a:t> </a:t>
            </a:r>
            <a:r>
              <a:rPr lang="hu-HU" dirty="0" smtClean="0"/>
              <a:t>és </a:t>
            </a:r>
            <a:r>
              <a:rPr lang="hu-HU" b="1" i="1" dirty="0" smtClean="0"/>
              <a:t>b</a:t>
            </a:r>
            <a:r>
              <a:rPr lang="hu-HU" i="1" dirty="0" smtClean="0"/>
              <a:t> </a:t>
            </a:r>
            <a:r>
              <a:rPr lang="hu-HU" dirty="0" smtClean="0"/>
              <a:t>természetes szám.</a:t>
            </a:r>
          </a:p>
          <a:p>
            <a:pPr marL="0" indent="0">
              <a:buNone/>
            </a:pPr>
            <a:r>
              <a:rPr lang="hu-HU" dirty="0" smtClean="0"/>
              <a:t>Azt mondjuk, hogy </a:t>
            </a:r>
            <a:r>
              <a:rPr lang="hu-HU" b="1" i="1" dirty="0" smtClean="0">
                <a:solidFill>
                  <a:srgbClr val="002060"/>
                </a:solidFill>
              </a:rPr>
              <a:t>a</a:t>
            </a:r>
            <a:r>
              <a:rPr lang="hu-HU" b="1" dirty="0" smtClean="0">
                <a:solidFill>
                  <a:srgbClr val="002060"/>
                </a:solidFill>
              </a:rPr>
              <a:t> osztható </a:t>
            </a:r>
            <a:r>
              <a:rPr lang="hu-HU" b="1" i="1" dirty="0" smtClean="0">
                <a:solidFill>
                  <a:srgbClr val="002060"/>
                </a:solidFill>
              </a:rPr>
              <a:t>b</a:t>
            </a:r>
            <a:r>
              <a:rPr lang="hu-HU" b="1" dirty="0" smtClean="0">
                <a:solidFill>
                  <a:srgbClr val="002060"/>
                </a:solidFill>
              </a:rPr>
              <a:t>-vel</a:t>
            </a:r>
            <a:r>
              <a:rPr lang="hu-HU" dirty="0" smtClean="0"/>
              <a:t>, vagy </a:t>
            </a:r>
            <a:r>
              <a:rPr lang="hu-HU" b="1" i="1" dirty="0" smtClean="0">
                <a:solidFill>
                  <a:srgbClr val="0070C0"/>
                </a:solidFill>
              </a:rPr>
              <a:t>b </a:t>
            </a:r>
            <a:r>
              <a:rPr lang="hu-HU" dirty="0" smtClean="0">
                <a:solidFill>
                  <a:srgbClr val="0070C0"/>
                </a:solidFill>
              </a:rPr>
              <a:t>osztója</a:t>
            </a:r>
            <a:r>
              <a:rPr lang="hu-HU" b="1" i="1" dirty="0" smtClean="0">
                <a:solidFill>
                  <a:srgbClr val="0070C0"/>
                </a:solidFill>
              </a:rPr>
              <a:t> a</a:t>
            </a:r>
            <a:r>
              <a:rPr lang="hu-HU" dirty="0" smtClean="0">
                <a:solidFill>
                  <a:srgbClr val="0070C0"/>
                </a:solidFill>
              </a:rPr>
              <a:t>-nak</a:t>
            </a:r>
            <a:r>
              <a:rPr lang="hu-HU" dirty="0" smtClean="0"/>
              <a:t> ha </a:t>
            </a:r>
            <a:r>
              <a:rPr lang="hu-HU" b="1" i="1" dirty="0" smtClean="0"/>
              <a:t>a</a:t>
            </a:r>
            <a:r>
              <a:rPr lang="hu-HU" dirty="0" smtClean="0"/>
              <a:t>-nak</a:t>
            </a:r>
            <a:r>
              <a:rPr lang="hu-HU" dirty="0"/>
              <a:t> </a:t>
            </a:r>
            <a:r>
              <a:rPr lang="hu-HU" b="1" dirty="0" smtClean="0"/>
              <a:t>b</a:t>
            </a:r>
            <a:r>
              <a:rPr lang="hu-HU" dirty="0" smtClean="0"/>
              <a:t>-vel való osztási maradéka 0. </a:t>
            </a:r>
          </a:p>
          <a:p>
            <a:pPr marL="0" indent="0">
              <a:buNone/>
            </a:pPr>
            <a:r>
              <a:rPr lang="hu-HU" dirty="0" smtClean="0"/>
              <a:t>Azt mondjuk, hogy a </a:t>
            </a:r>
            <a:r>
              <a:rPr lang="hu-HU" b="1" i="1" dirty="0">
                <a:solidFill>
                  <a:srgbClr val="002060"/>
                </a:solidFill>
              </a:rPr>
              <a:t>b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002060"/>
                </a:solidFill>
              </a:rPr>
              <a:t>valódi osztója</a:t>
            </a:r>
            <a:r>
              <a:rPr lang="hu-HU" dirty="0" smtClean="0">
                <a:solidFill>
                  <a:srgbClr val="002060"/>
                </a:solidFill>
              </a:rPr>
              <a:t> az </a:t>
            </a:r>
            <a:r>
              <a:rPr lang="hu-HU" b="1" i="1" dirty="0" smtClean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-nak</a:t>
            </a:r>
            <a:r>
              <a:rPr lang="hu-HU" dirty="0" smtClean="0"/>
              <a:t>, ha </a:t>
            </a:r>
            <a:r>
              <a:rPr lang="hu-HU" b="1" i="1" dirty="0" smtClean="0"/>
              <a:t>b </a:t>
            </a:r>
            <a:r>
              <a:rPr lang="hu-HU" dirty="0" smtClean="0"/>
              <a:t>különbözik 1-től és </a:t>
            </a:r>
            <a:r>
              <a:rPr lang="hu-HU" b="1" i="1" dirty="0" smtClean="0"/>
              <a:t>a</a:t>
            </a:r>
            <a:r>
              <a:rPr lang="hu-HU" dirty="0" smtClean="0"/>
              <a:t>-tól, és </a:t>
            </a:r>
            <a:r>
              <a:rPr lang="hu-HU" b="1" i="1" dirty="0" smtClean="0"/>
              <a:t>a</a:t>
            </a:r>
            <a:r>
              <a:rPr lang="hu-HU" dirty="0" smtClean="0"/>
              <a:t> osztható </a:t>
            </a:r>
            <a:r>
              <a:rPr lang="hu-HU" b="1" i="1" dirty="0" smtClean="0"/>
              <a:t>b</a:t>
            </a:r>
            <a:r>
              <a:rPr lang="hu-HU" dirty="0" smtClean="0"/>
              <a:t>-vel.</a:t>
            </a:r>
            <a:endParaRPr lang="hu-HU" i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Például </a:t>
            </a:r>
            <a:r>
              <a:rPr lang="hu-HU" dirty="0"/>
              <a:t>12 osztói az 1, 2, 3, 4, 6, 12 természetes számok.</a:t>
            </a:r>
          </a:p>
          <a:p>
            <a:pPr marL="0" indent="0">
              <a:buNone/>
            </a:pPr>
            <a:r>
              <a:rPr lang="hu-HU" dirty="0" smtClean="0"/>
              <a:t>	A </a:t>
            </a:r>
            <a:r>
              <a:rPr lang="hu-HU" dirty="0"/>
              <a:t>12 –es szám </a:t>
            </a:r>
            <a:r>
              <a:rPr lang="hu-HU" b="1" dirty="0"/>
              <a:t>valódi osztói</a:t>
            </a:r>
            <a:r>
              <a:rPr lang="hu-HU" dirty="0"/>
              <a:t>: 2, 3, 4 és 6.</a:t>
            </a:r>
          </a:p>
          <a:p>
            <a:pPr marL="0" indent="0">
              <a:buNone/>
            </a:pPr>
            <a:r>
              <a:rPr lang="hu-HU" dirty="0" smtClean="0"/>
              <a:t>	Az </a:t>
            </a:r>
            <a:r>
              <a:rPr lang="hu-HU" dirty="0"/>
              <a:t>1 és a 12 </a:t>
            </a:r>
            <a:r>
              <a:rPr lang="hu-HU" b="1" dirty="0"/>
              <a:t> nem valódi </a:t>
            </a:r>
            <a:r>
              <a:rPr lang="hu-HU" b="1" dirty="0" smtClean="0"/>
              <a:t>osztói </a:t>
            </a:r>
            <a:r>
              <a:rPr lang="hu-HU" dirty="0" smtClean="0"/>
              <a:t>a 12-nek</a:t>
            </a:r>
            <a:r>
              <a:rPr lang="hu-HU" b="1" dirty="0" smtClean="0"/>
              <a:t>.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36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3744"/>
            <a:ext cx="8499323" cy="49747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/>
              <a:t>Ha 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/>
              <a:t> egy természetes szám, és </a:t>
            </a:r>
            <a:r>
              <a:rPr lang="hu-HU" b="1" i="1" dirty="0" smtClean="0">
                <a:solidFill>
                  <a:srgbClr val="0070C0"/>
                </a:solidFill>
              </a:rPr>
              <a:t>a </a:t>
            </a:r>
            <a:r>
              <a:rPr lang="hu-HU" dirty="0" smtClean="0"/>
              <a:t>egy valódi osztója 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/>
              <a:t>-nek, akkor létezik egy </a:t>
            </a:r>
            <a:r>
              <a:rPr lang="hu-HU" b="1" i="1" dirty="0" smtClean="0">
                <a:solidFill>
                  <a:srgbClr val="0070C0"/>
                </a:solidFill>
              </a:rPr>
              <a:t>b</a:t>
            </a:r>
            <a:r>
              <a:rPr lang="hu-HU" dirty="0" smtClean="0"/>
              <a:t> természetes szám, amelyre </a:t>
            </a:r>
            <a:r>
              <a:rPr lang="hu-HU" b="1" i="1" dirty="0" smtClean="0">
                <a:solidFill>
                  <a:srgbClr val="0070C0"/>
                </a:solidFill>
              </a:rPr>
              <a:t>n=a*b</a:t>
            </a:r>
            <a:r>
              <a:rPr lang="hu-HU" b="1" i="1" dirty="0" smtClean="0"/>
              <a:t>.</a:t>
            </a:r>
          </a:p>
          <a:p>
            <a:pPr marL="0" indent="0">
              <a:buNone/>
            </a:pPr>
            <a:endParaRPr lang="hu-HU" b="1" i="1" dirty="0"/>
          </a:p>
          <a:p>
            <a:pPr marL="0" indent="0">
              <a:buNone/>
            </a:pPr>
            <a:r>
              <a:rPr lang="hu-HU" dirty="0" smtClean="0"/>
              <a:t>A következő tulajdonságokat könnyű belátni és a továbbiakban fel fogjuk ezeket használni:</a:t>
            </a:r>
          </a:p>
          <a:p>
            <a:pPr marL="0" indent="0">
              <a:buNone/>
            </a:pPr>
            <a:r>
              <a:rPr lang="hu-HU" dirty="0" smtClean="0"/>
              <a:t>1. Ha </a:t>
            </a:r>
            <a:r>
              <a:rPr lang="hu-HU" b="1" i="1" dirty="0" smtClean="0">
                <a:solidFill>
                  <a:srgbClr val="0070C0"/>
                </a:solidFill>
              </a:rPr>
              <a:t>a</a:t>
            </a:r>
            <a:r>
              <a:rPr lang="hu-HU" b="1" i="1" dirty="0" smtClean="0"/>
              <a:t> </a:t>
            </a:r>
            <a:r>
              <a:rPr lang="hu-HU" dirty="0" smtClean="0"/>
              <a:t>valódi osztó, akkor </a:t>
            </a:r>
            <a:r>
              <a:rPr lang="hu-HU" b="1" i="1" dirty="0" smtClean="0">
                <a:solidFill>
                  <a:srgbClr val="0070C0"/>
                </a:solidFill>
              </a:rPr>
              <a:t>b</a:t>
            </a:r>
            <a:r>
              <a:rPr lang="hu-HU" dirty="0" smtClean="0"/>
              <a:t> is valódi osztó. 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b="1" dirty="0" smtClean="0"/>
              <a:t>Másképp mondva: </a:t>
            </a:r>
            <a:r>
              <a:rPr lang="hu-HU" dirty="0" smtClean="0"/>
              <a:t>ha </a:t>
            </a:r>
            <a:r>
              <a:rPr lang="hu-HU" b="1" i="1" dirty="0">
                <a:solidFill>
                  <a:srgbClr val="0070C0"/>
                </a:solidFill>
              </a:rPr>
              <a:t>a</a:t>
            </a:r>
            <a:r>
              <a:rPr lang="hu-HU" b="1" i="1" dirty="0"/>
              <a:t> </a:t>
            </a:r>
            <a:r>
              <a:rPr lang="hu-HU" dirty="0"/>
              <a:t>valódi osztó, akkor </a:t>
            </a:r>
            <a:r>
              <a:rPr lang="hu-HU" b="1" i="1" dirty="0" smtClean="0">
                <a:solidFill>
                  <a:srgbClr val="0070C0"/>
                </a:solidFill>
              </a:rPr>
              <a:t>n/a</a:t>
            </a:r>
            <a:r>
              <a:rPr lang="hu-HU" dirty="0" smtClean="0"/>
              <a:t> </a:t>
            </a:r>
            <a:r>
              <a:rPr lang="hu-HU" dirty="0"/>
              <a:t>is valódi </a:t>
            </a:r>
            <a:r>
              <a:rPr lang="hu-HU" dirty="0" smtClean="0"/>
              <a:t>osztó.</a:t>
            </a:r>
          </a:p>
          <a:p>
            <a:pPr marL="0" indent="0">
              <a:buNone/>
            </a:pPr>
            <a:r>
              <a:rPr lang="hu-HU" dirty="0" smtClean="0"/>
              <a:t>2. Az 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/>
              <a:t> szám összes valódi osztója kisebb vagy egyenlő mint 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>
                <a:solidFill>
                  <a:srgbClr val="0070C0"/>
                </a:solidFill>
              </a:rPr>
              <a:t>/2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b="1" dirty="0" smtClean="0"/>
              <a:t>Másképp mondva: </a:t>
            </a:r>
            <a:r>
              <a:rPr lang="hu-HU" dirty="0" smtClean="0"/>
              <a:t>nincs olyan osztó, ami nagyobb mint a szám fele.</a:t>
            </a:r>
          </a:p>
          <a:p>
            <a:pPr marL="0" indent="0">
              <a:buNone/>
            </a:pPr>
            <a:r>
              <a:rPr lang="hu-HU" dirty="0" smtClean="0"/>
              <a:t>3. Ha az 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/>
              <a:t> számnak nincsen egy </a:t>
            </a:r>
            <a:r>
              <a:rPr lang="hu-HU" dirty="0" smtClean="0">
                <a:solidFill>
                  <a:srgbClr val="0070C0"/>
                </a:solidFill>
              </a:rPr>
              <a:t>sqrt(</a:t>
            </a:r>
            <a:r>
              <a:rPr lang="hu-HU" b="1" i="1" dirty="0" smtClean="0">
                <a:solidFill>
                  <a:srgbClr val="0070C0"/>
                </a:solidFill>
              </a:rPr>
              <a:t>n</a:t>
            </a:r>
            <a:r>
              <a:rPr lang="hu-HU" dirty="0" smtClean="0">
                <a:solidFill>
                  <a:srgbClr val="0070C0"/>
                </a:solidFill>
              </a:rPr>
              <a:t>)</a:t>
            </a:r>
            <a:r>
              <a:rPr lang="hu-HU" dirty="0" smtClean="0"/>
              <a:t>-nél kisebb valódi osztója sem, akkor egyáltalán nincsen valódi osztója.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58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1. Feladat</a:t>
            </a:r>
          </a:p>
          <a:p>
            <a:pPr marL="0" indent="0">
              <a:buNone/>
            </a:pPr>
            <a:r>
              <a:rPr lang="hu-HU" sz="2400" dirty="0" smtClean="0"/>
              <a:t>Adott egy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i="1" dirty="0" smtClean="0"/>
              <a:t> </a:t>
            </a:r>
            <a:r>
              <a:rPr lang="hu-HU" sz="2400" dirty="0" smtClean="0"/>
              <a:t>természetes szám, írjuk ki növekvő sorrendben a valódi osztóit.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Példa: ha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dirty="0" smtClean="0">
                <a:solidFill>
                  <a:srgbClr val="0070C0"/>
                </a:solidFill>
              </a:rPr>
              <a:t>=18</a:t>
            </a:r>
            <a:r>
              <a:rPr lang="hu-HU" sz="2400" dirty="0" smtClean="0"/>
              <a:t>, akkor a kiírt eredmény: </a:t>
            </a:r>
            <a:r>
              <a:rPr lang="hu-HU" sz="2400" dirty="0" smtClean="0">
                <a:solidFill>
                  <a:srgbClr val="0070C0"/>
                </a:solidFill>
              </a:rPr>
              <a:t>2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3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6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9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9309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beolvassuk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minden_vége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677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//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valódi osztókat 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é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n/</a:t>
            </a:r>
            <a:r>
              <a:rPr lang="hu-HU" dirty="0" smtClean="0">
                <a:solidFill>
                  <a:srgbClr val="FF0000"/>
                </a:solidFill>
              </a:rPr>
              <a:t>2 között </a:t>
            </a:r>
            <a:r>
              <a:rPr lang="hu-HU" dirty="0">
                <a:solidFill>
                  <a:srgbClr val="FF0000"/>
                </a:solidFill>
              </a:rPr>
              <a:t>keressük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minden_vége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573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fogunk tanul</a:t>
            </a:r>
            <a:r>
              <a:rPr lang="en-US" dirty="0" err="1"/>
              <a:t>ni</a:t>
            </a:r>
            <a:r>
              <a:rPr lang="hu-HU" dirty="0"/>
              <a:t> a mai órán?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I. Algoritmusok hatékonysága </a:t>
            </a:r>
          </a:p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Természetes szám valódi osztói</a:t>
            </a:r>
          </a:p>
          <a:p>
            <a:r>
              <a:rPr lang="hu-HU" dirty="0" smtClean="0"/>
              <a:t>III. </a:t>
            </a:r>
            <a:r>
              <a:rPr lang="hu-HU" dirty="0"/>
              <a:t>P</a:t>
            </a:r>
            <a:r>
              <a:rPr lang="hu-HU" dirty="0" smtClean="0"/>
              <a:t>rímszám ellenőrzése</a:t>
            </a:r>
          </a:p>
          <a:p>
            <a:r>
              <a:rPr lang="hu-HU" dirty="0" smtClean="0"/>
              <a:t>IV. </a:t>
            </a:r>
            <a:r>
              <a:rPr lang="hu-HU" dirty="0"/>
              <a:t>T</a:t>
            </a:r>
            <a:r>
              <a:rPr lang="hu-HU" dirty="0" smtClean="0"/>
              <a:t>örzstényezőre bontás</a:t>
            </a:r>
          </a:p>
          <a:p>
            <a:r>
              <a:rPr lang="hu-HU" dirty="0" smtClean="0"/>
              <a:t>V. </a:t>
            </a:r>
            <a:r>
              <a:rPr lang="hu-HU" dirty="0"/>
              <a:t>L</a:t>
            </a:r>
            <a:r>
              <a:rPr lang="hu-HU" dirty="0" smtClean="0"/>
              <a:t>egnagyobb közös osztó</a:t>
            </a:r>
            <a:endParaRPr lang="en-US" dirty="0"/>
          </a:p>
          <a:p>
            <a:r>
              <a:rPr lang="en-US" dirty="0" smtClean="0"/>
              <a:t>VI. </a:t>
            </a:r>
            <a:r>
              <a:rPr lang="en-US" dirty="0" err="1" smtClean="0"/>
              <a:t>Feladat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=0 akkor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ha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ztható az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-vel   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minden_vége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864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</a:p>
          <a:p>
            <a:pPr marL="457200" indent="0"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=0 akkor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ha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ztható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-vel      </a:t>
            </a:r>
          </a:p>
          <a:p>
            <a:pPr marL="457200" indent="0"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írjuk az osztót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minden_vége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96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</a:p>
          <a:p>
            <a:pPr marL="457200" indent="0">
              <a:buNone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buNone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minden_vége           //   itt fog befejeződni a program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943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7293"/>
            <a:ext cx="8596668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Megoldás:</a:t>
            </a:r>
            <a:endParaRPr lang="hu-HU" dirty="0" smtClean="0"/>
          </a:p>
          <a:p>
            <a:pPr marL="457200" indent="0">
              <a:buNone/>
            </a:pPr>
            <a:endParaRPr lang="hu-HU" dirty="0" smtClean="0"/>
          </a:p>
          <a:p>
            <a:pPr marL="457200" indent="0">
              <a:buNone/>
            </a:pP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2,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 végezd</a:t>
            </a:r>
          </a:p>
          <a:p>
            <a:pPr marL="457200" indent="0">
              <a:buNone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buNone/>
            </a:pPr>
            <a:r>
              <a:rPr lang="hu-H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i,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“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minden_vége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Tekintettel arra, hogy a </a:t>
            </a:r>
            <a:r>
              <a:rPr lang="hu-HU" b="1" i="1" dirty="0" smtClean="0"/>
              <a:t>minden </a:t>
            </a:r>
            <a:r>
              <a:rPr lang="hu-HU" dirty="0" smtClean="0"/>
              <a:t>ciklus (</a:t>
            </a:r>
            <a:r>
              <a:rPr lang="hu-HU" b="1" i="1" dirty="0" smtClean="0"/>
              <a:t>n</a:t>
            </a:r>
            <a:r>
              <a:rPr lang="hu-HU" dirty="0" smtClean="0"/>
              <a:t>/2-1)-szer hajtja végre az utasításait,  </a:t>
            </a:r>
          </a:p>
          <a:p>
            <a:pPr marL="0" indent="0">
              <a:buNone/>
            </a:pPr>
            <a:r>
              <a:rPr lang="hu-HU" b="1" dirty="0" smtClean="0"/>
              <a:t>az algoritmus bonyolultsága O(</a:t>
            </a:r>
            <a:r>
              <a:rPr lang="hu-HU" b="1" i="1" dirty="0" smtClean="0"/>
              <a:t>n</a:t>
            </a:r>
            <a:r>
              <a:rPr lang="hu-HU" b="1" dirty="0" smtClean="0"/>
              <a:t>/2), azaz O(</a:t>
            </a:r>
            <a:r>
              <a:rPr lang="hu-HU" b="1" i="1" dirty="0" smtClean="0"/>
              <a:t>n</a:t>
            </a:r>
            <a:r>
              <a:rPr lang="hu-HU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17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osztói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2</a:t>
            </a:r>
            <a:r>
              <a:rPr lang="hu-HU" sz="2400" b="1" dirty="0" smtClean="0"/>
              <a:t>. Feladat</a:t>
            </a:r>
          </a:p>
          <a:p>
            <a:pPr marL="0" indent="0">
              <a:buNone/>
            </a:pPr>
            <a:r>
              <a:rPr lang="hu-HU" sz="2400" dirty="0" smtClean="0"/>
              <a:t>Adott egy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i="1" dirty="0" smtClean="0"/>
              <a:t> </a:t>
            </a:r>
            <a:r>
              <a:rPr lang="hu-HU" sz="2400" dirty="0" smtClean="0"/>
              <a:t>természetes szám, számítsuk ki a valódi osztóinak számát.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Példa: ha </a:t>
            </a:r>
            <a:r>
              <a:rPr lang="hu-HU" sz="2400" b="1" i="1" dirty="0">
                <a:solidFill>
                  <a:srgbClr val="0070C0"/>
                </a:solidFill>
              </a:rPr>
              <a:t>n</a:t>
            </a:r>
            <a:r>
              <a:rPr lang="hu-HU" sz="2400" dirty="0">
                <a:solidFill>
                  <a:srgbClr val="0070C0"/>
                </a:solidFill>
              </a:rPr>
              <a:t>=18</a:t>
            </a:r>
            <a:r>
              <a:rPr lang="hu-HU" sz="2400" dirty="0"/>
              <a:t>, akkor </a:t>
            </a:r>
            <a:r>
              <a:rPr lang="hu-HU" sz="2400" dirty="0" smtClean="0"/>
              <a:t>a kiírt eredmény: </a:t>
            </a:r>
            <a:r>
              <a:rPr lang="hu-HU" sz="2400" dirty="0" smtClean="0">
                <a:solidFill>
                  <a:srgbClr val="0070C0"/>
                </a:solidFill>
              </a:rPr>
              <a:t>4</a:t>
            </a:r>
            <a:r>
              <a:rPr lang="hu-HU" sz="2400" dirty="0" smtClean="0">
                <a:solidFill>
                  <a:schemeClr val="tx1"/>
                </a:solidFill>
              </a:rPr>
              <a:t>.</a:t>
            </a:r>
            <a:r>
              <a:rPr lang="hu-HU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hu-HU" sz="2400" dirty="0" smtClean="0"/>
              <a:t>(a valódi osztók a következők: </a:t>
            </a:r>
            <a:r>
              <a:rPr lang="hu-HU" sz="2400" dirty="0" smtClean="0">
                <a:solidFill>
                  <a:srgbClr val="0070C0"/>
                </a:solidFill>
              </a:rPr>
              <a:t>2</a:t>
            </a:r>
            <a:r>
              <a:rPr lang="hu-HU" sz="2400" dirty="0" smtClean="0"/>
              <a:t>, </a:t>
            </a:r>
            <a:r>
              <a:rPr lang="hu-HU" sz="2400" dirty="0">
                <a:solidFill>
                  <a:srgbClr val="0070C0"/>
                </a:solidFill>
              </a:rPr>
              <a:t>3</a:t>
            </a:r>
            <a:r>
              <a:rPr lang="hu-HU" sz="2400" dirty="0"/>
              <a:t>, </a:t>
            </a:r>
            <a:r>
              <a:rPr lang="hu-HU" sz="2400" dirty="0">
                <a:solidFill>
                  <a:srgbClr val="0070C0"/>
                </a:solidFill>
              </a:rPr>
              <a:t>6</a:t>
            </a:r>
            <a:r>
              <a:rPr lang="hu-HU" sz="2400" dirty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9</a:t>
            </a:r>
            <a:r>
              <a:rPr lang="hu-HU" sz="2400" dirty="0" smtClean="0"/>
              <a:t>).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7563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Megoldás: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beolvassuk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369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17046"/>
            <a:ext cx="9947123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0            // </a:t>
            </a:r>
            <a:r>
              <a:rPr lang="en-US" dirty="0" err="1">
                <a:solidFill>
                  <a:srgbClr val="FF0000"/>
                </a:solidFill>
              </a:rPr>
              <a:t>az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osztók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számát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tartalmazó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nr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változónak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kezdeti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értéket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adunk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592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                            </a:t>
            </a:r>
            <a:r>
              <a:rPr lang="ro-RO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 valódi osztókat </a:t>
            </a:r>
            <a:r>
              <a:rPr lang="ro-R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2-től indulva </a:t>
            </a:r>
            <a:r>
              <a:rPr lang="ro-RO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keressük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hu-HU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285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17046"/>
            <a:ext cx="9914467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//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zokat az osztókat keressük, amelyek kisebbek sqrt(n)-nél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12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=0 akkor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ha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ztható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-vel,      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máris két osztót találtunk: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 és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n/i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endParaRPr lang="en-US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720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Megjegyzés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hu-HU" sz="2400" b="1" dirty="0" smtClean="0"/>
              </a:p>
              <a:p>
                <a:pPr marL="0" indent="0">
                  <a:buNone/>
                </a:pPr>
                <a:r>
                  <a:rPr lang="hu-HU" sz="2400" dirty="0" smtClean="0"/>
                  <a:t>	Ebben </a:t>
                </a:r>
                <a:r>
                  <a:rPr lang="hu-HU" sz="2400" dirty="0"/>
                  <a:t>a </a:t>
                </a:r>
                <a:r>
                  <a:rPr lang="hu-HU" sz="2400" dirty="0" smtClean="0"/>
                  <a:t>leckében </a:t>
                </a:r>
                <a:r>
                  <a:rPr lang="hu-HU" sz="2400" dirty="0"/>
                  <a:t>gyakran </a:t>
                </a:r>
                <a:r>
                  <a:rPr lang="hu-HU" sz="2400" dirty="0" smtClean="0"/>
                  <a:t>fogjuk </a:t>
                </a:r>
                <a:r>
                  <a:rPr lang="hu-HU" sz="2400" dirty="0"/>
                  <a:t>használni az </a:t>
                </a:r>
                <a:r>
                  <a:rPr lang="hu-HU" sz="2400" b="1" i="1" dirty="0">
                    <a:solidFill>
                      <a:srgbClr val="0070C0"/>
                    </a:solidFill>
                  </a:rPr>
                  <a:t>n</a:t>
                </a:r>
                <a:r>
                  <a:rPr lang="hu-HU" sz="2400" dirty="0"/>
                  <a:t> szám négyzetgyökének </a:t>
                </a:r>
                <a:r>
                  <a:rPr lang="hu-HU" sz="2400" dirty="0" smtClean="0"/>
                  <a:t>fogalmát.</a:t>
                </a:r>
              </a:p>
              <a:p>
                <a:pPr marL="0" indent="0">
                  <a:buNone/>
                </a:pPr>
                <a:r>
                  <a:rPr lang="hu-HU" sz="2400" dirty="0"/>
                  <a:t>	</a:t>
                </a:r>
                <a:r>
                  <a:rPr lang="hu-HU" sz="2400" dirty="0" smtClean="0"/>
                  <a:t>Ennek a fogalomnak a matematikai jelölése: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hu-HU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hu-HU" sz="2400" dirty="0" smtClean="0"/>
                  <a:t>	A programozásban </a:t>
                </a:r>
                <a:r>
                  <a:rPr lang="hu-HU" sz="2400" dirty="0"/>
                  <a:t>nem használhatjuk a matematikai jelölést, </a:t>
                </a:r>
                <a:r>
                  <a:rPr lang="hu-HU" sz="2400" dirty="0" smtClean="0"/>
                  <a:t>ezért a </a:t>
                </a:r>
                <a:r>
                  <a:rPr lang="hu-HU" sz="2400" dirty="0"/>
                  <a:t>továbbiakban az </a:t>
                </a:r>
                <a:r>
                  <a:rPr lang="hu-HU" sz="2400" b="1" i="1" dirty="0">
                    <a:solidFill>
                      <a:srgbClr val="0070C0"/>
                    </a:solidFill>
                  </a:rPr>
                  <a:t>n</a:t>
                </a:r>
                <a:r>
                  <a:rPr lang="hu-HU" sz="2400" dirty="0"/>
                  <a:t> szám négyzetgyökét </a:t>
                </a:r>
                <a:r>
                  <a:rPr lang="hu-HU" sz="2400" b="1" dirty="0">
                    <a:solidFill>
                      <a:srgbClr val="0070C0"/>
                    </a:solidFill>
                  </a:rPr>
                  <a:t>sqrt(</a:t>
                </a:r>
                <a:r>
                  <a:rPr lang="hu-HU" sz="2400" b="1" i="1" dirty="0">
                    <a:solidFill>
                      <a:srgbClr val="0070C0"/>
                    </a:solidFill>
                  </a:rPr>
                  <a:t>n</a:t>
                </a:r>
                <a:r>
                  <a:rPr lang="hu-HU" sz="2400" b="1" dirty="0">
                    <a:solidFill>
                      <a:srgbClr val="0070C0"/>
                    </a:solidFill>
                  </a:rPr>
                  <a:t>)</a:t>
                </a:r>
                <a:r>
                  <a:rPr lang="hu-HU" sz="2400" dirty="0"/>
                  <a:t> – nel fogjuk jelölni.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         // folytatjuk a keresést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1682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               //  ha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haladta meg az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gyökét folytatódik a ciklus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29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                       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	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ha </a:t>
            </a:r>
            <a:r>
              <a:rPr lang="en-US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o-RO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yz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akkor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n/i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egyenlőek   </a:t>
            </a:r>
            <a:endParaRPr lang="hu-H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      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még találtunk egy osztót: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hu-H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algoritmus bonyolultsága O(sqrt(</a:t>
            </a:r>
            <a:r>
              <a:rPr lang="hu-H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hu-H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466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                               //  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kiírjuk az osztók számát</a:t>
            </a: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32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Természetes szám valódi </a:t>
            </a:r>
            <a:r>
              <a:rPr lang="hu-HU" dirty="0" smtClean="0"/>
              <a:t>osztói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4058"/>
            <a:ext cx="9217780" cy="4501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Megoldás, a szám négyzetgyökéig keresve, minden osztót azonosíthatunk </a:t>
            </a:r>
            <a:endParaRPr lang="hu-HU" dirty="0" smtClean="0"/>
          </a:p>
          <a:p>
            <a:pPr marL="457200" indent="0">
              <a:spcBef>
                <a:spcPts val="0"/>
              </a:spcBef>
              <a:buNone/>
            </a:pP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  <a:endParaRPr lang="hu-HU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 &lt; 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n%i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=0 akkor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ha_v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i*i=n</a:t>
            </a:r>
            <a:r>
              <a:rPr lang="hu-H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endParaRPr lang="hu-H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O(sqrt(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934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Egy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természetes számról azt mondjuk, hogy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prímszám</a:t>
            </a:r>
            <a:r>
              <a:rPr lang="hu-H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ha csak eggyel és önmagával osztható.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Más szóval, egy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természetes szám prímszám,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ha nincsenek valódi osztói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az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természetes szám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nem prím, akkor azt mondjuk, hogy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összetett 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szám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Példák:</a:t>
            </a:r>
          </a:p>
          <a:p>
            <a:pPr marL="0" indent="0"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101 prímszám, mert csak 1-gyel és önmagával osztható</a:t>
            </a:r>
          </a:p>
          <a:p>
            <a:pPr marL="0" indent="0"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a 91 összetett szám, mert van valódi osztója. (91=7*13)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ellenőrzése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8783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3. Feladat</a:t>
            </a:r>
          </a:p>
          <a:p>
            <a:pPr marL="0" indent="0">
              <a:buNone/>
            </a:pPr>
            <a:r>
              <a:rPr lang="hu-HU" sz="2400" dirty="0" smtClean="0"/>
              <a:t>Adott egy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i="1" dirty="0" smtClean="0"/>
              <a:t> </a:t>
            </a:r>
            <a:r>
              <a:rPr lang="hu-HU" sz="2400" dirty="0" smtClean="0"/>
              <a:t>természetes szám, állapítsuk meg, hogy prímszám-e vagy sem. Annak függvényében, hogy a szám prím vagy sem, ki kell írni a megfelelő üzenetet: </a:t>
            </a:r>
            <a:r>
              <a:rPr lang="hu-HU" sz="2400" dirty="0" smtClean="0">
                <a:solidFill>
                  <a:srgbClr val="0070C0"/>
                </a:solidFill>
              </a:rPr>
              <a:t>PRIM</a:t>
            </a:r>
            <a:r>
              <a:rPr lang="hu-HU" sz="2400" dirty="0" smtClean="0"/>
              <a:t> vagy </a:t>
            </a:r>
            <a:r>
              <a:rPr lang="hu-HU" sz="2400" dirty="0" smtClean="0">
                <a:solidFill>
                  <a:srgbClr val="0070C0"/>
                </a:solidFill>
              </a:rPr>
              <a:t>OSSZETETT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Példa: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ha </a:t>
            </a:r>
            <a:r>
              <a:rPr lang="hu-HU" sz="2400" b="1" i="1" dirty="0">
                <a:solidFill>
                  <a:srgbClr val="0070C0"/>
                </a:solidFill>
              </a:rPr>
              <a:t>n</a:t>
            </a:r>
            <a:r>
              <a:rPr lang="hu-HU" sz="2400" dirty="0">
                <a:solidFill>
                  <a:srgbClr val="0070C0"/>
                </a:solidFill>
              </a:rPr>
              <a:t>=18</a:t>
            </a:r>
            <a:r>
              <a:rPr lang="hu-HU" sz="2400" dirty="0"/>
              <a:t>, akkor </a:t>
            </a:r>
            <a:r>
              <a:rPr lang="hu-HU" sz="2400" dirty="0" smtClean="0"/>
              <a:t>a </a:t>
            </a:r>
            <a:r>
              <a:rPr lang="hu-HU" sz="2400" dirty="0"/>
              <a:t>képernyőre </a:t>
            </a:r>
            <a:r>
              <a:rPr lang="hu-HU" sz="2400" dirty="0" smtClean="0">
                <a:solidFill>
                  <a:srgbClr val="0070C0"/>
                </a:solidFill>
              </a:rPr>
              <a:t>OSSZETETT </a:t>
            </a:r>
            <a:r>
              <a:rPr lang="hu-HU" sz="2400" dirty="0" smtClean="0"/>
              <a:t>lesz </a:t>
            </a:r>
            <a:r>
              <a:rPr lang="hu-HU" sz="2400" dirty="0"/>
              <a:t>írva </a:t>
            </a:r>
            <a:endParaRPr lang="hu-HU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sz="2400" dirty="0" smtClean="0"/>
              <a:t>	- ha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dirty="0" smtClean="0">
                <a:solidFill>
                  <a:srgbClr val="0070C0"/>
                </a:solidFill>
              </a:rPr>
              <a:t>=17</a:t>
            </a:r>
            <a:r>
              <a:rPr lang="hu-HU" sz="2400" dirty="0" smtClean="0"/>
              <a:t>, </a:t>
            </a:r>
            <a:r>
              <a:rPr lang="hu-HU" sz="2400" dirty="0"/>
              <a:t>akkor </a:t>
            </a:r>
            <a:r>
              <a:rPr lang="hu-HU" sz="2400" dirty="0" smtClean="0"/>
              <a:t>a </a:t>
            </a:r>
            <a:r>
              <a:rPr lang="hu-HU" sz="2400" dirty="0"/>
              <a:t>képernyőre </a:t>
            </a:r>
            <a:r>
              <a:rPr lang="hu-HU" sz="2400" dirty="0" smtClean="0">
                <a:solidFill>
                  <a:srgbClr val="0070C0"/>
                </a:solidFill>
              </a:rPr>
              <a:t>PRIM </a:t>
            </a:r>
            <a:r>
              <a:rPr lang="hu-HU" sz="2400" dirty="0" smtClean="0"/>
              <a:t>lesz </a:t>
            </a:r>
            <a:r>
              <a:rPr lang="hu-HU" sz="2400" dirty="0"/>
              <a:t>írva </a:t>
            </a:r>
            <a:endParaRPr lang="hu-HU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                         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 beolvassuk az n értékét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1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uláskor feltételezzük, hogy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szám prím</a:t>
            </a:r>
            <a:endParaRPr lang="hu-H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  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[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)] –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keresünk osztókat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akkor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ha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találtunk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endParaRPr lang="hu-H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0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ím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    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minden_vége                   //    újrakezdjük a ciklust az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következő értékével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akkor              //  a </a:t>
            </a:r>
            <a:r>
              <a:rPr lang="hu-H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értékétől függően kiírjuk, hogy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//        a szám prím        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                          //   vagy azt, hogy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    //         a szám nem prím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7760"/>
            <a:ext cx="9217780" cy="4501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1. Megoldás – minden ciklussal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          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←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“PRIM”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„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OSSZETETT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O(sqrt(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hu-HU" sz="20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optimális 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</a:t>
            </a:r>
            <a:r>
              <a:rPr lang="hu-HU" sz="1700" dirty="0" smtClean="0"/>
              <a:t>igyelembe vesszük, hogy a páros számok közül csak a 2 prímszám. Ha kikerüljük a páros számokat, nagy prímszámok esetén a futási idő megfeleződik.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5393635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 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értékét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←1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</p:txBody>
      </p:sp>
    </p:spTree>
    <p:extLst>
      <p:ext uri="{BB962C8B-B14F-4D97-AF65-F5344CB8AC3E}">
        <p14:creationId xmlns:p14="http://schemas.microsoft.com/office/powerpoint/2010/main" val="38293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 smtClean="0"/>
              <a:t>Figyelembe </a:t>
            </a:r>
            <a:r>
              <a:rPr lang="hu-HU" sz="1700" dirty="0"/>
              <a:t>vesszük, hogy a páros számok közül csak a 2 prímszám. Ha kikerüljük a páros számokat, nagy prímszámok esetén a futási idő megfeleződik.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6115878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     // megoldjuk a sajátos eseteket: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// a 2-nél kisebb számok nem prímek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//  a 2 prímszám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%2=0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   //   minden 2-től különböző 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// páros szám nem prím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3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prim ←1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</p:txBody>
      </p:sp>
    </p:spTree>
    <p:extLst>
      <p:ext uri="{BB962C8B-B14F-4D97-AF65-F5344CB8AC3E}">
        <p14:creationId xmlns:p14="http://schemas.microsoft.com/office/powerpoint/2010/main" val="19326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Figyelembe vesszük, hogy a páros számok közül csak a 2 prímszám. Ha kikerüljük a páros számokat, nagy prímszámok esetén a futási idő megfeleződik.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726976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             //   minden páros számot kizártunk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       //   a valódi osztókat 3-tól keressük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//prímszám ellenőrzés kezdeti értéke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u-H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</p:txBody>
      </p:sp>
    </p:spTree>
    <p:extLst>
      <p:ext uri="{BB962C8B-B14F-4D97-AF65-F5344CB8AC3E}">
        <p14:creationId xmlns:p14="http://schemas.microsoft.com/office/powerpoint/2010/main" val="28701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 smtClean="0"/>
              <a:t>2.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Figyelembe vesszük, hogy a páros számok közül csak a 2 prímszám. Ha kikerüljük a páros számokat, nagy prímszámok esetén a futási idő megfeleződik.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658396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	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←1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akkor     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 ha osztót találunk                  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0       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akkor nem prím                    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</p:txBody>
      </p:sp>
    </p:spTree>
    <p:extLst>
      <p:ext uri="{BB962C8B-B14F-4D97-AF65-F5344CB8AC3E}">
        <p14:creationId xmlns:p14="http://schemas.microsoft.com/office/powerpoint/2010/main" val="18876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Figyelembe vesszük, hogy a páros számok közül csak a 2 prímszám. Ha kikerüljük a páros számokat, nagy prímszámok esetén a futási idő megfeleződik.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6877878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3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prim ←1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//folytatjuk a következő 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        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páratlan számmal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„PRIM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ki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„OSSZETETT”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026"/>
            <a:ext cx="8596668" cy="495631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Megtörténik, hogy egy algoritmus, amelyről tudjuk, hogy helyes,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mégsem viselkedik az elvárásainknak megfelelően</a:t>
            </a:r>
            <a:r>
              <a:rPr lang="en-US" sz="2000" dirty="0" smtClean="0"/>
              <a:t>. </a:t>
            </a:r>
            <a:endParaRPr lang="hu-HU" sz="2000" dirty="0"/>
          </a:p>
          <a:p>
            <a:pPr marL="0" indent="0">
              <a:spcAft>
                <a:spcPts val="120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Ha futtatunk egy algoritmust, és a javítóprogram válasza: 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b="1" dirty="0" smtClean="0"/>
              <a:t>Time Limit Exceeded</a:t>
            </a:r>
            <a:r>
              <a:rPr lang="en-US" sz="2000" dirty="0" smtClean="0"/>
              <a:t>…</a:t>
            </a:r>
            <a:r>
              <a:rPr lang="hu-HU" sz="2000" dirty="0" smtClean="0"/>
              <a:t> </a:t>
            </a:r>
            <a:endParaRPr lang="en-US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ez azt jelenti, hogy túlléptük a rendelkezésre álló időt, vagyis az </a:t>
            </a:r>
            <a:r>
              <a:rPr lang="hu-HU" sz="2000" dirty="0"/>
              <a:t>algoritmusunk nem elég </a:t>
            </a:r>
            <a:r>
              <a:rPr lang="hu-HU" sz="2000" dirty="0" smtClean="0"/>
              <a:t>hatékony a futási idő szempontjából.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143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Figyelembe vesszük, hogy a páros számok közül csak a 2 prímszám. Ha kikerüljük a páros számokat, nagy prímszámok esetén a futási idő megfeleződik.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5393635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3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prim ←1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akkor    //  kiírjuk az eredményt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748"/>
            <a:ext cx="3722388" cy="510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b="1" dirty="0"/>
              <a:t>2</a:t>
            </a:r>
            <a:r>
              <a:rPr lang="hu-HU" sz="1700" b="1" dirty="0" smtClean="0"/>
              <a:t>. Megoldás – </a:t>
            </a:r>
            <a:r>
              <a:rPr lang="hu-HU" sz="1700" b="1" dirty="0"/>
              <a:t>optimális </a:t>
            </a:r>
            <a:r>
              <a:rPr lang="hu-HU" sz="1700" b="1" dirty="0" smtClean="0"/>
              <a:t>megoldás</a:t>
            </a:r>
          </a:p>
          <a:p>
            <a:pPr marL="0" indent="0">
              <a:buNone/>
            </a:pPr>
            <a:endParaRPr lang="hu-HU" sz="1700" dirty="0" smtClean="0"/>
          </a:p>
          <a:p>
            <a:pPr marL="0" indent="0">
              <a:buNone/>
            </a:pPr>
            <a:r>
              <a:rPr lang="hu-HU" sz="1700" dirty="0"/>
              <a:t>Figyelembe vesszük, hogy a páros számok közül csak a 2 prímszám. Ha kikerüljük a páros számokat, nagy prímszámok esetén a futási idő megfeleződik.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 O(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sqrt(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)/2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O(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sqrt(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1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78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Prímszám </a:t>
            </a:r>
            <a:r>
              <a:rPr lang="hu-HU" dirty="0" smtClean="0"/>
              <a:t>ellenőrzése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9722" y="1402362"/>
            <a:ext cx="5393635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&lt;2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akkor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=2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1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különben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%2=0 akkor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← 0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különben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3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prim ←1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i*i &lt;= n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prim=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 végezd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=0 akkor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0                           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hu-H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	amíg_vége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	ha_vége</a:t>
            </a:r>
          </a:p>
          <a:p>
            <a:pPr>
              <a:lnSpc>
                <a:spcPct val="80000"/>
              </a:lnSpc>
            </a:pP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=1 akkor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„PRIM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ki „OSSZETETT”</a:t>
            </a:r>
          </a:p>
          <a:p>
            <a:pPr>
              <a:lnSpc>
                <a:spcPct val="80000"/>
              </a:lnSpc>
            </a:pP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Törzstényezőre </a:t>
            </a:r>
            <a:r>
              <a:rPr lang="hu-HU" dirty="0"/>
              <a:t>bontás</a:t>
            </a:r>
            <a:br>
              <a:rPr lang="hu-H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	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Egy adott természetes szám </a:t>
            </a:r>
            <a:r>
              <a:rPr lang="hu-HU" sz="2000" b="1" dirty="0" smtClean="0"/>
              <a:t>törzstényezőre </a:t>
            </a:r>
            <a:r>
              <a:rPr lang="hu-HU" sz="2000" dirty="0"/>
              <a:t>bontása </a:t>
            </a:r>
            <a:r>
              <a:rPr lang="en-US" sz="2000" dirty="0" err="1"/>
              <a:t>azt</a:t>
            </a:r>
            <a:r>
              <a:rPr lang="en-US" sz="2000" dirty="0"/>
              <a:t> </a:t>
            </a:r>
            <a:r>
              <a:rPr lang="en-US" sz="2000" dirty="0" err="1"/>
              <a:t>jelenti</a:t>
            </a:r>
            <a:r>
              <a:rPr lang="en-US" sz="2000" dirty="0"/>
              <a:t>, </a:t>
            </a:r>
            <a:r>
              <a:rPr lang="en-US" sz="2000" dirty="0" err="1"/>
              <a:t>hogy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 err="1"/>
              <a:t>számot</a:t>
            </a:r>
            <a:r>
              <a:rPr lang="en-US" sz="2000" dirty="0"/>
              <a:t> </a:t>
            </a:r>
            <a:r>
              <a:rPr lang="en-US" sz="2000" dirty="0" err="1" smtClean="0"/>
              <a:t>prímszámok</a:t>
            </a:r>
            <a:r>
              <a:rPr lang="hu-HU" sz="2000" dirty="0" smtClean="0"/>
              <a:t> szorzatá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bontjuk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	A törzstényezőre bontás egyértelműen meghatározott.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</a:p>
          <a:p>
            <a:pPr marL="0" indent="0">
              <a:buNone/>
            </a:pPr>
            <a:r>
              <a:rPr lang="hu-HU" sz="2000" b="1" dirty="0" smtClean="0"/>
              <a:t>Péld</a:t>
            </a:r>
            <a:r>
              <a:rPr lang="en-US" sz="2000" b="1" dirty="0" smtClean="0"/>
              <a:t>a</a:t>
            </a:r>
          </a:p>
          <a:p>
            <a:pPr marL="0" indent="0">
              <a:buNone/>
            </a:pPr>
            <a:r>
              <a:rPr lang="hu-HU" sz="2000" dirty="0" smtClean="0"/>
              <a:t> ha </a:t>
            </a:r>
            <a:r>
              <a:rPr lang="hu-HU" sz="2000" b="1" i="1" dirty="0" smtClean="0"/>
              <a:t>n=</a:t>
            </a:r>
            <a:r>
              <a:rPr lang="hu-HU" sz="2000" dirty="0" smtClean="0"/>
              <a:t>700, akkor a törzstényezők növekvő sorrendben 2, 2, 5, 5, 7</a:t>
            </a:r>
          </a:p>
          <a:p>
            <a:pPr marL="0" indent="0">
              <a:buNone/>
            </a:pPr>
            <a:r>
              <a:rPr lang="hu-HU" sz="2000" dirty="0" smtClean="0"/>
              <a:t>    (700 = 2*2*5*5*7)</a:t>
            </a: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Törzstényezőre </a:t>
            </a:r>
            <a:r>
              <a:rPr lang="hu-HU" dirty="0"/>
              <a:t>bontás</a:t>
            </a:r>
            <a:br>
              <a:rPr lang="hu-H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IV. </a:t>
            </a:r>
            <a:r>
              <a:rPr lang="hu-HU" dirty="0"/>
              <a:t>Törzstényezőre bontás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4</a:t>
            </a:r>
            <a:r>
              <a:rPr lang="hu-HU" sz="2400" b="1" dirty="0" smtClean="0"/>
              <a:t>. Feladat</a:t>
            </a:r>
          </a:p>
          <a:p>
            <a:pPr marL="0" indent="0">
              <a:buNone/>
            </a:pPr>
            <a:r>
              <a:rPr lang="hu-HU" sz="2400" dirty="0" smtClean="0"/>
              <a:t>Adott egy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i="1" dirty="0" smtClean="0"/>
              <a:t> </a:t>
            </a:r>
            <a:r>
              <a:rPr lang="hu-HU" sz="2400" dirty="0" smtClean="0"/>
              <a:t>természetes szám. </a:t>
            </a:r>
            <a:r>
              <a:rPr lang="hu-HU" sz="2400" dirty="0"/>
              <a:t>Í</a:t>
            </a:r>
            <a:r>
              <a:rPr lang="hu-HU" sz="2400" dirty="0" smtClean="0"/>
              <a:t>rjuk ki a törzstényezőit növekvő sorrendben, egy-egy szóközzel elválasztva?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Példa:</a:t>
            </a:r>
            <a:r>
              <a:rPr lang="en-US" sz="2400" dirty="0" smtClean="0"/>
              <a:t>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Ha </a:t>
            </a:r>
            <a:r>
              <a:rPr lang="en-US" sz="2400" b="1" i="1" dirty="0" smtClean="0">
                <a:solidFill>
                  <a:srgbClr val="0070C0"/>
                </a:solidFill>
              </a:rPr>
              <a:t>n=18</a:t>
            </a:r>
            <a:r>
              <a:rPr lang="hu-HU" sz="2400" dirty="0" smtClean="0"/>
              <a:t>, akkor ki lesz írva </a:t>
            </a:r>
            <a:r>
              <a:rPr lang="hu-HU" sz="2400" dirty="0" smtClean="0">
                <a:solidFill>
                  <a:srgbClr val="0070C0"/>
                </a:solidFill>
              </a:rPr>
              <a:t>2 3 3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0068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</a:t>
            </a:r>
            <a:endParaRPr lang="hu-HU" sz="17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                     // a </a:t>
            </a:r>
            <a:r>
              <a:rPr lang="en-US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ím osztókat 2-től kezdjük keresni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         // addig folytatjuk az osztók keresését, 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               //    ha találtunk egy osztót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//    akkor kiírjuk az osztót   </a:t>
            </a:r>
            <a:endParaRPr lang="en-U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egyszerűsítünk</a:t>
            </a:r>
            <a:endParaRPr lang="en-U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                                     //   ha nem találtunk osztót 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             //    akkor továbblépünk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// ezt mindaddig ismételjük, amíg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teljesen lebontjuk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026"/>
            <a:ext cx="8596668" cy="495631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hu-HU" sz="2000" dirty="0" smtClean="0"/>
              <a:t>A </a:t>
            </a:r>
            <a:r>
              <a:rPr lang="hu-HU" sz="2000" dirty="0"/>
              <a:t>programok hatékonyságát mindig a bemenő adatok értékeinek </a:t>
            </a:r>
            <a:r>
              <a:rPr lang="hu-HU" sz="2000" dirty="0" smtClean="0"/>
              <a:t>függvényében állapítjuk meg.</a:t>
            </a:r>
            <a:endParaRPr lang="hu-HU" sz="2000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2000" dirty="0"/>
              <a:t>Az egyszerűség kedvéért a következőkben elfogadjuk, hogy a programunk </a:t>
            </a:r>
            <a:r>
              <a:rPr lang="hu-HU" sz="2000" dirty="0" smtClean="0"/>
              <a:t>egyetlen bemenő értéktől, az </a:t>
            </a:r>
            <a:r>
              <a:rPr lang="hu-HU" sz="2000" b="1" i="1" dirty="0"/>
              <a:t>n</a:t>
            </a:r>
            <a:r>
              <a:rPr lang="hu-HU" sz="2000" dirty="0"/>
              <a:t> természetes számtól függ</a:t>
            </a:r>
            <a:r>
              <a:rPr lang="hu-HU" sz="200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u-HU" sz="2000" dirty="0" smtClean="0"/>
              <a:t>A</a:t>
            </a:r>
            <a:r>
              <a:rPr lang="en-US" sz="2000" dirty="0" smtClean="0"/>
              <a:t>z</a:t>
            </a:r>
            <a:r>
              <a:rPr lang="hu-HU" sz="2000" dirty="0" smtClean="0"/>
              <a:t> algoritmusok hatékonyságát </a:t>
            </a:r>
            <a:r>
              <a:rPr lang="hu-HU" sz="2000" b="1" i="1" dirty="0" smtClean="0"/>
              <a:t>bonyolultságban</a:t>
            </a:r>
            <a:r>
              <a:rPr lang="hu-HU" sz="2000" dirty="0" smtClean="0"/>
              <a:t> mérjük. </a:t>
            </a: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hu-HU" sz="2000" dirty="0" smtClean="0"/>
              <a:t>A bonyolultságot O(</a:t>
            </a:r>
            <a:r>
              <a:rPr lang="hu-HU" sz="2000" b="1" i="1" dirty="0" smtClean="0"/>
              <a:t>f(n)</a:t>
            </a:r>
            <a:r>
              <a:rPr lang="hu-HU" sz="2000" dirty="0" smtClean="0"/>
              <a:t>)-nel fogjuk jelölni.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310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alapalgoritmus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886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9457266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 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//   beolvassuk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</a:t>
            </a:r>
            <a:endParaRPr lang="hu-HU" sz="17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O(log n) ha a szám összetett, és O(n)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9457266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 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                  //   a prím osztókat 2-től kezdjük keresni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O(log n) ha a szám összetett, és O(n)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9457266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 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//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addig folytatjuk az osztók keresését, 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 </a:t>
            </a:r>
            <a:endParaRPr lang="hu-HU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O(log n) ha a szám összetett, és O(n)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9457266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 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       //   ha találtunk egy osztót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//   akkor azt ismételten kiírjuk     </a:t>
            </a:r>
            <a:endParaRPr lang="en-U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és egyszerűsítünk</a:t>
            </a:r>
            <a:endParaRPr lang="en-U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                      //  amíg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osztja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O(log n) ha a szám összetett, és O(n)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9457266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 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                // folytatjuk a következő lehetséges osztóval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O(log n) ha a szám összetett, és O(n) ha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79589"/>
            <a:ext cx="9783837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            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n-US" sz="17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 véget a program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79589"/>
            <a:ext cx="9783837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minden megtalált osztóval ismételten egyszerűsítünk,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csak lehet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fenti algoritmus bonyolultsága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571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1" y="1415144"/>
            <a:ext cx="10613519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prímszám esetén nem lehet a szám négyzetgyökénél nagyobb 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        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 </a:t>
            </a:r>
            <a:endParaRPr lang="hu-HU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sikerült a hatékonyságot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)–</a:t>
            </a: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ről </a:t>
            </a:r>
            <a:r>
              <a:rPr lang="hu-HU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</a:t>
            </a:r>
            <a:r>
              <a:rPr lang="hu-HU" sz="1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sqrt(n</a:t>
            </a:r>
            <a:r>
              <a:rPr lang="hu-HU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)-re csökkenteni.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1415144"/>
            <a:ext cx="10319604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prímszám esetén nem lehet a szám négyzetgyökénél nagyobb 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2                 // a prím osztókat 2-től kezdve keressük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 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 esetben  csökkenteni.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0943"/>
            <a:ext cx="8596668" cy="45383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Tekintsük a következő programrészletet: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i←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végezd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 ← s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minden-ciklus 1-től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-ig összesen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-szer hajtja végre az értékadó utasítást, tehát a bonyolutsága O(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1415144"/>
            <a:ext cx="10776804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prímszám esetén nem lehet a szám négyzetgyökénél nagyobb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végezd                        // addig folytatjuk az osztók keresését, 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 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 sikerült a 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1" y="1415144"/>
            <a:ext cx="10526433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prímszám esetén nem lehet a szám négyzetgyökénél nagyobb 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       //   ha találtunk egy osztót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ki oszto,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//   akkor azt ismételten kiírjuk     </a:t>
            </a:r>
            <a:endParaRPr lang="en-US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és egyszerűsítünk</a:t>
            </a:r>
            <a:endParaRPr lang="en-US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                      //  amíg az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osztja az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 sikerült a  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1" y="1415144"/>
            <a:ext cx="10417575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prímszám esetén nem lehet a szám négyzetgyökénél nagyobb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              // rátérünk a következő potenciális osztóra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oszto &gt; sqrt(n) akkor        // de ha ez túllépte a szám négyzetgyökét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             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akkor már csak saját maga lehet osztó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1                            //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fogunk lépni a ciklusból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1" y="1415144"/>
            <a:ext cx="10472005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prímszám esetén nem lehet a szám négyzetgyökénél nagyobb 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           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n-US" sz="17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</a:t>
            </a:r>
            <a:r>
              <a:rPr lang="en-US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 véget a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ciklussal együtt a program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1" y="1415144"/>
            <a:ext cx="10472005" cy="52033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optimális változat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prímszám esetén nem lehet a szám négyzetgyökénél nagyobb osztó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← 2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!=1 végezd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% oszto =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oszto,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/ </a:t>
            </a:r>
            <a:r>
              <a:rPr lang="en-US" sz="17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en-U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oszto &gt; sqrt(n) akkor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 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1</a:t>
            </a:r>
            <a:endParaRPr lang="hu-HU" sz="17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vége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</a:t>
            </a:r>
            <a:endParaRPr lang="hu-HU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ha a szám összetett, és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sqrt(n)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prímszám.</a:t>
            </a:r>
            <a:endParaRPr lang="hu-H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Akkor a legkevésbé hatékony az algoritmus, amikor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nek nincsenek valódi osztói. </a:t>
            </a:r>
          </a:p>
          <a:p>
            <a:pPr marL="46355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Ebben az esetben sikerült a hatékonyságot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)–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ről </a:t>
            </a:r>
            <a:r>
              <a:rPr lang="hu-HU" sz="1700" i="1" dirty="0">
                <a:latin typeface="Arial" panose="020B0604020202020204" pitchFamily="34" charset="0"/>
                <a:cs typeface="Arial" panose="020B0604020202020204" pitchFamily="34" charset="0"/>
              </a:rPr>
              <a:t>O(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sqrt(n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)-re csökkenteni.</a:t>
            </a:r>
          </a:p>
          <a:p>
            <a:pPr marL="46355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/>
          <a:lstStyle/>
          <a:p>
            <a:r>
              <a:rPr lang="hu-HU" dirty="0" smtClean="0"/>
              <a:t>IV. Törzstényezőre bontás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természetes számok 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legnagyobb közös osztója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lnko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az a legnagyobb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természetes szám, amelyre igaz, hogy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a%d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b%d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Például a 12 és 18 számoknak több közös osztója is van: 1, 2, 3 és 6.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Ezek közül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6-os a legnagyobb.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Tehát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lnko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(12,18)=6.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V. Legnagyobb közös osztó</a:t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5</a:t>
            </a:r>
            <a:r>
              <a:rPr lang="hu-HU" sz="2400" b="1" dirty="0" smtClean="0"/>
              <a:t>. Feladat</a:t>
            </a:r>
          </a:p>
          <a:p>
            <a:pPr marL="0" indent="0">
              <a:buNone/>
            </a:pPr>
            <a:r>
              <a:rPr lang="hu-HU" sz="2400" dirty="0" smtClean="0"/>
              <a:t>Adottak az </a:t>
            </a:r>
            <a:r>
              <a:rPr lang="hu-HU" sz="2400" b="1" i="1" dirty="0">
                <a:solidFill>
                  <a:srgbClr val="0070C0"/>
                </a:solidFill>
              </a:rPr>
              <a:t>a</a:t>
            </a:r>
            <a:r>
              <a:rPr lang="hu-HU" sz="2400" i="1" dirty="0" smtClean="0"/>
              <a:t> </a:t>
            </a:r>
            <a:r>
              <a:rPr lang="hu-HU" sz="2400" dirty="0" smtClean="0"/>
              <a:t>és </a:t>
            </a:r>
            <a:r>
              <a:rPr lang="hu-HU" sz="2400" b="1" i="1" dirty="0" smtClean="0">
                <a:solidFill>
                  <a:srgbClr val="0070C0"/>
                </a:solidFill>
              </a:rPr>
              <a:t>b </a:t>
            </a:r>
            <a:r>
              <a:rPr lang="hu-HU" sz="2400" dirty="0" smtClean="0"/>
              <a:t>természetes számok. </a:t>
            </a:r>
            <a:r>
              <a:rPr lang="hu-HU" sz="2400" dirty="0"/>
              <a:t>S</a:t>
            </a:r>
            <a:r>
              <a:rPr lang="hu-HU" sz="2400" dirty="0" smtClean="0"/>
              <a:t>zámítsuk ki a legnagyobb közös osztójuk értékét. 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Példa:</a:t>
            </a:r>
            <a:r>
              <a:rPr lang="en-US" sz="2400" dirty="0" smtClean="0"/>
              <a:t>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Ha </a:t>
            </a:r>
            <a:r>
              <a:rPr lang="hu-HU" sz="2400" b="1" i="1" dirty="0">
                <a:solidFill>
                  <a:srgbClr val="0070C0"/>
                </a:solidFill>
              </a:rPr>
              <a:t>a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en-US" sz="2400" dirty="0" smtClean="0">
                <a:solidFill>
                  <a:srgbClr val="0070C0"/>
                </a:solidFill>
              </a:rPr>
              <a:t>18</a:t>
            </a:r>
            <a:r>
              <a:rPr lang="hu-HU" sz="2400" dirty="0"/>
              <a:t> </a:t>
            </a:r>
            <a:r>
              <a:rPr lang="hu-HU" sz="2400" dirty="0" smtClean="0"/>
              <a:t>és </a:t>
            </a:r>
            <a:r>
              <a:rPr lang="hu-HU" sz="2400" b="1" i="1" dirty="0" smtClean="0">
                <a:solidFill>
                  <a:srgbClr val="0070C0"/>
                </a:solidFill>
              </a:rPr>
              <a:t>b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en-US" sz="2400" dirty="0" smtClean="0">
                <a:solidFill>
                  <a:srgbClr val="0070C0"/>
                </a:solidFill>
              </a:rPr>
              <a:t>1</a:t>
            </a:r>
            <a:r>
              <a:rPr lang="hu-HU" sz="2400" dirty="0" smtClean="0">
                <a:solidFill>
                  <a:srgbClr val="0070C0"/>
                </a:solidFill>
              </a:rPr>
              <a:t>2</a:t>
            </a:r>
            <a:r>
              <a:rPr lang="hu-HU" sz="2400" dirty="0" smtClean="0"/>
              <a:t>, akkor </a:t>
            </a:r>
            <a:r>
              <a:rPr lang="hu-HU" sz="2400" dirty="0" smtClean="0">
                <a:solidFill>
                  <a:srgbClr val="0070C0"/>
                </a:solidFill>
              </a:rPr>
              <a:t>6</a:t>
            </a:r>
            <a:r>
              <a:rPr lang="hu-HU" sz="2400" dirty="0"/>
              <a:t> </a:t>
            </a:r>
            <a:r>
              <a:rPr lang="hu-HU" sz="2400" dirty="0" smtClean="0"/>
              <a:t>lesz kiíratva. </a:t>
            </a:r>
            <a:endParaRPr lang="hu-H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3173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naív megoldás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Kipróbálunk minden számot 1-től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-ig, és észben tartjuk a legutolsó közös osztó értékét. Ez lesz a legnagyobb.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</a:t>
            </a:r>
            <a:endParaRPr lang="hu-HU" sz="17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←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2, 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naív megoldás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Kipróbálunk minden számot 1-től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-ig, és észben tartjuk a legutolsó közös osztó értékét. Ez lesz a legnagyobb.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←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                    // 1-es kezdeti értéket adunk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oszto-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2, 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343"/>
          </a:xfrm>
        </p:spPr>
        <p:txBody>
          <a:bodyPr>
            <a:normAutofit/>
          </a:bodyPr>
          <a:lstStyle/>
          <a:p>
            <a:r>
              <a:rPr lang="hu-HU" dirty="0"/>
              <a:t>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hu-HU" dirty="0"/>
              <a:t>Algoritmusok </a:t>
            </a:r>
            <a:r>
              <a:rPr lang="hu-HU" dirty="0" smtClean="0"/>
              <a:t>hatékonysága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00943"/>
            <a:ext cx="8596668" cy="45383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i←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,n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végezd</a:t>
            </a:r>
          </a:p>
          <a:p>
            <a:pPr marL="2286000" indent="0">
              <a:spcBef>
                <a:spcPts val="0"/>
              </a:spcBef>
              <a:buNone/>
            </a:pPr>
            <a:r>
              <a:rPr lang="hu-H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 ← s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marL="228600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minden-ciklus 1-től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-ig összesen 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-szer hajtja végre az értékadó utasítást, tehát a bonyolutsága O(</a:t>
            </a:r>
            <a:r>
              <a:rPr lang="hu-H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naív megoldás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Kipróbálunk minden számot 1-től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-ig, és észben tartjuk a legutolsó közös osztó értékét. Ez lesz a legnagyobb.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←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2, a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                  // sorra próbálkozunk minden számmal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a%i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b%i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akkor          // ha valamelyik osztja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 is és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 is,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i             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akkor aktualizáljuk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értékét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ha_vége                                      //  az utolsónak kimentett érték lesz a legnagyobb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minden_vége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naív megoldás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Kipróbálunk minden számot 1-től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-ig, és észben tartjuk a legutolsó közös osztó értékét. Ez lesz a legnagyobb.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←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2, 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            //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kiírjuk a legnagyobb közös osztó értékét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Megoldás - naív megoldás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Kipróbálunk minden számot 1-től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-ig, és észben tartjuk a legutolsó közös osztó értékét. Ez lesz a legnagyobb.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 ←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2, 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b%i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=0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minden_vége </a:t>
            </a:r>
            <a:endParaRPr lang="hu-HU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oszto</a:t>
            </a:r>
            <a:endParaRPr lang="hu-HU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hu-H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Legyen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számok egy közös osztója. Ekkor léteznek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számok úgy, hogy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a= p*d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b= q*d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Az általánosság leszűkítése nélkül elfogadhatjuk, hogy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iszámoljuk 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a-b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értékét, és a következőt kapjuk: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a-b = p*d – q*d = (p-q)*d.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Következik, hogy ha az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számoknak van egy közös osztójuk, akkor egy kivonás elvégzése után a kapott eredmény is megtartja a közös osztót.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Ez a tulajdonság érvényes a legnagyobb közös osztóra is.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Ismételt kivonással, a természetes számok mind kisebbek lesznek, mindaddig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 két szám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egyenlővé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válik.  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Ez a szám lesz a két szám legnagyobb közös osztója.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éldául 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=38 és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=56, és mindig a nagyobb számból kivonjuk a kisebb számot, akkor az 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számpár alakulása a következő lesz: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(38,56)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(38, 18) 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(20,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18) 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18) 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16)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14)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12)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10)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8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6)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4)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Tehát 38 és 56 legnagyobb közös osztója a 2. 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            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értékeit</a:t>
            </a:r>
            <a:endParaRPr lang="hu-HU" sz="17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legrosszabb esetben pedig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      //   amíg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értékei különböznek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legrosszabb esetben pedig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akkor           //   a nagyobb számból kivonjuk a kisebbet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legrosszabb esetben pedig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     // az algoritmust addig ismételjük, amíg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különbözők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legrosszabb esetben pedig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                //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kiírjuk a legnagyobb közös osztót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</a:t>
            </a:r>
            <a:r>
              <a:rPr lang="en-US" dirty="0"/>
              <a:t>.</a:t>
            </a:r>
            <a:r>
              <a:rPr lang="hu-HU" dirty="0"/>
              <a:t> Algoritmusok hatékonysága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945913"/>
              </p:ext>
            </p:extLst>
          </p:nvPr>
        </p:nvGraphicFramePr>
        <p:xfrm>
          <a:off x="903513" y="2825875"/>
          <a:ext cx="8490858" cy="1280160"/>
        </p:xfrm>
        <a:graphic>
          <a:graphicData uri="http://schemas.openxmlformats.org/drawingml/2006/table">
            <a:tbl>
              <a:tblPr firstRow="1" bandRow="1"/>
              <a:tblGrid>
                <a:gridCol w="489858">
                  <a:extLst>
                    <a:ext uri="{9D8B030D-6E8A-4147-A177-3AD203B41FA5}">
                      <a16:colId xmlns:a16="http://schemas.microsoft.com/office/drawing/2014/main" val="2202981510"/>
                    </a:ext>
                  </a:extLst>
                </a:gridCol>
                <a:gridCol w="3178628">
                  <a:extLst>
                    <a:ext uri="{9D8B030D-6E8A-4147-A177-3AD203B41FA5}">
                      <a16:colId xmlns:a16="http://schemas.microsoft.com/office/drawing/2014/main" val="272840757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3859384638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005873936"/>
                    </a:ext>
                  </a:extLst>
                </a:gridCol>
              </a:tblGrid>
              <a:tr h="34057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programrészlet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bonyolultság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magyarázat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31726"/>
                  </a:ext>
                </a:extLst>
              </a:tr>
              <a:tr h="851445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 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i←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</a:t>
                      </a:r>
                      <a:r>
                        <a:rPr lang="en-US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sqrt(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hu-HU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8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végezd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s ← s</a:t>
                      </a: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hu-HU" sz="1800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minden_vége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O(sqrt(n))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 –től sqrt(</a:t>
                      </a:r>
                      <a:r>
                        <a:rPr lang="hu-HU" b="1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n)</a:t>
                      </a:r>
                      <a:r>
                        <a:rPr lang="hu-HU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-ig összesen</a:t>
                      </a:r>
                    </a:p>
                    <a:p>
                      <a:pPr algn="l"/>
                      <a:r>
                        <a:rPr lang="hu-HU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sqrt(n)</a:t>
                      </a:r>
                      <a:r>
                        <a:rPr lang="hu-HU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-szer lesz elvégezve az értékadó utasítás</a:t>
                      </a:r>
                      <a:endParaRPr lang="en-US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658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53885" y="2193471"/>
            <a:ext cx="683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Tanulmányozzuk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bb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következő programrészleteket is: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Megoldás – euklideszi algoritmus ismételt kivonással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ha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akkor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a -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különben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b -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  <a:endParaRPr lang="hu-HU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általános esetben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), legrosszabb esetben pedig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Ismételt osztás esetén mindig az első számot osztjuk a másodikkal. Megtartjuk az osztási maradékot, majd az eljárást folytatjuk a második számmal és az osztási maradékkal.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Megjegyzés: nem számít, ha az első szám kisebb, mert az első osztás után a két szám helyet fog cserélni.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Például ha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=38 és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=56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az 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) számpár evolúciója a következő lesz: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(38,56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→ (56, 38) → (38, 18) → (18, 2) → (2, 0) → 2.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Az algoritmus akkor ér véget, ha 0-val kéne osztani. 0-val már nem osztunk, a legnagyobb közös osztó pedig a nagyobbik szám lesz.</a:t>
            </a: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            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beolvassuk az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értékét</a:t>
            </a:r>
            <a:endParaRPr lang="hu-HU" sz="17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a%b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legrosszabb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Ez a leghatékonyabb algoritmus a legnagyobb közös osztó kiszámítására a tanult algoritmusok közül.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     // amíg 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tudunk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osztani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a%b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legrosszabb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Ez a leghatékonyabb algoritmus a legnagyobb közös osztó kiszámítására a tanult algoritmusok közül.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a%b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megjegyezzük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-nak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-vel való osztási maradékát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← b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megszerkesztjük az újabb (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számpárt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← r           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 és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értékeiből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legrosszabb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Ez a leghatékonyabb algoritmus a legnagyobb közös osztó kiszámítására a tanult algoritmusok közül.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a%b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amíg_vége    // a ciklus akkor ér véget, amikor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b=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és nem tudunk tovább osztani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legrosszabb esetben O(</a:t>
            </a:r>
            <a:r>
              <a:rPr lang="hu-HU" sz="1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Ez a leghatékonyabb algoritmus a legnagyobb közös osztó kiszámítására a tanult algoritmusok közül.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a%b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az </a:t>
            </a:r>
            <a:r>
              <a:rPr lang="hu-HU" sz="1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 lesz a legnagyobb közös osztó</a:t>
            </a:r>
            <a:endParaRPr lang="hu-HU" sz="17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Megoldás – euklideszi algoritmus ismételt osztással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be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amíg 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!=</a:t>
            </a: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végezd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a%b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 ← b</a:t>
            </a:r>
            <a:endParaRPr lang="hu-H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←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	amíg_vége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hu-HU" sz="17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u-HU" sz="17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1700" dirty="0">
                <a:latin typeface="Arial" panose="020B0604020202020204" pitchFamily="34" charset="0"/>
                <a:cs typeface="Arial" panose="020B0604020202020204" pitchFamily="34" charset="0"/>
              </a:rPr>
              <a:t>Az algoritmus bonyolultsága 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legrosszabb esetben O(</a:t>
            </a:r>
            <a:r>
              <a:rPr lang="hu-HU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log a</a:t>
            </a:r>
            <a:r>
              <a:rPr lang="hu-H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). Ez a leghatékonyabb algoritmus a legnagyobb közös osztó kiszámítására a tanult algoritmusok közül. </a:t>
            </a:r>
          </a:p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V. Legnagyobb közös osztó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82" y="2117046"/>
            <a:ext cx="9217780" cy="4501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r>
              <a:rPr lang="hu-HU" dirty="0" smtClean="0"/>
              <a:t>V</a:t>
            </a:r>
            <a:r>
              <a:rPr lang="en-US" dirty="0" smtClean="0"/>
              <a:t>I</a:t>
            </a:r>
            <a:r>
              <a:rPr lang="hu-HU" dirty="0" smtClean="0"/>
              <a:t>. </a:t>
            </a:r>
            <a:r>
              <a:rPr lang="en-US" dirty="0" err="1" smtClean="0"/>
              <a:t>Feladat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</a:t>
            </a:r>
            <a:r>
              <a:rPr lang="en-US" dirty="0" smtClean="0"/>
              <a:t>I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Feladat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990"/>
            <a:ext cx="9217780" cy="4501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dirty="0"/>
              <a:t>6</a:t>
            </a:r>
            <a:r>
              <a:rPr lang="hu-HU" sz="2400" b="1" dirty="0" smtClean="0"/>
              <a:t>. Feladat</a:t>
            </a:r>
          </a:p>
          <a:p>
            <a:pPr marL="0" indent="0">
              <a:buNone/>
            </a:pPr>
            <a:r>
              <a:rPr lang="hu-HU" sz="2400" dirty="0" smtClean="0"/>
              <a:t>Értelmezésünk szerint e</a:t>
            </a:r>
            <a:r>
              <a:rPr lang="en-US" sz="2400" dirty="0" smtClean="0"/>
              <a:t>g</a:t>
            </a:r>
            <a:r>
              <a:rPr lang="hu-HU" sz="2400" dirty="0" smtClean="0"/>
              <a:t>y </a:t>
            </a:r>
            <a:r>
              <a:rPr lang="hu-HU" sz="2400" dirty="0" smtClean="0">
                <a:solidFill>
                  <a:srgbClr val="0070C0"/>
                </a:solidFill>
              </a:rPr>
              <a:t>1</a:t>
            </a:r>
            <a:r>
              <a:rPr lang="hu-HU" sz="2400" dirty="0" smtClean="0"/>
              <a:t>-nél</a:t>
            </a:r>
            <a:r>
              <a:rPr lang="hu-HU" sz="2400" b="1" dirty="0" smtClean="0"/>
              <a:t> </a:t>
            </a:r>
            <a:r>
              <a:rPr lang="hu-HU" sz="2400" dirty="0"/>
              <a:t>nagyobb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b="1" i="1" dirty="0" smtClean="0"/>
              <a:t> </a:t>
            </a:r>
            <a:r>
              <a:rPr lang="hu-HU" sz="2400" dirty="0" smtClean="0"/>
              <a:t>természetes szám a következő négy típusú lehet: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b="1" i="1" dirty="0" smtClean="0"/>
              <a:t>prímszám</a:t>
            </a:r>
            <a:r>
              <a:rPr lang="hu-HU" sz="2400" dirty="0" smtClean="0"/>
              <a:t> – ha csak </a:t>
            </a:r>
            <a:r>
              <a:rPr lang="hu-HU" sz="2400" dirty="0" smtClean="0">
                <a:solidFill>
                  <a:srgbClr val="0070C0"/>
                </a:solidFill>
              </a:rPr>
              <a:t>1</a:t>
            </a:r>
            <a:r>
              <a:rPr lang="hu-HU" sz="2400" dirty="0" smtClean="0"/>
              <a:t>-gyel és önmagával osztható (pl. </a:t>
            </a:r>
            <a:r>
              <a:rPr lang="hu-HU" sz="2400" dirty="0" smtClean="0">
                <a:solidFill>
                  <a:srgbClr val="0070C0"/>
                </a:solidFill>
              </a:rPr>
              <a:t>n=13</a:t>
            </a:r>
            <a:r>
              <a:rPr lang="hu-HU" sz="2400" dirty="0" smtClean="0"/>
              <a:t>)</a:t>
            </a:r>
            <a:endParaRPr lang="hu-HU" sz="2400" i="1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b="1" i="1" dirty="0" smtClean="0"/>
              <a:t>prímnégyzet</a:t>
            </a:r>
            <a:r>
              <a:rPr lang="hu-HU" sz="2400" dirty="0" smtClean="0"/>
              <a:t> – ha egy prímszám négyzete (pl.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b="1" dirty="0" smtClean="0">
                <a:solidFill>
                  <a:srgbClr val="0070C0"/>
                </a:solidFill>
              </a:rPr>
              <a:t>=</a:t>
            </a:r>
            <a:r>
              <a:rPr lang="hu-HU" sz="2400" dirty="0" smtClean="0">
                <a:solidFill>
                  <a:srgbClr val="0070C0"/>
                </a:solidFill>
              </a:rPr>
              <a:t> 25 = 5</a:t>
            </a:r>
            <a:r>
              <a:rPr lang="hu-HU" sz="2400" baseline="30000" dirty="0" smtClean="0">
                <a:solidFill>
                  <a:srgbClr val="0070C0"/>
                </a:solidFill>
              </a:rPr>
              <a:t>2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dirty="0" smtClean="0"/>
              <a:t>	- </a:t>
            </a:r>
            <a:r>
              <a:rPr lang="hu-HU" sz="2400" b="1" i="1" dirty="0" smtClean="0"/>
              <a:t>majdnemprím</a:t>
            </a:r>
            <a:r>
              <a:rPr lang="hu-HU" sz="2400" dirty="0" smtClean="0"/>
              <a:t> – ha két különböző prímszám szorzata (pl. </a:t>
            </a:r>
            <a:r>
              <a:rPr lang="hu-HU" sz="2400" b="1" i="1" dirty="0" smtClean="0">
                <a:solidFill>
                  <a:srgbClr val="0070C0"/>
                </a:solidFill>
              </a:rPr>
              <a:t>n</a:t>
            </a:r>
            <a:r>
              <a:rPr lang="hu-HU" sz="2400" dirty="0" smtClean="0">
                <a:solidFill>
                  <a:srgbClr val="0070C0"/>
                </a:solidFill>
              </a:rPr>
              <a:t>= 15 = 3*5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i="1" dirty="0"/>
              <a:t>	</a:t>
            </a:r>
            <a:r>
              <a:rPr lang="hu-HU" sz="2400" i="1" dirty="0" smtClean="0"/>
              <a:t>- </a:t>
            </a:r>
            <a:r>
              <a:rPr lang="hu-HU" sz="2400" b="1" i="1" dirty="0" smtClean="0"/>
              <a:t>összetett</a:t>
            </a:r>
            <a:r>
              <a:rPr lang="hu-HU" sz="2400" dirty="0" smtClean="0"/>
              <a:t> </a:t>
            </a:r>
            <a:r>
              <a:rPr lang="hu-HU" sz="2400" b="1" i="1" dirty="0" smtClean="0"/>
              <a:t>szám</a:t>
            </a:r>
            <a:r>
              <a:rPr lang="hu-HU" sz="2400" dirty="0" smtClean="0"/>
              <a:t> – minden más esetben (pl. </a:t>
            </a:r>
            <a:r>
              <a:rPr lang="hu-HU" sz="2400" b="1" i="1" dirty="0" smtClean="0">
                <a:solidFill>
                  <a:srgbClr val="0070C0"/>
                </a:solidFill>
              </a:rPr>
              <a:t>n=</a:t>
            </a:r>
            <a:r>
              <a:rPr lang="hu-HU" sz="2400" dirty="0" smtClean="0">
                <a:solidFill>
                  <a:srgbClr val="0070C0"/>
                </a:solidFill>
              </a:rPr>
              <a:t> 63 =3*3*7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dirty="0" smtClean="0"/>
              <a:t>Beolvasunk egy </a:t>
            </a:r>
            <a:r>
              <a:rPr lang="hu-HU" sz="2400" b="1" i="1" dirty="0" smtClean="0"/>
              <a:t>n</a:t>
            </a:r>
            <a:r>
              <a:rPr lang="hu-HU" sz="2400" dirty="0" smtClean="0"/>
              <a:t> természetes számot, írjuk ki, hogy milyen típusú a fenti kritériumok szerint. Lehetséges válaszok: </a:t>
            </a:r>
            <a:r>
              <a:rPr lang="hu-HU" sz="2400" dirty="0" smtClean="0">
                <a:solidFill>
                  <a:srgbClr val="0070C0"/>
                </a:solidFill>
              </a:rPr>
              <a:t>PRIM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PRIMNEGYZET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MAJDNEMPRIM</a:t>
            </a:r>
            <a:r>
              <a:rPr lang="hu-HU" sz="2400" dirty="0" smtClean="0"/>
              <a:t>, </a:t>
            </a:r>
            <a:r>
              <a:rPr lang="hu-HU" sz="2400" dirty="0" smtClean="0">
                <a:solidFill>
                  <a:srgbClr val="0070C0"/>
                </a:solidFill>
              </a:rPr>
              <a:t>OSSZETETT</a:t>
            </a:r>
            <a:endParaRPr lang="hu-HU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Példa:</a:t>
            </a:r>
            <a:r>
              <a:rPr lang="en-US" sz="2400" dirty="0" smtClean="0"/>
              <a:t>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Ha </a:t>
            </a:r>
            <a:r>
              <a:rPr lang="hu-HU" sz="2400" b="1" i="1" dirty="0">
                <a:solidFill>
                  <a:srgbClr val="0070C0"/>
                </a:solidFill>
              </a:rPr>
              <a:t>n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hu-HU" sz="2400" dirty="0" smtClean="0">
                <a:solidFill>
                  <a:srgbClr val="0070C0"/>
                </a:solidFill>
              </a:rPr>
              <a:t>2020,</a:t>
            </a:r>
            <a:r>
              <a:rPr lang="hu-HU" sz="2400" dirty="0" smtClean="0"/>
              <a:t>  akkor ki lesz írva </a:t>
            </a:r>
            <a:r>
              <a:rPr lang="hu-HU" sz="2400" dirty="0" smtClean="0">
                <a:solidFill>
                  <a:srgbClr val="0070C0"/>
                </a:solidFill>
              </a:rPr>
              <a:t>OSSZETETT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9835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3172</Words>
  <Application>Microsoft Office PowerPoint</Application>
  <PresentationFormat>Widescreen</PresentationFormat>
  <Paragraphs>1597</Paragraphs>
  <Slides>114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9" baseType="lpstr">
      <vt:lpstr>Arial</vt:lpstr>
      <vt:lpstr>Cambria Math</vt:lpstr>
      <vt:lpstr>Trebuchet MS</vt:lpstr>
      <vt:lpstr>Wingdings 3</vt:lpstr>
      <vt:lpstr>Facet</vt:lpstr>
      <vt:lpstr>Algoritmusok hatékonysága és oszthatóság</vt:lpstr>
      <vt:lpstr>Mit fogunk tanulni a mai órán?</vt:lpstr>
      <vt:lpstr>Megjegyzés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I. Algoritmusok hatékonysága</vt:lpstr>
      <vt:lpstr>II. Természetes szám valódi osztói</vt:lpstr>
      <vt:lpstr>II. Természetes szám valódi osztói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 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II. Természetes szám valódi osztói</vt:lpstr>
      <vt:lpstr>III. Prímszám ellenőrzése </vt:lpstr>
      <vt:lpstr>III. Prímszám ellenőrzése </vt:lpstr>
      <vt:lpstr>III. Prímszám ellenőrzése 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III. Prímszám ellenőrzése</vt:lpstr>
      <vt:lpstr>IV. Törzstényezőre bontás </vt:lpstr>
      <vt:lpstr>IV. Törzstényezőre bontás </vt:lpstr>
      <vt:lpstr>IV. Törzstényezőre bontás 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IV. Törzstényezőre bontás</vt:lpstr>
      <vt:lpstr>V. Legnagyobb közös osztó</vt:lpstr>
      <vt:lpstr>V. Legnagyobb közös osztó</vt:lpstr>
      <vt:lpstr>V. Legnagyobb közös osztó 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V. Legnagyobb közös osztó</vt:lpstr>
      <vt:lpstr>VI. Feladat</vt:lpstr>
      <vt:lpstr>VI. Feladat 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VI. Feladat</vt:lpstr>
      <vt:lpstr>Javasolt feladatok</vt:lpstr>
      <vt:lpstr>Könyvészet (webográfia)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Természetes számok számjegyre bontása</dc:title>
  <dc:creator>Windows User</dc:creator>
  <cp:lastModifiedBy>Windows User</cp:lastModifiedBy>
  <cp:revision>351</cp:revision>
  <dcterms:created xsi:type="dcterms:W3CDTF">2020-03-21T17:33:03Z</dcterms:created>
  <dcterms:modified xsi:type="dcterms:W3CDTF">2020-04-01T06:37:54Z</dcterms:modified>
</cp:coreProperties>
</file>