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13" r:id="rId3"/>
    <p:sldId id="312" r:id="rId4"/>
    <p:sldId id="315" r:id="rId5"/>
    <p:sldId id="309" r:id="rId6"/>
    <p:sldId id="310" r:id="rId7"/>
    <p:sldId id="262" r:id="rId8"/>
    <p:sldId id="296" r:id="rId9"/>
    <p:sldId id="297" r:id="rId10"/>
    <p:sldId id="316" r:id="rId11"/>
    <p:sldId id="298" r:id="rId12"/>
    <p:sldId id="299" r:id="rId13"/>
    <p:sldId id="300" r:id="rId14"/>
    <p:sldId id="264" r:id="rId15"/>
    <p:sldId id="265" r:id="rId16"/>
    <p:sldId id="263" r:id="rId17"/>
    <p:sldId id="266" r:id="rId18"/>
    <p:sldId id="301" r:id="rId19"/>
    <p:sldId id="267" r:id="rId20"/>
    <p:sldId id="303" r:id="rId21"/>
    <p:sldId id="270" r:id="rId22"/>
    <p:sldId id="271" r:id="rId23"/>
    <p:sldId id="305" r:id="rId24"/>
    <p:sldId id="294" r:id="rId25"/>
    <p:sldId id="293" r:id="rId26"/>
  </p:sldIdLst>
  <p:sldSz cx="9144000" cy="5143500" type="screen16x9"/>
  <p:notesSz cx="6858000" cy="9144000"/>
  <p:defaultTextStyle>
    <a:defPPr>
      <a:defRPr lang="ro-RO"/>
    </a:defPPr>
    <a:lvl1pPr marL="0" algn="l" defTabSz="913753" rtl="0" eaLnBrk="1" latinLnBrk="0" hangingPunct="1">
      <a:defRPr sz="1800" kern="1200">
        <a:solidFill>
          <a:schemeClr val="tx1"/>
        </a:solidFill>
        <a:latin typeface="+mn-lt"/>
        <a:ea typeface="+mn-ea"/>
        <a:cs typeface="+mn-cs"/>
      </a:defRPr>
    </a:lvl1pPr>
    <a:lvl2pPr marL="456876"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29" algn="l" defTabSz="913753" rtl="0" eaLnBrk="1" latinLnBrk="0" hangingPunct="1">
      <a:defRPr sz="1800" kern="1200">
        <a:solidFill>
          <a:schemeClr val="tx1"/>
        </a:solidFill>
        <a:latin typeface="+mn-lt"/>
        <a:ea typeface="+mn-ea"/>
        <a:cs typeface="+mn-cs"/>
      </a:defRPr>
    </a:lvl4pPr>
    <a:lvl5pPr marL="1827506" algn="l" defTabSz="913753" rtl="0" eaLnBrk="1" latinLnBrk="0" hangingPunct="1">
      <a:defRPr sz="1800" kern="1200">
        <a:solidFill>
          <a:schemeClr val="tx1"/>
        </a:solidFill>
        <a:latin typeface="+mn-lt"/>
        <a:ea typeface="+mn-ea"/>
        <a:cs typeface="+mn-cs"/>
      </a:defRPr>
    </a:lvl5pPr>
    <a:lvl6pPr marL="2284381" algn="l" defTabSz="913753" rtl="0" eaLnBrk="1" latinLnBrk="0" hangingPunct="1">
      <a:defRPr sz="1800" kern="1200">
        <a:solidFill>
          <a:schemeClr val="tx1"/>
        </a:solidFill>
        <a:latin typeface="+mn-lt"/>
        <a:ea typeface="+mn-ea"/>
        <a:cs typeface="+mn-cs"/>
      </a:defRPr>
    </a:lvl6pPr>
    <a:lvl7pPr marL="2741258"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1" algn="l" defTabSz="91375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initials="O"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80645" autoAdjust="0"/>
  </p:normalViewPr>
  <p:slideViewPr>
    <p:cSldViewPr>
      <p:cViewPr varScale="1">
        <p:scale>
          <a:sx n="72" d="100"/>
          <a:sy n="72" d="100"/>
        </p:scale>
        <p:origin x="-1254" y="-102"/>
      </p:cViewPr>
      <p:guideLst>
        <p:guide orient="horz" pos="1620"/>
        <p:guide pos="2880"/>
      </p:guideLst>
    </p:cSldViewPr>
  </p:slideViewPr>
  <p:outlineViewPr>
    <p:cViewPr>
      <p:scale>
        <a:sx n="33" d="100"/>
        <a:sy n="33" d="100"/>
      </p:scale>
      <p:origin x="0" y="37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1DCD6-751E-4C18-B7D1-0AE85B7F926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o-RO"/>
        </a:p>
      </dgm:t>
    </dgm:pt>
    <dgm:pt modelId="{C6149BDF-2DC5-4169-857A-197108163CDE}">
      <dgm:prSet phldrT="[Text]" custT="1"/>
      <dgm:spPr/>
      <dgm:t>
        <a:bodyPr/>
        <a:lstStyle/>
        <a:p>
          <a:r>
            <a:rPr lang="hu-HU" sz="1800" b="1" dirty="0" smtClean="0"/>
            <a:t>A vívódó ember kettős természete két alakban</a:t>
          </a:r>
          <a:endParaRPr lang="ro-RO" sz="1800" b="1" dirty="0"/>
        </a:p>
      </dgm:t>
    </dgm:pt>
    <dgm:pt modelId="{CBA2CC94-C5B4-4905-8F55-BA3B5236B920}" type="parTrans" cxnId="{1E119A29-F16F-4197-B963-E25B34F01AC2}">
      <dgm:prSet/>
      <dgm:spPr/>
      <dgm:t>
        <a:bodyPr/>
        <a:lstStyle/>
        <a:p>
          <a:endParaRPr lang="ro-RO"/>
        </a:p>
      </dgm:t>
    </dgm:pt>
    <dgm:pt modelId="{208210EC-9D42-460F-96EE-83637DC13E5A}" type="sibTrans" cxnId="{1E119A29-F16F-4197-B963-E25B34F01AC2}">
      <dgm:prSet/>
      <dgm:spPr/>
      <dgm:t>
        <a:bodyPr/>
        <a:lstStyle/>
        <a:p>
          <a:endParaRPr lang="ro-RO"/>
        </a:p>
      </dgm:t>
    </dgm:pt>
    <dgm:pt modelId="{5FAA9FEA-F012-49B6-A100-8D532935C34D}">
      <dgm:prSet phldrT="[Text]" custT="1"/>
      <dgm:spPr/>
      <dgm:t>
        <a:bodyPr/>
        <a:lstStyle/>
        <a:p>
          <a:r>
            <a:rPr lang="hu-HU" sz="1800" b="1" dirty="0" smtClean="0"/>
            <a:t>lázadó</a:t>
          </a:r>
        </a:p>
        <a:p>
          <a:r>
            <a:rPr lang="hu-HU" sz="1800" b="1" dirty="0" smtClean="0"/>
            <a:t>kételkedő</a:t>
          </a:r>
        </a:p>
        <a:p>
          <a:r>
            <a:rPr lang="hu-HU" sz="1800" b="1" dirty="0" smtClean="0"/>
            <a:t>tudni akaró</a:t>
          </a:r>
          <a:endParaRPr lang="ro-RO" sz="1800" b="1" dirty="0"/>
        </a:p>
      </dgm:t>
    </dgm:pt>
    <dgm:pt modelId="{9F593380-E793-4C46-A142-D0B6E9C5C826}" type="parTrans" cxnId="{E386137A-ACE0-4403-A1FD-9013F8543F52}">
      <dgm:prSet/>
      <dgm:spPr/>
      <dgm:t>
        <a:bodyPr/>
        <a:lstStyle/>
        <a:p>
          <a:endParaRPr lang="ro-RO"/>
        </a:p>
      </dgm:t>
    </dgm:pt>
    <dgm:pt modelId="{428515F0-8375-4159-9D11-236451B3418C}" type="sibTrans" cxnId="{E386137A-ACE0-4403-A1FD-9013F8543F52}">
      <dgm:prSet/>
      <dgm:spPr/>
      <dgm:t>
        <a:bodyPr/>
        <a:lstStyle/>
        <a:p>
          <a:endParaRPr lang="ro-RO"/>
        </a:p>
      </dgm:t>
    </dgm:pt>
    <dgm:pt modelId="{EBAC0496-97F1-42AA-9A7F-83963AA4D11A}">
      <dgm:prSet phldrT="[Text]" custT="1"/>
      <dgm:spPr/>
      <dgm:t>
        <a:bodyPr/>
        <a:lstStyle/>
        <a:p>
          <a:r>
            <a:rPr lang="hu-HU" sz="1800" b="1" dirty="0" smtClean="0"/>
            <a:t>elfogadó</a:t>
          </a:r>
        </a:p>
        <a:p>
          <a:r>
            <a:rPr lang="hu-HU" sz="1800" b="1" dirty="0" smtClean="0"/>
            <a:t>hívő</a:t>
          </a:r>
        </a:p>
        <a:p>
          <a:r>
            <a:rPr lang="hu-HU" sz="1800" b="1" dirty="0" smtClean="0"/>
            <a:t>hinni akaró</a:t>
          </a:r>
          <a:endParaRPr lang="ro-RO" sz="1800" b="1" dirty="0"/>
        </a:p>
      </dgm:t>
    </dgm:pt>
    <dgm:pt modelId="{09A38162-5768-4C7E-9C7B-6C02A8D01C14}" type="parTrans" cxnId="{AE6B48A2-EB97-49CB-856B-DB65A9A239A1}">
      <dgm:prSet/>
      <dgm:spPr/>
      <dgm:t>
        <a:bodyPr/>
        <a:lstStyle/>
        <a:p>
          <a:endParaRPr lang="ro-RO"/>
        </a:p>
      </dgm:t>
    </dgm:pt>
    <dgm:pt modelId="{F236385C-424E-4C39-91C3-59031F98DAE2}" type="sibTrans" cxnId="{AE6B48A2-EB97-49CB-856B-DB65A9A239A1}">
      <dgm:prSet/>
      <dgm:spPr/>
      <dgm:t>
        <a:bodyPr/>
        <a:lstStyle/>
        <a:p>
          <a:endParaRPr lang="ro-RO"/>
        </a:p>
      </dgm:t>
    </dgm:pt>
    <dgm:pt modelId="{A620322A-B0BA-4508-87FE-76D0EDC9A48E}" type="pres">
      <dgm:prSet presAssocID="{3E91DCD6-751E-4C18-B7D1-0AE85B7F9267}" presName="Name0" presStyleCnt="0">
        <dgm:presLayoutVars>
          <dgm:dir/>
          <dgm:resizeHandles val="exact"/>
        </dgm:presLayoutVars>
      </dgm:prSet>
      <dgm:spPr/>
      <dgm:t>
        <a:bodyPr/>
        <a:lstStyle/>
        <a:p>
          <a:endParaRPr lang="ro-RO"/>
        </a:p>
      </dgm:t>
    </dgm:pt>
    <dgm:pt modelId="{FA201682-6851-4044-9561-39CE53EC9FC9}" type="pres">
      <dgm:prSet presAssocID="{C6149BDF-2DC5-4169-857A-197108163CDE}" presName="node" presStyleLbl="node1" presStyleIdx="0" presStyleCnt="3" custScaleX="132726">
        <dgm:presLayoutVars>
          <dgm:bulletEnabled val="1"/>
        </dgm:presLayoutVars>
      </dgm:prSet>
      <dgm:spPr/>
      <dgm:t>
        <a:bodyPr/>
        <a:lstStyle/>
        <a:p>
          <a:endParaRPr lang="ro-RO"/>
        </a:p>
      </dgm:t>
    </dgm:pt>
    <dgm:pt modelId="{4C398FC2-F549-4F92-8287-373377A47F15}" type="pres">
      <dgm:prSet presAssocID="{208210EC-9D42-460F-96EE-83637DC13E5A}" presName="sibTrans" presStyleLbl="sibTrans2D1" presStyleIdx="0" presStyleCnt="3" custAng="16599040" custScaleY="300468" custLinFactX="81739" custLinFactNeighborX="100000" custLinFactNeighborY="-3122"/>
      <dgm:spPr>
        <a:prstGeom prst="downArrow">
          <a:avLst/>
        </a:prstGeom>
      </dgm:spPr>
      <dgm:t>
        <a:bodyPr/>
        <a:lstStyle/>
        <a:p>
          <a:endParaRPr lang="ro-RO"/>
        </a:p>
      </dgm:t>
    </dgm:pt>
    <dgm:pt modelId="{5964D67D-A2FC-4EBF-B944-7FD5B6525609}" type="pres">
      <dgm:prSet presAssocID="{208210EC-9D42-460F-96EE-83637DC13E5A}" presName="connectorText" presStyleLbl="sibTrans2D1" presStyleIdx="0" presStyleCnt="3"/>
      <dgm:spPr/>
      <dgm:t>
        <a:bodyPr/>
        <a:lstStyle/>
        <a:p>
          <a:endParaRPr lang="ro-RO"/>
        </a:p>
      </dgm:t>
    </dgm:pt>
    <dgm:pt modelId="{D86A131E-A698-4E33-ABF4-0C52DE9945D2}" type="pres">
      <dgm:prSet presAssocID="{5FAA9FEA-F012-49B6-A100-8D532935C34D}" presName="node" presStyleLbl="node1" presStyleIdx="1" presStyleCnt="3" custScaleX="123959" custScaleY="128608">
        <dgm:presLayoutVars>
          <dgm:bulletEnabled val="1"/>
        </dgm:presLayoutVars>
      </dgm:prSet>
      <dgm:spPr/>
      <dgm:t>
        <a:bodyPr/>
        <a:lstStyle/>
        <a:p>
          <a:endParaRPr lang="ro-RO"/>
        </a:p>
      </dgm:t>
    </dgm:pt>
    <dgm:pt modelId="{CA15E08C-F4B3-43B8-B8A3-848FC5FDDFF2}" type="pres">
      <dgm:prSet presAssocID="{428515F0-8375-4159-9D11-236451B3418C}" presName="sibTrans" presStyleLbl="sibTrans2D1" presStyleIdx="1" presStyleCnt="3"/>
      <dgm:spPr/>
      <dgm:t>
        <a:bodyPr/>
        <a:lstStyle/>
        <a:p>
          <a:endParaRPr lang="ro-RO"/>
        </a:p>
      </dgm:t>
    </dgm:pt>
    <dgm:pt modelId="{F8198FAF-6DF3-4D47-95FA-4DB93CB2B01C}" type="pres">
      <dgm:prSet presAssocID="{428515F0-8375-4159-9D11-236451B3418C}" presName="connectorText" presStyleLbl="sibTrans2D1" presStyleIdx="1" presStyleCnt="3"/>
      <dgm:spPr/>
      <dgm:t>
        <a:bodyPr/>
        <a:lstStyle/>
        <a:p>
          <a:endParaRPr lang="ro-RO"/>
        </a:p>
      </dgm:t>
    </dgm:pt>
    <dgm:pt modelId="{F75B119B-C10B-43B6-84E5-2C6D45ECE193}" type="pres">
      <dgm:prSet presAssocID="{EBAC0496-97F1-42AA-9A7F-83963AA4D11A}" presName="node" presStyleLbl="node1" presStyleIdx="2" presStyleCnt="3" custScaleX="127616" custScaleY="125040">
        <dgm:presLayoutVars>
          <dgm:bulletEnabled val="1"/>
        </dgm:presLayoutVars>
      </dgm:prSet>
      <dgm:spPr/>
      <dgm:t>
        <a:bodyPr/>
        <a:lstStyle/>
        <a:p>
          <a:endParaRPr lang="ro-RO"/>
        </a:p>
      </dgm:t>
    </dgm:pt>
    <dgm:pt modelId="{FE019885-5C62-4E4F-8E09-3B2185E84FA2}" type="pres">
      <dgm:prSet presAssocID="{F236385C-424E-4C39-91C3-59031F98DAE2}" presName="sibTrans" presStyleLbl="sibTrans2D1" presStyleIdx="2" presStyleCnt="3" custScaleX="186443" custScaleY="174227" custLinFactX="-63091" custLinFactNeighborX="-100000" custLinFactNeighborY="13362"/>
      <dgm:spPr>
        <a:prstGeom prst="leftArrow">
          <a:avLst/>
        </a:prstGeom>
      </dgm:spPr>
      <dgm:t>
        <a:bodyPr/>
        <a:lstStyle/>
        <a:p>
          <a:endParaRPr lang="ro-RO"/>
        </a:p>
      </dgm:t>
    </dgm:pt>
    <dgm:pt modelId="{6FAC811A-467E-4895-848F-697364B355B8}" type="pres">
      <dgm:prSet presAssocID="{F236385C-424E-4C39-91C3-59031F98DAE2}" presName="connectorText" presStyleLbl="sibTrans2D1" presStyleIdx="2" presStyleCnt="3"/>
      <dgm:spPr/>
      <dgm:t>
        <a:bodyPr/>
        <a:lstStyle/>
        <a:p>
          <a:endParaRPr lang="ro-RO"/>
        </a:p>
      </dgm:t>
    </dgm:pt>
  </dgm:ptLst>
  <dgm:cxnLst>
    <dgm:cxn modelId="{D5178B9D-006D-4751-9BEC-D186C03C30DA}" type="presOf" srcId="{208210EC-9D42-460F-96EE-83637DC13E5A}" destId="{5964D67D-A2FC-4EBF-B944-7FD5B6525609}" srcOrd="1" destOrd="0" presId="urn:microsoft.com/office/officeart/2005/8/layout/cycle7"/>
    <dgm:cxn modelId="{046B495B-6CBE-437A-AA7D-391A6EE4EF11}" type="presOf" srcId="{208210EC-9D42-460F-96EE-83637DC13E5A}" destId="{4C398FC2-F549-4F92-8287-373377A47F15}" srcOrd="0" destOrd="0" presId="urn:microsoft.com/office/officeart/2005/8/layout/cycle7"/>
    <dgm:cxn modelId="{E644F091-9816-4BDD-9A9B-8A5D8C284625}" type="presOf" srcId="{EBAC0496-97F1-42AA-9A7F-83963AA4D11A}" destId="{F75B119B-C10B-43B6-84E5-2C6D45ECE193}" srcOrd="0" destOrd="0" presId="urn:microsoft.com/office/officeart/2005/8/layout/cycle7"/>
    <dgm:cxn modelId="{1AE5DE04-EA6B-45FA-9A9E-8D88DFD66872}" type="presOf" srcId="{428515F0-8375-4159-9D11-236451B3418C}" destId="{CA15E08C-F4B3-43B8-B8A3-848FC5FDDFF2}" srcOrd="0" destOrd="0" presId="urn:microsoft.com/office/officeart/2005/8/layout/cycle7"/>
    <dgm:cxn modelId="{298CE01B-3E75-4F58-82E7-5243C59EEC6A}" type="presOf" srcId="{F236385C-424E-4C39-91C3-59031F98DAE2}" destId="{6FAC811A-467E-4895-848F-697364B355B8}" srcOrd="1" destOrd="0" presId="urn:microsoft.com/office/officeart/2005/8/layout/cycle7"/>
    <dgm:cxn modelId="{CFE1E538-2CCA-4C84-BF91-1465EA797D3B}" type="presOf" srcId="{5FAA9FEA-F012-49B6-A100-8D532935C34D}" destId="{D86A131E-A698-4E33-ABF4-0C52DE9945D2}" srcOrd="0" destOrd="0" presId="urn:microsoft.com/office/officeart/2005/8/layout/cycle7"/>
    <dgm:cxn modelId="{D2BE55AB-2DBE-434D-A592-A94ED6240CFC}" type="presOf" srcId="{428515F0-8375-4159-9D11-236451B3418C}" destId="{F8198FAF-6DF3-4D47-95FA-4DB93CB2B01C}" srcOrd="1" destOrd="0" presId="urn:microsoft.com/office/officeart/2005/8/layout/cycle7"/>
    <dgm:cxn modelId="{10E7B95F-7657-4F10-A489-16DDEB41C54A}" type="presOf" srcId="{3E91DCD6-751E-4C18-B7D1-0AE85B7F9267}" destId="{A620322A-B0BA-4508-87FE-76D0EDC9A48E}" srcOrd="0" destOrd="0" presId="urn:microsoft.com/office/officeart/2005/8/layout/cycle7"/>
    <dgm:cxn modelId="{AE6B48A2-EB97-49CB-856B-DB65A9A239A1}" srcId="{3E91DCD6-751E-4C18-B7D1-0AE85B7F9267}" destId="{EBAC0496-97F1-42AA-9A7F-83963AA4D11A}" srcOrd="2" destOrd="0" parTransId="{09A38162-5768-4C7E-9C7B-6C02A8D01C14}" sibTransId="{F236385C-424E-4C39-91C3-59031F98DAE2}"/>
    <dgm:cxn modelId="{E386137A-ACE0-4403-A1FD-9013F8543F52}" srcId="{3E91DCD6-751E-4C18-B7D1-0AE85B7F9267}" destId="{5FAA9FEA-F012-49B6-A100-8D532935C34D}" srcOrd="1" destOrd="0" parTransId="{9F593380-E793-4C46-A142-D0B6E9C5C826}" sibTransId="{428515F0-8375-4159-9D11-236451B3418C}"/>
    <dgm:cxn modelId="{1E119A29-F16F-4197-B963-E25B34F01AC2}" srcId="{3E91DCD6-751E-4C18-B7D1-0AE85B7F9267}" destId="{C6149BDF-2DC5-4169-857A-197108163CDE}" srcOrd="0" destOrd="0" parTransId="{CBA2CC94-C5B4-4905-8F55-BA3B5236B920}" sibTransId="{208210EC-9D42-460F-96EE-83637DC13E5A}"/>
    <dgm:cxn modelId="{7EF26DE6-3434-498C-B6E5-312551AAF3F8}" type="presOf" srcId="{F236385C-424E-4C39-91C3-59031F98DAE2}" destId="{FE019885-5C62-4E4F-8E09-3B2185E84FA2}" srcOrd="0" destOrd="0" presId="urn:microsoft.com/office/officeart/2005/8/layout/cycle7"/>
    <dgm:cxn modelId="{C7C8B05E-150B-4787-9861-AF31A6D350BC}" type="presOf" srcId="{C6149BDF-2DC5-4169-857A-197108163CDE}" destId="{FA201682-6851-4044-9561-39CE53EC9FC9}" srcOrd="0" destOrd="0" presId="urn:microsoft.com/office/officeart/2005/8/layout/cycle7"/>
    <dgm:cxn modelId="{F10FD95C-FC87-48A6-A7AC-DAC5B5433056}" type="presParOf" srcId="{A620322A-B0BA-4508-87FE-76D0EDC9A48E}" destId="{FA201682-6851-4044-9561-39CE53EC9FC9}" srcOrd="0" destOrd="0" presId="urn:microsoft.com/office/officeart/2005/8/layout/cycle7"/>
    <dgm:cxn modelId="{930E053F-436D-4C61-A709-BE3C2BE66594}" type="presParOf" srcId="{A620322A-B0BA-4508-87FE-76D0EDC9A48E}" destId="{4C398FC2-F549-4F92-8287-373377A47F15}" srcOrd="1" destOrd="0" presId="urn:microsoft.com/office/officeart/2005/8/layout/cycle7"/>
    <dgm:cxn modelId="{58075714-2F14-49A5-81AC-C19410186BFE}" type="presParOf" srcId="{4C398FC2-F549-4F92-8287-373377A47F15}" destId="{5964D67D-A2FC-4EBF-B944-7FD5B6525609}" srcOrd="0" destOrd="0" presId="urn:microsoft.com/office/officeart/2005/8/layout/cycle7"/>
    <dgm:cxn modelId="{14B352BB-F1AC-4FBE-9D11-5AB261AFD6CB}" type="presParOf" srcId="{A620322A-B0BA-4508-87FE-76D0EDC9A48E}" destId="{D86A131E-A698-4E33-ABF4-0C52DE9945D2}" srcOrd="2" destOrd="0" presId="urn:microsoft.com/office/officeart/2005/8/layout/cycle7"/>
    <dgm:cxn modelId="{27393745-80A7-48B5-BF96-817CEF736106}" type="presParOf" srcId="{A620322A-B0BA-4508-87FE-76D0EDC9A48E}" destId="{CA15E08C-F4B3-43B8-B8A3-848FC5FDDFF2}" srcOrd="3" destOrd="0" presId="urn:microsoft.com/office/officeart/2005/8/layout/cycle7"/>
    <dgm:cxn modelId="{A83D133A-CFD9-4513-B0A7-6D84B1843D60}" type="presParOf" srcId="{CA15E08C-F4B3-43B8-B8A3-848FC5FDDFF2}" destId="{F8198FAF-6DF3-4D47-95FA-4DB93CB2B01C}" srcOrd="0" destOrd="0" presId="urn:microsoft.com/office/officeart/2005/8/layout/cycle7"/>
    <dgm:cxn modelId="{E9722362-62BF-430B-88A6-68882C0472BF}" type="presParOf" srcId="{A620322A-B0BA-4508-87FE-76D0EDC9A48E}" destId="{F75B119B-C10B-43B6-84E5-2C6D45ECE193}" srcOrd="4" destOrd="0" presId="urn:microsoft.com/office/officeart/2005/8/layout/cycle7"/>
    <dgm:cxn modelId="{A782C72D-C776-4A63-A5F9-4970CBDA116C}" type="presParOf" srcId="{A620322A-B0BA-4508-87FE-76D0EDC9A48E}" destId="{FE019885-5C62-4E4F-8E09-3B2185E84FA2}" srcOrd="5" destOrd="0" presId="urn:microsoft.com/office/officeart/2005/8/layout/cycle7"/>
    <dgm:cxn modelId="{3EB5CC87-54DD-49D9-8F45-40CD90D4BA9C}" type="presParOf" srcId="{FE019885-5C62-4E4F-8E09-3B2185E84FA2}" destId="{6FAC811A-467E-4895-848F-697364B355B8}"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F94919-EB6B-4C67-9B5A-9058B58D4401}" type="datetimeFigureOut">
              <a:rPr lang="ro-RO" smtClean="0"/>
              <a:pPr/>
              <a:t>15.04.2020</a:t>
            </a:fld>
            <a:endParaRPr lang="ro-RO"/>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F2422-48E2-4CE7-8073-032D93F8A68D}" type="slidenum">
              <a:rPr lang="ro-RO" smtClean="0"/>
              <a:pPr/>
              <a:t>‹#›</a:t>
            </a:fld>
            <a:endParaRPr lang="ro-R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FBEBB-0DA1-422C-80D4-2D2300AA9BB0}" type="datetimeFigureOut">
              <a:rPr lang="ro-RO" smtClean="0"/>
              <a:pPr/>
              <a:t>15.04.2020</a:t>
            </a:fld>
            <a:endParaRPr lang="ro-RO"/>
          </a:p>
        </p:txBody>
      </p:sp>
      <p:sp>
        <p:nvSpPr>
          <p:cNvPr id="4" name="Substituent imagine diapozitiv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9BE23-469F-4D75-85E6-BED6F1F4547A}"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3753" rtl="0" eaLnBrk="1" latinLnBrk="0" hangingPunct="1">
      <a:defRPr sz="1200" kern="1200">
        <a:solidFill>
          <a:schemeClr val="tx1"/>
        </a:solidFill>
        <a:latin typeface="+mn-lt"/>
        <a:ea typeface="+mn-ea"/>
        <a:cs typeface="+mn-cs"/>
      </a:defRPr>
    </a:lvl1pPr>
    <a:lvl2pPr marL="456876" algn="l" defTabSz="913753" rtl="0" eaLnBrk="1" latinLnBrk="0" hangingPunct="1">
      <a:defRPr sz="1200" kern="1200">
        <a:solidFill>
          <a:schemeClr val="tx1"/>
        </a:solidFill>
        <a:latin typeface="+mn-lt"/>
        <a:ea typeface="+mn-ea"/>
        <a:cs typeface="+mn-cs"/>
      </a:defRPr>
    </a:lvl2pPr>
    <a:lvl3pPr marL="913753" algn="l" defTabSz="913753" rtl="0" eaLnBrk="1" latinLnBrk="0" hangingPunct="1">
      <a:defRPr sz="1200" kern="1200">
        <a:solidFill>
          <a:schemeClr val="tx1"/>
        </a:solidFill>
        <a:latin typeface="+mn-lt"/>
        <a:ea typeface="+mn-ea"/>
        <a:cs typeface="+mn-cs"/>
      </a:defRPr>
    </a:lvl3pPr>
    <a:lvl4pPr marL="1370629" algn="l" defTabSz="913753" rtl="0" eaLnBrk="1" latinLnBrk="0" hangingPunct="1">
      <a:defRPr sz="1200" kern="1200">
        <a:solidFill>
          <a:schemeClr val="tx1"/>
        </a:solidFill>
        <a:latin typeface="+mn-lt"/>
        <a:ea typeface="+mn-ea"/>
        <a:cs typeface="+mn-cs"/>
      </a:defRPr>
    </a:lvl4pPr>
    <a:lvl5pPr marL="1827506" algn="l" defTabSz="913753" rtl="0" eaLnBrk="1" latinLnBrk="0" hangingPunct="1">
      <a:defRPr sz="1200" kern="1200">
        <a:solidFill>
          <a:schemeClr val="tx1"/>
        </a:solidFill>
        <a:latin typeface="+mn-lt"/>
        <a:ea typeface="+mn-ea"/>
        <a:cs typeface="+mn-cs"/>
      </a:defRPr>
    </a:lvl5pPr>
    <a:lvl6pPr marL="2284381" algn="l" defTabSz="913753" rtl="0" eaLnBrk="1" latinLnBrk="0" hangingPunct="1">
      <a:defRPr sz="1200" kern="1200">
        <a:solidFill>
          <a:schemeClr val="tx1"/>
        </a:solidFill>
        <a:latin typeface="+mn-lt"/>
        <a:ea typeface="+mn-ea"/>
        <a:cs typeface="+mn-cs"/>
      </a:defRPr>
    </a:lvl6pPr>
    <a:lvl7pPr marL="2741258" algn="l" defTabSz="913753" rtl="0" eaLnBrk="1" latinLnBrk="0" hangingPunct="1">
      <a:defRPr sz="1200" kern="1200">
        <a:solidFill>
          <a:schemeClr val="tx1"/>
        </a:solidFill>
        <a:latin typeface="+mn-lt"/>
        <a:ea typeface="+mn-ea"/>
        <a:cs typeface="+mn-cs"/>
      </a:defRPr>
    </a:lvl7pPr>
    <a:lvl8pPr marL="3198134" algn="l" defTabSz="913753" rtl="0" eaLnBrk="1" latinLnBrk="0" hangingPunct="1">
      <a:defRPr sz="1200" kern="1200">
        <a:solidFill>
          <a:schemeClr val="tx1"/>
        </a:solidFill>
        <a:latin typeface="+mn-lt"/>
        <a:ea typeface="+mn-ea"/>
        <a:cs typeface="+mn-cs"/>
      </a:defRPr>
    </a:lvl8pPr>
    <a:lvl9pPr marL="3655011" algn="l" defTabSz="9137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Jó napot kívánok! Szervusztok! A</a:t>
            </a:r>
            <a:r>
              <a:rPr lang="hu-HU" baseline="0" dirty="0" smtClean="0"/>
              <a:t> </a:t>
            </a:r>
            <a:r>
              <a:rPr lang="hu-HU" dirty="0" smtClean="0"/>
              <a:t>Hőstípusok epikai és drámai alkotásokban témakört a XIX. század 2. felében keletkezett </a:t>
            </a:r>
            <a:r>
              <a:rPr lang="hu-HU" sz="1200" dirty="0" smtClean="0"/>
              <a:t>művek szereplőivel folytatjuk.</a:t>
            </a:r>
            <a:r>
              <a:rPr lang="hu-HU" sz="1200" baseline="0" dirty="0" smtClean="0"/>
              <a:t> Újból e</a:t>
            </a:r>
            <a:r>
              <a:rPr lang="hu-HU" dirty="0" smtClean="0"/>
              <a:t>lképzelem,</a:t>
            </a:r>
            <a:r>
              <a:rPr lang="hu-HU" baseline="0" dirty="0" smtClean="0"/>
              <a:t> hogy előttem ültök, és gyorsan válaszoltok is az ismétlődő kérdésekre: Ki a hős?/Kik a hősök? Közben eszetekbe jut a mű címe, felidéződik a szöveg stílusa. Így most is nem csak a hősök/szereplők/értékek/jellemző vonások mentén ismételünk az érettségi III. feladattípusához, hanem stílusirányzatokban, korokban, esztétikai minőségekben is gondolkodhatunk</a:t>
            </a:r>
            <a:r>
              <a:rPr lang="hu-HU" baseline="0" smtClean="0"/>
              <a:t>.  </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a:t>
            </a:fld>
            <a:endParaRPr 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a:t>
            </a:r>
            <a:r>
              <a:rPr lang="hu-HU" baseline="0" dirty="0" smtClean="0"/>
              <a:t> nagy romantikus prózaírónk</a:t>
            </a:r>
            <a:r>
              <a:rPr lang="hu-HU" dirty="0" smtClean="0"/>
              <a:t> regényeinek kapcsán gyakran elhangzik, hogy Jókai szerette elkerülni a tragikumot,</a:t>
            </a:r>
            <a:r>
              <a:rPr lang="hu-HU" baseline="0" dirty="0" smtClean="0"/>
              <a:t> mindig a feloldására törekszik.</a:t>
            </a:r>
            <a:r>
              <a:rPr lang="hu-HU" dirty="0" smtClean="0"/>
              <a:t> Legnépszerűbb regényének főhőse</a:t>
            </a:r>
            <a:r>
              <a:rPr lang="hu-HU" baseline="0" dirty="0" smtClean="0"/>
              <a:t> </a:t>
            </a:r>
            <a:r>
              <a:rPr lang="hu-HU" dirty="0" smtClean="0"/>
              <a:t>különleges, </a:t>
            </a:r>
            <a:r>
              <a:rPr lang="hu-HU" baseline="0" dirty="0" smtClean="0"/>
              <a:t>összetett jellem. S bár többször megvan az esélye, hogy tragikus hős legyen, a szerző végül kimenti. Így lesz...</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11</a:t>
            </a:fld>
            <a:endParaRPr lang="ro-R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12</a:t>
            </a:fld>
            <a:endParaRPr 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pPr lvl="0"/>
            <a:r>
              <a:rPr lang="hu-HU" sz="1200" dirty="0" smtClean="0"/>
              <a:t>Mikszáth Kálmán:</a:t>
            </a:r>
            <a:r>
              <a:rPr lang="hu-HU" sz="1200" baseline="0" dirty="0" smtClean="0"/>
              <a:t> </a:t>
            </a:r>
            <a:r>
              <a:rPr lang="hu-HU" sz="1200" dirty="0" smtClean="0"/>
              <a:t>Az a fekete folt című novellája</a:t>
            </a:r>
            <a:r>
              <a:rPr lang="hu-HU" sz="1200" baseline="0" dirty="0" smtClean="0"/>
              <a:t> is a bűnbeesés, illetve a kedvelt romantikus téma: természet-társadalom ellentétének újramondása.</a:t>
            </a:r>
            <a:r>
              <a:rPr lang="hu-HU" sz="1200" dirty="0" smtClean="0"/>
              <a:t> Főhőse...</a:t>
            </a:r>
          </a:p>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13</a:t>
            </a:fld>
            <a:endParaRPr lang="ro-R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 realista-naturalista próza ugyanazon</a:t>
            </a:r>
            <a:r>
              <a:rPr lang="hu-HU" baseline="0" dirty="0" smtClean="0"/>
              <a:t> tőről fakadó, de ellentétes karakterű, elbukó hőseit látjuk. Turi Danira kiváltképp illik a goethei értelemben vett modern hős típusa: „A modern hős a</a:t>
            </a:r>
            <a:r>
              <a:rPr lang="hu-HU" dirty="0" smtClean="0"/>
              <a:t>z </a:t>
            </a:r>
            <a:r>
              <a:rPr lang="hu-HU" b="1" dirty="0" smtClean="0">
                <a:solidFill>
                  <a:schemeClr val="accent6">
                    <a:lumMod val="75000"/>
                  </a:schemeClr>
                </a:solidFill>
              </a:rPr>
              <a:t>alkotó élet, a kiválasztottság </a:t>
            </a:r>
            <a:r>
              <a:rPr lang="hu-HU" b="1" i="1" dirty="0" smtClean="0">
                <a:solidFill>
                  <a:schemeClr val="accent6">
                    <a:lumMod val="75000"/>
                  </a:schemeClr>
                </a:solidFill>
              </a:rPr>
              <a:t>kötelesség</a:t>
            </a:r>
            <a:r>
              <a:rPr lang="hu-HU" b="1" dirty="0" smtClean="0">
                <a:solidFill>
                  <a:schemeClr val="accent6">
                    <a:lumMod val="75000"/>
                  </a:schemeClr>
                </a:solidFill>
              </a:rPr>
              <a:t>ének </a:t>
            </a:r>
            <a:r>
              <a:rPr lang="hu-HU" dirty="0" smtClean="0"/>
              <a:t>teljesítése helyett az </a:t>
            </a:r>
            <a:r>
              <a:rPr lang="hu-HU" b="1" dirty="0" smtClean="0">
                <a:solidFill>
                  <a:srgbClr val="0070C0"/>
                </a:solidFill>
              </a:rPr>
              <a:t>egyéni </a:t>
            </a:r>
            <a:r>
              <a:rPr lang="hu-HU" b="1" i="1" dirty="0" smtClean="0">
                <a:solidFill>
                  <a:srgbClr val="0070C0"/>
                </a:solidFill>
              </a:rPr>
              <a:t>akarás  </a:t>
            </a:r>
            <a:r>
              <a:rPr lang="hu-HU" dirty="0" smtClean="0"/>
              <a:t>útját járja, amelynek szükségszerűen</a:t>
            </a:r>
            <a:r>
              <a:rPr lang="hu-HU" baseline="0" dirty="0" smtClean="0"/>
              <a:t> </a:t>
            </a:r>
            <a:r>
              <a:rPr lang="hu-HU" dirty="0" smtClean="0"/>
              <a:t>vereség lesz a vége.” Mert a mérték elvesztése miatt az</a:t>
            </a:r>
            <a:r>
              <a:rPr lang="hu-HU" baseline="0" dirty="0" smtClean="0"/>
              <a:t> önteremtés helyett az önfelszámoláshoz jut.</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14</a:t>
            </a:fld>
            <a:endParaRPr lang="ro-R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Nőtípusok</a:t>
            </a:r>
            <a:r>
              <a:rPr lang="hu-HU" baseline="0" dirty="0" smtClean="0"/>
              <a:t> következnek a móriczi életműhöz használt terminológiával: a „Boldogasszony” és a „Szépasszony”</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15</a:t>
            </a:fld>
            <a:endParaRPr lang="ro-R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 romantikus és naturalista</a:t>
            </a:r>
            <a:r>
              <a:rPr lang="hu-HU" baseline="0" dirty="0" smtClean="0"/>
              <a:t> végletek után a klasszikus modernség hőstípusai közül a végletektől menekülő hős felé fordulunk. Impresszionista képek, színek, illatok, ízek, hangulatok jutnak eszünkbe.</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16</a:t>
            </a:fld>
            <a:endParaRPr lang="ro-R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Pacsirta „antihős” abban az értelemben, hogy nem valamely pozitív hős ellenlábasa,</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hanem olyan karakter, amely rútsága</a:t>
            </a:r>
            <a:r>
              <a:rPr lang="hu-HU" sz="1200" kern="1200" baseline="0" dirty="0" smtClean="0">
                <a:solidFill>
                  <a:schemeClr val="tx1"/>
                </a:solidFill>
                <a:latin typeface="+mn-lt"/>
                <a:ea typeface="+mn-ea"/>
                <a:cs typeface="+mn-cs"/>
              </a:rPr>
              <a:t> miatt</a:t>
            </a:r>
            <a:r>
              <a:rPr lang="hu-HU" sz="1200" kern="1200" dirty="0" smtClean="0">
                <a:solidFill>
                  <a:schemeClr val="tx1"/>
                </a:solidFill>
                <a:latin typeface="+mn-lt"/>
                <a:ea typeface="+mn-ea"/>
                <a:cs typeface="+mn-cs"/>
              </a:rPr>
              <a:t> ambivalens viszonyulást vált ki környezetéből.</a:t>
            </a:r>
            <a:r>
              <a:rPr lang="hu-HU" sz="1200" kern="1200" baseline="0" dirty="0" smtClean="0">
                <a:solidFill>
                  <a:schemeClr val="tx1"/>
                </a:solidFill>
                <a:latin typeface="+mn-lt"/>
                <a:ea typeface="+mn-ea"/>
                <a:cs typeface="+mn-cs"/>
              </a:rPr>
              <a:t> M</a:t>
            </a:r>
            <a:r>
              <a:rPr lang="hu-HU" sz="1200" kern="1200" dirty="0" smtClean="0">
                <a:solidFill>
                  <a:schemeClr val="tx1"/>
                </a:solidFill>
                <a:latin typeface="+mn-lt"/>
                <a:ea typeface="+mn-ea"/>
                <a:cs typeface="+mn-cs"/>
              </a:rPr>
              <a:t>ivel nem</a:t>
            </a:r>
            <a:r>
              <a:rPr lang="ro-RO"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gonosztevőként ábrázolja a szerző, a részvét és a szánalom is felébred iránta a befogadóban. A</a:t>
            </a:r>
            <a:r>
              <a:rPr lang="hu-HU" sz="1200" kern="1200" baseline="0" dirty="0" smtClean="0">
                <a:solidFill>
                  <a:schemeClr val="tx1"/>
                </a:solidFill>
                <a:latin typeface="+mn-lt"/>
                <a:ea typeface="+mn-ea"/>
                <a:cs typeface="+mn-cs"/>
              </a:rPr>
              <a:t> világirodalom nagy</a:t>
            </a:r>
            <a:r>
              <a:rPr lang="hu-HU" sz="1200" kern="1200" dirty="0" smtClean="0">
                <a:solidFill>
                  <a:schemeClr val="tx1"/>
                </a:solidFill>
                <a:latin typeface="+mn-lt"/>
                <a:ea typeface="+mn-ea"/>
                <a:cs typeface="+mn-cs"/>
              </a:rPr>
              <a:t> antihőseinek egyik ismertető jegye a kozmikus boldogtalanság: tagadó gesztusuk abszolúttá válik, a teremtett világ „hibái” tűrhetetlennek mutatkoznak, kiút: a világtól való elfordulás, de bűnbánat helyett a világmegvetés, önmaguk elátkozott létének elfogadása marad számukra. Pacsirta e nagy romantikus antihősök hétköznapi, „prózai” változata.</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17</a:t>
            </a:fld>
            <a:endParaRPr lang="ro-R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Mivel a Varju nemzetség történelmi regény, a történelmi szereplőkről beszélünk először, akiknek</a:t>
            </a:r>
            <a:r>
              <a:rPr lang="hu-HU" baseline="0" dirty="0" smtClean="0"/>
              <a:t> alakját Kós Károly koncepciójának megfelelően elrajzolja, politikai stratégiájuk különbségét hangsúlyozza.  </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18</a:t>
            </a:fld>
            <a:endParaRPr lang="ro-R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 regény középpontjában a fiktív kisnemes-szereplők állnak. Sorsukat a hatalomhoz való viszonyuk,</a:t>
            </a:r>
            <a:r>
              <a:rPr lang="hu-HU" baseline="0" dirty="0" smtClean="0"/>
              <a:t> és a hatalom döntései befolyásolják. A Varjuk Bethlen-pártiak, sorsukat alakítani kívánó, öntörvényű emberek, míg ellenlábasuk: Maksai László, a mindenkori hatalom szolgálatában áll. A Varju-nemzetség tagjai különc hősök, politikai konfliktusukra a szerelmi történet rajzol magánéletit. </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19</a:t>
            </a:fld>
            <a:endParaRPr lang="ro-R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Ottlik Géza Iskola a határon című nagy hatású</a:t>
            </a:r>
            <a:r>
              <a:rPr lang="hu-HU" baseline="0" dirty="0" smtClean="0"/>
              <a:t> </a:t>
            </a:r>
            <a:r>
              <a:rPr lang="hu-HU" dirty="0" smtClean="0"/>
              <a:t>példázatos regényének középpontjában, ha még nem olvastuk is, sejtjük, diákok és oktatóik állanak. De milyenek ők?</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20</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hu-HU" dirty="0" smtClean="0"/>
              <a:t>Bemelegítésként</a:t>
            </a:r>
            <a:r>
              <a:rPr lang="hu-HU" baseline="0" dirty="0" smtClean="0"/>
              <a:t> szükségesnek látom az előző „tanórán” is sokat használt tragikus hős fogalmának részletesebb körüljárását.</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a:t>
            </a:fld>
            <a:endParaRPr lang="ro-R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Ki</a:t>
            </a:r>
            <a:r>
              <a:rPr lang="hu-HU" baseline="0" dirty="0" smtClean="0"/>
              <a:t> teszi fel közülük, immár felnőttként a kérdést, amire az életben maradt főhősök választ keresnek? Szeredy Dani, akinek hangjára talán az Esterházy-idézet válaszol a leginkább: </a:t>
            </a:r>
            <a:r>
              <a:rPr lang="hu-HU" sz="1200" i="1" kern="1200" noProof="0" dirty="0" smtClean="0">
                <a:solidFill>
                  <a:schemeClr val="tx1"/>
                </a:solidFill>
                <a:latin typeface="+mn-lt"/>
                <a:ea typeface="+mn-ea"/>
                <a:cs typeface="+mn-cs"/>
              </a:rPr>
              <a:t>„Ottlik valamiféle méltóságot ajánl vagy kínál nekünk. Mert lehet, hogy az élet olyan, hogy alkukat kell kötni benne, de ezeket az alkukat is méltósággal kell kötni. És ha nem lehet méltósággal alkut kötni, akkor nem szabad alkut kötni! Azt mondja, hogy van, amit lehet, és van, amit nem lehet.”  </a:t>
            </a:r>
            <a:r>
              <a:rPr lang="hu-HU" sz="1200" i="0" kern="1200" noProof="0" dirty="0" smtClean="0">
                <a:solidFill>
                  <a:schemeClr val="tx1"/>
                </a:solidFill>
                <a:latin typeface="+mn-lt"/>
                <a:ea typeface="+mn-ea"/>
                <a:cs typeface="+mn-cs"/>
              </a:rPr>
              <a:t>Vagy talán </a:t>
            </a:r>
            <a:r>
              <a:rPr lang="hu-HU" sz="1200" b="0" i="0" kern="1200" noProof="0" dirty="0" smtClean="0">
                <a:solidFill>
                  <a:schemeClr val="tx1"/>
                </a:solidFill>
                <a:latin typeface="+mn-lt"/>
                <a:ea typeface="+mn-ea"/>
                <a:cs typeface="+mn-cs"/>
              </a:rPr>
              <a:t>a </a:t>
            </a:r>
            <a:r>
              <a:rPr lang="hu-HU" sz="1200" b="0" kern="1200" dirty="0" smtClean="0">
                <a:solidFill>
                  <a:schemeClr val="tx1"/>
                </a:solidFill>
                <a:latin typeface="+mn-lt"/>
                <a:ea typeface="+mn-ea"/>
                <a:cs typeface="+mn-cs"/>
              </a:rPr>
              <a:t>Pál apostolnak a rómaiakhoz intézett  leveléből  vett </a:t>
            </a:r>
            <a:r>
              <a:rPr lang="hu-HU" sz="1200" i="0" kern="1200" noProof="0" dirty="0" smtClean="0">
                <a:solidFill>
                  <a:schemeClr val="tx1"/>
                </a:solidFill>
                <a:latin typeface="+mn-lt"/>
                <a:ea typeface="+mn-ea"/>
                <a:cs typeface="+mn-cs"/>
              </a:rPr>
              <a:t>bibliai idézet: </a:t>
            </a:r>
            <a:r>
              <a:rPr lang="hu-HU" sz="1200" i="1" kern="1200" dirty="0" smtClean="0">
                <a:solidFill>
                  <a:schemeClr val="tx1"/>
                </a:solidFill>
                <a:latin typeface="+mn-lt"/>
                <a:ea typeface="+mn-ea"/>
                <a:cs typeface="+mn-cs"/>
              </a:rPr>
              <a:t>„Non est volentis, neque currentis, sed miserentis Dei"</a:t>
            </a:r>
            <a:r>
              <a:rPr lang="hu-HU" sz="1200" kern="1200" dirty="0" smtClean="0">
                <a:solidFill>
                  <a:schemeClr val="tx1"/>
                </a:solidFill>
                <a:latin typeface="+mn-lt"/>
                <a:ea typeface="+mn-ea"/>
                <a:cs typeface="+mn-cs"/>
              </a:rPr>
              <a:t>, azaz  </a:t>
            </a:r>
            <a:r>
              <a:rPr lang="hu-HU" sz="1200" i="1" kern="1200" dirty="0" smtClean="0">
                <a:solidFill>
                  <a:schemeClr val="tx1"/>
                </a:solidFill>
                <a:latin typeface="+mn-lt"/>
                <a:ea typeface="+mn-ea"/>
                <a:cs typeface="+mn-cs"/>
              </a:rPr>
              <a:t>„Nem azé, akinek arra akaratja vagyon, sem azé aki fut, hanem a könyörülő Istené"</a:t>
            </a:r>
            <a:r>
              <a:rPr lang="hu-HU" sz="1200" kern="1200" dirty="0" smtClean="0">
                <a:solidFill>
                  <a:schemeClr val="tx1"/>
                </a:solidFill>
                <a:latin typeface="+mn-lt"/>
                <a:ea typeface="+mn-ea"/>
                <a:cs typeface="+mn-cs"/>
              </a:rPr>
              <a:t> (Róm.9; 16.)?</a:t>
            </a:r>
            <a:endParaRPr lang="hu-HU" sz="1200" i="0" kern="1200" noProof="0" dirty="0" smtClean="0">
              <a:solidFill>
                <a:schemeClr val="tx1"/>
              </a:solidFill>
              <a:latin typeface="+mn-lt"/>
              <a:ea typeface="+mn-ea"/>
              <a:cs typeface="+mn-cs"/>
            </a:endParaRPr>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21</a:t>
            </a:fld>
            <a:endParaRPr lang="ro-R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Hatalom és egyén, </a:t>
            </a:r>
            <a:r>
              <a:rPr lang="hu-HU" baseline="0" dirty="0" smtClean="0"/>
              <a:t>hatalom és áldozat összetett </a:t>
            </a:r>
            <a:r>
              <a:rPr lang="hu-HU" dirty="0" smtClean="0"/>
              <a:t>viszonya</a:t>
            </a:r>
            <a:r>
              <a:rPr lang="hu-HU" baseline="0" dirty="0" smtClean="0"/>
              <a:t> </a:t>
            </a:r>
            <a:r>
              <a:rPr lang="hu-HU" dirty="0" smtClean="0"/>
              <a:t>központi kérdése az Ottlik-művel szinte egyidőben keletkezett Örkény-drámának, a Tóték groteszk tragikomédiának</a:t>
            </a:r>
            <a:r>
              <a:rPr lang="hu-HU" baseline="0" dirty="0" smtClean="0"/>
              <a:t> is. </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22</a:t>
            </a:fld>
            <a:endParaRPr lang="ro-R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Az Örkény-</a:t>
            </a:r>
            <a:r>
              <a:rPr lang="hu-HU" baseline="0" dirty="0" smtClean="0"/>
              <a:t>szereplőkhöz társítható legjellemzőbb esztétikai minőségek: a komikum, a groteszk és az abszurd.</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23</a:t>
            </a:fld>
            <a:endParaRPr lang="ro-R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Bármennyire</a:t>
            </a:r>
            <a:r>
              <a:rPr lang="hu-HU" baseline="0" dirty="0" smtClean="0"/>
              <a:t> is elárasztanák néha dobozok a világot,</a:t>
            </a:r>
            <a:r>
              <a:rPr lang="hu-HU" dirty="0" smtClean="0"/>
              <a:t> </a:t>
            </a:r>
            <a:r>
              <a:rPr lang="hu-HU" baseline="0" dirty="0" smtClean="0"/>
              <a:t>higgyünk Madách zárószavában: </a:t>
            </a:r>
            <a:r>
              <a:rPr lang="hu-HU" sz="1200" dirty="0" smtClean="0"/>
              <a:t>„ember küzdj, és bízva bízzál!”</a:t>
            </a:r>
          </a:p>
          <a:p>
            <a:r>
              <a:rPr lang="hu-HU" sz="1200" dirty="0" smtClean="0"/>
              <a:t>Köszönöm a megtisztelő figyelmet. </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24</a:t>
            </a:fld>
            <a:endParaRPr lang="ro-R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25</a:t>
            </a:fld>
            <a:endParaRPr 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4</a:t>
            </a:fld>
            <a:endParaRPr 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baseline="0" noProof="0" dirty="0" smtClean="0">
                <a:solidFill>
                  <a:schemeClr val="tx1"/>
                </a:solidFill>
                <a:latin typeface="+mn-lt"/>
                <a:ea typeface="+mn-ea"/>
                <a:cs typeface="+mn-cs"/>
              </a:rPr>
              <a:t>A XIX. század elején </a:t>
            </a:r>
            <a:r>
              <a:rPr lang="hu-HU" sz="1200" kern="1200" noProof="0" dirty="0" smtClean="0">
                <a:solidFill>
                  <a:schemeClr val="tx1"/>
                </a:solidFill>
                <a:latin typeface="+mn-lt"/>
                <a:ea typeface="+mn-ea"/>
                <a:cs typeface="+mn-cs"/>
              </a:rPr>
              <a:t>megtépázott tekintélyű</a:t>
            </a:r>
            <a:r>
              <a:rPr lang="hu-HU" sz="1200" kern="1200" baseline="0" noProof="0" dirty="0" smtClean="0">
                <a:solidFill>
                  <a:schemeClr val="tx1"/>
                </a:solidFill>
                <a:latin typeface="+mn-lt"/>
                <a:ea typeface="+mn-ea"/>
                <a:cs typeface="+mn-cs"/>
              </a:rPr>
              <a:t> klasszikus </a:t>
            </a:r>
            <a:r>
              <a:rPr lang="hu-HU" sz="1200" kern="1200" noProof="0" dirty="0" smtClean="0">
                <a:solidFill>
                  <a:schemeClr val="tx1"/>
                </a:solidFill>
                <a:latin typeface="+mn-lt"/>
                <a:ea typeface="+mn-ea"/>
                <a:cs typeface="+mn-cs"/>
              </a:rPr>
              <a:t>tragédia alapvető hatásfunkcióját a vezető műfajjá váló regény veszi át,</a:t>
            </a:r>
            <a:r>
              <a:rPr lang="hu-HU" sz="1200" kern="1200" baseline="0" noProof="0" dirty="0" smtClean="0">
                <a:solidFill>
                  <a:schemeClr val="tx1"/>
                </a:solidFill>
                <a:latin typeface="+mn-lt"/>
                <a:ea typeface="+mn-ea"/>
                <a:cs typeface="+mn-cs"/>
              </a:rPr>
              <a:t> de a tragikum már másképpen működik benne, miként a többi korabeli műfajban is: drámai költeményben, novellában, majd a XX. századi modern drámai műfajokban, az abszurd drámában vagy a groteszk tragikomédiában. De pontosabban honnan indul, és miben érhető tetten ez a változás?</a:t>
            </a:r>
            <a:endParaRPr lang="hu-HU"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5</a:t>
            </a:fld>
            <a:endParaRPr lang="ro-R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„Az eligazodási pontok bizonytalanná válása, a rögzített szereplehetőségek, cselekvésminták hiánya miatt kibontakozási kísérleteik állandóan beleütköznek a fennállóba, a saját céljaikkal, személyiségükkel nem kongruens viszonyokba. „A tragikus hős bukásához elég lehet az </a:t>
            </a:r>
            <a:r>
              <a:rPr lang="hu-HU" sz="1200" b="1" dirty="0" smtClean="0"/>
              <a:t>önkiteljesítés</a:t>
            </a:r>
            <a:r>
              <a:rPr lang="hu-HU" sz="1200" dirty="0" smtClean="0"/>
              <a:t> evidens akarása” (Lukács). Vagy miként Goethe gondolatát továbbvive mondható: ...</a:t>
            </a:r>
            <a:endParaRPr lang="ro-RO" sz="1200" dirty="0" smtClean="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6</a:t>
            </a:fld>
            <a:endParaRPr lang="ro-R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pPr algn="l"/>
            <a:r>
              <a:rPr lang="hu-HU" b="0" dirty="0" smtClean="0"/>
              <a:t>Arany János történelmi balladájában példázatos szándékkal </a:t>
            </a:r>
            <a:r>
              <a:rPr lang="hu-HU" b="0" baseline="0" dirty="0" smtClean="0"/>
              <a:t>tragikus magaslatra emelt</a:t>
            </a:r>
            <a:r>
              <a:rPr lang="hu-HU" b="0" dirty="0" smtClean="0"/>
              <a:t> hősöket látunk. A hűség és a hősiesség balladája, szoktuk mondani.</a:t>
            </a:r>
          </a:p>
          <a:p>
            <a:pPr marL="0" lvl="1" indent="-399766" algn="l"/>
            <a:r>
              <a:rPr lang="hu-HU" b="0" dirty="0" smtClean="0"/>
              <a:t>Szondi György hősiességével Zrínyi keresztény vértanú-hősének </a:t>
            </a:r>
            <a:r>
              <a:rPr lang="hu-HU" b="0" baseline="0" dirty="0" smtClean="0"/>
              <a:t>rokona</a:t>
            </a:r>
            <a:r>
              <a:rPr lang="hu-HU" b="0" dirty="0" smtClean="0"/>
              <a:t>, tehát klasszikus tragikus hős</a:t>
            </a:r>
            <a:r>
              <a:rPr lang="hu-HU" b="0" baseline="0" dirty="0" smtClean="0"/>
              <a:t>, de a hűséges apródok modern romantikus hősöknek is tekinthetők, ha azt nézzük, hogy mások döntése miatt kerülnek kényszerítő szituációba, amelyből erkölcsi-érzelmi erejük révén előttünk válnak a példa követőivé. Olyan tragikus hősökké, akik önazonosságukat a művészi szóban őrzik. Inkább meghalnak, semmint megtagadják/elárulják értékeik. De valószínű haláluk/rabságuk a belső szabadság választásának következménye. </a:t>
            </a:r>
            <a:r>
              <a:rPr lang="hu-HU" sz="1400" b="0" dirty="0" smtClean="0">
                <a:latin typeface="Arial Narrow" pitchFamily="34" charset="0"/>
              </a:rPr>
              <a:t>Arany balladájában név nélküli szereplők, valójában létező figurák, Ali pasa révén ismerjük nevüket. </a:t>
            </a:r>
          </a:p>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7</a:t>
            </a:fld>
            <a:endParaRPr 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dirty="0" smtClean="0"/>
              <a:t>A „nagy mű”</a:t>
            </a:r>
            <a:r>
              <a:rPr lang="hu-HU" baseline="0" dirty="0" smtClean="0"/>
              <a:t> az I. órán vázolt hőstípusok katalógusa lehetne. Archetípus-, toposz értékű szerepek, történelmi, társadalmi, e világi, transzcendens, valószerű, jelképes figurák egyaránt szerepelnek benne. Mivel Madách romantikus drámai költeményének egyik legfontosabb vonása a szereplők jelképessége, erre szűkítünk. De ne feledjük, nagyon izgalmas a cím kérdésfelvetése: miben áll az ember tragédiája?</a:t>
            </a:r>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8</a:t>
            </a:fld>
            <a:endParaRPr lang="ro-R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noProof="0" dirty="0" smtClean="0"/>
              <a:t>Ádám álomszerepeiben a tragikumérzést újra meg újra megéli.</a:t>
            </a:r>
            <a:r>
              <a:rPr lang="hu-HU" sz="1200" kern="1200" noProof="0" dirty="0" smtClean="0">
                <a:solidFill>
                  <a:schemeClr val="tx1"/>
                </a:solidFill>
                <a:latin typeface="+mn-lt"/>
                <a:ea typeface="+mn-ea"/>
                <a:cs typeface="+mn-cs"/>
              </a:rPr>
              <a:t> Bíró Zoltán szerint „Ádámot Madách – Lucifer segítségével – kíméletlenül taszítja új és új helyzetekbe, hogy tanulja meg, legyen bármely kor történelemcsináló hőse, legyen bármelyik nép fia, éljen Rómában, Prágában, Párizsban vagy Londonban, jelenjék meg az alkotó zsarnok vagy a demokrata, a forradalmár, a tudós vagy</a:t>
            </a:r>
            <a:r>
              <a:rPr lang="hu-HU" sz="1200" kern="1200" baseline="0" noProof="0" dirty="0" smtClean="0">
                <a:solidFill>
                  <a:schemeClr val="tx1"/>
                </a:solidFill>
                <a:latin typeface="+mn-lt"/>
                <a:ea typeface="+mn-ea"/>
                <a:cs typeface="+mn-cs"/>
              </a:rPr>
              <a:t> a</a:t>
            </a:r>
            <a:r>
              <a:rPr lang="hu-HU" sz="1200" kern="1200" noProof="0" dirty="0" smtClean="0">
                <a:solidFill>
                  <a:schemeClr val="tx1"/>
                </a:solidFill>
                <a:latin typeface="+mn-lt"/>
                <a:ea typeface="+mn-ea"/>
                <a:cs typeface="+mn-cs"/>
              </a:rPr>
              <a:t> polgár szerepében: „az a nóta mindig úgy megyen”. Eszme, erkölcs és gondolat hajt fölfelé, de az anyag mindig visszaránt, s minél magasztosabb az eszme, annál fájdalmasabban bukik, emberével együtt.”</a:t>
            </a:r>
          </a:p>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9</a:t>
            </a:fld>
            <a:endParaRPr lang="ro-R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normAutofit/>
          </a:bodyPr>
          <a:lstStyle/>
          <a:p>
            <a:r>
              <a:rPr lang="hu-HU" sz="1200" i="1" kern="1200" noProof="0" dirty="0" smtClean="0">
                <a:solidFill>
                  <a:schemeClr val="tx1"/>
                </a:solidFill>
                <a:latin typeface="+mn-lt"/>
                <a:ea typeface="+mn-ea"/>
                <a:cs typeface="+mn-cs"/>
              </a:rPr>
              <a:t>Az ember tragédiája</a:t>
            </a:r>
            <a:r>
              <a:rPr lang="hu-HU" sz="1200" kern="1200" noProof="0" dirty="0" smtClean="0">
                <a:solidFill>
                  <a:schemeClr val="tx1"/>
                </a:solidFill>
                <a:latin typeface="+mn-lt"/>
                <a:ea typeface="+mn-ea"/>
                <a:cs typeface="+mn-cs"/>
              </a:rPr>
              <a:t> a gondolkodó ember tragédiája, akinek át kell élnie léte abszurditását, hogy öntudata naggyá teszi, így minduntalan istenülni vágyik, de a létezés végső titkai el vannak zárva előle; és hogy alkotni képes, de élet és halál dolgát a Teremtő nem bízta rá. Csakhogy</a:t>
            </a:r>
            <a:r>
              <a:rPr lang="hu-HU" sz="1200" kern="1200" baseline="0" noProof="0" dirty="0" smtClean="0">
                <a:solidFill>
                  <a:schemeClr val="tx1"/>
                </a:solidFill>
                <a:latin typeface="+mn-lt"/>
                <a:ea typeface="+mn-ea"/>
                <a:cs typeface="+mn-cs"/>
              </a:rPr>
              <a:t> ezt még nem tudta, amikor Lucifer elindította: </a:t>
            </a:r>
            <a:r>
              <a:rPr lang="hu-HU" sz="1200" kern="1200" noProof="0" dirty="0" smtClean="0">
                <a:solidFill>
                  <a:schemeClr val="tx1"/>
                </a:solidFill>
                <a:latin typeface="+mn-lt"/>
                <a:ea typeface="+mn-ea"/>
                <a:cs typeface="+mn-cs"/>
              </a:rPr>
              <a:t>„Igen, tán volna egy, a gondolat,/</a:t>
            </a:r>
            <a:r>
              <a:rPr lang="hu-HU" sz="1200" kern="1200" baseline="0" noProof="0" dirty="0" smtClean="0">
                <a:solidFill>
                  <a:schemeClr val="tx1"/>
                </a:solidFill>
                <a:latin typeface="+mn-lt"/>
                <a:ea typeface="+mn-ea"/>
                <a:cs typeface="+mn-cs"/>
              </a:rPr>
              <a:t> </a:t>
            </a:r>
            <a:r>
              <a:rPr lang="hu-HU" sz="1200" kern="1200" noProof="0" dirty="0" smtClean="0">
                <a:solidFill>
                  <a:schemeClr val="tx1"/>
                </a:solidFill>
                <a:latin typeface="+mn-lt"/>
                <a:ea typeface="+mn-ea"/>
                <a:cs typeface="+mn-cs"/>
              </a:rPr>
              <a:t>Mely öntudatlan szűdben dermedez,/</a:t>
            </a:r>
            <a:r>
              <a:rPr lang="hu-HU" sz="1200" kern="1200" baseline="0" noProof="0" dirty="0" smtClean="0">
                <a:solidFill>
                  <a:schemeClr val="tx1"/>
                </a:solidFill>
                <a:latin typeface="+mn-lt"/>
                <a:ea typeface="+mn-ea"/>
                <a:cs typeface="+mn-cs"/>
              </a:rPr>
              <a:t> </a:t>
            </a:r>
            <a:r>
              <a:rPr lang="hu-HU" sz="1200" kern="1200" noProof="0" dirty="0" smtClean="0">
                <a:solidFill>
                  <a:schemeClr val="tx1"/>
                </a:solidFill>
                <a:latin typeface="+mn-lt"/>
                <a:ea typeface="+mn-ea"/>
                <a:cs typeface="+mn-cs"/>
              </a:rPr>
              <a:t>Ez nagykorúvá tenne, önerődre/</a:t>
            </a:r>
            <a:r>
              <a:rPr lang="hu-HU" sz="1200" kern="1200" baseline="0" noProof="0" dirty="0" smtClean="0">
                <a:solidFill>
                  <a:schemeClr val="tx1"/>
                </a:solidFill>
                <a:latin typeface="+mn-lt"/>
                <a:ea typeface="+mn-ea"/>
                <a:cs typeface="+mn-cs"/>
              </a:rPr>
              <a:t> </a:t>
            </a:r>
            <a:r>
              <a:rPr lang="hu-HU" sz="1200" kern="1200" noProof="0" dirty="0" smtClean="0">
                <a:solidFill>
                  <a:schemeClr val="tx1"/>
                </a:solidFill>
                <a:latin typeface="+mn-lt"/>
                <a:ea typeface="+mn-ea"/>
                <a:cs typeface="+mn-cs"/>
              </a:rPr>
              <a:t>Bízván, hogy válassz jó és rossz között,/</a:t>
            </a:r>
            <a:r>
              <a:rPr lang="hu-HU" sz="1200" kern="1200" baseline="0" noProof="0" dirty="0" smtClean="0">
                <a:solidFill>
                  <a:schemeClr val="tx1"/>
                </a:solidFill>
                <a:latin typeface="+mn-lt"/>
                <a:ea typeface="+mn-ea"/>
                <a:cs typeface="+mn-cs"/>
              </a:rPr>
              <a:t> </a:t>
            </a:r>
            <a:r>
              <a:rPr lang="hu-HU" sz="1200" kern="1200" noProof="0" dirty="0" smtClean="0">
                <a:solidFill>
                  <a:schemeClr val="tx1"/>
                </a:solidFill>
                <a:latin typeface="+mn-lt"/>
                <a:ea typeface="+mn-ea"/>
                <a:cs typeface="+mn-cs"/>
              </a:rPr>
              <a:t>Hogy önmagad intézzed sorsodat…” Ez az idézet is jól mutatja, hogy a szereplők jelképességét tekintve itt mennyire le kell mondanunk az egyértelmű jó-rossz polarizáltságról,</a:t>
            </a:r>
            <a:r>
              <a:rPr lang="hu-HU" sz="1200" kern="1200" baseline="0" noProof="0" dirty="0" smtClean="0">
                <a:solidFill>
                  <a:schemeClr val="tx1"/>
                </a:solidFill>
                <a:latin typeface="+mn-lt"/>
                <a:ea typeface="+mn-ea"/>
                <a:cs typeface="+mn-cs"/>
              </a:rPr>
              <a:t> különösen, ha Lucifer alakjára gondolunk. A tagadó, lázadó kísértő jókat nevet az ember bukásán, de végső soron ő viszi előre. Mert ...</a:t>
            </a:r>
            <a:endParaRPr lang="hu-HU" noProof="0" dirty="0" smtClean="0"/>
          </a:p>
          <a:p>
            <a:pPr marL="0" marR="0" indent="0" algn="l" defTabSz="913753" rtl="0" eaLnBrk="1" fontAlgn="auto" latinLnBrk="0" hangingPunct="1">
              <a:lnSpc>
                <a:spcPct val="100000"/>
              </a:lnSpc>
              <a:spcBef>
                <a:spcPts val="0"/>
              </a:spcBef>
              <a:spcAft>
                <a:spcPts val="0"/>
              </a:spcAft>
              <a:buClrTx/>
              <a:buSzTx/>
              <a:buFontTx/>
              <a:buNone/>
              <a:tabLst/>
              <a:defRPr/>
            </a:pPr>
            <a:endParaRPr lang="ro-RO" sz="1200" kern="1200" dirty="0" smtClean="0">
              <a:solidFill>
                <a:schemeClr val="tx1"/>
              </a:solidFill>
              <a:latin typeface="+mn-lt"/>
              <a:ea typeface="+mn-ea"/>
              <a:cs typeface="+mn-cs"/>
            </a:endParaRPr>
          </a:p>
          <a:p>
            <a:endParaRPr lang="ro-RO" dirty="0"/>
          </a:p>
        </p:txBody>
      </p:sp>
      <p:sp>
        <p:nvSpPr>
          <p:cNvPr id="4" name="Substituent număr diapozitiv 3"/>
          <p:cNvSpPr>
            <a:spLocks noGrp="1"/>
          </p:cNvSpPr>
          <p:nvPr>
            <p:ph type="sldNum" sz="quarter" idx="10"/>
          </p:nvPr>
        </p:nvSpPr>
        <p:spPr/>
        <p:txBody>
          <a:bodyPr/>
          <a:lstStyle/>
          <a:p>
            <a:fld id="{0539BE23-469F-4D75-85E6-BED6F1F4547A}" type="slidenum">
              <a:rPr lang="ro-RO" smtClean="0"/>
              <a:pPr/>
              <a:t>10</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2" y="1597822"/>
            <a:ext cx="7772400" cy="1102519"/>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876" indent="0" algn="ctr">
              <a:buNone/>
              <a:defRPr>
                <a:solidFill>
                  <a:schemeClr val="tx1">
                    <a:tint val="75000"/>
                  </a:schemeClr>
                </a:solidFill>
              </a:defRPr>
            </a:lvl2pPr>
            <a:lvl3pPr marL="913753" indent="0" algn="ctr">
              <a:buNone/>
              <a:defRPr>
                <a:solidFill>
                  <a:schemeClr val="tx1">
                    <a:tint val="75000"/>
                  </a:schemeClr>
                </a:solidFill>
              </a:defRPr>
            </a:lvl3pPr>
            <a:lvl4pPr marL="1370629" indent="0" algn="ctr">
              <a:buNone/>
              <a:defRPr>
                <a:solidFill>
                  <a:schemeClr val="tx1">
                    <a:tint val="75000"/>
                  </a:schemeClr>
                </a:solidFill>
              </a:defRPr>
            </a:lvl4pPr>
            <a:lvl5pPr marL="1827506" indent="0" algn="ctr">
              <a:buNone/>
              <a:defRPr>
                <a:solidFill>
                  <a:schemeClr val="tx1">
                    <a:tint val="75000"/>
                  </a:schemeClr>
                </a:solidFill>
              </a:defRPr>
            </a:lvl5pPr>
            <a:lvl6pPr marL="2284381" indent="0" algn="ctr">
              <a:buNone/>
              <a:defRPr>
                <a:solidFill>
                  <a:schemeClr val="tx1">
                    <a:tint val="75000"/>
                  </a:schemeClr>
                </a:solidFill>
              </a:defRPr>
            </a:lvl6pPr>
            <a:lvl7pPr marL="2741258" indent="0" algn="ctr">
              <a:buNone/>
              <a:defRPr>
                <a:solidFill>
                  <a:schemeClr val="tx1">
                    <a:tint val="75000"/>
                  </a:schemeClr>
                </a:solidFill>
              </a:defRPr>
            </a:lvl7pPr>
            <a:lvl8pPr marL="3198134" indent="0" algn="ctr">
              <a:buNone/>
              <a:defRPr>
                <a:solidFill>
                  <a:schemeClr val="tx1">
                    <a:tint val="75000"/>
                  </a:schemeClr>
                </a:solidFill>
              </a:defRPr>
            </a:lvl8pPr>
            <a:lvl9pPr marL="3655011"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399" y="205980"/>
            <a:ext cx="2057401" cy="4388644"/>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05980"/>
            <a:ext cx="6019801" cy="4388644"/>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4" y="3305176"/>
            <a:ext cx="7772400" cy="1021556"/>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6876" indent="0">
              <a:buNone/>
              <a:defRPr sz="1800">
                <a:solidFill>
                  <a:schemeClr val="tx1">
                    <a:tint val="75000"/>
                  </a:schemeClr>
                </a:solidFill>
              </a:defRPr>
            </a:lvl2pPr>
            <a:lvl3pPr marL="913753" indent="0">
              <a:buNone/>
              <a:defRPr sz="1600">
                <a:solidFill>
                  <a:schemeClr val="tx1">
                    <a:tint val="75000"/>
                  </a:schemeClr>
                </a:solidFill>
              </a:defRPr>
            </a:lvl3pPr>
            <a:lvl4pPr marL="1370629" indent="0">
              <a:buNone/>
              <a:defRPr sz="1500">
                <a:solidFill>
                  <a:schemeClr val="tx1">
                    <a:tint val="75000"/>
                  </a:schemeClr>
                </a:solidFill>
              </a:defRPr>
            </a:lvl4pPr>
            <a:lvl5pPr marL="1827506" indent="0">
              <a:buNone/>
              <a:defRPr sz="1500">
                <a:solidFill>
                  <a:schemeClr val="tx1">
                    <a:tint val="75000"/>
                  </a:schemeClr>
                </a:solidFill>
              </a:defRPr>
            </a:lvl5pPr>
            <a:lvl6pPr marL="2284381" indent="0">
              <a:buNone/>
              <a:defRPr sz="1500">
                <a:solidFill>
                  <a:schemeClr val="tx1">
                    <a:tint val="75000"/>
                  </a:schemeClr>
                </a:solidFill>
              </a:defRPr>
            </a:lvl6pPr>
            <a:lvl7pPr marL="2741258" indent="0">
              <a:buNone/>
              <a:defRPr sz="1500">
                <a:solidFill>
                  <a:schemeClr val="tx1">
                    <a:tint val="75000"/>
                  </a:schemeClr>
                </a:solidFill>
              </a:defRPr>
            </a:lvl7pPr>
            <a:lvl8pPr marL="3198134" indent="0">
              <a:buNone/>
              <a:defRPr sz="1500">
                <a:solidFill>
                  <a:schemeClr val="tx1">
                    <a:tint val="75000"/>
                  </a:schemeClr>
                </a:solidFill>
              </a:defRPr>
            </a:lvl8pPr>
            <a:lvl9pPr marL="3655011" indent="0">
              <a:buNone/>
              <a:defRPr sz="15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1" y="1200151"/>
            <a:ext cx="4038601" cy="339447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200151"/>
            <a:ext cx="4038601" cy="339447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151335"/>
            <a:ext cx="4040188" cy="479822"/>
          </a:xfrm>
        </p:spPr>
        <p:txBody>
          <a:bodyPr anchor="b"/>
          <a:lstStyle>
            <a:lvl1pPr marL="0" indent="0">
              <a:buNone/>
              <a:defRPr sz="2300" b="1"/>
            </a:lvl1pPr>
            <a:lvl2pPr marL="456876" indent="0">
              <a:buNone/>
              <a:defRPr sz="2000" b="1"/>
            </a:lvl2pPr>
            <a:lvl3pPr marL="913753" indent="0">
              <a:buNone/>
              <a:defRPr sz="1800" b="1"/>
            </a:lvl3pPr>
            <a:lvl4pPr marL="1370629" indent="0">
              <a:buNone/>
              <a:defRPr sz="1600" b="1"/>
            </a:lvl4pPr>
            <a:lvl5pPr marL="1827506" indent="0">
              <a:buNone/>
              <a:defRPr sz="1600" b="1"/>
            </a:lvl5pPr>
            <a:lvl6pPr marL="2284381" indent="0">
              <a:buNone/>
              <a:defRPr sz="1600" b="1"/>
            </a:lvl6pPr>
            <a:lvl7pPr marL="2741258" indent="0">
              <a:buNone/>
              <a:defRPr sz="1600" b="1"/>
            </a:lvl7pPr>
            <a:lvl8pPr marL="3198134" indent="0">
              <a:buNone/>
              <a:defRPr sz="1600" b="1"/>
            </a:lvl8pPr>
            <a:lvl9pPr marL="3655011"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1631156"/>
            <a:ext cx="4040188" cy="296346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33" y="1151335"/>
            <a:ext cx="4041774" cy="479822"/>
          </a:xfrm>
        </p:spPr>
        <p:txBody>
          <a:bodyPr anchor="b"/>
          <a:lstStyle>
            <a:lvl1pPr marL="0" indent="0">
              <a:buNone/>
              <a:defRPr sz="2300" b="1"/>
            </a:lvl1pPr>
            <a:lvl2pPr marL="456876" indent="0">
              <a:buNone/>
              <a:defRPr sz="2000" b="1"/>
            </a:lvl2pPr>
            <a:lvl3pPr marL="913753" indent="0">
              <a:buNone/>
              <a:defRPr sz="1800" b="1"/>
            </a:lvl3pPr>
            <a:lvl4pPr marL="1370629" indent="0">
              <a:buNone/>
              <a:defRPr sz="1600" b="1"/>
            </a:lvl4pPr>
            <a:lvl5pPr marL="1827506" indent="0">
              <a:buNone/>
              <a:defRPr sz="1600" b="1"/>
            </a:lvl5pPr>
            <a:lvl6pPr marL="2284381" indent="0">
              <a:buNone/>
              <a:defRPr sz="1600" b="1"/>
            </a:lvl6pPr>
            <a:lvl7pPr marL="2741258" indent="0">
              <a:buNone/>
              <a:defRPr sz="1600" b="1"/>
            </a:lvl7pPr>
            <a:lvl8pPr marL="3198134" indent="0">
              <a:buNone/>
              <a:defRPr sz="1600" b="1"/>
            </a:lvl8pPr>
            <a:lvl9pPr marL="3655011"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33" y="1631156"/>
            <a:ext cx="4041774" cy="296346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7" y="204787"/>
            <a:ext cx="3008313" cy="871538"/>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2" y="204792"/>
            <a:ext cx="5111749" cy="4389835"/>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7" y="1076328"/>
            <a:ext cx="3008313" cy="3518297"/>
          </a:xfrm>
        </p:spPr>
        <p:txBody>
          <a:bodyPr/>
          <a:lstStyle>
            <a:lvl1pPr marL="0" indent="0">
              <a:buNone/>
              <a:defRPr sz="1500"/>
            </a:lvl1pPr>
            <a:lvl2pPr marL="456876" indent="0">
              <a:buNone/>
              <a:defRPr sz="1200"/>
            </a:lvl2pPr>
            <a:lvl3pPr marL="913753" indent="0">
              <a:buNone/>
              <a:defRPr sz="1000"/>
            </a:lvl3pPr>
            <a:lvl4pPr marL="1370629" indent="0">
              <a:buNone/>
              <a:defRPr sz="900"/>
            </a:lvl4pPr>
            <a:lvl5pPr marL="1827506" indent="0">
              <a:buNone/>
              <a:defRPr sz="900"/>
            </a:lvl5pPr>
            <a:lvl6pPr marL="2284381" indent="0">
              <a:buNone/>
              <a:defRPr sz="900"/>
            </a:lvl6pPr>
            <a:lvl7pPr marL="2741258" indent="0">
              <a:buNone/>
              <a:defRPr sz="900"/>
            </a:lvl7pPr>
            <a:lvl8pPr marL="3198134" indent="0">
              <a:buNone/>
              <a:defRPr sz="900"/>
            </a:lvl8pPr>
            <a:lvl9pPr marL="3655011"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3600451"/>
            <a:ext cx="5486400" cy="425054"/>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459581"/>
            <a:ext cx="5486400" cy="3086100"/>
          </a:xfrm>
        </p:spPr>
        <p:txBody>
          <a:bodyPr/>
          <a:lstStyle>
            <a:lvl1pPr marL="0" indent="0">
              <a:buNone/>
              <a:defRPr sz="3300"/>
            </a:lvl1pPr>
            <a:lvl2pPr marL="456876" indent="0">
              <a:buNone/>
              <a:defRPr sz="2800"/>
            </a:lvl2pPr>
            <a:lvl3pPr marL="913753" indent="0">
              <a:buNone/>
              <a:defRPr sz="2300"/>
            </a:lvl3pPr>
            <a:lvl4pPr marL="1370629" indent="0">
              <a:buNone/>
              <a:defRPr sz="2000"/>
            </a:lvl4pPr>
            <a:lvl5pPr marL="1827506" indent="0">
              <a:buNone/>
              <a:defRPr sz="2000"/>
            </a:lvl5pPr>
            <a:lvl6pPr marL="2284381" indent="0">
              <a:buNone/>
              <a:defRPr sz="2000"/>
            </a:lvl6pPr>
            <a:lvl7pPr marL="2741258" indent="0">
              <a:buNone/>
              <a:defRPr sz="2000"/>
            </a:lvl7pPr>
            <a:lvl8pPr marL="3198134" indent="0">
              <a:buNone/>
              <a:defRPr sz="2000"/>
            </a:lvl8pPr>
            <a:lvl9pPr marL="3655011" indent="0">
              <a:buNone/>
              <a:defRPr sz="2000"/>
            </a:lvl9pPr>
          </a:lstStyle>
          <a:p>
            <a:endParaRPr lang="ro-RO"/>
          </a:p>
        </p:txBody>
      </p:sp>
      <p:sp>
        <p:nvSpPr>
          <p:cNvPr id="4" name="Substituent text 3"/>
          <p:cNvSpPr>
            <a:spLocks noGrp="1"/>
          </p:cNvSpPr>
          <p:nvPr>
            <p:ph type="body" sz="half" idx="2"/>
          </p:nvPr>
        </p:nvSpPr>
        <p:spPr>
          <a:xfrm>
            <a:off x="1792288" y="4025506"/>
            <a:ext cx="5486400" cy="603647"/>
          </a:xfrm>
        </p:spPr>
        <p:txBody>
          <a:bodyPr/>
          <a:lstStyle>
            <a:lvl1pPr marL="0" indent="0">
              <a:buNone/>
              <a:defRPr sz="1500"/>
            </a:lvl1pPr>
            <a:lvl2pPr marL="456876" indent="0">
              <a:buNone/>
              <a:defRPr sz="1200"/>
            </a:lvl2pPr>
            <a:lvl3pPr marL="913753" indent="0">
              <a:buNone/>
              <a:defRPr sz="1000"/>
            </a:lvl3pPr>
            <a:lvl4pPr marL="1370629" indent="0">
              <a:buNone/>
              <a:defRPr sz="900"/>
            </a:lvl4pPr>
            <a:lvl5pPr marL="1827506" indent="0">
              <a:buNone/>
              <a:defRPr sz="900"/>
            </a:lvl5pPr>
            <a:lvl6pPr marL="2284381" indent="0">
              <a:buNone/>
              <a:defRPr sz="900"/>
            </a:lvl6pPr>
            <a:lvl7pPr marL="2741258" indent="0">
              <a:buNone/>
              <a:defRPr sz="900"/>
            </a:lvl7pPr>
            <a:lvl8pPr marL="3198134" indent="0">
              <a:buNone/>
              <a:defRPr sz="900"/>
            </a:lvl8pPr>
            <a:lvl9pPr marL="3655011"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A8FC569D-7785-49A3-B77B-B571BCA616DE}" type="datetimeFigureOut">
              <a:rPr lang="ro-RO" smtClean="0"/>
              <a:pPr/>
              <a:t>15.04.2020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CDE70ABE-638E-4C89-B8B9-B19DBE99A0F1}"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05979"/>
            <a:ext cx="8229600" cy="857250"/>
          </a:xfrm>
          <a:prstGeom prst="rect">
            <a:avLst/>
          </a:prstGeom>
        </p:spPr>
        <p:txBody>
          <a:bodyPr vert="horz" lIns="91375" tIns="45688" rIns="91375" bIns="45688" rtlCol="0" anchor="ctr">
            <a:normAutofit/>
          </a:body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200151"/>
            <a:ext cx="8229600" cy="3394472"/>
          </a:xfrm>
          <a:prstGeom prst="rect">
            <a:avLst/>
          </a:prstGeom>
        </p:spPr>
        <p:txBody>
          <a:bodyPr vert="horz" lIns="91375" tIns="45688" rIns="91375" bIns="45688"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4767264"/>
            <a:ext cx="2133600" cy="273844"/>
          </a:xfrm>
          <a:prstGeom prst="rect">
            <a:avLst/>
          </a:prstGeom>
        </p:spPr>
        <p:txBody>
          <a:bodyPr vert="horz" lIns="91375" tIns="45688" rIns="91375" bIns="45688" rtlCol="0" anchor="ctr"/>
          <a:lstStyle>
            <a:lvl1pPr algn="l">
              <a:defRPr sz="1200">
                <a:solidFill>
                  <a:schemeClr val="tx1">
                    <a:tint val="75000"/>
                  </a:schemeClr>
                </a:solidFill>
              </a:defRPr>
            </a:lvl1pPr>
          </a:lstStyle>
          <a:p>
            <a:fld id="{A8FC569D-7785-49A3-B77B-B571BCA616DE}" type="datetimeFigureOut">
              <a:rPr lang="ro-RO" smtClean="0"/>
              <a:pPr/>
              <a:t>15.04.2020</a:t>
            </a:fld>
            <a:endParaRPr lang="ro-RO"/>
          </a:p>
        </p:txBody>
      </p:sp>
      <p:sp>
        <p:nvSpPr>
          <p:cNvPr id="5" name="Substituent subsol 4"/>
          <p:cNvSpPr>
            <a:spLocks noGrp="1"/>
          </p:cNvSpPr>
          <p:nvPr>
            <p:ph type="ftr" sz="quarter" idx="3"/>
          </p:nvPr>
        </p:nvSpPr>
        <p:spPr>
          <a:xfrm>
            <a:off x="3124202" y="4767264"/>
            <a:ext cx="2895600" cy="273844"/>
          </a:xfrm>
          <a:prstGeom prst="rect">
            <a:avLst/>
          </a:prstGeom>
        </p:spPr>
        <p:txBody>
          <a:bodyPr vert="horz" lIns="91375" tIns="45688" rIns="91375" bIns="45688"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4767264"/>
            <a:ext cx="2133600" cy="273844"/>
          </a:xfrm>
          <a:prstGeom prst="rect">
            <a:avLst/>
          </a:prstGeom>
        </p:spPr>
        <p:txBody>
          <a:bodyPr vert="horz" lIns="91375" tIns="45688" rIns="91375" bIns="45688" rtlCol="0" anchor="ctr"/>
          <a:lstStyle>
            <a:lvl1pPr algn="r">
              <a:defRPr sz="1200">
                <a:solidFill>
                  <a:schemeClr val="tx1">
                    <a:tint val="75000"/>
                  </a:schemeClr>
                </a:solidFill>
              </a:defRPr>
            </a:lvl1pPr>
          </a:lstStyle>
          <a:p>
            <a:fld id="{CDE70ABE-638E-4C89-B8B9-B19DBE99A0F1}"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53" rtl="0" eaLnBrk="1" latinLnBrk="0" hangingPunct="1">
        <a:spcBef>
          <a:spcPct val="0"/>
        </a:spcBef>
        <a:buNone/>
        <a:defRPr sz="4400" kern="1200">
          <a:solidFill>
            <a:schemeClr val="tx1"/>
          </a:solidFill>
          <a:latin typeface="+mj-lt"/>
          <a:ea typeface="+mj-ea"/>
          <a:cs typeface="+mj-cs"/>
        </a:defRPr>
      </a:lvl1pPr>
    </p:titleStyle>
    <p:bodyStyle>
      <a:lvl1pPr marL="342657" indent="-342657" algn="l" defTabSz="91375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424" indent="-285548" algn="l" defTabSz="9137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91" indent="-228439" algn="l" defTabSz="913753"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067"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44"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20"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97"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72"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48" indent="-228439" algn="l" defTabSz="9137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3753" rtl="0" eaLnBrk="1" latinLnBrk="0" hangingPunct="1">
        <a:defRPr sz="1800" kern="1200">
          <a:solidFill>
            <a:schemeClr val="tx1"/>
          </a:solidFill>
          <a:latin typeface="+mn-lt"/>
          <a:ea typeface="+mn-ea"/>
          <a:cs typeface="+mn-cs"/>
        </a:defRPr>
      </a:lvl1pPr>
      <a:lvl2pPr marL="456876"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29" algn="l" defTabSz="913753" rtl="0" eaLnBrk="1" latinLnBrk="0" hangingPunct="1">
        <a:defRPr sz="1800" kern="1200">
          <a:solidFill>
            <a:schemeClr val="tx1"/>
          </a:solidFill>
          <a:latin typeface="+mn-lt"/>
          <a:ea typeface="+mn-ea"/>
          <a:cs typeface="+mn-cs"/>
        </a:defRPr>
      </a:lvl4pPr>
      <a:lvl5pPr marL="1827506" algn="l" defTabSz="913753" rtl="0" eaLnBrk="1" latinLnBrk="0" hangingPunct="1">
        <a:defRPr sz="1800" kern="1200">
          <a:solidFill>
            <a:schemeClr val="tx1"/>
          </a:solidFill>
          <a:latin typeface="+mn-lt"/>
          <a:ea typeface="+mn-ea"/>
          <a:cs typeface="+mn-cs"/>
        </a:defRPr>
      </a:lvl5pPr>
      <a:lvl6pPr marL="2284381" algn="l" defTabSz="913753" rtl="0" eaLnBrk="1" latinLnBrk="0" hangingPunct="1">
        <a:defRPr sz="1800" kern="1200">
          <a:solidFill>
            <a:schemeClr val="tx1"/>
          </a:solidFill>
          <a:latin typeface="+mn-lt"/>
          <a:ea typeface="+mn-ea"/>
          <a:cs typeface="+mn-cs"/>
        </a:defRPr>
      </a:lvl6pPr>
      <a:lvl7pPr marL="2741258"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1" algn="l" defTabSz="9137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konyvtar.dia.hu/html/muvek/ESTERHAZY/esterhazy00056/esterhazy00063/esterhazy00063.html" TargetMode="External"/><Relationship Id="rId13" Type="http://schemas.openxmlformats.org/officeDocument/2006/relationships/hyperlink" Target="https://femina.hu/hazai_sztar/az-aranyember-szereplok/" TargetMode="External"/><Relationship Id="rId18" Type="http://schemas.openxmlformats.org/officeDocument/2006/relationships/hyperlink" Target="https://kritikustomeg.org/szereplo/8305/pacsirta?p=127549" TargetMode="External"/><Relationship Id="rId3" Type="http://schemas.openxmlformats.org/officeDocument/2006/relationships/hyperlink" Target="https://www.holmi.org/1990/12/kocziszky-eva-antik-es-modern-az-antigone-ertelmezes-tipusai" TargetMode="External"/><Relationship Id="rId21" Type="http://schemas.openxmlformats.org/officeDocument/2006/relationships/hyperlink" Target="https://moly.hu/konyvek/kos-karoly-varju-nemzetseg" TargetMode="External"/><Relationship Id="rId7" Type="http://schemas.openxmlformats.org/officeDocument/2006/relationships/hyperlink" Target="http://madach.hu/old/tanulmanyok/SzimpoziumXIII/biroz.htm" TargetMode="External"/><Relationship Id="rId12" Type="http://schemas.openxmlformats.org/officeDocument/2006/relationships/hyperlink" Target="http://garaitimi.hu/2012/01/26/jankovics-marcell-az-ember-tragediaja-magyar-rajzfilm-1988-2011/" TargetMode="External"/><Relationship Id="rId17" Type="http://schemas.openxmlformats.org/officeDocument/2006/relationships/hyperlink" Target="https://moly.hu/konyvek/moricz-zsigmond-sararany" TargetMode="External"/><Relationship Id="rId25" Type="http://schemas.openxmlformats.org/officeDocument/2006/relationships/hyperlink" Target="https://magyar.film.hu/filmhu/magazin/totek-a-teton-dobozolnak.html" TargetMode="External"/><Relationship Id="rId2" Type="http://schemas.openxmlformats.org/officeDocument/2006/relationships/notesSlide" Target="../notesSlides/notesSlide24.xml"/><Relationship Id="rId16" Type="http://schemas.openxmlformats.org/officeDocument/2006/relationships/hyperlink" Target="http://www.boldogsag.net/index.php?option=com_content&amp;view=article&amp;id=23544:kis-janos-tragediaja&amp;catid=1302:a-teljes-elet-poezis-es-boelcselet&amp;Itemid=986" TargetMode="External"/><Relationship Id="rId20" Type="http://schemas.openxmlformats.org/officeDocument/2006/relationships/hyperlink" Target="https://hu.wikipedia.org/wiki/Bethlen_G%C3%A1bor" TargetMode="External"/><Relationship Id="rId1" Type="http://schemas.openxmlformats.org/officeDocument/2006/relationships/slideLayout" Target="../slideLayouts/slideLayout7.xml"/><Relationship Id="rId6" Type="http://schemas.openxmlformats.org/officeDocument/2006/relationships/hyperlink" Target="https://mek.oszk.hu/00900/00914/html/madach15.htm" TargetMode="External"/><Relationship Id="rId11" Type="http://schemas.openxmlformats.org/officeDocument/2006/relationships/hyperlink" Target="http://irodalomok.webab.hu/2016/11/24/szinek-helyszinek-szereplok-madach-imre-az-ember-tragediaja-cimu-muveben/" TargetMode="External"/><Relationship Id="rId24" Type="http://schemas.openxmlformats.org/officeDocument/2006/relationships/hyperlink" Target="http://orkenyistvan.hu/szinhaz_totek_magyar" TargetMode="External"/><Relationship Id="rId5" Type="http://schemas.openxmlformats.org/officeDocument/2006/relationships/hyperlink" Target="https://www.russianstudies.hu/docs/Dukkon%20%C3%81gnes_H%C5%91s%C3%B6k%20%C3%A9s%20antih%C5%91s%C3%B6k.pdf" TargetMode="External"/><Relationship Id="rId15" Type="http://schemas.openxmlformats.org/officeDocument/2006/relationships/hyperlink" Target="https://www.antikvarium.hu/konyv/krudy-gyula-szindbad-22169" TargetMode="External"/><Relationship Id="rId23" Type="http://schemas.openxmlformats.org/officeDocument/2006/relationships/hyperlink" Target="https://www.jegy.hu/program/ottlik-gezaiskola-a-hataron-8044/" TargetMode="External"/><Relationship Id="rId10" Type="http://schemas.openxmlformats.org/officeDocument/2006/relationships/hyperlink" Target="https://jozsefvaros.hu/program/1836/-martsa-piroska-eloadasa-az-ember-tragediaja-ii" TargetMode="External"/><Relationship Id="rId19" Type="http://schemas.openxmlformats.org/officeDocument/2006/relationships/hyperlink" Target="http://keptar.oszk.hu/html/kepoldal/index.phtml?id=068577" TargetMode="External"/><Relationship Id="rId4" Type="http://schemas.openxmlformats.org/officeDocument/2006/relationships/hyperlink" Target="https://dea.lib.unideb.hu/dea/bitstream/handle/2437/3701/slice__6_.pdf?sequence=3&amp;isAllowed=y" TargetMode="External"/><Relationship Id="rId9" Type="http://schemas.openxmlformats.org/officeDocument/2006/relationships/hyperlink" Target="http://www.helloesztergom.hu/blog/2017/08/21/arany-emlekev-a-het-balladaja-szondi-ket-aprodja/" TargetMode="External"/><Relationship Id="rId14" Type="http://schemas.openxmlformats.org/officeDocument/2006/relationships/hyperlink" Target="https://www.youtube.com/watch?v=ucVV81uWkHE" TargetMode="External"/><Relationship Id="rId22" Type="http://schemas.openxmlformats.org/officeDocument/2006/relationships/hyperlink" Target="https://kepregenydb.hu/kepregenyek/varju-nemzetseg-2705/3234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71604" y="714362"/>
            <a:ext cx="6000794" cy="2357454"/>
          </a:xfrm>
        </p:spPr>
        <p:txBody>
          <a:bodyPr>
            <a:normAutofit fontScale="90000"/>
          </a:bodyPr>
          <a:lstStyle/>
          <a:p>
            <a:r>
              <a:rPr lang="hu-HU" dirty="0" smtClean="0"/>
              <a:t/>
            </a:r>
            <a:br>
              <a:rPr lang="hu-HU" dirty="0" smtClean="0"/>
            </a:br>
            <a:r>
              <a:rPr lang="hu-HU" sz="3600" dirty="0" smtClean="0"/>
              <a:t>Hőstípusok</a:t>
            </a:r>
            <a:br>
              <a:rPr lang="hu-HU" sz="3600" dirty="0" smtClean="0"/>
            </a:br>
            <a:r>
              <a:rPr lang="hu-HU" sz="3600" dirty="0" smtClean="0"/>
              <a:t>epikai és drámai </a:t>
            </a:r>
            <a:br>
              <a:rPr lang="hu-HU" sz="3600" dirty="0" smtClean="0"/>
            </a:br>
            <a:r>
              <a:rPr lang="hu-HU" sz="3600" dirty="0" smtClean="0"/>
              <a:t>alkotásokban</a:t>
            </a:r>
            <a:br>
              <a:rPr lang="hu-HU" sz="3600" dirty="0" smtClean="0"/>
            </a:br>
            <a:r>
              <a:rPr lang="hu-HU" sz="3600" dirty="0" smtClean="0"/>
              <a:t>II. rész </a:t>
            </a:r>
            <a:r>
              <a:rPr lang="ro-RO" dirty="0" smtClean="0"/>
              <a:t/>
            </a:r>
            <a:br>
              <a:rPr lang="ro-RO" dirty="0" smtClean="0"/>
            </a:br>
            <a:r>
              <a:rPr lang="hu-HU" dirty="0" smtClean="0"/>
              <a:t> </a:t>
            </a:r>
            <a:endParaRPr lang="ro-RO" dirty="0"/>
          </a:p>
        </p:txBody>
      </p:sp>
      <p:sp>
        <p:nvSpPr>
          <p:cNvPr id="3" name="Subtitlu 2"/>
          <p:cNvSpPr>
            <a:spLocks noGrp="1"/>
          </p:cNvSpPr>
          <p:nvPr>
            <p:ph type="subTitle" idx="1"/>
          </p:nvPr>
        </p:nvSpPr>
        <p:spPr>
          <a:xfrm>
            <a:off x="1357290" y="3786196"/>
            <a:ext cx="6400800" cy="567935"/>
          </a:xfrm>
        </p:spPr>
        <p:txBody>
          <a:bodyPr>
            <a:normAutofit fontScale="47500" lnSpcReduction="20000"/>
          </a:bodyPr>
          <a:lstStyle/>
          <a:p>
            <a:r>
              <a:rPr lang="hu-HU" dirty="0" smtClean="0"/>
              <a:t>Készítette: Sikó Olga-Anna</a:t>
            </a:r>
          </a:p>
          <a:p>
            <a:r>
              <a:rPr lang="hu-HU" dirty="0" smtClean="0"/>
              <a:t>Marosvásárhely, 2020 </a:t>
            </a:r>
          </a:p>
          <a:p>
            <a:endParaRPr lang="ro-RO" dirty="0"/>
          </a:p>
        </p:txBody>
      </p:sp>
      <p:sp>
        <p:nvSpPr>
          <p:cNvPr id="4" name="Subtitlu 2"/>
          <p:cNvSpPr txBox="1">
            <a:spLocks/>
          </p:cNvSpPr>
          <p:nvPr/>
        </p:nvSpPr>
        <p:spPr>
          <a:xfrm>
            <a:off x="1428728" y="3000378"/>
            <a:ext cx="6572297" cy="567935"/>
          </a:xfrm>
          <a:prstGeom prst="rect">
            <a:avLst/>
          </a:prstGeom>
        </p:spPr>
        <p:txBody>
          <a:bodyPr vert="horz" lIns="91375" tIns="45688" rIns="91375" bIns="45688" rtlCol="0">
            <a:normAutofit fontScale="47500" lnSpcReduction="20000"/>
          </a:bodyPr>
          <a:lstStyle/>
          <a:p>
            <a:pPr lvl="0" algn="ctr">
              <a:spcBef>
                <a:spcPct val="20000"/>
              </a:spcBef>
            </a:pPr>
            <a:r>
              <a:rPr lang="hu-HU" sz="3300" dirty="0" smtClean="0">
                <a:solidFill>
                  <a:schemeClr val="tx1">
                    <a:tint val="75000"/>
                  </a:schemeClr>
                </a:solidFill>
              </a:rPr>
              <a:t>Hősök – szereplők – típusok – egyéni jellemzők – értékrendek – </a:t>
            </a:r>
          </a:p>
          <a:p>
            <a:pPr lvl="0" algn="ctr">
              <a:spcBef>
                <a:spcPct val="20000"/>
              </a:spcBef>
            </a:pPr>
            <a:r>
              <a:rPr lang="hu-HU" sz="3300" dirty="0" smtClean="0">
                <a:solidFill>
                  <a:schemeClr val="tx1">
                    <a:tint val="75000"/>
                  </a:schemeClr>
                </a:solidFill>
              </a:rPr>
              <a:t>a XIX. század közepétől a XX. század végéig</a:t>
            </a:r>
          </a:p>
          <a:p>
            <a:pPr algn="ctr">
              <a:spcBef>
                <a:spcPct val="20000"/>
              </a:spcBef>
            </a:pPr>
            <a:endParaRPr lang="ro-RO" sz="33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omogramă 4"/>
          <p:cNvGraphicFramePr/>
          <p:nvPr/>
        </p:nvGraphicFramePr>
        <p:xfrm>
          <a:off x="1214414" y="857238"/>
          <a:ext cx="657229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ine 5" descr="Az ember tragédiája"/>
          <p:cNvPicPr/>
          <p:nvPr/>
        </p:nvPicPr>
        <p:blipFill>
          <a:blip r:embed="rId7" cstate="print">
            <a:lum contrast="-30000"/>
          </a:blip>
          <a:srcRect/>
          <a:stretch>
            <a:fillRect/>
          </a:stretch>
        </p:blipFill>
        <p:spPr bwMode="auto">
          <a:xfrm>
            <a:off x="4000496" y="1857370"/>
            <a:ext cx="1071570" cy="121444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0" name="Picture 12" descr="Képtalálat a következőre: „Az arany ember szereplői kép”"/>
          <p:cNvPicPr>
            <a:picLocks noChangeAspect="1" noChangeArrowheads="1"/>
          </p:cNvPicPr>
          <p:nvPr/>
        </p:nvPicPr>
        <p:blipFill>
          <a:blip r:embed="rId3"/>
          <a:srcRect/>
          <a:stretch>
            <a:fillRect/>
          </a:stretch>
        </p:blipFill>
        <p:spPr bwMode="auto">
          <a:xfrm>
            <a:off x="928662" y="500048"/>
            <a:ext cx="2357454" cy="1598819"/>
          </a:xfrm>
          <a:prstGeom prst="rect">
            <a:avLst/>
          </a:prstGeom>
          <a:noFill/>
        </p:spPr>
      </p:pic>
      <p:pic>
        <p:nvPicPr>
          <p:cNvPr id="46084" name="Picture 4" descr="Kapcsolódó kép"/>
          <p:cNvPicPr>
            <a:picLocks noChangeAspect="1" noChangeArrowheads="1"/>
          </p:cNvPicPr>
          <p:nvPr/>
        </p:nvPicPr>
        <p:blipFill>
          <a:blip r:embed="rId4"/>
          <a:srcRect l="11552" t="48843" r="11156" b="5684"/>
          <a:stretch>
            <a:fillRect/>
          </a:stretch>
        </p:blipFill>
        <p:spPr bwMode="auto">
          <a:xfrm>
            <a:off x="928661" y="2196701"/>
            <a:ext cx="2357455" cy="1160867"/>
          </a:xfrm>
          <a:prstGeom prst="rect">
            <a:avLst/>
          </a:prstGeom>
          <a:noFill/>
        </p:spPr>
      </p:pic>
      <p:sp>
        <p:nvSpPr>
          <p:cNvPr id="6" name="Titlu 1"/>
          <p:cNvSpPr txBox="1">
            <a:spLocks/>
          </p:cNvSpPr>
          <p:nvPr/>
        </p:nvSpPr>
        <p:spPr>
          <a:xfrm>
            <a:off x="3857620" y="500048"/>
            <a:ext cx="2714644" cy="357190"/>
          </a:xfrm>
          <a:prstGeom prst="rect">
            <a:avLst/>
          </a:prstGeom>
        </p:spPr>
        <p:txBody>
          <a:bodyPr lIns="91375" tIns="45688" rIns="91375" bIns="45688">
            <a:normAutofit fontScale="92500" lnSpcReduction="10000"/>
          </a:bodyPr>
          <a:lstStyle/>
          <a:p>
            <a:pPr algn="ctr">
              <a:spcBef>
                <a:spcPct val="0"/>
              </a:spcBef>
              <a:defRPr/>
            </a:pPr>
            <a:r>
              <a:rPr lang="hu-HU" sz="2000" dirty="0" smtClean="0">
                <a:latin typeface="+mj-lt"/>
                <a:ea typeface="+mj-ea"/>
                <a:cs typeface="+mj-cs"/>
              </a:rPr>
              <a:t>Ki a szereplő? </a:t>
            </a:r>
            <a:endParaRPr lang="ro-RO" sz="2000" dirty="0">
              <a:latin typeface="+mj-lt"/>
              <a:ea typeface="+mj-ea"/>
              <a:cs typeface="+mj-cs"/>
            </a:endParaRPr>
          </a:p>
        </p:txBody>
      </p:sp>
      <p:sp>
        <p:nvSpPr>
          <p:cNvPr id="8" name="CasetăText 7"/>
          <p:cNvSpPr txBox="1"/>
          <p:nvPr/>
        </p:nvSpPr>
        <p:spPr>
          <a:xfrm>
            <a:off x="3929059" y="857241"/>
            <a:ext cx="4286280" cy="3693254"/>
          </a:xfrm>
          <a:prstGeom prst="rect">
            <a:avLst/>
          </a:prstGeom>
          <a:noFill/>
        </p:spPr>
        <p:txBody>
          <a:bodyPr wrap="square" lIns="91375" tIns="45688" rIns="91375" bIns="45688" rtlCol="0">
            <a:spAutoFit/>
          </a:bodyPr>
          <a:lstStyle/>
          <a:p>
            <a:pPr>
              <a:buFont typeface="Arial" pitchFamily="34" charset="0"/>
              <a:buChar char="•"/>
            </a:pPr>
            <a:r>
              <a:rPr lang="hu-HU" dirty="0" smtClean="0"/>
              <a:t> </a:t>
            </a:r>
            <a:r>
              <a:rPr lang="hu-HU" b="1" dirty="0" smtClean="0"/>
              <a:t>bűnbeeső-bűnhődő-megtisztuló hős</a:t>
            </a:r>
          </a:p>
          <a:p>
            <a:pPr>
              <a:buFont typeface="Arial" pitchFamily="34" charset="0"/>
              <a:buChar char="•"/>
            </a:pPr>
            <a:r>
              <a:rPr lang="hu-HU" dirty="0" smtClean="0"/>
              <a:t> mitikus és bibliai archetípusokra épül</a:t>
            </a:r>
          </a:p>
          <a:p>
            <a:pPr>
              <a:buFont typeface="Arial" pitchFamily="34" charset="0"/>
              <a:buChar char="•"/>
            </a:pPr>
            <a:r>
              <a:rPr lang="hu-HU" dirty="0" smtClean="0"/>
              <a:t> felemelkedő, karrierteremtő polgár</a:t>
            </a:r>
          </a:p>
          <a:p>
            <a:r>
              <a:rPr lang="hu-HU" dirty="0" smtClean="0"/>
              <a:t>romantikus és realista jellemzőkkel</a:t>
            </a:r>
          </a:p>
          <a:p>
            <a:pPr>
              <a:buFont typeface="Arial" pitchFamily="34" charset="0"/>
              <a:buChar char="•"/>
            </a:pPr>
            <a:r>
              <a:rPr lang="hu-HU" dirty="0" smtClean="0"/>
              <a:t> </a:t>
            </a:r>
            <a:r>
              <a:rPr lang="hu-HU" b="1" dirty="0" smtClean="0"/>
              <a:t>boldogságkereső</a:t>
            </a:r>
            <a:r>
              <a:rPr lang="hu-HU" dirty="0" smtClean="0"/>
              <a:t> ember, </a:t>
            </a:r>
            <a:r>
              <a:rPr lang="hu-HU" b="1" dirty="0" smtClean="0"/>
              <a:t>utazó</a:t>
            </a:r>
            <a:r>
              <a:rPr lang="hu-HU" dirty="0" smtClean="0"/>
              <a:t> hős</a:t>
            </a:r>
          </a:p>
          <a:p>
            <a:pPr>
              <a:buFont typeface="Arial" pitchFamily="34" charset="0"/>
              <a:buChar char="•"/>
            </a:pPr>
            <a:r>
              <a:rPr lang="hu-HU" dirty="0" smtClean="0"/>
              <a:t> önazonosságát elvesztő, helyreállításáért küzdő</a:t>
            </a:r>
          </a:p>
          <a:p>
            <a:pPr>
              <a:buFont typeface="Arial" pitchFamily="34" charset="0"/>
              <a:buChar char="•"/>
            </a:pPr>
            <a:r>
              <a:rPr lang="hu-HU" dirty="0" smtClean="0"/>
              <a:t> </a:t>
            </a:r>
            <a:r>
              <a:rPr lang="hu-HU" b="1" dirty="0" smtClean="0"/>
              <a:t>vívódó</a:t>
            </a:r>
            <a:r>
              <a:rPr lang="hu-HU" dirty="0" smtClean="0"/>
              <a:t>, lelkiismeretét megőrző</a:t>
            </a:r>
          </a:p>
          <a:p>
            <a:pPr>
              <a:buFont typeface="Arial" pitchFamily="34" charset="0"/>
              <a:buChar char="•"/>
            </a:pPr>
            <a:r>
              <a:rPr lang="hu-HU" dirty="0" smtClean="0"/>
              <a:t> csak részben eszményített </a:t>
            </a:r>
          </a:p>
          <a:p>
            <a:pPr lvl="2">
              <a:buFont typeface="Arial" pitchFamily="34" charset="0"/>
              <a:buChar char="•"/>
            </a:pPr>
            <a:r>
              <a:rPr lang="hu-HU" dirty="0" smtClean="0"/>
              <a:t>a regény elején és végén</a:t>
            </a:r>
          </a:p>
          <a:p>
            <a:pPr lvl="2">
              <a:buFont typeface="Arial" pitchFamily="34" charset="0"/>
              <a:buChar char="•"/>
            </a:pPr>
            <a:r>
              <a:rPr lang="hu-HU" dirty="0" smtClean="0"/>
              <a:t>sorsának megoldása utópikus 	</a:t>
            </a:r>
          </a:p>
          <a:p>
            <a:endParaRPr lang="hu-HU" dirty="0" smtClean="0"/>
          </a:p>
        </p:txBody>
      </p:sp>
      <p:pic>
        <p:nvPicPr>
          <p:cNvPr id="9" name="Picture 2" descr="http://film.animare.hu/i/f/124/986.jpg"/>
          <p:cNvPicPr>
            <a:picLocks noChangeAspect="1" noChangeArrowheads="1"/>
          </p:cNvPicPr>
          <p:nvPr/>
        </p:nvPicPr>
        <p:blipFill>
          <a:blip r:embed="rId5" cstate="print"/>
          <a:srcRect/>
          <a:stretch>
            <a:fillRect/>
          </a:stretch>
        </p:blipFill>
        <p:spPr bwMode="auto">
          <a:xfrm>
            <a:off x="928662" y="3429006"/>
            <a:ext cx="1768473" cy="1178727"/>
          </a:xfrm>
          <a:prstGeom prst="rect">
            <a:avLst/>
          </a:prstGeom>
          <a:noFill/>
        </p:spPr>
      </p:pic>
      <p:pic>
        <p:nvPicPr>
          <p:cNvPr id="10" name="Picture 10" descr="Képtalálat a következőre: „Az arany ember szereplői kép”"/>
          <p:cNvPicPr>
            <a:picLocks noChangeAspect="1" noChangeArrowheads="1"/>
          </p:cNvPicPr>
          <p:nvPr/>
        </p:nvPicPr>
        <p:blipFill>
          <a:blip r:embed="rId6"/>
          <a:srcRect/>
          <a:stretch>
            <a:fillRect/>
          </a:stretch>
        </p:blipFill>
        <p:spPr bwMode="auto">
          <a:xfrm>
            <a:off x="2786050" y="3429006"/>
            <a:ext cx="1928826" cy="1178727"/>
          </a:xfrm>
          <a:prstGeom prst="rect">
            <a:avLst/>
          </a:prstGeom>
          <a:noFill/>
        </p:spPr>
      </p:pic>
      <p:sp>
        <p:nvSpPr>
          <p:cNvPr id="11" name="CasetăText 10"/>
          <p:cNvSpPr txBox="1"/>
          <p:nvPr/>
        </p:nvSpPr>
        <p:spPr>
          <a:xfrm>
            <a:off x="5072066" y="3929072"/>
            <a:ext cx="2357454" cy="646266"/>
          </a:xfrm>
          <a:prstGeom prst="rect">
            <a:avLst/>
          </a:prstGeom>
          <a:noFill/>
        </p:spPr>
        <p:txBody>
          <a:bodyPr wrap="square" lIns="91375" tIns="45688" rIns="91375" bIns="45688" rtlCol="0">
            <a:spAutoFit/>
          </a:bodyPr>
          <a:lstStyle/>
          <a:p>
            <a:r>
              <a:rPr lang="hu-HU" b="1" dirty="0" smtClean="0"/>
              <a:t>Timár Mihály, </a:t>
            </a:r>
          </a:p>
          <a:p>
            <a:r>
              <a:rPr lang="hu-HU" b="1" dirty="0" smtClean="0"/>
              <a:t>az arany ember</a:t>
            </a:r>
            <a:endParaRPr lang="ro-RO"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Kapcsolódó kép"/>
          <p:cNvPicPr>
            <a:picLocks noChangeAspect="1" noChangeArrowheads="1"/>
          </p:cNvPicPr>
          <p:nvPr/>
        </p:nvPicPr>
        <p:blipFill>
          <a:blip r:embed="rId3"/>
          <a:srcRect/>
          <a:stretch>
            <a:fillRect/>
          </a:stretch>
        </p:blipFill>
        <p:spPr bwMode="auto">
          <a:xfrm>
            <a:off x="1000100" y="3071816"/>
            <a:ext cx="2214578" cy="1410897"/>
          </a:xfrm>
          <a:prstGeom prst="rect">
            <a:avLst/>
          </a:prstGeom>
          <a:noFill/>
        </p:spPr>
      </p:pic>
      <p:sp>
        <p:nvSpPr>
          <p:cNvPr id="20" name="CasetăText 19"/>
          <p:cNvSpPr txBox="1"/>
          <p:nvPr/>
        </p:nvSpPr>
        <p:spPr>
          <a:xfrm>
            <a:off x="1571604" y="4071948"/>
            <a:ext cx="953976" cy="369267"/>
          </a:xfrm>
          <a:prstGeom prst="rect">
            <a:avLst/>
          </a:prstGeom>
          <a:noFill/>
        </p:spPr>
        <p:txBody>
          <a:bodyPr wrap="none" lIns="91375" tIns="45688" rIns="91375" bIns="45688" rtlCol="0">
            <a:spAutoFit/>
          </a:bodyPr>
          <a:lstStyle/>
          <a:p>
            <a:r>
              <a:rPr lang="hu-HU" b="1" dirty="0" smtClean="0"/>
              <a:t>Athalie</a:t>
            </a:r>
            <a:endParaRPr lang="ro-RO" b="1" dirty="0"/>
          </a:p>
        </p:txBody>
      </p:sp>
      <p:sp>
        <p:nvSpPr>
          <p:cNvPr id="21" name="CasetăText 20"/>
          <p:cNvSpPr txBox="1"/>
          <p:nvPr/>
        </p:nvSpPr>
        <p:spPr>
          <a:xfrm>
            <a:off x="4143376" y="857239"/>
            <a:ext cx="838560" cy="369267"/>
          </a:xfrm>
          <a:prstGeom prst="rect">
            <a:avLst/>
          </a:prstGeom>
          <a:noFill/>
        </p:spPr>
        <p:txBody>
          <a:bodyPr wrap="none" lIns="91375" tIns="45688" rIns="91375" bIns="45688" rtlCol="0">
            <a:spAutoFit/>
          </a:bodyPr>
          <a:lstStyle/>
          <a:p>
            <a:r>
              <a:rPr lang="hu-HU" dirty="0" smtClean="0">
                <a:solidFill>
                  <a:schemeClr val="bg1"/>
                </a:solidFill>
              </a:rPr>
              <a:t>Tímea</a:t>
            </a:r>
            <a:endParaRPr lang="ro-RO" dirty="0">
              <a:solidFill>
                <a:schemeClr val="bg1"/>
              </a:solidFill>
            </a:endParaRPr>
          </a:p>
        </p:txBody>
      </p:sp>
      <p:sp>
        <p:nvSpPr>
          <p:cNvPr id="23" name="CasetăText 22"/>
          <p:cNvSpPr txBox="1"/>
          <p:nvPr/>
        </p:nvSpPr>
        <p:spPr>
          <a:xfrm>
            <a:off x="7072334" y="803661"/>
            <a:ext cx="838560" cy="369267"/>
          </a:xfrm>
          <a:prstGeom prst="rect">
            <a:avLst/>
          </a:prstGeom>
          <a:noFill/>
        </p:spPr>
        <p:txBody>
          <a:bodyPr wrap="none" lIns="91375" tIns="45688" rIns="91375" bIns="45688" rtlCol="0">
            <a:spAutoFit/>
          </a:bodyPr>
          <a:lstStyle/>
          <a:p>
            <a:r>
              <a:rPr lang="hu-HU" dirty="0" smtClean="0">
                <a:solidFill>
                  <a:schemeClr val="bg1"/>
                </a:solidFill>
              </a:rPr>
              <a:t>Tímea</a:t>
            </a:r>
            <a:endParaRPr lang="ro-RO" dirty="0">
              <a:solidFill>
                <a:schemeClr val="bg1"/>
              </a:solidFill>
            </a:endParaRPr>
          </a:p>
        </p:txBody>
      </p:sp>
      <p:cxnSp>
        <p:nvCxnSpPr>
          <p:cNvPr id="25" name="Conector cotit 24"/>
          <p:cNvCxnSpPr/>
          <p:nvPr/>
        </p:nvCxnSpPr>
        <p:spPr>
          <a:xfrm rot="10800000" flipV="1">
            <a:off x="1785918" y="3786196"/>
            <a:ext cx="2071701" cy="857256"/>
          </a:xfrm>
          <a:prstGeom prst="bentConnector3">
            <a:avLst>
              <a:gd name="adj1" fmla="val 26234"/>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CasetăText 28"/>
          <p:cNvSpPr txBox="1"/>
          <p:nvPr/>
        </p:nvSpPr>
        <p:spPr>
          <a:xfrm>
            <a:off x="1142976" y="1714494"/>
            <a:ext cx="851384" cy="369267"/>
          </a:xfrm>
          <a:prstGeom prst="rect">
            <a:avLst/>
          </a:prstGeom>
          <a:noFill/>
        </p:spPr>
        <p:txBody>
          <a:bodyPr wrap="none" lIns="91375" tIns="45688" rIns="91375" bIns="45688" rtlCol="0">
            <a:spAutoFit/>
          </a:bodyPr>
          <a:lstStyle/>
          <a:p>
            <a:r>
              <a:rPr lang="hu-HU" b="1" dirty="0" smtClean="0"/>
              <a:t>Tímea</a:t>
            </a:r>
            <a:endParaRPr lang="ro-RO" b="1" dirty="0"/>
          </a:p>
        </p:txBody>
      </p:sp>
      <p:sp>
        <p:nvSpPr>
          <p:cNvPr id="30" name="CasetăText 29"/>
          <p:cNvSpPr txBox="1"/>
          <p:nvPr/>
        </p:nvSpPr>
        <p:spPr>
          <a:xfrm>
            <a:off x="2428860" y="1714494"/>
            <a:ext cx="889856" cy="369267"/>
          </a:xfrm>
          <a:prstGeom prst="rect">
            <a:avLst/>
          </a:prstGeom>
          <a:noFill/>
        </p:spPr>
        <p:txBody>
          <a:bodyPr wrap="none" lIns="91375" tIns="45688" rIns="91375" bIns="45688" rtlCol="0">
            <a:spAutoFit/>
          </a:bodyPr>
          <a:lstStyle/>
          <a:p>
            <a:r>
              <a:rPr lang="hu-HU" b="1" dirty="0" smtClean="0"/>
              <a:t>Noémi</a:t>
            </a:r>
            <a:endParaRPr lang="ro-RO" b="1" dirty="0"/>
          </a:p>
        </p:txBody>
      </p:sp>
      <p:sp>
        <p:nvSpPr>
          <p:cNvPr id="16" name="Titlu 1"/>
          <p:cNvSpPr txBox="1">
            <a:spLocks/>
          </p:cNvSpPr>
          <p:nvPr/>
        </p:nvSpPr>
        <p:spPr>
          <a:xfrm>
            <a:off x="3714744" y="500048"/>
            <a:ext cx="4800576" cy="285752"/>
          </a:xfrm>
          <a:prstGeom prst="rect">
            <a:avLst/>
          </a:prstGeom>
        </p:spPr>
        <p:txBody>
          <a:bodyPr lIns="91375" tIns="45688" rIns="91375" bIns="45688">
            <a:noAutofit/>
          </a:bodyPr>
          <a:lstStyle/>
          <a:p>
            <a:pPr algn="ctr">
              <a:spcBef>
                <a:spcPct val="0"/>
              </a:spcBef>
              <a:defRPr/>
            </a:pPr>
            <a:r>
              <a:rPr lang="hu-HU" b="1" dirty="0" smtClean="0">
                <a:latin typeface="+mj-lt"/>
                <a:ea typeface="+mj-ea"/>
                <a:cs typeface="+mj-cs"/>
              </a:rPr>
              <a:t>Kik a túlzással megalkotott Jókai-hősök? </a:t>
            </a:r>
            <a:endParaRPr lang="ro-RO" b="1" dirty="0">
              <a:latin typeface="+mj-lt"/>
              <a:ea typeface="+mj-ea"/>
              <a:cs typeface="+mj-cs"/>
            </a:endParaRPr>
          </a:p>
        </p:txBody>
      </p:sp>
      <p:pic>
        <p:nvPicPr>
          <p:cNvPr id="17" name="Imagine 16" descr="Képtalálat a következőre: „Az arany ember szereplői kép”"/>
          <p:cNvPicPr/>
          <p:nvPr/>
        </p:nvPicPr>
        <p:blipFill>
          <a:blip r:embed="rId4" cstate="print"/>
          <a:srcRect t="10345" b="13793"/>
          <a:stretch>
            <a:fillRect/>
          </a:stretch>
        </p:blipFill>
        <p:spPr bwMode="auto">
          <a:xfrm>
            <a:off x="1071538" y="642924"/>
            <a:ext cx="2071702" cy="1107292"/>
          </a:xfrm>
          <a:prstGeom prst="rect">
            <a:avLst/>
          </a:prstGeom>
          <a:noFill/>
        </p:spPr>
      </p:pic>
      <p:sp>
        <p:nvSpPr>
          <p:cNvPr id="19" name="CasetăText 18"/>
          <p:cNvSpPr txBox="1"/>
          <p:nvPr/>
        </p:nvSpPr>
        <p:spPr>
          <a:xfrm>
            <a:off x="1000100" y="2000246"/>
            <a:ext cx="2018370" cy="954043"/>
          </a:xfrm>
          <a:prstGeom prst="rect">
            <a:avLst/>
          </a:prstGeom>
          <a:noFill/>
        </p:spPr>
        <p:txBody>
          <a:bodyPr wrap="none" lIns="91375" tIns="45688" rIns="91375" bIns="45688" rtlCol="0">
            <a:spAutoFit/>
          </a:bodyPr>
          <a:lstStyle/>
          <a:p>
            <a:pPr>
              <a:buFont typeface="Arial" pitchFamily="34" charset="0"/>
              <a:buChar char="•"/>
            </a:pPr>
            <a:r>
              <a:rPr lang="hu-HU" sz="1400" dirty="0" smtClean="0"/>
              <a:t>feleség, áldozat</a:t>
            </a:r>
          </a:p>
          <a:p>
            <a:pPr>
              <a:buFont typeface="Arial" pitchFamily="34" charset="0"/>
              <a:buChar char="•"/>
            </a:pPr>
            <a:r>
              <a:rPr lang="hu-HU" sz="1400" dirty="0" smtClean="0"/>
              <a:t>eszményített</a:t>
            </a:r>
            <a:endParaRPr lang="ro-RO" sz="1400" dirty="0" smtClean="0"/>
          </a:p>
          <a:p>
            <a:pPr>
              <a:buFont typeface="Arial" pitchFamily="34" charset="0"/>
              <a:buChar char="•"/>
            </a:pPr>
            <a:r>
              <a:rPr lang="hu-HU" sz="1400" dirty="0" smtClean="0"/>
              <a:t>értékei: külső szépség</a:t>
            </a:r>
            <a:endParaRPr lang="ro-RO" sz="1400" dirty="0" smtClean="0"/>
          </a:p>
          <a:p>
            <a:r>
              <a:rPr lang="hu-HU" sz="1400" dirty="0" smtClean="0"/>
              <a:t>             erkölcsi érzék</a:t>
            </a:r>
          </a:p>
        </p:txBody>
      </p:sp>
      <p:sp>
        <p:nvSpPr>
          <p:cNvPr id="24" name="Dreptunghi 23"/>
          <p:cNvSpPr/>
          <p:nvPr/>
        </p:nvSpPr>
        <p:spPr>
          <a:xfrm>
            <a:off x="2928926" y="2000246"/>
            <a:ext cx="1755478" cy="1384930"/>
          </a:xfrm>
          <a:prstGeom prst="rect">
            <a:avLst/>
          </a:prstGeom>
        </p:spPr>
        <p:txBody>
          <a:bodyPr wrap="none" lIns="91375" tIns="45688" rIns="91375" bIns="45688">
            <a:spAutoFit/>
          </a:bodyPr>
          <a:lstStyle/>
          <a:p>
            <a:pPr>
              <a:buFont typeface="Arial" pitchFamily="34" charset="0"/>
              <a:buChar char="•"/>
            </a:pPr>
            <a:r>
              <a:rPr lang="hu-HU" sz="1400" dirty="0" smtClean="0"/>
              <a:t>szerető társ, anya</a:t>
            </a:r>
          </a:p>
          <a:p>
            <a:pPr>
              <a:buFont typeface="Arial" pitchFamily="34" charset="0"/>
              <a:buChar char="•"/>
            </a:pPr>
            <a:r>
              <a:rPr lang="hu-HU" sz="1400" dirty="0" smtClean="0"/>
              <a:t>maga az eszmény</a:t>
            </a:r>
            <a:endParaRPr lang="ro-RO" sz="1400" dirty="0" smtClean="0"/>
          </a:p>
          <a:p>
            <a:pPr>
              <a:buFont typeface="Arial" pitchFamily="34" charset="0"/>
              <a:buChar char="•"/>
            </a:pPr>
            <a:r>
              <a:rPr lang="hu-HU" sz="1400" dirty="0" smtClean="0"/>
              <a:t>értékei: harmónia</a:t>
            </a:r>
            <a:endParaRPr lang="ro-RO" sz="1400" dirty="0" smtClean="0"/>
          </a:p>
          <a:p>
            <a:r>
              <a:rPr lang="hu-HU" sz="1400" dirty="0" smtClean="0"/>
              <a:t>               nyugalom</a:t>
            </a:r>
            <a:endParaRPr lang="ro-RO" sz="1400" dirty="0" smtClean="0"/>
          </a:p>
          <a:p>
            <a:r>
              <a:rPr lang="hu-HU" sz="1400" dirty="0" smtClean="0"/>
              <a:t>               szeretet</a:t>
            </a:r>
            <a:endParaRPr lang="ro-RO" sz="1400" dirty="0" smtClean="0"/>
          </a:p>
          <a:p>
            <a:r>
              <a:rPr lang="ro-RO" sz="1400" dirty="0" smtClean="0"/>
              <a:t>               </a:t>
            </a:r>
            <a:r>
              <a:rPr lang="hu-HU" sz="1400" dirty="0" smtClean="0"/>
              <a:t>boldogság</a:t>
            </a:r>
            <a:endParaRPr lang="ro-RO" sz="1400" dirty="0" smtClean="0"/>
          </a:p>
        </p:txBody>
      </p:sp>
      <p:sp>
        <p:nvSpPr>
          <p:cNvPr id="26" name="Dreptunghi 25"/>
          <p:cNvSpPr/>
          <p:nvPr/>
        </p:nvSpPr>
        <p:spPr>
          <a:xfrm>
            <a:off x="3643306" y="3714758"/>
            <a:ext cx="4500594" cy="954043"/>
          </a:xfrm>
          <a:prstGeom prst="rect">
            <a:avLst/>
          </a:prstGeom>
        </p:spPr>
        <p:txBody>
          <a:bodyPr wrap="square" lIns="91375" tIns="45688" rIns="91375" bIns="45688">
            <a:spAutoFit/>
          </a:bodyPr>
          <a:lstStyle/>
          <a:p>
            <a:pPr>
              <a:buFont typeface="Arial" pitchFamily="34" charset="0"/>
              <a:buChar char="•"/>
            </a:pPr>
            <a:r>
              <a:rPr lang="hu-HU" sz="1400" dirty="0" smtClean="0"/>
              <a:t>rontó, pusztító erő, a Rossz, démoni természet</a:t>
            </a:r>
            <a:endParaRPr lang="ro-RO" sz="1400" dirty="0" smtClean="0"/>
          </a:p>
          <a:p>
            <a:pPr>
              <a:buFont typeface="Arial" pitchFamily="34" charset="0"/>
              <a:buChar char="•"/>
            </a:pPr>
            <a:r>
              <a:rPr lang="hu-HU" sz="1400" b="1" dirty="0" smtClean="0"/>
              <a:t>negatív értékei</a:t>
            </a:r>
            <a:r>
              <a:rPr lang="hu-HU" sz="1400" dirty="0" smtClean="0"/>
              <a:t>:gonoszság, gyűlölködés</a:t>
            </a:r>
            <a:r>
              <a:rPr lang="ro-RO" sz="1400" dirty="0" smtClean="0"/>
              <a:t>, </a:t>
            </a:r>
            <a:r>
              <a:rPr lang="hu-HU" sz="1400" dirty="0" smtClean="0"/>
              <a:t>bosszúvágy</a:t>
            </a:r>
            <a:endParaRPr lang="ro-RO" sz="1400" dirty="0" smtClean="0"/>
          </a:p>
          <a:p>
            <a:r>
              <a:rPr lang="hu-HU" sz="1400" dirty="0" smtClean="0"/>
              <a:t>rontás,de önpusztítás is</a:t>
            </a:r>
            <a:endParaRPr lang="ro-RO" sz="1400" dirty="0" smtClean="0"/>
          </a:p>
          <a:p>
            <a:pPr>
              <a:buFont typeface="Arial" pitchFamily="34" charset="0"/>
              <a:buChar char="•"/>
            </a:pPr>
            <a:r>
              <a:rPr lang="hu-HU" sz="1400" b="1" dirty="0" smtClean="0"/>
              <a:t>pozitív érték: </a:t>
            </a:r>
            <a:r>
              <a:rPr lang="hu-HU" sz="1400" dirty="0" smtClean="0"/>
              <a:t>külső szépség</a:t>
            </a:r>
            <a:endParaRPr lang="ro-RO" sz="1400" dirty="0" smtClean="0"/>
          </a:p>
        </p:txBody>
      </p:sp>
      <p:pic>
        <p:nvPicPr>
          <p:cNvPr id="27" name="Imagine 26" descr="Kapcsolódó kép"/>
          <p:cNvPicPr/>
          <p:nvPr/>
        </p:nvPicPr>
        <p:blipFill>
          <a:blip r:embed="rId5" cstate="print"/>
          <a:srcRect l="24112" r="40816"/>
          <a:stretch>
            <a:fillRect/>
          </a:stretch>
        </p:blipFill>
        <p:spPr bwMode="auto">
          <a:xfrm>
            <a:off x="5143505" y="1785932"/>
            <a:ext cx="1000132" cy="1714512"/>
          </a:xfrm>
          <a:prstGeom prst="rect">
            <a:avLst/>
          </a:prstGeom>
          <a:noFill/>
          <a:ln w="9525">
            <a:noFill/>
            <a:miter lim="800000"/>
            <a:headEnd/>
            <a:tailEnd/>
          </a:ln>
        </p:spPr>
      </p:pic>
      <p:sp>
        <p:nvSpPr>
          <p:cNvPr id="28" name="Dreptunghi 27"/>
          <p:cNvSpPr/>
          <p:nvPr/>
        </p:nvSpPr>
        <p:spPr>
          <a:xfrm>
            <a:off x="6143636" y="1928808"/>
            <a:ext cx="2071702" cy="1600374"/>
          </a:xfrm>
          <a:prstGeom prst="rect">
            <a:avLst/>
          </a:prstGeom>
        </p:spPr>
        <p:txBody>
          <a:bodyPr wrap="square" lIns="91375" tIns="45688" rIns="91375" bIns="45688">
            <a:spAutoFit/>
          </a:bodyPr>
          <a:lstStyle/>
          <a:p>
            <a:pPr>
              <a:buFont typeface="Arial" pitchFamily="34" charset="0"/>
              <a:buChar char="•"/>
            </a:pPr>
            <a:r>
              <a:rPr lang="hu-HU" sz="1400" dirty="0" smtClean="0"/>
              <a:t>kalandor</a:t>
            </a:r>
          </a:p>
          <a:p>
            <a:pPr>
              <a:buFont typeface="Arial" pitchFamily="34" charset="0"/>
              <a:buChar char="•"/>
            </a:pPr>
            <a:r>
              <a:rPr lang="hu-HU" sz="1400" dirty="0" smtClean="0"/>
              <a:t>szerepjátszó</a:t>
            </a:r>
          </a:p>
          <a:p>
            <a:pPr>
              <a:buFont typeface="Arial" pitchFamily="34" charset="0"/>
              <a:buChar char="•"/>
            </a:pPr>
            <a:r>
              <a:rPr lang="hu-HU" sz="1400" dirty="0" smtClean="0"/>
              <a:t>helyettes halott</a:t>
            </a:r>
            <a:endParaRPr lang="ro-RO" sz="1400" dirty="0" smtClean="0"/>
          </a:p>
          <a:p>
            <a:pPr>
              <a:buFont typeface="Arial" pitchFamily="34" charset="0"/>
              <a:buChar char="•"/>
            </a:pPr>
            <a:r>
              <a:rPr lang="hu-HU" sz="1400" dirty="0" smtClean="0"/>
              <a:t>negatív értékek:</a:t>
            </a:r>
          </a:p>
          <a:p>
            <a:pPr lvl="1">
              <a:buFont typeface="Arial" pitchFamily="34" charset="0"/>
              <a:buChar char="•"/>
            </a:pPr>
            <a:r>
              <a:rPr lang="hu-HU" sz="1400" dirty="0" smtClean="0"/>
              <a:t>erkölcstelenség</a:t>
            </a:r>
            <a:endParaRPr lang="ro-RO" sz="1400" dirty="0" smtClean="0"/>
          </a:p>
          <a:p>
            <a:pPr lvl="1">
              <a:buFont typeface="Arial" pitchFamily="34" charset="0"/>
              <a:buChar char="•"/>
            </a:pPr>
            <a:r>
              <a:rPr lang="hu-HU" sz="1400" dirty="0" smtClean="0"/>
              <a:t>gazemberség</a:t>
            </a:r>
            <a:endParaRPr lang="ro-RO" sz="1400" dirty="0" smtClean="0"/>
          </a:p>
          <a:p>
            <a:pPr lvl="1">
              <a:buFont typeface="Arial" pitchFamily="34" charset="0"/>
              <a:buChar char="•"/>
            </a:pPr>
            <a:r>
              <a:rPr lang="hu-HU" sz="1400" dirty="0" smtClean="0"/>
              <a:t>züllöttség</a:t>
            </a:r>
            <a:endParaRPr lang="ro-RO" sz="1400" dirty="0" smtClean="0"/>
          </a:p>
        </p:txBody>
      </p:sp>
      <p:pic>
        <p:nvPicPr>
          <p:cNvPr id="31" name="Picture 2" descr="https://hu.rightpedia.info/w/images/thumb/1/1e/Aranyember07.jpg/250px-Aranyember07.jpg"/>
          <p:cNvPicPr>
            <a:picLocks noChangeAspect="1" noChangeArrowheads="1"/>
          </p:cNvPicPr>
          <p:nvPr/>
        </p:nvPicPr>
        <p:blipFill>
          <a:blip r:embed="rId6"/>
          <a:srcRect r="38151"/>
          <a:stretch>
            <a:fillRect/>
          </a:stretch>
        </p:blipFill>
        <p:spPr bwMode="auto">
          <a:xfrm>
            <a:off x="3428992" y="857238"/>
            <a:ext cx="1447795" cy="946922"/>
          </a:xfrm>
          <a:prstGeom prst="rect">
            <a:avLst/>
          </a:prstGeom>
          <a:noFill/>
        </p:spPr>
      </p:pic>
      <p:sp>
        <p:nvSpPr>
          <p:cNvPr id="33" name="Dreptunghi 32"/>
          <p:cNvSpPr/>
          <p:nvPr/>
        </p:nvSpPr>
        <p:spPr>
          <a:xfrm>
            <a:off x="4857752" y="785800"/>
            <a:ext cx="2857520" cy="954043"/>
          </a:xfrm>
          <a:prstGeom prst="rect">
            <a:avLst/>
          </a:prstGeom>
        </p:spPr>
        <p:txBody>
          <a:bodyPr wrap="square" lIns="91375" tIns="45688" rIns="91375" bIns="45688">
            <a:spAutoFit/>
          </a:bodyPr>
          <a:lstStyle/>
          <a:p>
            <a:pPr>
              <a:buFont typeface="Arial" pitchFamily="34" charset="0"/>
              <a:buChar char="•"/>
            </a:pPr>
            <a:r>
              <a:rPr lang="hu-HU" sz="1400" dirty="0" smtClean="0"/>
              <a:t>Timár számára ő a Példa</a:t>
            </a:r>
            <a:endParaRPr lang="ro-RO" sz="1400" dirty="0" smtClean="0"/>
          </a:p>
          <a:p>
            <a:pPr>
              <a:buFont typeface="Arial" pitchFamily="34" charset="0"/>
              <a:buChar char="•"/>
            </a:pPr>
            <a:r>
              <a:rPr lang="hu-HU" sz="1400" dirty="0" smtClean="0"/>
              <a:t>erős lélek</a:t>
            </a:r>
            <a:endParaRPr lang="ro-RO" sz="1400" dirty="0" smtClean="0"/>
          </a:p>
          <a:p>
            <a:pPr>
              <a:buFont typeface="Arial" pitchFamily="34" charset="0"/>
              <a:buChar char="•"/>
            </a:pPr>
            <a:r>
              <a:rPr lang="hu-HU" sz="1400" dirty="0" smtClean="0"/>
              <a:t>öntörvényűség</a:t>
            </a:r>
            <a:endParaRPr lang="ro-RO" sz="1400" dirty="0" smtClean="0"/>
          </a:p>
          <a:p>
            <a:pPr>
              <a:buFont typeface="Arial" pitchFamily="34" charset="0"/>
              <a:buChar char="•"/>
            </a:pPr>
            <a:r>
              <a:rPr lang="hu-HU" sz="1400" dirty="0" smtClean="0"/>
              <a:t>nemes erkölcs</a:t>
            </a:r>
            <a:endParaRPr lang="ro-RO" sz="1400" dirty="0"/>
          </a:p>
        </p:txBody>
      </p:sp>
      <p:sp>
        <p:nvSpPr>
          <p:cNvPr id="34" name="CasetăText 33"/>
          <p:cNvSpPr txBox="1"/>
          <p:nvPr/>
        </p:nvSpPr>
        <p:spPr>
          <a:xfrm>
            <a:off x="3357554" y="1285866"/>
            <a:ext cx="898384" cy="369267"/>
          </a:xfrm>
          <a:prstGeom prst="rect">
            <a:avLst/>
          </a:prstGeom>
          <a:noFill/>
        </p:spPr>
        <p:txBody>
          <a:bodyPr wrap="none" lIns="91375" tIns="45688" rIns="91375" bIns="45688" rtlCol="0">
            <a:spAutoFit/>
          </a:bodyPr>
          <a:lstStyle/>
          <a:p>
            <a:r>
              <a:rPr lang="hu-HU" b="1" dirty="0" smtClean="0">
                <a:solidFill>
                  <a:schemeClr val="bg1"/>
                </a:solidFill>
              </a:rPr>
              <a:t>Teréza</a:t>
            </a:r>
            <a:endParaRPr lang="ro-RO" b="1" dirty="0">
              <a:solidFill>
                <a:schemeClr val="bg1"/>
              </a:solidFill>
            </a:endParaRPr>
          </a:p>
        </p:txBody>
      </p:sp>
      <p:sp>
        <p:nvSpPr>
          <p:cNvPr id="35" name="CasetăText 34"/>
          <p:cNvSpPr txBox="1"/>
          <p:nvPr/>
        </p:nvSpPr>
        <p:spPr>
          <a:xfrm>
            <a:off x="6143636" y="1643056"/>
            <a:ext cx="1941426" cy="369267"/>
          </a:xfrm>
          <a:prstGeom prst="rect">
            <a:avLst/>
          </a:prstGeom>
          <a:noFill/>
        </p:spPr>
        <p:txBody>
          <a:bodyPr wrap="none" lIns="91375" tIns="45688" rIns="91375" bIns="45688" rtlCol="0">
            <a:spAutoFit/>
          </a:bodyPr>
          <a:lstStyle/>
          <a:p>
            <a:r>
              <a:rPr lang="hu-HU" b="1" dirty="0" smtClean="0"/>
              <a:t>Krisztyán Tódor</a:t>
            </a:r>
            <a:endParaRPr lang="ro-RO"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0"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28728" y="714362"/>
            <a:ext cx="2428892" cy="517926"/>
          </a:xfrm>
        </p:spPr>
        <p:txBody>
          <a:bodyPr>
            <a:normAutofit/>
          </a:bodyPr>
          <a:lstStyle/>
          <a:p>
            <a:pPr lvl="0">
              <a:defRPr/>
            </a:pPr>
            <a:r>
              <a:rPr lang="hu-HU" sz="2000" dirty="0" smtClean="0"/>
              <a:t>Ki a szereplő? </a:t>
            </a:r>
            <a:endParaRPr lang="ro-RO" sz="2000" dirty="0"/>
          </a:p>
        </p:txBody>
      </p:sp>
      <p:sp>
        <p:nvSpPr>
          <p:cNvPr id="19458" name="AutoShape 2" descr="Képtalálat a következőre: „Vörösmarty Éj asszonya kép”"/>
          <p:cNvSpPr>
            <a:spLocks noChangeAspect="1" noChangeArrowheads="1"/>
          </p:cNvSpPr>
          <p:nvPr/>
        </p:nvSpPr>
        <p:spPr bwMode="auto">
          <a:xfrm>
            <a:off x="155575" y="-108344"/>
            <a:ext cx="304800" cy="228601"/>
          </a:xfrm>
          <a:prstGeom prst="rect">
            <a:avLst/>
          </a:prstGeom>
          <a:noFill/>
        </p:spPr>
        <p:txBody>
          <a:bodyPr vert="horz" wrap="square" lIns="91375" tIns="45688" rIns="91375" bIns="45688" numCol="1" anchor="t" anchorCtr="0" compatLnSpc="1">
            <a:prstTxWarp prst="textNoShape">
              <a:avLst/>
            </a:prstTxWarp>
          </a:bodyPr>
          <a:lstStyle/>
          <a:p>
            <a:endParaRPr lang="ro-RO"/>
          </a:p>
        </p:txBody>
      </p:sp>
      <p:sp>
        <p:nvSpPr>
          <p:cNvPr id="10" name="CasetăText 9"/>
          <p:cNvSpPr txBox="1"/>
          <p:nvPr/>
        </p:nvSpPr>
        <p:spPr>
          <a:xfrm>
            <a:off x="4214810" y="1000114"/>
            <a:ext cx="3929090" cy="3416255"/>
          </a:xfrm>
          <a:prstGeom prst="rect">
            <a:avLst/>
          </a:prstGeom>
          <a:noFill/>
        </p:spPr>
        <p:txBody>
          <a:bodyPr wrap="square" lIns="91375" tIns="45688" rIns="91375" bIns="45688" rtlCol="0">
            <a:spAutoFit/>
          </a:bodyPr>
          <a:lstStyle/>
          <a:p>
            <a:pPr lvl="0">
              <a:buFont typeface="Arial" pitchFamily="34" charset="0"/>
              <a:buChar char="•"/>
            </a:pPr>
            <a:r>
              <a:rPr lang="hu-HU" dirty="0" smtClean="0"/>
              <a:t> bűnbeeső-önbüntető hős</a:t>
            </a:r>
          </a:p>
          <a:p>
            <a:pPr lvl="0">
              <a:buFont typeface="Arial" pitchFamily="34" charset="0"/>
              <a:buChar char="•"/>
            </a:pPr>
            <a:r>
              <a:rPr lang="hu-HU" b="1" dirty="0" smtClean="0"/>
              <a:t> különc</a:t>
            </a:r>
          </a:p>
          <a:p>
            <a:pPr lvl="0">
              <a:buFont typeface="Arial" pitchFamily="34" charset="0"/>
              <a:buChar char="•"/>
            </a:pPr>
            <a:r>
              <a:rPr lang="hu-HU" dirty="0" smtClean="0"/>
              <a:t> népi hős</a:t>
            </a:r>
          </a:p>
          <a:p>
            <a:pPr lvl="0">
              <a:buFont typeface="Arial" pitchFamily="34" charset="0"/>
              <a:buChar char="•"/>
            </a:pPr>
            <a:r>
              <a:rPr lang="hu-HU" dirty="0" smtClean="0"/>
              <a:t> természetközelség </a:t>
            </a:r>
          </a:p>
          <a:p>
            <a:pPr lvl="1"/>
            <a:r>
              <a:rPr lang="hu-HU" dirty="0" smtClean="0"/>
              <a:t>– idilli pásztori világban él</a:t>
            </a:r>
          </a:p>
          <a:p>
            <a:pPr lvl="1"/>
            <a:r>
              <a:rPr lang="hu-HU" dirty="0" smtClean="0"/>
              <a:t>– távol a falutól, társadalomtól</a:t>
            </a:r>
          </a:p>
          <a:p>
            <a:pPr>
              <a:buFont typeface="Arial" pitchFamily="34" charset="0"/>
              <a:buChar char="•"/>
            </a:pPr>
            <a:r>
              <a:rPr lang="hu-HU" dirty="0" smtClean="0"/>
              <a:t> természetes erkölcsiség</a:t>
            </a:r>
          </a:p>
          <a:p>
            <a:pPr lvl="0">
              <a:buFont typeface="Arial" pitchFamily="34" charset="0"/>
              <a:buChar char="•"/>
            </a:pPr>
            <a:r>
              <a:rPr lang="hu-HU" dirty="0" smtClean="0"/>
              <a:t> szilárd, hierarchikus értékrend</a:t>
            </a:r>
          </a:p>
          <a:p>
            <a:pPr lvl="0">
              <a:buFont typeface="Arial" pitchFamily="34" charset="0"/>
              <a:buChar char="•"/>
            </a:pPr>
            <a:r>
              <a:rPr lang="hu-HU" dirty="0" smtClean="0"/>
              <a:t> durva külső – érzékeny, gondolkodó lélek</a:t>
            </a:r>
          </a:p>
          <a:p>
            <a:pPr>
              <a:buFont typeface="Arial" pitchFamily="34" charset="0"/>
              <a:buChar char="•"/>
            </a:pPr>
            <a:r>
              <a:rPr lang="hu-HU" dirty="0" smtClean="0"/>
              <a:t> egyszerű emberből vívódó</a:t>
            </a:r>
          </a:p>
          <a:p>
            <a:pPr lvl="0"/>
            <a:r>
              <a:rPr lang="hu-HU" dirty="0" smtClean="0"/>
              <a:t>lázadó, tragikus nagyság </a:t>
            </a:r>
          </a:p>
        </p:txBody>
      </p:sp>
      <p:pic>
        <p:nvPicPr>
          <p:cNvPr id="23558" name="Picture 6" descr="A tót atyafiak- A jó palócok"/>
          <p:cNvPicPr>
            <a:picLocks noChangeAspect="1" noChangeArrowheads="1"/>
          </p:cNvPicPr>
          <p:nvPr/>
        </p:nvPicPr>
        <p:blipFill>
          <a:blip r:embed="rId3"/>
          <a:srcRect t="41667" r="4069" b="2823"/>
          <a:stretch>
            <a:fillRect/>
          </a:stretch>
        </p:blipFill>
        <p:spPr bwMode="auto">
          <a:xfrm>
            <a:off x="1000101" y="1285866"/>
            <a:ext cx="3071834" cy="2643205"/>
          </a:xfrm>
          <a:prstGeom prst="rect">
            <a:avLst/>
          </a:prstGeom>
          <a:noFill/>
        </p:spPr>
      </p:pic>
      <p:sp>
        <p:nvSpPr>
          <p:cNvPr id="12" name="Oval 11"/>
          <p:cNvSpPr/>
          <p:nvPr/>
        </p:nvSpPr>
        <p:spPr>
          <a:xfrm>
            <a:off x="3500430" y="3429006"/>
            <a:ext cx="571504" cy="5179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75" tIns="45688" rIns="91375" bIns="45688" rtlCol="0" anchor="ctr"/>
          <a:lstStyle/>
          <a:p>
            <a:pPr algn="ctr"/>
            <a:endParaRPr lang="ro-RO"/>
          </a:p>
        </p:txBody>
      </p:sp>
      <p:sp>
        <p:nvSpPr>
          <p:cNvPr id="11" name="CasetăText 10"/>
          <p:cNvSpPr txBox="1"/>
          <p:nvPr/>
        </p:nvSpPr>
        <p:spPr>
          <a:xfrm>
            <a:off x="1000100" y="4071948"/>
            <a:ext cx="3309301" cy="369267"/>
          </a:xfrm>
          <a:prstGeom prst="rect">
            <a:avLst/>
          </a:prstGeom>
          <a:noFill/>
        </p:spPr>
        <p:txBody>
          <a:bodyPr wrap="none" lIns="91375" tIns="45688" rIns="91375" bIns="45688" rtlCol="0">
            <a:spAutoFit/>
          </a:bodyPr>
          <a:lstStyle/>
          <a:p>
            <a:r>
              <a:rPr lang="hu-HU" b="1" dirty="0" smtClean="0"/>
              <a:t>Olej Tamás, a brezinai bacsa</a:t>
            </a:r>
            <a:endParaRPr lang="ro-RO"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28662" y="571486"/>
            <a:ext cx="3786214" cy="490524"/>
          </a:xfrm>
        </p:spPr>
        <p:txBody>
          <a:bodyPr>
            <a:normAutofit/>
          </a:bodyPr>
          <a:lstStyle/>
          <a:p>
            <a:r>
              <a:rPr lang="hu-HU" sz="2000" dirty="0" smtClean="0"/>
              <a:t>Kik a hősök/szereplők? </a:t>
            </a:r>
            <a:endParaRPr lang="ro-RO" sz="2000" dirty="0"/>
          </a:p>
        </p:txBody>
      </p:sp>
      <p:sp>
        <p:nvSpPr>
          <p:cNvPr id="6" name="CasetăText 5"/>
          <p:cNvSpPr txBox="1"/>
          <p:nvPr/>
        </p:nvSpPr>
        <p:spPr>
          <a:xfrm>
            <a:off x="1214414" y="1000114"/>
            <a:ext cx="2500331" cy="1477263"/>
          </a:xfrm>
          <a:prstGeom prst="rect">
            <a:avLst/>
          </a:prstGeom>
          <a:noFill/>
        </p:spPr>
        <p:txBody>
          <a:bodyPr wrap="square" lIns="91375" tIns="45688" rIns="91375" bIns="45688" rtlCol="0">
            <a:spAutoFit/>
          </a:bodyPr>
          <a:lstStyle/>
          <a:p>
            <a:pPr algn="ctr">
              <a:buFont typeface="Arial" pitchFamily="34" charset="0"/>
              <a:buChar char="•"/>
            </a:pPr>
            <a:r>
              <a:rPr lang="hu-HU" dirty="0" smtClean="0"/>
              <a:t> a kisszerű lázadó, </a:t>
            </a:r>
            <a:r>
              <a:rPr lang="hu-HU" b="1" dirty="0" smtClean="0"/>
              <a:t>láthatatlan „hős”</a:t>
            </a:r>
          </a:p>
          <a:p>
            <a:pPr algn="ctr">
              <a:buFont typeface="Arial" pitchFamily="34" charset="0"/>
              <a:buChar char="•"/>
            </a:pPr>
            <a:r>
              <a:rPr lang="hu-HU" dirty="0" smtClean="0"/>
              <a:t> komikum, tragikomikum, groteszk</a:t>
            </a:r>
          </a:p>
        </p:txBody>
      </p:sp>
      <p:sp>
        <p:nvSpPr>
          <p:cNvPr id="8" name="CasetăText 7"/>
          <p:cNvSpPr txBox="1"/>
          <p:nvPr/>
        </p:nvSpPr>
        <p:spPr>
          <a:xfrm>
            <a:off x="1071538" y="3929072"/>
            <a:ext cx="2786082" cy="646266"/>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Kis János</a:t>
            </a:r>
          </a:p>
          <a:p>
            <a:pPr marL="0" lvl="1" indent="-399766" algn="ctr"/>
            <a:r>
              <a:rPr lang="hu-HU" b="1" dirty="0" smtClean="0">
                <a:latin typeface="Arial Narrow" pitchFamily="34" charset="0"/>
              </a:rPr>
              <a:t>Móricz: Tragédia</a:t>
            </a:r>
          </a:p>
        </p:txBody>
      </p:sp>
      <p:sp>
        <p:nvSpPr>
          <p:cNvPr id="9" name="CasetăText 8"/>
          <p:cNvSpPr txBox="1"/>
          <p:nvPr/>
        </p:nvSpPr>
        <p:spPr>
          <a:xfrm>
            <a:off x="4643438" y="785800"/>
            <a:ext cx="3500462" cy="1754262"/>
          </a:xfrm>
          <a:prstGeom prst="rect">
            <a:avLst/>
          </a:prstGeom>
          <a:noFill/>
        </p:spPr>
        <p:txBody>
          <a:bodyPr wrap="square" lIns="91375" tIns="45688" rIns="91375" bIns="45688" rtlCol="0">
            <a:spAutoFit/>
          </a:bodyPr>
          <a:lstStyle/>
          <a:p>
            <a:pPr>
              <a:buFont typeface="Arial" pitchFamily="34" charset="0"/>
              <a:buChar char="•"/>
            </a:pPr>
            <a:r>
              <a:rPr lang="hu-HU" dirty="0" smtClean="0"/>
              <a:t> cselekvő, boldogságra vágyó, felemelkedő, tehetséges ember</a:t>
            </a:r>
          </a:p>
          <a:p>
            <a:pPr>
              <a:buFont typeface="Arial" pitchFamily="34" charset="0"/>
              <a:buChar char="•"/>
            </a:pPr>
            <a:r>
              <a:rPr lang="hu-HU" dirty="0" smtClean="0"/>
              <a:t> „parasztkarrier”</a:t>
            </a:r>
          </a:p>
          <a:p>
            <a:pPr>
              <a:buFont typeface="Arial" pitchFamily="34" charset="0"/>
              <a:buChar char="•"/>
            </a:pPr>
            <a:r>
              <a:rPr lang="hu-HU" dirty="0" smtClean="0"/>
              <a:t> a jó és a rossz között</a:t>
            </a:r>
          </a:p>
          <a:p>
            <a:r>
              <a:rPr lang="hu-HU" dirty="0" smtClean="0"/>
              <a:t>vívódó, bűnbeeső ember</a:t>
            </a:r>
          </a:p>
          <a:p>
            <a:pPr>
              <a:buFont typeface="Arial" pitchFamily="34" charset="0"/>
              <a:buChar char="•"/>
            </a:pPr>
            <a:r>
              <a:rPr lang="hu-HU" dirty="0" smtClean="0"/>
              <a:t>önteremtő és önfelszámoló hős</a:t>
            </a:r>
            <a:endParaRPr lang="ro-RO" dirty="0"/>
          </a:p>
        </p:txBody>
      </p:sp>
      <p:pic>
        <p:nvPicPr>
          <p:cNvPr id="21506" name="Picture 2" descr="Képtalálat a következőre: „Móricz Zsigmond: Tragédia kép”"/>
          <p:cNvPicPr>
            <a:picLocks noChangeAspect="1" noChangeArrowheads="1"/>
          </p:cNvPicPr>
          <p:nvPr/>
        </p:nvPicPr>
        <p:blipFill>
          <a:blip r:embed="rId3"/>
          <a:srcRect l="2323" t="26423" r="2439" b="10568"/>
          <a:stretch>
            <a:fillRect/>
          </a:stretch>
        </p:blipFill>
        <p:spPr bwMode="auto">
          <a:xfrm>
            <a:off x="1071538" y="2500312"/>
            <a:ext cx="2928959" cy="1339463"/>
          </a:xfrm>
          <a:prstGeom prst="rect">
            <a:avLst/>
          </a:prstGeom>
          <a:noFill/>
        </p:spPr>
      </p:pic>
      <p:pic>
        <p:nvPicPr>
          <p:cNvPr id="21508" name="Picture 4" descr="http://ideakonyvter.ro/1808-thickbox_default/sararany.jpg"/>
          <p:cNvPicPr>
            <a:picLocks noChangeAspect="1" noChangeArrowheads="1"/>
          </p:cNvPicPr>
          <p:nvPr/>
        </p:nvPicPr>
        <p:blipFill>
          <a:blip r:embed="rId4"/>
          <a:srcRect l="23919" t="19748" r="25946" b="23477"/>
          <a:stretch>
            <a:fillRect/>
          </a:stretch>
        </p:blipFill>
        <p:spPr bwMode="auto">
          <a:xfrm>
            <a:off x="4714876" y="2571750"/>
            <a:ext cx="1959887" cy="1785950"/>
          </a:xfrm>
          <a:prstGeom prst="rect">
            <a:avLst/>
          </a:prstGeom>
          <a:noFill/>
        </p:spPr>
      </p:pic>
      <p:sp>
        <p:nvSpPr>
          <p:cNvPr id="10" name="CasetăText 9"/>
          <p:cNvSpPr txBox="1"/>
          <p:nvPr/>
        </p:nvSpPr>
        <p:spPr>
          <a:xfrm>
            <a:off x="6429388" y="2928940"/>
            <a:ext cx="1654212" cy="1200264"/>
          </a:xfrm>
          <a:prstGeom prst="rect">
            <a:avLst/>
          </a:prstGeom>
          <a:noFill/>
        </p:spPr>
        <p:txBody>
          <a:bodyPr wrap="square" lIns="91375" tIns="45688" rIns="91375" bIns="45688" rtlCol="0">
            <a:spAutoFit/>
          </a:bodyPr>
          <a:lstStyle/>
          <a:p>
            <a:pPr algn="ctr"/>
            <a:r>
              <a:rPr lang="hu-HU" b="1" dirty="0" smtClean="0">
                <a:latin typeface="Arial Narrow" pitchFamily="34" charset="0"/>
              </a:rPr>
              <a:t>Turi Dani</a:t>
            </a:r>
          </a:p>
          <a:p>
            <a:pPr algn="ctr"/>
            <a:r>
              <a:rPr lang="hu-HU" b="1" dirty="0" smtClean="0">
                <a:latin typeface="Arial Narrow" pitchFamily="34" charset="0"/>
              </a:rPr>
              <a:t>Móricz Zsigmond: Sárarany</a:t>
            </a:r>
            <a:endParaRPr lang="ro-RO"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71802" y="857238"/>
            <a:ext cx="3286148" cy="490524"/>
          </a:xfrm>
        </p:spPr>
        <p:txBody>
          <a:bodyPr>
            <a:normAutofit/>
          </a:bodyPr>
          <a:lstStyle/>
          <a:p>
            <a:r>
              <a:rPr lang="hu-HU" sz="2000" dirty="0" smtClean="0"/>
              <a:t>Kik a hősök/szereplők? </a:t>
            </a:r>
            <a:endParaRPr lang="ro-RO" sz="2000" dirty="0"/>
          </a:p>
        </p:txBody>
      </p:sp>
      <p:sp>
        <p:nvSpPr>
          <p:cNvPr id="6" name="CasetăText 5"/>
          <p:cNvSpPr txBox="1"/>
          <p:nvPr/>
        </p:nvSpPr>
        <p:spPr>
          <a:xfrm>
            <a:off x="1000100" y="1285866"/>
            <a:ext cx="4143404" cy="923265"/>
          </a:xfrm>
          <a:prstGeom prst="rect">
            <a:avLst/>
          </a:prstGeom>
          <a:noFill/>
        </p:spPr>
        <p:txBody>
          <a:bodyPr wrap="square" lIns="91375" tIns="45688" rIns="91375" bIns="45688" rtlCol="0">
            <a:spAutoFit/>
          </a:bodyPr>
          <a:lstStyle/>
          <a:p>
            <a:pPr>
              <a:buFont typeface="Arial" pitchFamily="34" charset="0"/>
              <a:buChar char="•"/>
            </a:pPr>
            <a:r>
              <a:rPr lang="hu-HU" dirty="0" smtClean="0"/>
              <a:t> erős akaratú módos parasztasszony</a:t>
            </a:r>
          </a:p>
          <a:p>
            <a:pPr>
              <a:buFont typeface="Arial" pitchFamily="34" charset="0"/>
              <a:buChar char="•"/>
            </a:pPr>
            <a:r>
              <a:rPr lang="hu-HU" dirty="0" smtClean="0"/>
              <a:t> áldozatvállaló</a:t>
            </a:r>
          </a:p>
          <a:p>
            <a:pPr>
              <a:buFont typeface="Arial" pitchFamily="34" charset="0"/>
              <a:buChar char="•"/>
            </a:pPr>
            <a:r>
              <a:rPr lang="hu-HU" dirty="0" smtClean="0"/>
              <a:t> énképe szerint „mártír” </a:t>
            </a:r>
          </a:p>
        </p:txBody>
      </p:sp>
      <p:sp>
        <p:nvSpPr>
          <p:cNvPr id="8" name="CasetăText 7"/>
          <p:cNvSpPr txBox="1"/>
          <p:nvPr/>
        </p:nvSpPr>
        <p:spPr>
          <a:xfrm>
            <a:off x="1071538" y="4143386"/>
            <a:ext cx="3071833" cy="646266"/>
          </a:xfrm>
          <a:prstGeom prst="rect">
            <a:avLst/>
          </a:prstGeom>
          <a:noFill/>
        </p:spPr>
        <p:txBody>
          <a:bodyPr wrap="square" lIns="91375" tIns="45688" rIns="91375" bIns="45688" rtlCol="0">
            <a:spAutoFit/>
          </a:bodyPr>
          <a:lstStyle/>
          <a:p>
            <a:pPr marL="0" lvl="1" indent="-399766" algn="ctr"/>
            <a:r>
              <a:rPr lang="hu-HU" b="1" i="1" dirty="0" smtClean="0">
                <a:latin typeface="Arial Narrow" pitchFamily="34" charset="0"/>
              </a:rPr>
              <a:t>Takács Erzsi</a:t>
            </a:r>
          </a:p>
          <a:p>
            <a:pPr marL="0" lvl="1" indent="-399766" algn="ctr"/>
            <a:r>
              <a:rPr lang="hu-HU" b="1" dirty="0" smtClean="0">
                <a:latin typeface="Arial Narrow" pitchFamily="34" charset="0"/>
              </a:rPr>
              <a:t>Móricz Zsigmond: Sárarany</a:t>
            </a:r>
          </a:p>
        </p:txBody>
      </p:sp>
      <p:sp>
        <p:nvSpPr>
          <p:cNvPr id="9" name="CasetăText 8"/>
          <p:cNvSpPr txBox="1"/>
          <p:nvPr/>
        </p:nvSpPr>
        <p:spPr>
          <a:xfrm>
            <a:off x="5000628" y="1357304"/>
            <a:ext cx="3071834" cy="646266"/>
          </a:xfrm>
          <a:prstGeom prst="rect">
            <a:avLst/>
          </a:prstGeom>
          <a:noFill/>
        </p:spPr>
        <p:txBody>
          <a:bodyPr wrap="square" lIns="91375" tIns="45688" rIns="91375" bIns="45688" rtlCol="0">
            <a:spAutoFit/>
          </a:bodyPr>
          <a:lstStyle/>
          <a:p>
            <a:pPr>
              <a:buFont typeface="Arial" pitchFamily="34" charset="0"/>
              <a:buChar char="•"/>
            </a:pPr>
            <a:r>
              <a:rPr lang="hu-HU" dirty="0" smtClean="0"/>
              <a:t> szegény lány</a:t>
            </a:r>
          </a:p>
          <a:p>
            <a:pPr>
              <a:buFont typeface="Arial" pitchFamily="34" charset="0"/>
              <a:buChar char="•"/>
            </a:pPr>
            <a:r>
              <a:rPr lang="hu-HU" dirty="0" smtClean="0"/>
              <a:t> szépségéből hasznot húz</a:t>
            </a:r>
            <a:endParaRPr lang="ro-RO" dirty="0"/>
          </a:p>
        </p:txBody>
      </p:sp>
      <p:pic>
        <p:nvPicPr>
          <p:cNvPr id="22530" name="Picture 2" descr="Képtalálat a következőre: „Móricz: Sárarany  kép”"/>
          <p:cNvPicPr>
            <a:picLocks noChangeAspect="1" noChangeArrowheads="1"/>
          </p:cNvPicPr>
          <p:nvPr/>
        </p:nvPicPr>
        <p:blipFill>
          <a:blip r:embed="rId3"/>
          <a:srcRect l="4377" r="5155"/>
          <a:stretch>
            <a:fillRect/>
          </a:stretch>
        </p:blipFill>
        <p:spPr bwMode="auto">
          <a:xfrm>
            <a:off x="1714480" y="2285998"/>
            <a:ext cx="2714644" cy="1838146"/>
          </a:xfrm>
          <a:prstGeom prst="rect">
            <a:avLst/>
          </a:prstGeom>
          <a:noFill/>
        </p:spPr>
      </p:pic>
      <p:pic>
        <p:nvPicPr>
          <p:cNvPr id="22532" name="Picture 4" descr="Képtalálat a következőre: „fiatal szép parasztlány kép”"/>
          <p:cNvPicPr>
            <a:picLocks noChangeAspect="1" noChangeArrowheads="1"/>
          </p:cNvPicPr>
          <p:nvPr/>
        </p:nvPicPr>
        <p:blipFill>
          <a:blip r:embed="rId4"/>
          <a:srcRect/>
          <a:stretch>
            <a:fillRect/>
          </a:stretch>
        </p:blipFill>
        <p:spPr bwMode="auto">
          <a:xfrm>
            <a:off x="4786314" y="2285998"/>
            <a:ext cx="2571768" cy="1835700"/>
          </a:xfrm>
          <a:prstGeom prst="rect">
            <a:avLst/>
          </a:prstGeom>
          <a:noFill/>
        </p:spPr>
      </p:pic>
      <p:sp>
        <p:nvSpPr>
          <p:cNvPr id="10" name="CasetăText 9"/>
          <p:cNvSpPr txBox="1"/>
          <p:nvPr/>
        </p:nvSpPr>
        <p:spPr>
          <a:xfrm>
            <a:off x="4714876" y="4071948"/>
            <a:ext cx="3000396" cy="646266"/>
          </a:xfrm>
          <a:prstGeom prst="rect">
            <a:avLst/>
          </a:prstGeom>
          <a:noFill/>
        </p:spPr>
        <p:txBody>
          <a:bodyPr wrap="square" lIns="91375" tIns="45688" rIns="91375" bIns="45688" rtlCol="0">
            <a:spAutoFit/>
          </a:bodyPr>
          <a:lstStyle/>
          <a:p>
            <a:pPr marL="0" lvl="1" algn="ctr"/>
            <a:r>
              <a:rPr lang="hu-HU" b="1" i="1" dirty="0" smtClean="0"/>
              <a:t>Bora</a:t>
            </a:r>
          </a:p>
          <a:p>
            <a:pPr marL="0" lvl="1" algn="ctr"/>
            <a:r>
              <a:rPr lang="hu-HU" b="1" dirty="0" smtClean="0">
                <a:latin typeface="Arial Narrow" pitchFamily="34" charset="0"/>
              </a:rPr>
              <a:t>Móricz Zsigmond: Sárarany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143240" y="642924"/>
            <a:ext cx="3143272" cy="490524"/>
          </a:xfrm>
        </p:spPr>
        <p:txBody>
          <a:bodyPr>
            <a:normAutofit/>
          </a:bodyPr>
          <a:lstStyle/>
          <a:p>
            <a:r>
              <a:rPr lang="hu-HU" sz="2000" dirty="0" smtClean="0"/>
              <a:t>Kik a hősök/szereplők? </a:t>
            </a:r>
            <a:endParaRPr lang="ro-RO" sz="2000" dirty="0"/>
          </a:p>
        </p:txBody>
      </p:sp>
      <p:sp>
        <p:nvSpPr>
          <p:cNvPr id="6" name="CasetăText 5"/>
          <p:cNvSpPr txBox="1"/>
          <p:nvPr/>
        </p:nvSpPr>
        <p:spPr>
          <a:xfrm>
            <a:off x="1000100" y="1000113"/>
            <a:ext cx="3000396" cy="923265"/>
          </a:xfrm>
          <a:prstGeom prst="rect">
            <a:avLst/>
          </a:prstGeom>
          <a:noFill/>
        </p:spPr>
        <p:txBody>
          <a:bodyPr wrap="square" lIns="91375" tIns="45688" rIns="91375" bIns="45688" rtlCol="0">
            <a:spAutoFit/>
          </a:bodyPr>
          <a:lstStyle/>
          <a:p>
            <a:pPr algn="ctr">
              <a:buFont typeface="Arial" pitchFamily="34" charset="0"/>
              <a:buChar char="•"/>
            </a:pPr>
            <a:r>
              <a:rPr lang="hu-HU" dirty="0" smtClean="0"/>
              <a:t> az </a:t>
            </a:r>
            <a:r>
              <a:rPr lang="hu-HU" b="1" dirty="0" smtClean="0"/>
              <a:t>utazó, </a:t>
            </a:r>
            <a:r>
              <a:rPr lang="hu-HU" dirty="0" smtClean="0"/>
              <a:t>kalandszerető </a:t>
            </a:r>
          </a:p>
          <a:p>
            <a:pPr algn="ctr"/>
            <a:r>
              <a:rPr lang="hu-HU" dirty="0" smtClean="0"/>
              <a:t>Ezeregyéjszakabeli hős, </a:t>
            </a:r>
          </a:p>
          <a:p>
            <a:pPr algn="ctr"/>
            <a:r>
              <a:rPr lang="hu-HU" dirty="0" smtClean="0"/>
              <a:t>a </a:t>
            </a:r>
            <a:r>
              <a:rPr lang="hu-HU" b="1" dirty="0" smtClean="0"/>
              <a:t>minta</a:t>
            </a:r>
          </a:p>
        </p:txBody>
      </p:sp>
      <p:sp>
        <p:nvSpPr>
          <p:cNvPr id="8" name="CasetăText 7"/>
          <p:cNvSpPr txBox="1"/>
          <p:nvPr/>
        </p:nvSpPr>
        <p:spPr>
          <a:xfrm>
            <a:off x="4643438" y="3500444"/>
            <a:ext cx="1428760" cy="646266"/>
          </a:xfrm>
          <a:prstGeom prst="rect">
            <a:avLst/>
          </a:prstGeom>
          <a:noFill/>
        </p:spPr>
        <p:txBody>
          <a:bodyPr wrap="square" lIns="91375" tIns="45688" rIns="91375" bIns="45688" rtlCol="0">
            <a:spAutoFit/>
          </a:bodyPr>
          <a:lstStyle/>
          <a:p>
            <a:pPr marL="0" lvl="1" indent="-399766"/>
            <a:r>
              <a:rPr lang="hu-HU" b="1" i="1" dirty="0" smtClean="0">
                <a:latin typeface="Arial Narrow" pitchFamily="34" charset="0"/>
              </a:rPr>
              <a:t>Krúdy Gyula:</a:t>
            </a:r>
          </a:p>
          <a:p>
            <a:pPr marL="0" lvl="1" indent="-399766"/>
            <a:r>
              <a:rPr lang="hu-HU" b="1" i="1" dirty="0" smtClean="0">
                <a:latin typeface="Arial Narrow" pitchFamily="34" charset="0"/>
              </a:rPr>
              <a:t> Szindbád</a:t>
            </a:r>
          </a:p>
        </p:txBody>
      </p:sp>
      <p:pic>
        <p:nvPicPr>
          <p:cNvPr id="20482" name="Picture 2" descr="Kapcsolódó kép"/>
          <p:cNvPicPr>
            <a:picLocks noChangeAspect="1" noChangeArrowheads="1"/>
          </p:cNvPicPr>
          <p:nvPr/>
        </p:nvPicPr>
        <p:blipFill>
          <a:blip r:embed="rId3"/>
          <a:srcRect b="26829"/>
          <a:stretch>
            <a:fillRect/>
          </a:stretch>
        </p:blipFill>
        <p:spPr bwMode="auto">
          <a:xfrm>
            <a:off x="6143636" y="2143122"/>
            <a:ext cx="2000263" cy="2054222"/>
          </a:xfrm>
          <a:prstGeom prst="rect">
            <a:avLst/>
          </a:prstGeom>
          <a:noFill/>
        </p:spPr>
      </p:pic>
      <p:sp>
        <p:nvSpPr>
          <p:cNvPr id="9" name="CasetăText 8"/>
          <p:cNvSpPr txBox="1"/>
          <p:nvPr/>
        </p:nvSpPr>
        <p:spPr>
          <a:xfrm>
            <a:off x="4071934" y="1500180"/>
            <a:ext cx="4000528" cy="1754262"/>
          </a:xfrm>
          <a:prstGeom prst="rect">
            <a:avLst/>
          </a:prstGeom>
          <a:noFill/>
        </p:spPr>
        <p:txBody>
          <a:bodyPr wrap="square" lIns="91375" tIns="45688" rIns="91375" bIns="45688" rtlCol="0">
            <a:spAutoFit/>
          </a:bodyPr>
          <a:lstStyle/>
          <a:p>
            <a:pPr>
              <a:buFont typeface="Arial" pitchFamily="34" charset="0"/>
              <a:buChar char="•"/>
            </a:pPr>
            <a:r>
              <a:rPr lang="hu-HU" dirty="0" smtClean="0"/>
              <a:t> álmodozó, merengő, emlékező</a:t>
            </a:r>
          </a:p>
          <a:p>
            <a:pPr>
              <a:buFont typeface="Arial" pitchFamily="34" charset="0"/>
              <a:buChar char="•"/>
            </a:pPr>
            <a:r>
              <a:rPr lang="hu-HU" dirty="0" smtClean="0"/>
              <a:t> passzív figura</a:t>
            </a:r>
          </a:p>
          <a:p>
            <a:pPr>
              <a:buFont typeface="Arial" pitchFamily="34" charset="0"/>
              <a:buChar char="•"/>
            </a:pPr>
            <a:r>
              <a:rPr lang="hu-HU" dirty="0" smtClean="0"/>
              <a:t> a boldogságot </a:t>
            </a:r>
          </a:p>
          <a:p>
            <a:r>
              <a:rPr lang="hu-HU" dirty="0" smtClean="0"/>
              <a:t>  az eltűnt </a:t>
            </a:r>
          </a:p>
          <a:p>
            <a:r>
              <a:rPr lang="hu-HU" dirty="0" smtClean="0"/>
              <a:t>  múltban keresi</a:t>
            </a:r>
          </a:p>
          <a:p>
            <a:pPr>
              <a:buFont typeface="Arial" pitchFamily="34" charset="0"/>
              <a:buChar char="•"/>
            </a:pPr>
            <a:r>
              <a:rPr lang="hu-HU" dirty="0" smtClean="0"/>
              <a:t> emlékeiben utazik</a:t>
            </a:r>
            <a:endParaRPr lang="ro-RO" dirty="0"/>
          </a:p>
        </p:txBody>
      </p:sp>
      <p:pic>
        <p:nvPicPr>
          <p:cNvPr id="20484" name="Picture 4" descr="Képtalálat a következőre: „Krúdy Szindbád A hídon kép”"/>
          <p:cNvPicPr>
            <a:picLocks noChangeAspect="1" noChangeArrowheads="1"/>
          </p:cNvPicPr>
          <p:nvPr/>
        </p:nvPicPr>
        <p:blipFill>
          <a:blip r:embed="rId4"/>
          <a:srcRect/>
          <a:stretch>
            <a:fillRect/>
          </a:stretch>
        </p:blipFill>
        <p:spPr bwMode="auto">
          <a:xfrm>
            <a:off x="1214414" y="2071684"/>
            <a:ext cx="2227513"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714612" y="500048"/>
            <a:ext cx="3800444" cy="490524"/>
          </a:xfrm>
        </p:spPr>
        <p:txBody>
          <a:bodyPr>
            <a:normAutofit/>
          </a:bodyPr>
          <a:lstStyle/>
          <a:p>
            <a:r>
              <a:rPr lang="hu-HU" sz="2000" dirty="0" smtClean="0"/>
              <a:t>Kik a hősök/szereplők? </a:t>
            </a:r>
            <a:endParaRPr lang="ro-RO" sz="2000" dirty="0"/>
          </a:p>
        </p:txBody>
      </p:sp>
      <p:sp>
        <p:nvSpPr>
          <p:cNvPr id="6" name="CasetăText 5"/>
          <p:cNvSpPr txBox="1"/>
          <p:nvPr/>
        </p:nvSpPr>
        <p:spPr>
          <a:xfrm>
            <a:off x="1000100" y="928676"/>
            <a:ext cx="4286280" cy="1569596"/>
          </a:xfrm>
          <a:prstGeom prst="rect">
            <a:avLst/>
          </a:prstGeom>
          <a:noFill/>
        </p:spPr>
        <p:txBody>
          <a:bodyPr wrap="square" lIns="91375" tIns="45688" rIns="91375" bIns="45688" rtlCol="0">
            <a:spAutoFit/>
          </a:bodyPr>
          <a:lstStyle/>
          <a:p>
            <a:pPr>
              <a:buFont typeface="Arial" pitchFamily="34" charset="0"/>
              <a:buChar char="•"/>
            </a:pPr>
            <a:r>
              <a:rPr lang="hu-HU" sz="1600" dirty="0" smtClean="0"/>
              <a:t> </a:t>
            </a:r>
            <a:r>
              <a:rPr lang="hu-HU" sz="1600" b="1" dirty="0" smtClean="0"/>
              <a:t>utazó</a:t>
            </a:r>
            <a:r>
              <a:rPr lang="hu-HU" sz="1600" dirty="0" smtClean="0"/>
              <a:t> szereplő</a:t>
            </a:r>
          </a:p>
          <a:p>
            <a:pPr>
              <a:buFont typeface="Arial" pitchFamily="34" charset="0"/>
              <a:buChar char="•"/>
            </a:pPr>
            <a:r>
              <a:rPr lang="hu-HU" sz="1600" dirty="0" smtClean="0"/>
              <a:t> a nagy romantikus antihősök </a:t>
            </a:r>
          </a:p>
          <a:p>
            <a:r>
              <a:rPr lang="hu-HU" sz="1600" dirty="0" smtClean="0"/>
              <a:t>hétköznapi  változata</a:t>
            </a:r>
          </a:p>
          <a:p>
            <a:pPr>
              <a:buFont typeface="Arial" pitchFamily="34" charset="0"/>
              <a:buChar char="•"/>
            </a:pPr>
            <a:r>
              <a:rPr lang="hu-HU" sz="1600" dirty="0" smtClean="0"/>
              <a:t> szüleivel együtt </a:t>
            </a:r>
            <a:r>
              <a:rPr lang="hu-HU" sz="1600" b="1" dirty="0" smtClean="0"/>
              <a:t>rejtőzködő</a:t>
            </a:r>
            <a:r>
              <a:rPr lang="hu-HU" sz="1600" dirty="0" smtClean="0"/>
              <a:t> életet él</a:t>
            </a:r>
          </a:p>
          <a:p>
            <a:pPr>
              <a:buFont typeface="Arial" pitchFamily="34" charset="0"/>
              <a:buChar char="•"/>
            </a:pPr>
            <a:r>
              <a:rPr lang="hu-HU" sz="1600" dirty="0" smtClean="0"/>
              <a:t> sorsukra nincs megoldás</a:t>
            </a:r>
          </a:p>
          <a:p>
            <a:pPr>
              <a:buFont typeface="Arial" pitchFamily="34" charset="0"/>
              <a:buChar char="•"/>
            </a:pPr>
            <a:r>
              <a:rPr lang="hu-HU" sz="1600" dirty="0" smtClean="0"/>
              <a:t> kalitkába zárt galambok</a:t>
            </a:r>
          </a:p>
        </p:txBody>
      </p:sp>
      <p:sp>
        <p:nvSpPr>
          <p:cNvPr id="8" name="CasetăText 7"/>
          <p:cNvSpPr txBox="1"/>
          <p:nvPr/>
        </p:nvSpPr>
        <p:spPr>
          <a:xfrm>
            <a:off x="2643174" y="4214824"/>
            <a:ext cx="3857652"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Pacsirta, Vajkay Ákos és felesége</a:t>
            </a:r>
          </a:p>
        </p:txBody>
      </p:sp>
      <p:pic>
        <p:nvPicPr>
          <p:cNvPr id="23554" name="Picture 2" descr="Képtalálat a következőre: „Kosztolányi Dezső: Pacsirta kép”"/>
          <p:cNvPicPr>
            <a:picLocks noChangeAspect="1" noChangeArrowheads="1"/>
          </p:cNvPicPr>
          <p:nvPr/>
        </p:nvPicPr>
        <p:blipFill>
          <a:blip r:embed="rId3"/>
          <a:srcRect/>
          <a:stretch>
            <a:fillRect/>
          </a:stretch>
        </p:blipFill>
        <p:spPr bwMode="auto">
          <a:xfrm>
            <a:off x="1785918" y="2500312"/>
            <a:ext cx="2706697" cy="1714512"/>
          </a:xfrm>
          <a:prstGeom prst="rect">
            <a:avLst/>
          </a:prstGeom>
          <a:noFill/>
        </p:spPr>
      </p:pic>
      <p:pic>
        <p:nvPicPr>
          <p:cNvPr id="23556" name="Picture 4" descr="Kapcsolódó kép"/>
          <p:cNvPicPr>
            <a:picLocks noChangeAspect="1" noChangeArrowheads="1"/>
          </p:cNvPicPr>
          <p:nvPr/>
        </p:nvPicPr>
        <p:blipFill>
          <a:blip r:embed="rId4" cstate="print"/>
          <a:srcRect/>
          <a:stretch>
            <a:fillRect/>
          </a:stretch>
        </p:blipFill>
        <p:spPr bwMode="auto">
          <a:xfrm>
            <a:off x="5357818" y="928676"/>
            <a:ext cx="2000264" cy="1490456"/>
          </a:xfrm>
          <a:prstGeom prst="rect">
            <a:avLst/>
          </a:prstGeom>
          <a:noFill/>
        </p:spPr>
      </p:pic>
      <p:pic>
        <p:nvPicPr>
          <p:cNvPr id="7" name="Picture 6" descr="Kapcsolódó kép"/>
          <p:cNvPicPr>
            <a:picLocks noChangeAspect="1" noChangeArrowheads="1"/>
          </p:cNvPicPr>
          <p:nvPr/>
        </p:nvPicPr>
        <p:blipFill>
          <a:blip r:embed="rId5"/>
          <a:srcRect/>
          <a:stretch>
            <a:fillRect/>
          </a:stretch>
        </p:blipFill>
        <p:spPr bwMode="auto">
          <a:xfrm>
            <a:off x="4643438" y="2500312"/>
            <a:ext cx="2776980" cy="17145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00100" y="785800"/>
            <a:ext cx="7115196" cy="750099"/>
          </a:xfrm>
        </p:spPr>
        <p:txBody>
          <a:bodyPr>
            <a:normAutofit/>
          </a:bodyPr>
          <a:lstStyle/>
          <a:p>
            <a:r>
              <a:rPr lang="hu-HU" sz="2000" b="1" dirty="0" smtClean="0"/>
              <a:t>Kik a Varju nemzetség fontosabb történelmi szereplői? </a:t>
            </a:r>
            <a:endParaRPr lang="ro-RO" sz="2000" b="1" dirty="0">
              <a:latin typeface="Arial Narrow" pitchFamily="34" charset="0"/>
            </a:endParaRPr>
          </a:p>
        </p:txBody>
      </p:sp>
      <p:sp>
        <p:nvSpPr>
          <p:cNvPr id="9" name="CasetăText 8"/>
          <p:cNvSpPr txBox="1"/>
          <p:nvPr/>
        </p:nvSpPr>
        <p:spPr>
          <a:xfrm>
            <a:off x="1571604" y="3929072"/>
            <a:ext cx="5929355" cy="646266"/>
          </a:xfrm>
          <a:prstGeom prst="rect">
            <a:avLst/>
          </a:prstGeom>
          <a:noFill/>
        </p:spPr>
        <p:txBody>
          <a:bodyPr wrap="square" lIns="91375" tIns="45688" rIns="91375" bIns="45688" rtlCol="0">
            <a:spAutoFit/>
          </a:bodyPr>
          <a:lstStyle/>
          <a:p>
            <a:pPr lvl="0" algn="ctr"/>
            <a:r>
              <a:rPr lang="hu-HU" b="1" dirty="0" smtClean="0"/>
              <a:t>fikciósan elrajzolt figurák, </a:t>
            </a:r>
          </a:p>
          <a:p>
            <a:pPr lvl="0" algn="ctr"/>
            <a:r>
              <a:rPr lang="hu-HU" b="1" dirty="0" smtClean="0"/>
              <a:t>politikai stratégiájuk különbsége hangsúlyozódik</a:t>
            </a:r>
          </a:p>
        </p:txBody>
      </p:sp>
      <p:sp>
        <p:nvSpPr>
          <p:cNvPr id="19458" name="AutoShape 2" descr="Képtalálat a következőre: „Vörösmarty Éj asszonya kép”"/>
          <p:cNvSpPr>
            <a:spLocks noChangeAspect="1" noChangeArrowheads="1"/>
          </p:cNvSpPr>
          <p:nvPr/>
        </p:nvSpPr>
        <p:spPr bwMode="auto">
          <a:xfrm>
            <a:off x="571472" y="3161117"/>
            <a:ext cx="304800" cy="228601"/>
          </a:xfrm>
          <a:prstGeom prst="rect">
            <a:avLst/>
          </a:prstGeom>
          <a:noFill/>
        </p:spPr>
        <p:txBody>
          <a:bodyPr vert="horz" wrap="square" lIns="91375" tIns="45688" rIns="91375" bIns="45688" numCol="1" anchor="t" anchorCtr="0" compatLnSpc="1">
            <a:prstTxWarp prst="textNoShape">
              <a:avLst/>
            </a:prstTxWarp>
          </a:bodyPr>
          <a:lstStyle/>
          <a:p>
            <a:endParaRPr lang="ro-RO"/>
          </a:p>
        </p:txBody>
      </p:sp>
      <p:sp>
        <p:nvSpPr>
          <p:cNvPr id="8" name="Dreptunghi 7"/>
          <p:cNvSpPr/>
          <p:nvPr/>
        </p:nvSpPr>
        <p:spPr>
          <a:xfrm>
            <a:off x="4572000" y="3214692"/>
            <a:ext cx="1776317" cy="369267"/>
          </a:xfrm>
          <a:prstGeom prst="rect">
            <a:avLst/>
          </a:prstGeom>
        </p:spPr>
        <p:txBody>
          <a:bodyPr wrap="none" lIns="91375" tIns="45688" rIns="91375" bIns="45688">
            <a:spAutoFit/>
          </a:bodyPr>
          <a:lstStyle/>
          <a:p>
            <a:r>
              <a:rPr lang="ro-RO" b="1" dirty="0" smtClean="0">
                <a:latin typeface="Arial Narrow" pitchFamily="34" charset="0"/>
              </a:rPr>
              <a:t>I. Rákóczi György</a:t>
            </a:r>
            <a:endParaRPr lang="ro-RO" dirty="0">
              <a:latin typeface="Arial Narrow" pitchFamily="34" charset="0"/>
            </a:endParaRPr>
          </a:p>
        </p:txBody>
      </p:sp>
      <p:pic>
        <p:nvPicPr>
          <p:cNvPr id="48136" name="Picture 8" descr="I. Rákóczi György."/>
          <p:cNvPicPr>
            <a:picLocks noChangeAspect="1" noChangeArrowheads="1"/>
          </p:cNvPicPr>
          <p:nvPr/>
        </p:nvPicPr>
        <p:blipFill>
          <a:blip r:embed="rId3"/>
          <a:srcRect/>
          <a:stretch>
            <a:fillRect/>
          </a:stretch>
        </p:blipFill>
        <p:spPr bwMode="auto">
          <a:xfrm>
            <a:off x="5000628" y="1571618"/>
            <a:ext cx="1357322" cy="1607355"/>
          </a:xfrm>
          <a:prstGeom prst="rect">
            <a:avLst/>
          </a:prstGeom>
          <a:noFill/>
        </p:spPr>
      </p:pic>
      <p:pic>
        <p:nvPicPr>
          <p:cNvPr id="48138" name="Picture 10" descr="Bethlen István"/>
          <p:cNvPicPr>
            <a:picLocks noChangeAspect="1" noChangeArrowheads="1"/>
          </p:cNvPicPr>
          <p:nvPr/>
        </p:nvPicPr>
        <p:blipFill>
          <a:blip r:embed="rId4"/>
          <a:srcRect/>
          <a:stretch>
            <a:fillRect/>
          </a:stretch>
        </p:blipFill>
        <p:spPr bwMode="auto">
          <a:xfrm>
            <a:off x="3000364" y="1571618"/>
            <a:ext cx="1357309" cy="1619588"/>
          </a:xfrm>
          <a:prstGeom prst="rect">
            <a:avLst/>
          </a:prstGeom>
          <a:noFill/>
        </p:spPr>
      </p:pic>
      <p:sp>
        <p:nvSpPr>
          <p:cNvPr id="14" name="Dreptunghi 13"/>
          <p:cNvSpPr/>
          <p:nvPr/>
        </p:nvSpPr>
        <p:spPr>
          <a:xfrm>
            <a:off x="2786050" y="3214692"/>
            <a:ext cx="1532661" cy="369267"/>
          </a:xfrm>
          <a:prstGeom prst="rect">
            <a:avLst/>
          </a:prstGeom>
        </p:spPr>
        <p:txBody>
          <a:bodyPr wrap="none" lIns="91375" tIns="45688" rIns="91375" bIns="45688">
            <a:spAutoFit/>
          </a:bodyPr>
          <a:lstStyle/>
          <a:p>
            <a:pPr lvl="0" fontAlgn="base">
              <a:spcBef>
                <a:spcPct val="0"/>
              </a:spcBef>
              <a:spcAft>
                <a:spcPct val="0"/>
              </a:spcAft>
            </a:pPr>
            <a:r>
              <a:rPr lang="ro-RO" b="1" dirty="0" smtClean="0">
                <a:latin typeface="Arial Narrow" pitchFamily="34" charset="0"/>
                <a:cs typeface="Arial" pitchFamily="34" charset="0"/>
              </a:rPr>
              <a:t>Bethlen István </a:t>
            </a:r>
          </a:p>
        </p:txBody>
      </p:sp>
      <p:pic>
        <p:nvPicPr>
          <p:cNvPr id="48141" name="Picture 13" descr="Bethlen Gábor"/>
          <p:cNvPicPr>
            <a:picLocks noChangeAspect="1" noChangeArrowheads="1"/>
          </p:cNvPicPr>
          <p:nvPr/>
        </p:nvPicPr>
        <p:blipFill>
          <a:blip r:embed="rId5"/>
          <a:srcRect/>
          <a:stretch>
            <a:fillRect/>
          </a:stretch>
        </p:blipFill>
        <p:spPr bwMode="auto">
          <a:xfrm>
            <a:off x="1285852" y="1571618"/>
            <a:ext cx="1523995" cy="1625214"/>
          </a:xfrm>
          <a:prstGeom prst="rect">
            <a:avLst/>
          </a:prstGeom>
          <a:noFill/>
        </p:spPr>
      </p:pic>
      <p:sp>
        <p:nvSpPr>
          <p:cNvPr id="17" name="Dreptunghi 16"/>
          <p:cNvSpPr/>
          <p:nvPr/>
        </p:nvSpPr>
        <p:spPr>
          <a:xfrm>
            <a:off x="1000100" y="3214692"/>
            <a:ext cx="1542279" cy="369267"/>
          </a:xfrm>
          <a:prstGeom prst="rect">
            <a:avLst/>
          </a:prstGeom>
        </p:spPr>
        <p:txBody>
          <a:bodyPr wrap="none" lIns="91375" tIns="45688" rIns="91375" bIns="45688">
            <a:spAutoFit/>
          </a:bodyPr>
          <a:lstStyle/>
          <a:p>
            <a:pPr lvl="0" fontAlgn="base">
              <a:spcBef>
                <a:spcPct val="0"/>
              </a:spcBef>
              <a:spcAft>
                <a:spcPct val="0"/>
              </a:spcAft>
            </a:pPr>
            <a:r>
              <a:rPr lang="ro-RO" b="1" dirty="0" smtClean="0">
                <a:latin typeface="Arial Narrow" pitchFamily="34" charset="0"/>
                <a:cs typeface="Arial" pitchFamily="34" charset="0"/>
              </a:rPr>
              <a:t>Bethlen Gábor </a:t>
            </a:r>
          </a:p>
        </p:txBody>
      </p:sp>
      <p:pic>
        <p:nvPicPr>
          <p:cNvPr id="48144" name="Picture 16" descr="II. Rákóczi György"/>
          <p:cNvPicPr>
            <a:picLocks noChangeAspect="1" noChangeArrowheads="1"/>
          </p:cNvPicPr>
          <p:nvPr/>
        </p:nvPicPr>
        <p:blipFill>
          <a:blip r:embed="rId6" cstate="print"/>
          <a:srcRect/>
          <a:stretch>
            <a:fillRect/>
          </a:stretch>
        </p:blipFill>
        <p:spPr bwMode="auto">
          <a:xfrm>
            <a:off x="6572264" y="1571618"/>
            <a:ext cx="1357321" cy="1596802"/>
          </a:xfrm>
          <a:prstGeom prst="rect">
            <a:avLst/>
          </a:prstGeom>
          <a:noFill/>
        </p:spPr>
      </p:pic>
      <p:sp>
        <p:nvSpPr>
          <p:cNvPr id="19" name="Dreptunghi 18"/>
          <p:cNvSpPr/>
          <p:nvPr/>
        </p:nvSpPr>
        <p:spPr>
          <a:xfrm>
            <a:off x="6286512" y="3214692"/>
            <a:ext cx="2000264" cy="369267"/>
          </a:xfrm>
          <a:prstGeom prst="rect">
            <a:avLst/>
          </a:prstGeom>
        </p:spPr>
        <p:txBody>
          <a:bodyPr wrap="square" lIns="91375" tIns="45688" rIns="91375" bIns="45688">
            <a:spAutoFit/>
          </a:bodyPr>
          <a:lstStyle/>
          <a:p>
            <a:r>
              <a:rPr lang="ro-RO" b="1" dirty="0" smtClean="0">
                <a:latin typeface="Arial Narrow" pitchFamily="34" charset="0"/>
              </a:rPr>
              <a:t>II. Rákóczi György</a:t>
            </a:r>
            <a:endParaRPr lang="ro-RO" dirty="0">
              <a:latin typeface="Arial Narrow" pitchFamily="34" charset="0"/>
            </a:endParaRPr>
          </a:p>
        </p:txBody>
      </p:sp>
      <p:sp>
        <p:nvSpPr>
          <p:cNvPr id="20" name="Acoladă stânga 19"/>
          <p:cNvSpPr/>
          <p:nvPr/>
        </p:nvSpPr>
        <p:spPr>
          <a:xfrm rot="5400000" flipH="1">
            <a:off x="2634243" y="2794995"/>
            <a:ext cx="375050" cy="207170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lIns="91375" tIns="45688" rIns="91375" bIns="45688" rtlCol="0" anchor="ctr"/>
          <a:lstStyle/>
          <a:p>
            <a:pPr algn="ctr"/>
            <a:endParaRPr lang="ro-RO"/>
          </a:p>
        </p:txBody>
      </p:sp>
      <p:sp>
        <p:nvSpPr>
          <p:cNvPr id="21" name="Acoladă stânga 20"/>
          <p:cNvSpPr/>
          <p:nvPr/>
        </p:nvSpPr>
        <p:spPr>
          <a:xfrm rot="5400000" flipH="1">
            <a:off x="6206143" y="2794994"/>
            <a:ext cx="375050" cy="207170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lIns="91375" tIns="45688" rIns="91375" bIns="45688" rtlCol="0" anchor="ctr"/>
          <a:lstStyle/>
          <a:p>
            <a:pPr algn="ctr"/>
            <a:endParaRPr lang="ro-R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00364" y="714362"/>
            <a:ext cx="3286148" cy="490524"/>
          </a:xfrm>
        </p:spPr>
        <p:txBody>
          <a:bodyPr>
            <a:normAutofit/>
          </a:bodyPr>
          <a:lstStyle/>
          <a:p>
            <a:r>
              <a:rPr lang="hu-HU" sz="2000" dirty="0" smtClean="0"/>
              <a:t>Kik a hősök/szereplők? </a:t>
            </a:r>
            <a:endParaRPr lang="ro-RO" sz="2000" dirty="0"/>
          </a:p>
        </p:txBody>
      </p:sp>
      <p:sp>
        <p:nvSpPr>
          <p:cNvPr id="6" name="CasetăText 5"/>
          <p:cNvSpPr txBox="1"/>
          <p:nvPr/>
        </p:nvSpPr>
        <p:spPr>
          <a:xfrm>
            <a:off x="5715008" y="1142990"/>
            <a:ext cx="2500394" cy="923265"/>
          </a:xfrm>
          <a:prstGeom prst="rect">
            <a:avLst/>
          </a:prstGeom>
          <a:noFill/>
        </p:spPr>
        <p:txBody>
          <a:bodyPr wrap="square" lIns="91375" tIns="45688" rIns="91375" bIns="45688" rtlCol="0">
            <a:spAutoFit/>
          </a:bodyPr>
          <a:lstStyle/>
          <a:p>
            <a:pPr>
              <a:buFont typeface="Arial" pitchFamily="34" charset="0"/>
              <a:buChar char="•"/>
            </a:pPr>
            <a:r>
              <a:rPr lang="hu-HU" dirty="0" smtClean="0"/>
              <a:t> szépség, ártatlanság</a:t>
            </a:r>
          </a:p>
          <a:p>
            <a:pPr>
              <a:buFont typeface="Arial" pitchFamily="34" charset="0"/>
              <a:buChar char="•"/>
            </a:pPr>
            <a:r>
              <a:rPr lang="hu-HU" dirty="0" smtClean="0"/>
              <a:t> határozatlanság</a:t>
            </a:r>
          </a:p>
          <a:p>
            <a:pPr>
              <a:buFont typeface="Arial" pitchFamily="34" charset="0"/>
              <a:buChar char="•"/>
            </a:pPr>
            <a:r>
              <a:rPr lang="hu-HU" dirty="0" smtClean="0"/>
              <a:t> szenvedés</a:t>
            </a:r>
          </a:p>
        </p:txBody>
      </p:sp>
      <p:sp>
        <p:nvSpPr>
          <p:cNvPr id="8" name="CasetăText 7"/>
          <p:cNvSpPr txBox="1"/>
          <p:nvPr/>
        </p:nvSpPr>
        <p:spPr>
          <a:xfrm>
            <a:off x="6286512" y="4143386"/>
            <a:ext cx="1928827"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Basa Anna</a:t>
            </a:r>
          </a:p>
        </p:txBody>
      </p:sp>
      <p:pic>
        <p:nvPicPr>
          <p:cNvPr id="24578" name="Picture 2" descr="https://moly.hu/system/covers/big/covers_218572.jpg?1395445295"/>
          <p:cNvPicPr>
            <a:picLocks noChangeAspect="1" noChangeArrowheads="1"/>
          </p:cNvPicPr>
          <p:nvPr/>
        </p:nvPicPr>
        <p:blipFill>
          <a:blip r:embed="rId3"/>
          <a:srcRect l="23045" b="30000"/>
          <a:stretch>
            <a:fillRect/>
          </a:stretch>
        </p:blipFill>
        <p:spPr bwMode="auto">
          <a:xfrm>
            <a:off x="6286512" y="2071684"/>
            <a:ext cx="1918946" cy="1964544"/>
          </a:xfrm>
          <a:prstGeom prst="rect">
            <a:avLst/>
          </a:prstGeom>
          <a:noFill/>
        </p:spPr>
      </p:pic>
      <p:pic>
        <p:nvPicPr>
          <p:cNvPr id="24582" name="Picture 6" descr="Képtalálat a következőre: „Kós Károly Varju nemzetség kép”"/>
          <p:cNvPicPr>
            <a:picLocks noChangeAspect="1" noChangeArrowheads="1"/>
          </p:cNvPicPr>
          <p:nvPr/>
        </p:nvPicPr>
        <p:blipFill>
          <a:blip r:embed="rId4"/>
          <a:srcRect b="45122"/>
          <a:stretch>
            <a:fillRect/>
          </a:stretch>
        </p:blipFill>
        <p:spPr bwMode="auto">
          <a:xfrm>
            <a:off x="3714744" y="1214428"/>
            <a:ext cx="1954413" cy="1071570"/>
          </a:xfrm>
          <a:prstGeom prst="rect">
            <a:avLst/>
          </a:prstGeom>
          <a:noFill/>
        </p:spPr>
      </p:pic>
      <p:pic>
        <p:nvPicPr>
          <p:cNvPr id="24584" name="Picture 8" descr="Kapcsolódó kép"/>
          <p:cNvPicPr>
            <a:picLocks noChangeAspect="1" noChangeArrowheads="1"/>
          </p:cNvPicPr>
          <p:nvPr/>
        </p:nvPicPr>
        <p:blipFill>
          <a:blip r:embed="rId5"/>
          <a:srcRect l="4214" t="4658" r="9409" b="6832"/>
          <a:stretch>
            <a:fillRect/>
          </a:stretch>
        </p:blipFill>
        <p:spPr bwMode="auto">
          <a:xfrm>
            <a:off x="3857620" y="2571750"/>
            <a:ext cx="1785950" cy="1446618"/>
          </a:xfrm>
          <a:prstGeom prst="rect">
            <a:avLst/>
          </a:prstGeom>
          <a:noFill/>
        </p:spPr>
      </p:pic>
      <p:pic>
        <p:nvPicPr>
          <p:cNvPr id="24580" name="Picture 4" descr="Képtalálat a következőre: „Kós Károly Varju nemzetség kép”"/>
          <p:cNvPicPr>
            <a:picLocks noChangeAspect="1" noChangeArrowheads="1"/>
          </p:cNvPicPr>
          <p:nvPr/>
        </p:nvPicPr>
        <p:blipFill>
          <a:blip r:embed="rId6"/>
          <a:srcRect l="27778" t="28533" b="5687"/>
          <a:stretch>
            <a:fillRect/>
          </a:stretch>
        </p:blipFill>
        <p:spPr bwMode="auto">
          <a:xfrm>
            <a:off x="1000100" y="2357436"/>
            <a:ext cx="2071692" cy="1928826"/>
          </a:xfrm>
          <a:prstGeom prst="rect">
            <a:avLst/>
          </a:prstGeom>
          <a:ln>
            <a:noFill/>
          </a:ln>
          <a:effectLst>
            <a:softEdge rad="635000"/>
          </a:effectLst>
        </p:spPr>
      </p:pic>
      <p:sp>
        <p:nvSpPr>
          <p:cNvPr id="11" name="CasetăText 10"/>
          <p:cNvSpPr txBox="1"/>
          <p:nvPr/>
        </p:nvSpPr>
        <p:spPr>
          <a:xfrm>
            <a:off x="928662" y="1000114"/>
            <a:ext cx="3429024" cy="1754262"/>
          </a:xfrm>
          <a:prstGeom prst="rect">
            <a:avLst/>
          </a:prstGeom>
          <a:noFill/>
        </p:spPr>
        <p:txBody>
          <a:bodyPr wrap="square" lIns="91375" tIns="45688" rIns="91375" bIns="45688" rtlCol="0">
            <a:spAutoFit/>
          </a:bodyPr>
          <a:lstStyle/>
          <a:p>
            <a:pPr>
              <a:buFont typeface="Arial" pitchFamily="34" charset="0"/>
              <a:buChar char="•"/>
            </a:pPr>
            <a:r>
              <a:rPr lang="hu-HU" sz="1600" dirty="0" smtClean="0"/>
              <a:t> </a:t>
            </a:r>
            <a:r>
              <a:rPr lang="hu-HU" b="1" dirty="0" smtClean="0"/>
              <a:t>különc hősök</a:t>
            </a:r>
          </a:p>
          <a:p>
            <a:pPr>
              <a:buFont typeface="Arial" pitchFamily="34" charset="0"/>
              <a:buChar char="•"/>
            </a:pPr>
            <a:r>
              <a:rPr lang="hu-HU" dirty="0" smtClean="0"/>
              <a:t> természetközelség</a:t>
            </a:r>
          </a:p>
          <a:p>
            <a:pPr>
              <a:buFont typeface="Arial" pitchFamily="34" charset="0"/>
              <a:buChar char="•"/>
            </a:pPr>
            <a:r>
              <a:rPr lang="hu-HU" dirty="0" smtClean="0"/>
              <a:t> állandó </a:t>
            </a:r>
            <a:r>
              <a:rPr lang="hu-HU" b="1" dirty="0" smtClean="0"/>
              <a:t>küzdelem</a:t>
            </a:r>
          </a:p>
          <a:p>
            <a:pPr>
              <a:buFont typeface="Arial" pitchFamily="34" charset="0"/>
              <a:buChar char="•"/>
            </a:pPr>
            <a:r>
              <a:rPr lang="hu-HU" dirty="0" smtClean="0"/>
              <a:t> hűség, elvi szilárdság</a:t>
            </a:r>
          </a:p>
          <a:p>
            <a:pPr>
              <a:buFont typeface="Arial" pitchFamily="34" charset="0"/>
              <a:buChar char="•"/>
            </a:pPr>
            <a:r>
              <a:rPr lang="hu-HU" dirty="0" smtClean="0"/>
              <a:t> építés, otthonteremtés</a:t>
            </a:r>
          </a:p>
          <a:p>
            <a:pPr>
              <a:buFont typeface="Arial" pitchFamily="34" charset="0"/>
              <a:buChar char="•"/>
            </a:pPr>
            <a:r>
              <a:rPr lang="hu-HU" dirty="0" smtClean="0"/>
              <a:t> ragaszkodás a szülőföldhöz</a:t>
            </a:r>
            <a:endParaRPr lang="ro-RO" dirty="0"/>
          </a:p>
        </p:txBody>
      </p:sp>
      <p:sp>
        <p:nvSpPr>
          <p:cNvPr id="12" name="CasetăText 11"/>
          <p:cNvSpPr txBox="1"/>
          <p:nvPr/>
        </p:nvSpPr>
        <p:spPr>
          <a:xfrm>
            <a:off x="1428728" y="4143386"/>
            <a:ext cx="5076195" cy="369267"/>
          </a:xfrm>
          <a:prstGeom prst="rect">
            <a:avLst/>
          </a:prstGeom>
          <a:noFill/>
        </p:spPr>
        <p:txBody>
          <a:bodyPr wrap="none" lIns="91375" tIns="45688" rIns="91375" bIns="45688" rtlCol="0">
            <a:spAutoFit/>
          </a:bodyPr>
          <a:lstStyle/>
          <a:p>
            <a:r>
              <a:rPr lang="hu-HU" b="1" dirty="0" smtClean="0">
                <a:latin typeface="Arial Narrow" pitchFamily="34" charset="0"/>
              </a:rPr>
              <a:t>Varju Miklós, János, Gáspár, Jankó (Varju nemzetség) </a:t>
            </a:r>
            <a:endParaRPr lang="ro-RO" b="1" dirty="0">
              <a:latin typeface="Arial Narrow" pitchFamily="34" charset="0"/>
            </a:endParaRPr>
          </a:p>
        </p:txBody>
      </p:sp>
      <p:pic>
        <p:nvPicPr>
          <p:cNvPr id="13" name="Picture 2" descr="https://moly.hu/system/covers/big/covers_409476.jpg?1472979876"/>
          <p:cNvPicPr>
            <a:picLocks noChangeAspect="1" noChangeArrowheads="1"/>
          </p:cNvPicPr>
          <p:nvPr/>
        </p:nvPicPr>
        <p:blipFill>
          <a:blip r:embed="rId7"/>
          <a:srcRect l="31344" t="39000" r="32835" b="44500"/>
          <a:stretch>
            <a:fillRect/>
          </a:stretch>
        </p:blipFill>
        <p:spPr bwMode="auto">
          <a:xfrm>
            <a:off x="4143372" y="2143122"/>
            <a:ext cx="1143008" cy="589364"/>
          </a:xfrm>
          <a:prstGeom prst="rect">
            <a:avLst/>
          </a:prstGeom>
          <a:noFill/>
        </p:spPr>
      </p:pic>
      <p:pic>
        <p:nvPicPr>
          <p:cNvPr id="16" name="Picture 4" descr="Képtalálat a következőre: „Kós Károly Varju nemzetség kép”"/>
          <p:cNvPicPr>
            <a:picLocks noChangeAspect="1" noChangeArrowheads="1"/>
          </p:cNvPicPr>
          <p:nvPr/>
        </p:nvPicPr>
        <p:blipFill>
          <a:blip r:embed="rId6"/>
          <a:srcRect l="27778" t="28533" b="5687"/>
          <a:stretch>
            <a:fillRect/>
          </a:stretch>
        </p:blipFill>
        <p:spPr bwMode="auto">
          <a:xfrm>
            <a:off x="1571604" y="2357436"/>
            <a:ext cx="1208489" cy="1125149"/>
          </a:xfrm>
          <a:prstGeom prst="rect">
            <a:avLst/>
          </a:prstGeom>
          <a:ln>
            <a:noFill/>
          </a:ln>
          <a:effectLst>
            <a:outerShdw blurRad="76200" dir="13500000" sy="23000" kx="1200000" algn="br" rotWithShape="0">
              <a:prstClr val="black">
                <a:alpha val="20000"/>
              </a:prstClr>
            </a:outerShdw>
            <a:softEdge rad="317500"/>
          </a:effectLst>
        </p:spPr>
      </p:pic>
      <p:pic>
        <p:nvPicPr>
          <p:cNvPr id="14" name="Picture 4" descr="Képtalálat a következőre: „Kós Károly Varju nemzetség kép”"/>
          <p:cNvPicPr>
            <a:picLocks noChangeAspect="1" noChangeArrowheads="1"/>
          </p:cNvPicPr>
          <p:nvPr/>
        </p:nvPicPr>
        <p:blipFill>
          <a:blip r:embed="rId6"/>
          <a:srcRect l="27778" t="28533" b="5687"/>
          <a:stretch>
            <a:fillRect/>
          </a:stretch>
        </p:blipFill>
        <p:spPr bwMode="auto">
          <a:xfrm>
            <a:off x="1571604" y="2428874"/>
            <a:ext cx="2071692" cy="1928826"/>
          </a:xfrm>
          <a:prstGeom prst="rect">
            <a:avLst/>
          </a:prstGeom>
          <a:ln>
            <a:noFill/>
          </a:ln>
          <a:effectLst>
            <a:softEdge rad="635000"/>
          </a:effectLst>
        </p:spPr>
      </p:pic>
      <p:pic>
        <p:nvPicPr>
          <p:cNvPr id="15" name="Picture 4" descr="Képtalálat a következőre: „Kós Károly Varju nemzetség kép”"/>
          <p:cNvPicPr>
            <a:picLocks noChangeAspect="1" noChangeArrowheads="1"/>
          </p:cNvPicPr>
          <p:nvPr/>
        </p:nvPicPr>
        <p:blipFill>
          <a:blip r:embed="rId6"/>
          <a:srcRect l="27778" t="28533" b="5687"/>
          <a:stretch>
            <a:fillRect/>
          </a:stretch>
        </p:blipFill>
        <p:spPr bwMode="auto">
          <a:xfrm>
            <a:off x="1000100" y="3286130"/>
            <a:ext cx="920749" cy="857252"/>
          </a:xfrm>
          <a:prstGeom prst="rect">
            <a:avLst/>
          </a:prstGeom>
          <a:ln>
            <a:noFill/>
          </a:ln>
          <a:effectLst>
            <a:outerShdw blurRad="76200" dir="13500000" sy="23000" kx="1200000" algn="br" rotWithShape="0">
              <a:prstClr val="black">
                <a:alpha val="20000"/>
              </a:prstClr>
            </a:outerShdw>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3643306" y="500048"/>
            <a:ext cx="1779077" cy="369332"/>
          </a:xfrm>
          <a:prstGeom prst="rect">
            <a:avLst/>
          </a:prstGeom>
          <a:noFill/>
        </p:spPr>
        <p:txBody>
          <a:bodyPr wrap="none" rtlCol="0">
            <a:spAutoFit/>
          </a:bodyPr>
          <a:lstStyle/>
          <a:p>
            <a:r>
              <a:rPr lang="hu-HU" b="1" dirty="0" smtClean="0"/>
              <a:t>A tragikus hős</a:t>
            </a:r>
            <a:endParaRPr lang="ro-RO" b="1" dirty="0"/>
          </a:p>
        </p:txBody>
      </p:sp>
      <p:sp>
        <p:nvSpPr>
          <p:cNvPr id="4" name="Dreptunghi 3"/>
          <p:cNvSpPr/>
          <p:nvPr/>
        </p:nvSpPr>
        <p:spPr>
          <a:xfrm>
            <a:off x="1714480" y="1071552"/>
            <a:ext cx="4357718" cy="1057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hu-HU" b="1" dirty="0" smtClean="0"/>
              <a:t> rendkívüli, átlagon felüli jellem</a:t>
            </a:r>
          </a:p>
          <a:p>
            <a:pPr>
              <a:buFont typeface="Arial" pitchFamily="34" charset="0"/>
              <a:buChar char="•"/>
            </a:pPr>
            <a:r>
              <a:rPr lang="hu-HU" dirty="0" smtClean="0"/>
              <a:t> </a:t>
            </a:r>
            <a:r>
              <a:rPr lang="hu-HU" b="1" dirty="0" smtClean="0"/>
              <a:t>pozitív erkölcsi értékeket képvisel </a:t>
            </a:r>
          </a:p>
          <a:p>
            <a:pPr>
              <a:buNone/>
            </a:pPr>
            <a:r>
              <a:rPr lang="hu-HU" b="1" dirty="0" smtClean="0"/>
              <a:t> DE nem tökéletes:</a:t>
            </a:r>
          </a:p>
        </p:txBody>
      </p:sp>
      <p:sp>
        <p:nvSpPr>
          <p:cNvPr id="5" name="Dreptunghi 4"/>
          <p:cNvSpPr/>
          <p:nvPr/>
        </p:nvSpPr>
        <p:spPr>
          <a:xfrm>
            <a:off x="1000100" y="2428874"/>
            <a:ext cx="5643602"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solidFill>
                  <a:srgbClr val="FFFF00"/>
                </a:solidFill>
              </a:rPr>
              <a:t>tragikus vétség:</a:t>
            </a:r>
          </a:p>
          <a:p>
            <a:pPr>
              <a:buFont typeface="Arial" pitchFamily="34" charset="0"/>
              <a:buChar char="•"/>
            </a:pPr>
            <a:r>
              <a:rPr lang="hu-HU" dirty="0" smtClean="0"/>
              <a:t>félreismert helyzet, alternatívák helytelen megítélése</a:t>
            </a:r>
          </a:p>
          <a:p>
            <a:pPr>
              <a:buFont typeface="Arial" pitchFamily="34" charset="0"/>
              <a:buChar char="•"/>
            </a:pPr>
            <a:r>
              <a:rPr lang="hu-HU" dirty="0" smtClean="0"/>
              <a:t>jó szándékkal elhatározott, mégis téves választás</a:t>
            </a:r>
          </a:p>
          <a:p>
            <a:pPr>
              <a:buFont typeface="Arial" pitchFamily="34" charset="0"/>
              <a:buChar char="•"/>
            </a:pPr>
            <a:r>
              <a:rPr lang="hu-HU" dirty="0" smtClean="0"/>
              <a:t>rossz döntés, mert a hős hisz: </a:t>
            </a:r>
          </a:p>
          <a:p>
            <a:r>
              <a:rPr lang="hu-HU" dirty="0" smtClean="0"/>
              <a:t>                  a látszatoknak/cselszövőnek/rágalomnak</a:t>
            </a:r>
          </a:p>
          <a:p>
            <a:pPr>
              <a:buFont typeface="Arial" pitchFamily="34" charset="0"/>
              <a:buChar char="•"/>
            </a:pPr>
            <a:r>
              <a:rPr lang="hu-HU" dirty="0" smtClean="0"/>
              <a:t>jellembeli hiba (pl. túlzott féltékenység)</a:t>
            </a:r>
          </a:p>
        </p:txBody>
      </p:sp>
      <p:sp>
        <p:nvSpPr>
          <p:cNvPr id="6" name="Dreptunghi 5"/>
          <p:cNvSpPr/>
          <p:nvPr/>
        </p:nvSpPr>
        <p:spPr>
          <a:xfrm>
            <a:off x="6786578" y="1428742"/>
            <a:ext cx="1414466" cy="285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t>ha</a:t>
            </a:r>
            <a:r>
              <a:rPr lang="hu-HU" dirty="0" smtClean="0"/>
              <a:t> a tragikus hősnek </a:t>
            </a:r>
            <a:r>
              <a:rPr lang="hu-HU" b="1" dirty="0" smtClean="0">
                <a:solidFill>
                  <a:srgbClr val="FFFF00"/>
                </a:solidFill>
              </a:rPr>
              <a:t>nincs igazi vétke</a:t>
            </a:r>
            <a:r>
              <a:rPr lang="hu-HU" dirty="0" smtClean="0"/>
              <a:t>:</a:t>
            </a:r>
          </a:p>
          <a:p>
            <a:r>
              <a:rPr lang="hu-HU" dirty="0" smtClean="0"/>
              <a:t>a tragikus vétséget vele szemben követik el</a:t>
            </a:r>
          </a:p>
        </p:txBody>
      </p:sp>
      <p:sp>
        <p:nvSpPr>
          <p:cNvPr id="9" name="Săgeată în jos 8"/>
          <p:cNvSpPr/>
          <p:nvPr/>
        </p:nvSpPr>
        <p:spPr>
          <a:xfrm>
            <a:off x="2285984" y="2143122"/>
            <a:ext cx="27031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Săgeată la dreapta 9"/>
          <p:cNvSpPr/>
          <p:nvPr/>
        </p:nvSpPr>
        <p:spPr>
          <a:xfrm rot="10800000">
            <a:off x="5929322" y="185737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Săgeată în jos 10"/>
          <p:cNvSpPr/>
          <p:nvPr/>
        </p:nvSpPr>
        <p:spPr>
          <a:xfrm>
            <a:off x="4357686" y="857238"/>
            <a:ext cx="27031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tăText 8"/>
          <p:cNvSpPr txBox="1"/>
          <p:nvPr/>
        </p:nvSpPr>
        <p:spPr>
          <a:xfrm>
            <a:off x="1357290" y="3500444"/>
            <a:ext cx="6429420" cy="923265"/>
          </a:xfrm>
          <a:prstGeom prst="rect">
            <a:avLst/>
          </a:prstGeom>
          <a:noFill/>
        </p:spPr>
        <p:txBody>
          <a:bodyPr wrap="square" lIns="91375" tIns="45688" rIns="91375" bIns="45688" rtlCol="0">
            <a:spAutoFit/>
          </a:bodyPr>
          <a:lstStyle/>
          <a:p>
            <a:pPr lvl="0" algn="ctr">
              <a:buFont typeface="Arial" pitchFamily="34" charset="0"/>
              <a:buChar char="•"/>
            </a:pPr>
            <a:r>
              <a:rPr lang="hu-HU" dirty="0" smtClean="0"/>
              <a:t> hierarchiára épülő katonai alreál iskola – világmodell </a:t>
            </a:r>
          </a:p>
          <a:p>
            <a:pPr lvl="0" algn="ctr">
              <a:buFont typeface="Arial" pitchFamily="34" charset="0"/>
              <a:buChar char="•"/>
            </a:pPr>
            <a:r>
              <a:rPr lang="hu-HU" dirty="0" smtClean="0"/>
              <a:t> valószerű, de önmagukon túlmutató szereplőkkel</a:t>
            </a:r>
          </a:p>
          <a:p>
            <a:pPr lvl="0" algn="ctr"/>
            <a:r>
              <a:rPr lang="hu-HU" b="1" dirty="0" smtClean="0"/>
              <a:t>Ottlik Géza: Iskola a határon</a:t>
            </a:r>
          </a:p>
        </p:txBody>
      </p:sp>
      <p:sp>
        <p:nvSpPr>
          <p:cNvPr id="19458" name="AutoShape 2" descr="Képtalálat a következőre: „Vörösmarty Éj asszonya kép”"/>
          <p:cNvSpPr>
            <a:spLocks noChangeAspect="1" noChangeArrowheads="1"/>
          </p:cNvSpPr>
          <p:nvPr/>
        </p:nvSpPr>
        <p:spPr bwMode="auto">
          <a:xfrm>
            <a:off x="155575" y="-108344"/>
            <a:ext cx="304800" cy="228601"/>
          </a:xfrm>
          <a:prstGeom prst="rect">
            <a:avLst/>
          </a:prstGeom>
          <a:noFill/>
        </p:spPr>
        <p:txBody>
          <a:bodyPr vert="horz" wrap="square" lIns="91375" tIns="45688" rIns="91375" bIns="45688" numCol="1" anchor="t" anchorCtr="0" compatLnSpc="1">
            <a:prstTxWarp prst="textNoShape">
              <a:avLst/>
            </a:prstTxWarp>
          </a:bodyPr>
          <a:lstStyle/>
          <a:p>
            <a:endParaRPr lang="ro-RO"/>
          </a:p>
        </p:txBody>
      </p:sp>
      <p:sp>
        <p:nvSpPr>
          <p:cNvPr id="7" name="Titlu 1"/>
          <p:cNvSpPr>
            <a:spLocks noGrp="1"/>
          </p:cNvSpPr>
          <p:nvPr>
            <p:ph type="title"/>
          </p:nvPr>
        </p:nvSpPr>
        <p:spPr>
          <a:xfrm>
            <a:off x="1857356" y="785800"/>
            <a:ext cx="5400684" cy="436946"/>
          </a:xfrm>
        </p:spPr>
        <p:txBody>
          <a:bodyPr>
            <a:normAutofit/>
          </a:bodyPr>
          <a:lstStyle/>
          <a:p>
            <a:r>
              <a:rPr lang="hu-HU" sz="2000" dirty="0" smtClean="0"/>
              <a:t>Kik a hősök/szereplők? </a:t>
            </a:r>
            <a:endParaRPr lang="ro-RO" sz="2000" dirty="0"/>
          </a:p>
        </p:txBody>
      </p:sp>
      <p:pic>
        <p:nvPicPr>
          <p:cNvPr id="8" name="Picture 2" descr="Képtalálat a következőre: „Ottlik Géza: Iskola a határon kép”"/>
          <p:cNvPicPr>
            <a:picLocks noChangeAspect="1" noChangeArrowheads="1"/>
          </p:cNvPicPr>
          <p:nvPr/>
        </p:nvPicPr>
        <p:blipFill>
          <a:blip r:embed="rId3"/>
          <a:srcRect/>
          <a:stretch>
            <a:fillRect/>
          </a:stretch>
        </p:blipFill>
        <p:spPr bwMode="auto">
          <a:xfrm>
            <a:off x="1428728" y="1214428"/>
            <a:ext cx="3092943" cy="1803810"/>
          </a:xfrm>
          <a:prstGeom prst="rect">
            <a:avLst/>
          </a:prstGeom>
          <a:noFill/>
        </p:spPr>
      </p:pic>
      <p:pic>
        <p:nvPicPr>
          <p:cNvPr id="10" name="Picture 4" descr="Képtalálat a következőre: „Ottlik Géza: Iskola a határon kép”"/>
          <p:cNvPicPr>
            <a:picLocks noChangeAspect="1" noChangeArrowheads="1"/>
          </p:cNvPicPr>
          <p:nvPr/>
        </p:nvPicPr>
        <p:blipFill>
          <a:blip r:embed="rId4"/>
          <a:srcRect/>
          <a:stretch>
            <a:fillRect/>
          </a:stretch>
        </p:blipFill>
        <p:spPr bwMode="auto">
          <a:xfrm>
            <a:off x="4857752" y="1214428"/>
            <a:ext cx="2875003" cy="1553781"/>
          </a:xfrm>
          <a:prstGeom prst="rect">
            <a:avLst/>
          </a:prstGeom>
          <a:noFill/>
        </p:spPr>
      </p:pic>
      <p:pic>
        <p:nvPicPr>
          <p:cNvPr id="32770" name="Picture 2" descr="Képtalálat a következőre: „Ottlik Géza: Iskola a határon kép”"/>
          <p:cNvPicPr>
            <a:picLocks noChangeAspect="1" noChangeArrowheads="1"/>
          </p:cNvPicPr>
          <p:nvPr/>
        </p:nvPicPr>
        <p:blipFill>
          <a:blip r:embed="rId5"/>
          <a:srcRect/>
          <a:stretch>
            <a:fillRect/>
          </a:stretch>
        </p:blipFill>
        <p:spPr bwMode="auto">
          <a:xfrm>
            <a:off x="3000364" y="1857370"/>
            <a:ext cx="3356421" cy="16966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28860" y="571486"/>
            <a:ext cx="4300510" cy="490524"/>
          </a:xfrm>
        </p:spPr>
        <p:txBody>
          <a:bodyPr>
            <a:normAutofit/>
          </a:bodyPr>
          <a:lstStyle/>
          <a:p>
            <a:r>
              <a:rPr lang="hu-HU" sz="2000" dirty="0" smtClean="0"/>
              <a:t>Kik az Ottlik-hősök/szereplők? </a:t>
            </a:r>
            <a:endParaRPr lang="ro-RO" sz="2000" dirty="0"/>
          </a:p>
        </p:txBody>
      </p:sp>
      <p:sp>
        <p:nvSpPr>
          <p:cNvPr id="8" name="CasetăText 7"/>
          <p:cNvSpPr txBox="1"/>
          <p:nvPr/>
        </p:nvSpPr>
        <p:spPr>
          <a:xfrm>
            <a:off x="928662" y="4143386"/>
            <a:ext cx="2214578"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a három jó barát </a:t>
            </a:r>
          </a:p>
        </p:txBody>
      </p:sp>
      <p:sp>
        <p:nvSpPr>
          <p:cNvPr id="9" name="CasetăText 8"/>
          <p:cNvSpPr txBox="1"/>
          <p:nvPr/>
        </p:nvSpPr>
        <p:spPr>
          <a:xfrm>
            <a:off x="4786314" y="928676"/>
            <a:ext cx="3486721" cy="1077153"/>
          </a:xfrm>
          <a:prstGeom prst="rect">
            <a:avLst/>
          </a:prstGeom>
          <a:noFill/>
        </p:spPr>
        <p:txBody>
          <a:bodyPr wrap="none" lIns="91375" tIns="45688" rIns="91375" bIns="45688" rtlCol="0">
            <a:spAutoFit/>
          </a:bodyPr>
          <a:lstStyle/>
          <a:p>
            <a:pPr>
              <a:buFont typeface="Arial" pitchFamily="34" charset="0"/>
              <a:buChar char="•"/>
            </a:pPr>
            <a:r>
              <a:rPr lang="hu-HU" sz="1600" dirty="0" smtClean="0"/>
              <a:t> </a:t>
            </a:r>
            <a:r>
              <a:rPr lang="hu-HU" sz="1600" b="1" dirty="0" smtClean="0"/>
              <a:t>nem lázadó hős; elbeszélő </a:t>
            </a:r>
            <a:r>
              <a:rPr lang="hu-HU" sz="1600" dirty="0" smtClean="0">
                <a:solidFill>
                  <a:schemeClr val="tx1">
                    <a:tint val="75000"/>
                  </a:schemeClr>
                </a:solidFill>
              </a:rPr>
              <a:t>–</a:t>
            </a:r>
            <a:r>
              <a:rPr lang="hu-HU" sz="1600" b="1" dirty="0" smtClean="0"/>
              <a:t> E/1.</a:t>
            </a:r>
          </a:p>
          <a:p>
            <a:pPr>
              <a:buFont typeface="Arial" pitchFamily="34" charset="0"/>
              <a:buChar char="•"/>
            </a:pPr>
            <a:r>
              <a:rPr lang="hu-HU" sz="1600" dirty="0" smtClean="0"/>
              <a:t> kompromisszummal próbálkozó</a:t>
            </a:r>
          </a:p>
          <a:p>
            <a:pPr>
              <a:buFont typeface="Arial" pitchFamily="34" charset="0"/>
              <a:buChar char="•"/>
            </a:pPr>
            <a:r>
              <a:rPr lang="hu-HU" sz="1600" dirty="0" smtClean="0"/>
              <a:t> erkölcsi normái nem engedik a </a:t>
            </a:r>
          </a:p>
          <a:p>
            <a:r>
              <a:rPr lang="hu-HU" sz="1600" dirty="0" smtClean="0"/>
              <a:t>hatalom közelében maradni</a:t>
            </a:r>
          </a:p>
        </p:txBody>
      </p:sp>
      <p:sp>
        <p:nvSpPr>
          <p:cNvPr id="10" name="CasetăText 9"/>
          <p:cNvSpPr txBox="1"/>
          <p:nvPr/>
        </p:nvSpPr>
        <p:spPr>
          <a:xfrm>
            <a:off x="5429256" y="4071948"/>
            <a:ext cx="1857389"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Both Benedek</a:t>
            </a:r>
          </a:p>
        </p:txBody>
      </p:sp>
      <p:pic>
        <p:nvPicPr>
          <p:cNvPr id="27654" name="Picture 6" descr="Képtalálat a következőre: „Ottlik Géza: Iskola a határon kép”"/>
          <p:cNvPicPr>
            <a:picLocks noChangeAspect="1" noChangeArrowheads="1"/>
          </p:cNvPicPr>
          <p:nvPr/>
        </p:nvPicPr>
        <p:blipFill>
          <a:blip r:embed="rId3"/>
          <a:srcRect l="53268"/>
          <a:stretch>
            <a:fillRect/>
          </a:stretch>
        </p:blipFill>
        <p:spPr bwMode="auto">
          <a:xfrm>
            <a:off x="1000100" y="2357436"/>
            <a:ext cx="1739336" cy="1643070"/>
          </a:xfrm>
          <a:prstGeom prst="rect">
            <a:avLst/>
          </a:prstGeom>
          <a:noFill/>
        </p:spPr>
      </p:pic>
      <p:pic>
        <p:nvPicPr>
          <p:cNvPr id="11" name="Picture 2" descr="https://media.port.hu/images/000/095/100x100/574.jpg"/>
          <p:cNvPicPr>
            <a:picLocks noChangeAspect="1" noChangeArrowheads="1"/>
          </p:cNvPicPr>
          <p:nvPr/>
        </p:nvPicPr>
        <p:blipFill>
          <a:blip r:embed="rId4"/>
          <a:srcRect r="16667"/>
          <a:stretch>
            <a:fillRect/>
          </a:stretch>
        </p:blipFill>
        <p:spPr bwMode="auto">
          <a:xfrm>
            <a:off x="3286116" y="2071684"/>
            <a:ext cx="2143140" cy="1928826"/>
          </a:xfrm>
          <a:prstGeom prst="rect">
            <a:avLst/>
          </a:prstGeom>
          <a:noFill/>
        </p:spPr>
      </p:pic>
      <p:sp>
        <p:nvSpPr>
          <p:cNvPr id="12" name="CasetăText 11"/>
          <p:cNvSpPr txBox="1"/>
          <p:nvPr/>
        </p:nvSpPr>
        <p:spPr>
          <a:xfrm>
            <a:off x="1000100" y="1000114"/>
            <a:ext cx="3143272" cy="1323375"/>
          </a:xfrm>
          <a:prstGeom prst="rect">
            <a:avLst/>
          </a:prstGeom>
          <a:noFill/>
        </p:spPr>
        <p:txBody>
          <a:bodyPr wrap="square" lIns="91375" tIns="45688" rIns="91375" bIns="45688" rtlCol="0">
            <a:spAutoFit/>
          </a:bodyPr>
          <a:lstStyle/>
          <a:p>
            <a:pPr>
              <a:buFont typeface="Arial" pitchFamily="34" charset="0"/>
              <a:buChar char="•"/>
            </a:pPr>
            <a:r>
              <a:rPr lang="hu-HU" sz="1600" dirty="0" smtClean="0"/>
              <a:t> </a:t>
            </a:r>
            <a:r>
              <a:rPr lang="hu-HU" sz="1600" b="1" dirty="0" smtClean="0"/>
              <a:t>lázadó hős; elbeszélő </a:t>
            </a:r>
            <a:r>
              <a:rPr lang="hu-HU" sz="1600" dirty="0" smtClean="0">
                <a:solidFill>
                  <a:schemeClr val="tx1">
                    <a:tint val="75000"/>
                  </a:schemeClr>
                </a:solidFill>
              </a:rPr>
              <a:t>–</a:t>
            </a:r>
            <a:r>
              <a:rPr lang="hu-HU" sz="1600" b="1" dirty="0" smtClean="0"/>
              <a:t>  E/3.</a:t>
            </a:r>
          </a:p>
          <a:p>
            <a:pPr>
              <a:buFont typeface="Arial" pitchFamily="34" charset="0"/>
              <a:buChar char="•"/>
            </a:pPr>
            <a:r>
              <a:rPr lang="hu-HU" sz="1600" dirty="0" smtClean="0"/>
              <a:t> erkölcsi normák: menekül, </a:t>
            </a:r>
          </a:p>
          <a:p>
            <a:r>
              <a:rPr lang="hu-HU" sz="1600" dirty="0"/>
              <a:t>	</a:t>
            </a:r>
            <a:r>
              <a:rPr lang="hu-HU" sz="1600" dirty="0" smtClean="0"/>
              <a:t>de megért és vállal</a:t>
            </a:r>
          </a:p>
          <a:p>
            <a:pPr>
              <a:buFont typeface="Arial" pitchFamily="34" charset="0"/>
              <a:buChar char="•"/>
            </a:pPr>
            <a:r>
              <a:rPr lang="hu-HU" sz="1600" dirty="0" smtClean="0"/>
              <a:t> néma gyermeknek is értse </a:t>
            </a:r>
          </a:p>
          <a:p>
            <a:r>
              <a:rPr lang="hu-HU" sz="1600" dirty="0" smtClean="0"/>
              <a:t>meg az anyja a szavát</a:t>
            </a:r>
            <a:endParaRPr lang="ro-RO" sz="1600" dirty="0"/>
          </a:p>
        </p:txBody>
      </p:sp>
      <p:pic>
        <p:nvPicPr>
          <p:cNvPr id="13" name="Picture 4" descr="Képtalálat a következőre: „Ottlik Géza: Iskola a határon kép”"/>
          <p:cNvPicPr>
            <a:picLocks noChangeAspect="1" noChangeArrowheads="1"/>
          </p:cNvPicPr>
          <p:nvPr/>
        </p:nvPicPr>
        <p:blipFill>
          <a:blip r:embed="rId5"/>
          <a:srcRect l="45588" t="18367" r="33823" b="8163"/>
          <a:stretch>
            <a:fillRect/>
          </a:stretch>
        </p:blipFill>
        <p:spPr bwMode="auto">
          <a:xfrm>
            <a:off x="6000760" y="2071684"/>
            <a:ext cx="1000132" cy="1928826"/>
          </a:xfrm>
          <a:prstGeom prst="rect">
            <a:avLst/>
          </a:prstGeom>
          <a:noFill/>
        </p:spPr>
      </p:pic>
      <p:sp>
        <p:nvSpPr>
          <p:cNvPr id="14" name="CasetăText 13"/>
          <p:cNvSpPr txBox="1"/>
          <p:nvPr/>
        </p:nvSpPr>
        <p:spPr>
          <a:xfrm>
            <a:off x="3357554" y="4071948"/>
            <a:ext cx="2071703"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Medve Gábor</a:t>
            </a:r>
          </a:p>
        </p:txBody>
      </p:sp>
      <p:sp>
        <p:nvSpPr>
          <p:cNvPr id="15" name="Buton acțiune: Ajutor 14">
            <a:hlinkClick r:id="" action="ppaction://noaction" highlightClick="1"/>
          </p:cNvPr>
          <p:cNvSpPr/>
          <p:nvPr/>
        </p:nvSpPr>
        <p:spPr>
          <a:xfrm>
            <a:off x="7072330" y="2571750"/>
            <a:ext cx="1042416" cy="7818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lIns="91375" tIns="45688" rIns="91375" bIns="45688" rtlCol="0" anchor="ctr"/>
          <a:lstStyle/>
          <a:p>
            <a:pPr algn="ctr"/>
            <a:endParaRPr lang="ro-RO"/>
          </a:p>
        </p:txBody>
      </p:sp>
      <p:sp>
        <p:nvSpPr>
          <p:cNvPr id="16" name="CasetăText 15"/>
          <p:cNvSpPr txBox="1"/>
          <p:nvPr/>
        </p:nvSpPr>
        <p:spPr>
          <a:xfrm>
            <a:off x="7072330" y="2000246"/>
            <a:ext cx="1088628" cy="584711"/>
          </a:xfrm>
          <a:prstGeom prst="rect">
            <a:avLst/>
          </a:prstGeom>
          <a:noFill/>
        </p:spPr>
        <p:txBody>
          <a:bodyPr wrap="none" lIns="91375" tIns="45688" rIns="91375" bIns="45688" rtlCol="0">
            <a:spAutoFit/>
          </a:bodyPr>
          <a:lstStyle/>
          <a:p>
            <a:pPr>
              <a:buFont typeface="Arial" pitchFamily="34" charset="0"/>
              <a:buChar char="•"/>
            </a:pPr>
            <a:r>
              <a:rPr lang="hu-HU" sz="1600" dirty="0" smtClean="0"/>
              <a:t> </a:t>
            </a:r>
            <a:r>
              <a:rPr lang="hu-HU" sz="1600" b="1" dirty="0" smtClean="0"/>
              <a:t>kérdező</a:t>
            </a:r>
          </a:p>
          <a:p>
            <a:r>
              <a:rPr lang="hu-HU" sz="1600" b="1" dirty="0" smtClean="0"/>
              <a:t> hős</a:t>
            </a:r>
            <a:endParaRPr lang="ro-RO" sz="1600" b="1" dirty="0"/>
          </a:p>
        </p:txBody>
      </p:sp>
      <p:sp>
        <p:nvSpPr>
          <p:cNvPr id="17" name="CasetăText 16"/>
          <p:cNvSpPr txBox="1"/>
          <p:nvPr/>
        </p:nvSpPr>
        <p:spPr>
          <a:xfrm>
            <a:off x="7072330" y="3357568"/>
            <a:ext cx="912298" cy="646266"/>
          </a:xfrm>
          <a:prstGeom prst="rect">
            <a:avLst/>
          </a:prstGeom>
          <a:noFill/>
        </p:spPr>
        <p:txBody>
          <a:bodyPr wrap="none" lIns="91375" tIns="45688" rIns="91375" bIns="45688" rtlCol="0">
            <a:spAutoFit/>
          </a:bodyPr>
          <a:lstStyle/>
          <a:p>
            <a:r>
              <a:rPr lang="hu-HU" b="1" dirty="0" smtClean="0">
                <a:latin typeface="Arial Narrow" pitchFamily="34" charset="0"/>
              </a:rPr>
              <a:t>Szeredy</a:t>
            </a:r>
          </a:p>
          <a:p>
            <a:r>
              <a:rPr lang="hu-HU" b="1" dirty="0" smtClean="0">
                <a:latin typeface="Arial Narrow" pitchFamily="34" charset="0"/>
              </a:rPr>
              <a:t>Dani</a:t>
            </a:r>
            <a:endParaRPr lang="ro-RO" b="1" dirty="0">
              <a:latin typeface="Arial Narrow" pitchFamily="34" charset="0"/>
            </a:endParaRPr>
          </a:p>
        </p:txBody>
      </p:sp>
      <p:sp>
        <p:nvSpPr>
          <p:cNvPr id="28" name="Săgeată îndoită în sus 27"/>
          <p:cNvSpPr/>
          <p:nvPr/>
        </p:nvSpPr>
        <p:spPr>
          <a:xfrm rot="5400000">
            <a:off x="5504126" y="2139690"/>
            <a:ext cx="648080" cy="3691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Săgeată îndoită în sus 28"/>
          <p:cNvSpPr/>
          <p:nvPr/>
        </p:nvSpPr>
        <p:spPr>
          <a:xfrm rot="5400000">
            <a:off x="2789482" y="2354004"/>
            <a:ext cx="576642" cy="4406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00298" y="714362"/>
            <a:ext cx="4371948" cy="490524"/>
          </a:xfrm>
        </p:spPr>
        <p:txBody>
          <a:bodyPr>
            <a:normAutofit/>
          </a:bodyPr>
          <a:lstStyle/>
          <a:p>
            <a:r>
              <a:rPr lang="hu-HU" sz="2000" dirty="0" smtClean="0"/>
              <a:t>Kik az Örkény-hősök/szereplők? </a:t>
            </a:r>
            <a:endParaRPr lang="ro-RO" sz="2000" dirty="0"/>
          </a:p>
        </p:txBody>
      </p:sp>
      <p:sp>
        <p:nvSpPr>
          <p:cNvPr id="6" name="CasetăText 5"/>
          <p:cNvSpPr txBox="1"/>
          <p:nvPr/>
        </p:nvSpPr>
        <p:spPr>
          <a:xfrm>
            <a:off x="1285852" y="1142990"/>
            <a:ext cx="2928958" cy="1200264"/>
          </a:xfrm>
          <a:prstGeom prst="rect">
            <a:avLst/>
          </a:prstGeom>
          <a:noFill/>
        </p:spPr>
        <p:txBody>
          <a:bodyPr wrap="square" lIns="91375" tIns="45688" rIns="91375" bIns="45688" rtlCol="0">
            <a:spAutoFit/>
          </a:bodyPr>
          <a:lstStyle/>
          <a:p>
            <a:pPr>
              <a:buFont typeface="Arial" pitchFamily="34" charset="0"/>
              <a:buChar char="•"/>
            </a:pPr>
            <a:r>
              <a:rPr lang="hu-HU" dirty="0" smtClean="0"/>
              <a:t> </a:t>
            </a:r>
            <a:r>
              <a:rPr lang="hu-HU" b="1" dirty="0" smtClean="0"/>
              <a:t>hatalmaskodó</a:t>
            </a:r>
          </a:p>
          <a:p>
            <a:pPr>
              <a:buFont typeface="Arial" pitchFamily="34" charset="0"/>
              <a:buChar char="•"/>
            </a:pPr>
            <a:r>
              <a:rPr lang="hu-HU" dirty="0" smtClean="0"/>
              <a:t> kitűnő manipulátor</a:t>
            </a:r>
          </a:p>
          <a:p>
            <a:pPr>
              <a:buFont typeface="Arial" pitchFamily="34" charset="0"/>
              <a:buChar char="•"/>
            </a:pPr>
            <a:r>
              <a:rPr lang="hu-HU" dirty="0" smtClean="0"/>
              <a:t> bomlott idegzetű zsarnok</a:t>
            </a:r>
          </a:p>
          <a:p>
            <a:pPr>
              <a:buFont typeface="Arial" pitchFamily="34" charset="0"/>
              <a:buChar char="•"/>
            </a:pPr>
            <a:r>
              <a:rPr lang="hu-HU" dirty="0" smtClean="0"/>
              <a:t> a háború </a:t>
            </a:r>
            <a:r>
              <a:rPr lang="hu-HU" b="1" dirty="0" smtClean="0"/>
              <a:t>áldozata</a:t>
            </a:r>
          </a:p>
        </p:txBody>
      </p:sp>
      <p:sp>
        <p:nvSpPr>
          <p:cNvPr id="8" name="CasetăText 7"/>
          <p:cNvSpPr txBox="1"/>
          <p:nvPr/>
        </p:nvSpPr>
        <p:spPr>
          <a:xfrm>
            <a:off x="1571604" y="4286262"/>
            <a:ext cx="2143140"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Varró őrnagy</a:t>
            </a:r>
          </a:p>
        </p:txBody>
      </p:sp>
      <p:sp>
        <p:nvSpPr>
          <p:cNvPr id="9" name="CasetăText 8"/>
          <p:cNvSpPr txBox="1"/>
          <p:nvPr/>
        </p:nvSpPr>
        <p:spPr>
          <a:xfrm>
            <a:off x="4572000" y="1142990"/>
            <a:ext cx="3571900" cy="1200264"/>
          </a:xfrm>
          <a:prstGeom prst="rect">
            <a:avLst/>
          </a:prstGeom>
          <a:noFill/>
        </p:spPr>
        <p:txBody>
          <a:bodyPr wrap="square" lIns="91375" tIns="45688" rIns="91375" bIns="45688" rtlCol="0">
            <a:spAutoFit/>
          </a:bodyPr>
          <a:lstStyle/>
          <a:p>
            <a:pPr>
              <a:buFont typeface="Arial" pitchFamily="34" charset="0"/>
              <a:buChar char="•"/>
            </a:pPr>
            <a:r>
              <a:rPr lang="hu-HU" dirty="0" smtClean="0"/>
              <a:t> </a:t>
            </a:r>
            <a:r>
              <a:rPr lang="hu-HU" b="1" dirty="0" smtClean="0"/>
              <a:t>áldozat</a:t>
            </a:r>
            <a:r>
              <a:rPr lang="hu-HU" dirty="0" smtClean="0"/>
              <a:t>, aki a vitális értékekért</a:t>
            </a:r>
          </a:p>
          <a:p>
            <a:r>
              <a:rPr lang="hu-HU" dirty="0" smtClean="0"/>
              <a:t>feladja méltóságát, </a:t>
            </a:r>
            <a:r>
              <a:rPr lang="hu-HU" b="1" dirty="0" smtClean="0"/>
              <a:t>hatalmá</a:t>
            </a:r>
            <a:r>
              <a:rPr lang="hu-HU" dirty="0" smtClean="0"/>
              <a:t>t</a:t>
            </a:r>
          </a:p>
          <a:p>
            <a:pPr>
              <a:buFont typeface="Arial" pitchFamily="34" charset="0"/>
              <a:buChar char="•"/>
            </a:pPr>
            <a:r>
              <a:rPr lang="hu-HU" dirty="0" smtClean="0"/>
              <a:t> menekülő figura</a:t>
            </a:r>
          </a:p>
          <a:p>
            <a:pPr>
              <a:buFont typeface="Arial" pitchFamily="34" charset="0"/>
              <a:buChar char="•"/>
            </a:pPr>
            <a:r>
              <a:rPr lang="hu-HU" dirty="0" smtClean="0"/>
              <a:t> végül radikális, értelmetlen tett</a:t>
            </a:r>
          </a:p>
        </p:txBody>
      </p:sp>
      <p:sp>
        <p:nvSpPr>
          <p:cNvPr id="10" name="CasetăText 9"/>
          <p:cNvSpPr txBox="1"/>
          <p:nvPr/>
        </p:nvSpPr>
        <p:spPr>
          <a:xfrm>
            <a:off x="5000628" y="4286262"/>
            <a:ext cx="2428894" cy="369267"/>
          </a:xfrm>
          <a:prstGeom prst="rect">
            <a:avLst/>
          </a:prstGeom>
          <a:noFill/>
        </p:spPr>
        <p:txBody>
          <a:bodyPr wrap="square" lIns="91375" tIns="45688" rIns="91375" bIns="45688" rtlCol="0">
            <a:spAutoFit/>
          </a:bodyPr>
          <a:lstStyle/>
          <a:p>
            <a:pPr marL="0" lvl="1" indent="-399766" algn="ctr"/>
            <a:r>
              <a:rPr lang="hu-HU" b="1" dirty="0" smtClean="0">
                <a:latin typeface="Arial Narrow" pitchFamily="34" charset="0"/>
              </a:rPr>
              <a:t>Tót Lajos</a:t>
            </a:r>
          </a:p>
        </p:txBody>
      </p:sp>
      <p:pic>
        <p:nvPicPr>
          <p:cNvPr id="28674" name="Picture 2" descr="Képtalálat a következőre: „Örkény István: Tóték kép”"/>
          <p:cNvPicPr>
            <a:picLocks noChangeAspect="1" noChangeArrowheads="1"/>
          </p:cNvPicPr>
          <p:nvPr/>
        </p:nvPicPr>
        <p:blipFill>
          <a:blip r:embed="rId3"/>
          <a:srcRect/>
          <a:stretch>
            <a:fillRect/>
          </a:stretch>
        </p:blipFill>
        <p:spPr bwMode="auto">
          <a:xfrm>
            <a:off x="5072066" y="2357436"/>
            <a:ext cx="2500330" cy="2005690"/>
          </a:xfrm>
          <a:prstGeom prst="rect">
            <a:avLst/>
          </a:prstGeom>
          <a:noFill/>
        </p:spPr>
      </p:pic>
      <p:pic>
        <p:nvPicPr>
          <p:cNvPr id="28676" name="Picture 4" descr="Képtalálat a következőre: „Örkény István: Tóték kép”"/>
          <p:cNvPicPr>
            <a:picLocks noChangeAspect="1" noChangeArrowheads="1"/>
          </p:cNvPicPr>
          <p:nvPr/>
        </p:nvPicPr>
        <p:blipFill>
          <a:blip r:embed="rId4"/>
          <a:srcRect/>
          <a:stretch>
            <a:fillRect/>
          </a:stretch>
        </p:blipFill>
        <p:spPr bwMode="auto">
          <a:xfrm>
            <a:off x="1428728" y="2357436"/>
            <a:ext cx="3143273" cy="19931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Képtalálat a következőre: „Örkény István: Tóték kép”"/>
          <p:cNvPicPr>
            <a:picLocks noChangeAspect="1" noChangeArrowheads="1"/>
          </p:cNvPicPr>
          <p:nvPr/>
        </p:nvPicPr>
        <p:blipFill>
          <a:blip r:embed="rId3"/>
          <a:srcRect t="14228" b="16666"/>
          <a:stretch>
            <a:fillRect/>
          </a:stretch>
        </p:blipFill>
        <p:spPr bwMode="auto">
          <a:xfrm>
            <a:off x="1000100" y="571486"/>
            <a:ext cx="7143800" cy="4071947"/>
          </a:xfrm>
          <a:prstGeom prst="rect">
            <a:avLst/>
          </a:prstGeom>
          <a:noFill/>
        </p:spPr>
      </p:pic>
      <p:sp>
        <p:nvSpPr>
          <p:cNvPr id="2" name="Titlu 1"/>
          <p:cNvSpPr>
            <a:spLocks noGrp="1"/>
          </p:cNvSpPr>
          <p:nvPr>
            <p:ph type="title"/>
          </p:nvPr>
        </p:nvSpPr>
        <p:spPr>
          <a:xfrm>
            <a:off x="2000232" y="642924"/>
            <a:ext cx="4714908" cy="750099"/>
          </a:xfrm>
        </p:spPr>
        <p:txBody>
          <a:bodyPr>
            <a:normAutofit/>
          </a:bodyPr>
          <a:lstStyle/>
          <a:p>
            <a:r>
              <a:rPr lang="hu-HU" sz="2400" dirty="0" smtClean="0">
                <a:solidFill>
                  <a:schemeClr val="bg1"/>
                </a:solidFill>
                <a:latin typeface="Arial Narrow" pitchFamily="34" charset="0"/>
              </a:rPr>
              <a:t>komikum – groteszk – abszurd </a:t>
            </a:r>
            <a:endParaRPr lang="ro-RO" sz="2400" dirty="0">
              <a:solidFill>
                <a:schemeClr val="bg1"/>
              </a:solidFill>
              <a:latin typeface="Arial Narrow" pitchFamily="34" charset="0"/>
            </a:endParaRPr>
          </a:p>
        </p:txBody>
      </p:sp>
      <p:sp>
        <p:nvSpPr>
          <p:cNvPr id="9" name="CasetăText 8"/>
          <p:cNvSpPr txBox="1"/>
          <p:nvPr/>
        </p:nvSpPr>
        <p:spPr>
          <a:xfrm>
            <a:off x="2571736" y="4214824"/>
            <a:ext cx="4429156" cy="400045"/>
          </a:xfrm>
          <a:prstGeom prst="rect">
            <a:avLst/>
          </a:prstGeom>
          <a:noFill/>
        </p:spPr>
        <p:txBody>
          <a:bodyPr wrap="square" lIns="91375" tIns="45688" rIns="91375" bIns="45688" rtlCol="0">
            <a:spAutoFit/>
          </a:bodyPr>
          <a:lstStyle/>
          <a:p>
            <a:pPr lvl="0" algn="ctr"/>
            <a:r>
              <a:rPr lang="hu-HU" sz="2000" b="1" dirty="0" smtClean="0"/>
              <a:t>Örkény István: Tóték</a:t>
            </a:r>
          </a:p>
        </p:txBody>
      </p:sp>
      <p:sp>
        <p:nvSpPr>
          <p:cNvPr id="19458" name="AutoShape 2" descr="Képtalálat a következőre: „Vörösmarty Éj asszonya kép”"/>
          <p:cNvSpPr>
            <a:spLocks noChangeAspect="1" noChangeArrowheads="1"/>
          </p:cNvSpPr>
          <p:nvPr/>
        </p:nvSpPr>
        <p:spPr bwMode="auto">
          <a:xfrm>
            <a:off x="155575" y="-108344"/>
            <a:ext cx="304800" cy="228601"/>
          </a:xfrm>
          <a:prstGeom prst="rect">
            <a:avLst/>
          </a:prstGeom>
          <a:noFill/>
        </p:spPr>
        <p:txBody>
          <a:bodyPr vert="horz" wrap="square" lIns="91375" tIns="45688" rIns="91375" bIns="45688" numCol="1" anchor="t" anchorCtr="0" compatLnSpc="1">
            <a:prstTxWarp prst="textNoShape">
              <a:avLst/>
            </a:prstTxWarp>
          </a:bodyPr>
          <a:lstStyle/>
          <a:p>
            <a:endParaRPr lang="ro-RO"/>
          </a:p>
        </p:txBody>
      </p:sp>
      <p:pic>
        <p:nvPicPr>
          <p:cNvPr id="36866" name="Picture 2" descr="Kapcsolódó kép"/>
          <p:cNvPicPr>
            <a:picLocks noChangeAspect="1" noChangeArrowheads="1"/>
          </p:cNvPicPr>
          <p:nvPr/>
        </p:nvPicPr>
        <p:blipFill>
          <a:blip r:embed="rId4"/>
          <a:srcRect/>
          <a:stretch>
            <a:fillRect/>
          </a:stretch>
        </p:blipFill>
        <p:spPr bwMode="auto">
          <a:xfrm>
            <a:off x="2857488" y="1785932"/>
            <a:ext cx="3530540" cy="20895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428596" y="1768075"/>
            <a:ext cx="8286809" cy="964412"/>
          </a:xfrm>
        </p:spPr>
        <p:txBody>
          <a:bodyPr>
            <a:noAutofit/>
          </a:bodyPr>
          <a:lstStyle/>
          <a:p>
            <a:r>
              <a:rPr lang="hu-HU" sz="2400" dirty="0" smtClean="0"/>
              <a:t>„Mondottam, ember: küzdj és bízva bízzál!”</a:t>
            </a:r>
            <a:endParaRPr lang="hu-HU" sz="2400" dirty="0"/>
          </a:p>
        </p:txBody>
      </p:sp>
      <p:sp>
        <p:nvSpPr>
          <p:cNvPr id="3" name="Subtitlu 2"/>
          <p:cNvSpPr>
            <a:spLocks noGrp="1"/>
          </p:cNvSpPr>
          <p:nvPr>
            <p:ph type="subTitle" idx="1"/>
          </p:nvPr>
        </p:nvSpPr>
        <p:spPr>
          <a:xfrm>
            <a:off x="1371600" y="3482584"/>
            <a:ext cx="6400800" cy="746516"/>
          </a:xfrm>
        </p:spPr>
        <p:txBody>
          <a:bodyPr>
            <a:normAutofit/>
          </a:bodyPr>
          <a:lstStyle/>
          <a:p>
            <a:r>
              <a:rPr lang="hu-HU" sz="2400" dirty="0" smtClean="0"/>
              <a:t>Köszönöm a megtisztelő figyelmet.</a:t>
            </a:r>
            <a:endParaRPr lang="ro-RO"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000100" y="650027"/>
            <a:ext cx="7143800" cy="3693254"/>
          </a:xfrm>
          <a:prstGeom prst="rect">
            <a:avLst/>
          </a:prstGeom>
          <a:noFill/>
          <a:ln w="9525">
            <a:noFill/>
            <a:miter lim="800000"/>
            <a:headEnd/>
            <a:tailEnd/>
          </a:ln>
          <a:effectLst/>
        </p:spPr>
        <p:txBody>
          <a:bodyPr vert="horz" wrap="square" lIns="91375" tIns="45688" rIns="91375" bIns="45688" numCol="1" anchor="ctr" anchorCtr="0" compatLnSpc="1">
            <a:prstTxWarp prst="textNoShape">
              <a:avLst/>
            </a:prstTxWarp>
            <a:spAutoFit/>
          </a:bodyPr>
          <a:lstStyle/>
          <a:p>
            <a:r>
              <a:rPr lang="hu-HU" sz="900" b="1" dirty="0" smtClean="0"/>
              <a:t>Szövegek</a:t>
            </a:r>
            <a:endParaRPr lang="ro-RO" sz="900" dirty="0" smtClean="0"/>
          </a:p>
          <a:p>
            <a:pPr>
              <a:buFont typeface="Arial" pitchFamily="34" charset="0"/>
              <a:buChar char="•"/>
            </a:pPr>
            <a:r>
              <a:rPr lang="ro-RO" sz="900" u="sng" dirty="0" smtClean="0">
                <a:hlinkClick r:id="rId3"/>
              </a:rPr>
              <a:t>https://www.holmi.org/1990/12/kocziszky-eva-antik-es-modern-az-antigone-ertelmezes-tipusai</a:t>
            </a:r>
            <a:endParaRPr lang="ro-RO" sz="900" dirty="0" smtClean="0"/>
          </a:p>
          <a:p>
            <a:pPr>
              <a:buFont typeface="Arial" pitchFamily="34" charset="0"/>
              <a:buChar char="•"/>
            </a:pPr>
            <a:r>
              <a:rPr lang="ro-RO" sz="900" u="sng" dirty="0" smtClean="0">
                <a:hlinkClick r:id="rId4"/>
              </a:rPr>
              <a:t>https://dea.lib.unideb.hu/dea/bitstream/handle/2437/3701/slice__6_.pdf?sequence=3&amp;isAllowed=y</a:t>
            </a:r>
            <a:endParaRPr lang="hu-HU" sz="900" u="sng" dirty="0" smtClean="0">
              <a:hlinkClick r:id="rId5"/>
            </a:endParaRPr>
          </a:p>
          <a:p>
            <a:pPr lvl="0">
              <a:buFont typeface="Arial" pitchFamily="34" charset="0"/>
              <a:buChar char="•"/>
            </a:pPr>
            <a:r>
              <a:rPr lang="hu-HU" sz="900" u="sng" dirty="0" smtClean="0">
                <a:hlinkClick r:id="rId5"/>
              </a:rPr>
              <a:t>https://www.russianstudies.hu/docs/Dukkon%20%C3%81gnes_H%C5%91s%C3%B6k%20%C3%A9s%20antih%C5%91s%C3%B6k.pdf</a:t>
            </a:r>
            <a:endParaRPr lang="ro-RO" sz="900" dirty="0" smtClean="0"/>
          </a:p>
          <a:p>
            <a:pPr lvl="0">
              <a:buFont typeface="Arial" pitchFamily="34" charset="0"/>
              <a:buChar char="•"/>
            </a:pPr>
            <a:r>
              <a:rPr lang="hu-HU" sz="900" u="sng" dirty="0" smtClean="0">
                <a:hlinkClick r:id="rId6"/>
              </a:rPr>
              <a:t>https://mek.oszk.hu/00900/00914/html/madach15.htm</a:t>
            </a:r>
            <a:endParaRPr lang="hu-HU" sz="900" u="sng" dirty="0" smtClean="0"/>
          </a:p>
          <a:p>
            <a:pPr>
              <a:buFont typeface="Arial" pitchFamily="34" charset="0"/>
              <a:buChar char="•"/>
            </a:pPr>
            <a:r>
              <a:rPr lang="ro-RO" sz="900" u="sng" dirty="0" smtClean="0">
                <a:hlinkClick r:id="rId7"/>
              </a:rPr>
              <a:t>http://madach.hu/old/tanulmanyok/SzimpoziumXIII/biroz.htm</a:t>
            </a:r>
            <a:endParaRPr lang="hu-HU" sz="900" u="sng" dirty="0" smtClean="0"/>
          </a:p>
          <a:p>
            <a:pPr lvl="0">
              <a:buFont typeface="Arial" pitchFamily="34" charset="0"/>
              <a:buChar char="•"/>
            </a:pPr>
            <a:r>
              <a:rPr lang="ro-RO" sz="900" dirty="0" smtClean="0">
                <a:hlinkClick r:id="rId8"/>
              </a:rPr>
              <a:t>https://konyvtar.dia.hu/html/muvek/ESTERHAZY/esterhazy00056/esterhazy00063/esterhazy00063.html</a:t>
            </a:r>
            <a:endParaRPr lang="ro-RO" sz="900" dirty="0" smtClean="0"/>
          </a:p>
          <a:p>
            <a:r>
              <a:rPr lang="hu-HU" sz="900" b="1" dirty="0" smtClean="0"/>
              <a:t>Illusztrációk:</a:t>
            </a:r>
            <a:endParaRPr lang="ro-RO" sz="900" dirty="0" smtClean="0"/>
          </a:p>
          <a:p>
            <a:pPr lvl="0">
              <a:buFont typeface="Arial" pitchFamily="34" charset="0"/>
              <a:buChar char="•"/>
            </a:pPr>
            <a:r>
              <a:rPr lang="hu-HU" sz="900" u="sng" dirty="0" smtClean="0">
                <a:hlinkClick r:id="rId9"/>
              </a:rPr>
              <a:t>http://www.helloesztergom.hu/blog/2017/08/21/arany-emlekev-a-het-balladaja-szondi-ket-aprodja/</a:t>
            </a:r>
            <a:endParaRPr lang="ro-RO" sz="900" dirty="0" smtClean="0"/>
          </a:p>
          <a:p>
            <a:pPr lvl="0">
              <a:buFont typeface="Arial" pitchFamily="34" charset="0"/>
              <a:buChar char="•"/>
            </a:pPr>
            <a:r>
              <a:rPr lang="hu-HU" sz="900" u="sng" dirty="0" smtClean="0">
                <a:hlinkClick r:id="rId10"/>
              </a:rPr>
              <a:t>https://jozsefvaros.hu/program/1836/-martsa-piroska-eloadasa-az-ember-tragediaja-ii</a:t>
            </a:r>
            <a:endParaRPr lang="ro-RO" sz="900" dirty="0" smtClean="0"/>
          </a:p>
          <a:p>
            <a:pPr lvl="0">
              <a:buFont typeface="Arial" pitchFamily="34" charset="0"/>
              <a:buChar char="•"/>
            </a:pPr>
            <a:r>
              <a:rPr lang="ro-RO" sz="900" u="sng" dirty="0" smtClean="0">
                <a:hlinkClick r:id="rId11"/>
              </a:rPr>
              <a:t>http://irodalomok.webab.hu/2016/11/24/szinek-helyszinek-szereplok-madach-imre-az-ember-tragediaja-cimu-muveben/</a:t>
            </a:r>
            <a:endParaRPr lang="ro-RO" sz="900" dirty="0" smtClean="0"/>
          </a:p>
          <a:p>
            <a:pPr lvl="0">
              <a:buFont typeface="Arial" pitchFamily="34" charset="0"/>
              <a:buChar char="•"/>
            </a:pPr>
            <a:r>
              <a:rPr lang="hu-HU" sz="900" u="sng" dirty="0" smtClean="0">
                <a:hlinkClick r:id="rId12"/>
              </a:rPr>
              <a:t>http://garaitimi.hu/2012/01/26/jankovics-marcell-az-ember-tragediaja-magyar-rajzfilm-1988-2011/</a:t>
            </a:r>
            <a:endParaRPr lang="ro-RO" sz="900" dirty="0" smtClean="0"/>
          </a:p>
          <a:p>
            <a:pPr lvl="0">
              <a:buFont typeface="Arial" pitchFamily="34" charset="0"/>
              <a:buChar char="•"/>
            </a:pPr>
            <a:r>
              <a:rPr lang="hu-HU" sz="900" u="sng" dirty="0" smtClean="0">
                <a:hlinkClick r:id="rId13"/>
              </a:rPr>
              <a:t>https://femina.hu/hazai_sztar/az-aranyember-szereplok/</a:t>
            </a:r>
            <a:endParaRPr lang="ro-RO" sz="900" dirty="0" smtClean="0"/>
          </a:p>
          <a:p>
            <a:pPr lvl="0">
              <a:buFont typeface="Arial" pitchFamily="34" charset="0"/>
              <a:buChar char="•"/>
            </a:pPr>
            <a:r>
              <a:rPr lang="hu-HU" sz="900" u="sng" dirty="0" smtClean="0">
                <a:hlinkClick r:id="rId14"/>
              </a:rPr>
              <a:t>https://www.youtube.com/watch?v=ucVV81uWkHE</a:t>
            </a:r>
            <a:endParaRPr lang="ro-RO" sz="900" dirty="0" smtClean="0"/>
          </a:p>
          <a:p>
            <a:pPr lvl="0">
              <a:buFont typeface="Arial" pitchFamily="34" charset="0"/>
              <a:buChar char="•"/>
            </a:pPr>
            <a:r>
              <a:rPr lang="hu-HU" sz="900" u="sng" dirty="0" smtClean="0">
                <a:hlinkClick r:id="rId15"/>
              </a:rPr>
              <a:t>https://www.antikvarium.hu/konyv/krudy-gyula-szindbad-22169</a:t>
            </a:r>
            <a:endParaRPr lang="ro-RO" sz="900" dirty="0" smtClean="0"/>
          </a:p>
          <a:p>
            <a:pPr lvl="0">
              <a:buFont typeface="Arial" pitchFamily="34" charset="0"/>
              <a:buChar char="•"/>
            </a:pPr>
            <a:r>
              <a:rPr lang="hu-HU" sz="900" u="sng" dirty="0" smtClean="0">
                <a:hlinkClick r:id="rId16"/>
              </a:rPr>
              <a:t>http://www.boldogsag.net/index.php?option=com_content&amp;view=article&amp;id=23544:kis-janos-tragediaja&amp;catid=1302:a-teljes-elet-poezis-es-boelcselet&amp;Itemid=986</a:t>
            </a:r>
            <a:endParaRPr lang="ro-RO" sz="900" dirty="0" smtClean="0"/>
          </a:p>
          <a:p>
            <a:pPr lvl="0">
              <a:buFont typeface="Arial" pitchFamily="34" charset="0"/>
              <a:buChar char="•"/>
            </a:pPr>
            <a:r>
              <a:rPr lang="hu-HU" sz="900" u="sng" dirty="0" smtClean="0">
                <a:hlinkClick r:id="rId17"/>
              </a:rPr>
              <a:t>https://moly.hu/konyvek/moricz-zsigmond-sararany</a:t>
            </a:r>
            <a:endParaRPr lang="ro-RO" sz="900" dirty="0" smtClean="0"/>
          </a:p>
          <a:p>
            <a:pPr lvl="0">
              <a:buFont typeface="Arial" pitchFamily="34" charset="0"/>
              <a:buChar char="•"/>
            </a:pPr>
            <a:r>
              <a:rPr lang="hu-HU" sz="900" u="sng" dirty="0" smtClean="0">
                <a:hlinkClick r:id="rId18"/>
              </a:rPr>
              <a:t>https://kritikustomeg.org/szereplo/8305/pacsirta?p=127549</a:t>
            </a:r>
            <a:endParaRPr lang="ro-RO" sz="900" dirty="0" smtClean="0"/>
          </a:p>
          <a:p>
            <a:pPr lvl="0">
              <a:buFont typeface="Arial" pitchFamily="34" charset="0"/>
              <a:buChar char="•"/>
            </a:pPr>
            <a:r>
              <a:rPr lang="hu-HU" sz="900" u="sng" dirty="0" smtClean="0">
                <a:hlinkClick r:id="rId19"/>
              </a:rPr>
              <a:t>http://keptar.oszk.hu/html/kepoldal/index.phtml?id=068577</a:t>
            </a:r>
            <a:endParaRPr lang="ro-RO" sz="900" dirty="0" smtClean="0"/>
          </a:p>
          <a:p>
            <a:pPr lvl="0">
              <a:buFont typeface="Arial" pitchFamily="34" charset="0"/>
              <a:buChar char="•"/>
            </a:pPr>
            <a:r>
              <a:rPr lang="hu-HU" sz="900" u="sng" dirty="0" smtClean="0">
                <a:hlinkClick r:id="rId20"/>
              </a:rPr>
              <a:t>https://hu.wikipedia.org/wiki/Bethlen_G%C3%A1bor</a:t>
            </a:r>
            <a:endParaRPr lang="ro-RO" sz="900" dirty="0" smtClean="0"/>
          </a:p>
          <a:p>
            <a:pPr lvl="0">
              <a:buFont typeface="Arial" pitchFamily="34" charset="0"/>
              <a:buChar char="•"/>
            </a:pPr>
            <a:r>
              <a:rPr lang="hu-HU" sz="900" u="sng" dirty="0" smtClean="0">
                <a:hlinkClick r:id="rId21"/>
              </a:rPr>
              <a:t>https://moly.hu/konyvek/kos-karoly-varju-nemzetseg</a:t>
            </a:r>
            <a:endParaRPr lang="ro-RO" sz="900" dirty="0" smtClean="0"/>
          </a:p>
          <a:p>
            <a:pPr lvl="0">
              <a:buFont typeface="Arial" pitchFamily="34" charset="0"/>
              <a:buChar char="•"/>
            </a:pPr>
            <a:r>
              <a:rPr lang="hu-HU" sz="900" u="sng" dirty="0" smtClean="0">
                <a:hlinkClick r:id="rId22"/>
              </a:rPr>
              <a:t>https://kepregenydb.hu/kepregenyek/varju-nemzetseg-2705/32341/</a:t>
            </a:r>
            <a:endParaRPr lang="ro-RO" sz="900" dirty="0" smtClean="0"/>
          </a:p>
          <a:p>
            <a:pPr lvl="0">
              <a:buFont typeface="Arial" pitchFamily="34" charset="0"/>
              <a:buChar char="•"/>
            </a:pPr>
            <a:r>
              <a:rPr lang="hu-HU" sz="900" u="sng" dirty="0" smtClean="0">
                <a:hlinkClick r:id="rId23"/>
              </a:rPr>
              <a:t>https://www.jegy.hu/program/ottlik-gezaiskola-a-hataron-8044/</a:t>
            </a:r>
            <a:endParaRPr lang="ro-RO" sz="900" dirty="0" smtClean="0"/>
          </a:p>
          <a:p>
            <a:pPr lvl="0">
              <a:buFont typeface="Arial" pitchFamily="34" charset="0"/>
              <a:buChar char="•"/>
            </a:pPr>
            <a:r>
              <a:rPr lang="hu-HU" sz="900" u="sng" dirty="0" smtClean="0">
                <a:hlinkClick r:id="rId24"/>
              </a:rPr>
              <a:t>http://orkenyistvan.hu/szinhaz_totek_magyar</a:t>
            </a:r>
            <a:endParaRPr lang="ro-RO" sz="900" dirty="0" smtClean="0"/>
          </a:p>
          <a:p>
            <a:pPr lvl="0">
              <a:buFont typeface="Arial" pitchFamily="34" charset="0"/>
              <a:buChar char="•"/>
            </a:pPr>
            <a:r>
              <a:rPr lang="hu-HU" sz="900" u="sng" dirty="0" smtClean="0">
                <a:hlinkClick r:id="rId25"/>
              </a:rPr>
              <a:t>https://magyar.film.hu/filmhu/magazin/totek-a-teton-dobozolnak.html</a:t>
            </a:r>
            <a:endParaRPr lang="ro-RO" sz="900" dirty="0" smtClean="0"/>
          </a:p>
        </p:txBody>
      </p:sp>
      <p:sp>
        <p:nvSpPr>
          <p:cNvPr id="3" name="Titlu 2"/>
          <p:cNvSpPr>
            <a:spLocks noGrp="1"/>
          </p:cNvSpPr>
          <p:nvPr>
            <p:ph type="title" idx="4294967295"/>
          </p:nvPr>
        </p:nvSpPr>
        <p:spPr>
          <a:xfrm>
            <a:off x="3714744" y="571486"/>
            <a:ext cx="1928826" cy="482189"/>
          </a:xfrm>
        </p:spPr>
        <p:txBody>
          <a:bodyPr>
            <a:normAutofit/>
          </a:bodyPr>
          <a:lstStyle/>
          <a:p>
            <a:r>
              <a:rPr lang="hu-HU" sz="1600" b="1" dirty="0" smtClean="0">
                <a:latin typeface="+mn-lt"/>
              </a:rPr>
              <a:t>Források</a:t>
            </a:r>
            <a:endParaRPr lang="hu-HU" sz="1600"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3643306" y="500048"/>
            <a:ext cx="1779077" cy="369332"/>
          </a:xfrm>
          <a:prstGeom prst="rect">
            <a:avLst/>
          </a:prstGeom>
          <a:noFill/>
        </p:spPr>
        <p:txBody>
          <a:bodyPr wrap="none" rtlCol="0">
            <a:spAutoFit/>
          </a:bodyPr>
          <a:lstStyle/>
          <a:p>
            <a:r>
              <a:rPr lang="hu-HU" b="1" dirty="0" smtClean="0"/>
              <a:t>A tragikus hős</a:t>
            </a:r>
            <a:endParaRPr lang="ro-RO" b="1" dirty="0"/>
          </a:p>
        </p:txBody>
      </p:sp>
      <p:sp>
        <p:nvSpPr>
          <p:cNvPr id="4" name="Dreptunghi 3"/>
          <p:cNvSpPr/>
          <p:nvPr/>
        </p:nvSpPr>
        <p:spPr>
          <a:xfrm>
            <a:off x="1285852" y="1071552"/>
            <a:ext cx="542928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t>magasztos cél</a:t>
            </a:r>
            <a:r>
              <a:rPr lang="hu-HU" dirty="0" smtClean="0"/>
              <a:t>ért </a:t>
            </a:r>
            <a:r>
              <a:rPr lang="hu-HU" b="1" dirty="0" smtClean="0">
                <a:solidFill>
                  <a:srgbClr val="FFFF00"/>
                </a:solidFill>
              </a:rPr>
              <a:t>küzd</a:t>
            </a:r>
            <a:r>
              <a:rPr lang="hu-HU" dirty="0" smtClean="0"/>
              <a:t>, tudatosan, elvszerűséggel</a:t>
            </a:r>
          </a:p>
        </p:txBody>
      </p:sp>
      <p:sp>
        <p:nvSpPr>
          <p:cNvPr id="5" name="Dreptunghi 4"/>
          <p:cNvSpPr/>
          <p:nvPr/>
        </p:nvSpPr>
        <p:spPr>
          <a:xfrm>
            <a:off x="1000100" y="2714626"/>
            <a:ext cx="1643074"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b="1" dirty="0" smtClean="0">
                <a:solidFill>
                  <a:srgbClr val="FFFF00"/>
                </a:solidFill>
              </a:rPr>
              <a:t>többsíkú</a:t>
            </a:r>
            <a:r>
              <a:rPr lang="hu-HU" sz="1600" dirty="0" smtClean="0">
                <a:solidFill>
                  <a:srgbClr val="FFFF00"/>
                </a:solidFill>
              </a:rPr>
              <a:t> </a:t>
            </a:r>
            <a:r>
              <a:rPr lang="hu-HU" sz="1600" dirty="0" smtClean="0"/>
              <a:t>lehet:</a:t>
            </a:r>
          </a:p>
          <a:p>
            <a:pPr>
              <a:buFont typeface="Arial" pitchFamily="34" charset="0"/>
              <a:buChar char="•"/>
            </a:pPr>
            <a:r>
              <a:rPr lang="hu-HU" sz="1600" dirty="0" smtClean="0"/>
              <a:t>végzettel</a:t>
            </a:r>
          </a:p>
          <a:p>
            <a:pPr>
              <a:buFont typeface="Arial" pitchFamily="34" charset="0"/>
              <a:buChar char="•"/>
            </a:pPr>
            <a:r>
              <a:rPr lang="hu-HU" sz="1600" dirty="0" smtClean="0"/>
              <a:t>istenekkel</a:t>
            </a:r>
          </a:p>
          <a:p>
            <a:pPr>
              <a:buFont typeface="Arial" pitchFamily="34" charset="0"/>
              <a:buChar char="•"/>
            </a:pPr>
            <a:r>
              <a:rPr lang="hu-HU" sz="1600" dirty="0" smtClean="0"/>
              <a:t>környezettel</a:t>
            </a:r>
          </a:p>
          <a:p>
            <a:pPr>
              <a:buFont typeface="Arial" pitchFamily="34" charset="0"/>
              <a:buChar char="•"/>
            </a:pPr>
            <a:r>
              <a:rPr lang="hu-HU" sz="1600" dirty="0" smtClean="0"/>
              <a:t>világgal</a:t>
            </a:r>
          </a:p>
          <a:p>
            <a:pPr>
              <a:buFont typeface="Arial" pitchFamily="34" charset="0"/>
              <a:buChar char="•"/>
            </a:pPr>
            <a:r>
              <a:rPr lang="hu-HU" sz="1600" dirty="0" smtClean="0"/>
              <a:t>lelkiismerettel </a:t>
            </a:r>
          </a:p>
        </p:txBody>
      </p:sp>
      <p:sp>
        <p:nvSpPr>
          <p:cNvPr id="6" name="Dreptunghi 5"/>
          <p:cNvSpPr/>
          <p:nvPr/>
        </p:nvSpPr>
        <p:spPr>
          <a:xfrm>
            <a:off x="5000628" y="2000246"/>
            <a:ext cx="1428760" cy="22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t>képes </a:t>
            </a:r>
            <a:r>
              <a:rPr lang="hu-HU" b="1" dirty="0" smtClean="0">
                <a:solidFill>
                  <a:srgbClr val="FFFF00"/>
                </a:solidFill>
              </a:rPr>
              <a:t>vétke belátására</a:t>
            </a:r>
            <a:r>
              <a:rPr lang="hu-HU" dirty="0" smtClean="0"/>
              <a:t>, megérti </a:t>
            </a:r>
            <a:r>
              <a:rPr lang="hu-HU" b="1" dirty="0" smtClean="0">
                <a:solidFill>
                  <a:srgbClr val="FFFF00"/>
                </a:solidFill>
              </a:rPr>
              <a:t>bukása</a:t>
            </a:r>
            <a:r>
              <a:rPr lang="hu-HU" dirty="0" smtClean="0"/>
              <a:t> szükség-szerűségét</a:t>
            </a:r>
          </a:p>
        </p:txBody>
      </p:sp>
      <p:sp>
        <p:nvSpPr>
          <p:cNvPr id="9" name="Săgeată în jos 8"/>
          <p:cNvSpPr/>
          <p:nvPr/>
        </p:nvSpPr>
        <p:spPr>
          <a:xfrm>
            <a:off x="3643306" y="1571618"/>
            <a:ext cx="1988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Săgeată în jos 10"/>
          <p:cNvSpPr/>
          <p:nvPr/>
        </p:nvSpPr>
        <p:spPr>
          <a:xfrm>
            <a:off x="4500562" y="857238"/>
            <a:ext cx="12744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Dreptunghi 11"/>
          <p:cNvSpPr/>
          <p:nvPr/>
        </p:nvSpPr>
        <p:spPr>
          <a:xfrm>
            <a:off x="1643042" y="1857370"/>
            <a:ext cx="300039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t>az ellenerőkkel való </a:t>
            </a:r>
            <a:r>
              <a:rPr lang="hu-HU" b="1" dirty="0" smtClean="0">
                <a:solidFill>
                  <a:srgbClr val="FFFF00"/>
                </a:solidFill>
              </a:rPr>
              <a:t>harca</a:t>
            </a:r>
            <a:endParaRPr lang="hu-HU" dirty="0" smtClean="0">
              <a:solidFill>
                <a:srgbClr val="FFFF00"/>
              </a:solidFill>
            </a:endParaRPr>
          </a:p>
        </p:txBody>
      </p:sp>
      <p:sp>
        <p:nvSpPr>
          <p:cNvPr id="13" name="Dreptunghi 12"/>
          <p:cNvSpPr/>
          <p:nvPr/>
        </p:nvSpPr>
        <p:spPr>
          <a:xfrm>
            <a:off x="2714612" y="2786064"/>
            <a:ext cx="207170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dirty="0" smtClean="0"/>
              <a:t>küzdelmét </a:t>
            </a:r>
            <a:r>
              <a:rPr lang="hu-HU" sz="1600" b="1" dirty="0" smtClean="0">
                <a:solidFill>
                  <a:srgbClr val="FFFF00"/>
                </a:solidFill>
              </a:rPr>
              <a:t>véletlenek</a:t>
            </a:r>
            <a:r>
              <a:rPr lang="hu-HU" sz="1600" b="1" dirty="0" smtClean="0"/>
              <a:t> </a:t>
            </a:r>
            <a:r>
              <a:rPr lang="hu-HU" sz="1600" dirty="0" smtClean="0"/>
              <a:t>nehezítik – a sors törvénye/ </a:t>
            </a:r>
            <a:r>
              <a:rPr lang="hu-HU" sz="1600" b="1" dirty="0" smtClean="0">
                <a:solidFill>
                  <a:srgbClr val="FFFF00"/>
                </a:solidFill>
              </a:rPr>
              <a:t>tragikus szükségszerűség</a:t>
            </a:r>
            <a:endParaRPr lang="hu-HU" sz="1400" b="1" dirty="0" smtClean="0">
              <a:solidFill>
                <a:srgbClr val="FFFF00"/>
              </a:solidFill>
            </a:endParaRPr>
          </a:p>
        </p:txBody>
      </p:sp>
      <p:sp>
        <p:nvSpPr>
          <p:cNvPr id="14" name="Dreptunghi 13"/>
          <p:cNvSpPr/>
          <p:nvPr/>
        </p:nvSpPr>
        <p:spPr>
          <a:xfrm>
            <a:off x="6500826" y="1857370"/>
            <a:ext cx="1628780"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dirty="0" smtClean="0"/>
              <a:t>vagy a </a:t>
            </a:r>
            <a:r>
              <a:rPr lang="hu-HU" sz="1600" b="1" dirty="0" smtClean="0">
                <a:solidFill>
                  <a:srgbClr val="FFFF00"/>
                </a:solidFill>
              </a:rPr>
              <a:t>vétkezők is belátják tévedésüket, bűnüket,</a:t>
            </a:r>
            <a:r>
              <a:rPr lang="hu-HU" sz="1600" dirty="0" smtClean="0"/>
              <a:t> szeretteik elvesztésével maguk is meg-bűnhődnek</a:t>
            </a:r>
          </a:p>
        </p:txBody>
      </p:sp>
      <p:sp>
        <p:nvSpPr>
          <p:cNvPr id="15" name="Săgeată în jos 14"/>
          <p:cNvSpPr/>
          <p:nvPr/>
        </p:nvSpPr>
        <p:spPr>
          <a:xfrm>
            <a:off x="5429256" y="1643056"/>
            <a:ext cx="1988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Săgeată în jos 16"/>
          <p:cNvSpPr/>
          <p:nvPr/>
        </p:nvSpPr>
        <p:spPr>
          <a:xfrm>
            <a:off x="4000496" y="2357436"/>
            <a:ext cx="19888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Săgeată îndoită în sus 17"/>
          <p:cNvSpPr/>
          <p:nvPr/>
        </p:nvSpPr>
        <p:spPr>
          <a:xfrm rot="10800000">
            <a:off x="1571604" y="2428874"/>
            <a:ext cx="2500330" cy="2857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Săgeată îndoită 18"/>
          <p:cNvSpPr/>
          <p:nvPr/>
        </p:nvSpPr>
        <p:spPr>
          <a:xfrm rot="16200000">
            <a:off x="6929454" y="1142990"/>
            <a:ext cx="428628"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3643306" y="500048"/>
            <a:ext cx="1779077" cy="369332"/>
          </a:xfrm>
          <a:prstGeom prst="rect">
            <a:avLst/>
          </a:prstGeom>
          <a:noFill/>
        </p:spPr>
        <p:txBody>
          <a:bodyPr wrap="none" rtlCol="0">
            <a:spAutoFit/>
          </a:bodyPr>
          <a:lstStyle/>
          <a:p>
            <a:r>
              <a:rPr lang="hu-HU" b="1" dirty="0" smtClean="0"/>
              <a:t>A tragikus hős</a:t>
            </a:r>
            <a:endParaRPr lang="ro-RO" b="1" dirty="0"/>
          </a:p>
        </p:txBody>
      </p:sp>
      <p:sp>
        <p:nvSpPr>
          <p:cNvPr id="4" name="Dreptunghi 3"/>
          <p:cNvSpPr/>
          <p:nvPr/>
        </p:nvSpPr>
        <p:spPr>
          <a:xfrm>
            <a:off x="1285852" y="1071552"/>
            <a:ext cx="321471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solidFill>
                  <a:srgbClr val="FFFF00"/>
                </a:solidFill>
              </a:rPr>
              <a:t>tragikus paradoxon/irónia:</a:t>
            </a:r>
            <a:r>
              <a:rPr lang="hu-HU" b="1" dirty="0" smtClean="0">
                <a:solidFill>
                  <a:srgbClr val="FFC000"/>
                </a:solidFill>
              </a:rPr>
              <a:t> </a:t>
            </a:r>
            <a:endParaRPr lang="hu-HU" dirty="0" smtClean="0">
              <a:solidFill>
                <a:srgbClr val="FFC000"/>
              </a:solidFill>
            </a:endParaRPr>
          </a:p>
        </p:txBody>
      </p:sp>
      <p:sp>
        <p:nvSpPr>
          <p:cNvPr id="5" name="Dreptunghi 4"/>
          <p:cNvSpPr/>
          <p:nvPr/>
        </p:nvSpPr>
        <p:spPr>
          <a:xfrm>
            <a:off x="1000100" y="3000378"/>
            <a:ext cx="1571636"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dirty="0" smtClean="0"/>
              <a:t>az eszme </a:t>
            </a:r>
            <a:r>
              <a:rPr lang="hu-HU" sz="1600" b="1" dirty="0" smtClean="0">
                <a:solidFill>
                  <a:srgbClr val="FFFF00"/>
                </a:solidFill>
              </a:rPr>
              <a:t>képviselője</a:t>
            </a:r>
            <a:r>
              <a:rPr lang="hu-HU" sz="1600" dirty="0" smtClean="0"/>
              <a:t> egyénileg </a:t>
            </a:r>
            <a:r>
              <a:rPr lang="hu-HU" sz="1600" b="1" dirty="0" smtClean="0">
                <a:solidFill>
                  <a:srgbClr val="FFFF00"/>
                </a:solidFill>
              </a:rPr>
              <a:t>elvész </a:t>
            </a:r>
            <a:r>
              <a:rPr lang="hu-HU" sz="1600" dirty="0" smtClean="0"/>
              <a:t>(meghal/</a:t>
            </a:r>
          </a:p>
          <a:p>
            <a:r>
              <a:rPr lang="hu-HU" sz="1600" dirty="0" smtClean="0"/>
              <a:t>megőrül) </a:t>
            </a:r>
          </a:p>
        </p:txBody>
      </p:sp>
      <p:sp>
        <p:nvSpPr>
          <p:cNvPr id="6" name="Dreptunghi 5"/>
          <p:cNvSpPr/>
          <p:nvPr/>
        </p:nvSpPr>
        <p:spPr>
          <a:xfrm>
            <a:off x="4500562" y="1928808"/>
            <a:ext cx="1571636"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b="1" dirty="0" smtClean="0">
                <a:solidFill>
                  <a:srgbClr val="FFFF00"/>
                </a:solidFill>
              </a:rPr>
              <a:t>nemes érzéseket</a:t>
            </a:r>
            <a:r>
              <a:rPr lang="hu-HU" sz="1600" dirty="0" smtClean="0"/>
              <a:t> </a:t>
            </a:r>
            <a:r>
              <a:rPr lang="hu-HU" sz="1600" b="1" dirty="0" smtClean="0">
                <a:solidFill>
                  <a:srgbClr val="FFFF00"/>
                </a:solidFill>
              </a:rPr>
              <a:t>kelt:</a:t>
            </a:r>
            <a:r>
              <a:rPr lang="hu-HU" sz="1600" dirty="0" smtClean="0"/>
              <a:t>                                            -együttérzés, </a:t>
            </a:r>
          </a:p>
          <a:p>
            <a:r>
              <a:rPr lang="hu-HU" sz="1600" dirty="0" smtClean="0"/>
              <a:t>-szánalom, </a:t>
            </a:r>
          </a:p>
          <a:p>
            <a:r>
              <a:rPr lang="hu-HU" sz="1600" dirty="0" smtClean="0"/>
              <a:t>-csodálat, </a:t>
            </a:r>
          </a:p>
          <a:p>
            <a:r>
              <a:rPr lang="hu-HU" sz="1600" dirty="0" smtClean="0"/>
              <a:t>-megrendülés, mely </a:t>
            </a:r>
            <a:r>
              <a:rPr lang="hu-HU" sz="1600" b="1" dirty="0" smtClean="0">
                <a:solidFill>
                  <a:srgbClr val="FFFF00"/>
                </a:solidFill>
              </a:rPr>
              <a:t>felemeli, megtisztítja</a:t>
            </a:r>
            <a:endParaRPr lang="hu-HU" b="1" dirty="0" smtClean="0">
              <a:solidFill>
                <a:srgbClr val="FFFF00"/>
              </a:solidFill>
            </a:endParaRPr>
          </a:p>
        </p:txBody>
      </p:sp>
      <p:sp>
        <p:nvSpPr>
          <p:cNvPr id="9" name="Săgeată în jos 8"/>
          <p:cNvSpPr/>
          <p:nvPr/>
        </p:nvSpPr>
        <p:spPr>
          <a:xfrm>
            <a:off x="3643306" y="1571618"/>
            <a:ext cx="19888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Săgeată în jos 10"/>
          <p:cNvSpPr/>
          <p:nvPr/>
        </p:nvSpPr>
        <p:spPr>
          <a:xfrm>
            <a:off x="5357818" y="1643056"/>
            <a:ext cx="12744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Dreptunghi 11"/>
          <p:cNvSpPr/>
          <p:nvPr/>
        </p:nvSpPr>
        <p:spPr>
          <a:xfrm>
            <a:off x="1000100" y="1857370"/>
            <a:ext cx="328614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u-HU" sz="1600" dirty="0" smtClean="0"/>
              <a:t>az </a:t>
            </a:r>
            <a:r>
              <a:rPr lang="hu-HU" sz="1600" b="1" dirty="0" smtClean="0">
                <a:solidFill>
                  <a:srgbClr val="FFFF00"/>
                </a:solidFill>
              </a:rPr>
              <a:t>eszme</a:t>
            </a:r>
            <a:r>
              <a:rPr lang="hu-HU" sz="1600" dirty="0" smtClean="0"/>
              <a:t>, a képviselt érték/ igazság </a:t>
            </a:r>
            <a:r>
              <a:rPr lang="hu-HU" sz="1600" b="1" dirty="0" smtClean="0">
                <a:solidFill>
                  <a:srgbClr val="FFFF00"/>
                </a:solidFill>
              </a:rPr>
              <a:t>győztes/halhatatlan</a:t>
            </a:r>
          </a:p>
        </p:txBody>
      </p:sp>
      <p:sp>
        <p:nvSpPr>
          <p:cNvPr id="14" name="Dreptunghi 13"/>
          <p:cNvSpPr/>
          <p:nvPr/>
        </p:nvSpPr>
        <p:spPr>
          <a:xfrm>
            <a:off x="6357950" y="642924"/>
            <a:ext cx="1785950" cy="378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500" b="1" dirty="0" smtClean="0">
                <a:solidFill>
                  <a:srgbClr val="FFFF00"/>
                </a:solidFill>
              </a:rPr>
              <a:t>tudatosítja benne:</a:t>
            </a:r>
          </a:p>
          <a:p>
            <a:r>
              <a:rPr lang="hu-HU" sz="1500" dirty="0" smtClean="0"/>
              <a:t>-a világrend igazságát</a:t>
            </a:r>
          </a:p>
          <a:p>
            <a:r>
              <a:rPr lang="hu-HU" sz="1500" dirty="0" smtClean="0"/>
              <a:t>-az erkölcsi abszolútumba/</a:t>
            </a:r>
          </a:p>
          <a:p>
            <a:r>
              <a:rPr lang="hu-HU" sz="1500" dirty="0" smtClean="0"/>
              <a:t>az isteni kegyelembe vetett reményét</a:t>
            </a:r>
          </a:p>
          <a:p>
            <a:r>
              <a:rPr lang="hu-HU" sz="1500" dirty="0" smtClean="0"/>
              <a:t>-az eligazodási pontok bizonyosságát</a:t>
            </a:r>
          </a:p>
          <a:p>
            <a:r>
              <a:rPr lang="hu-HU" sz="1500" dirty="0" smtClean="0"/>
              <a:t>-a rögzített szerep-lehetőségeket, cselekvés-mintákat</a:t>
            </a:r>
          </a:p>
        </p:txBody>
      </p:sp>
      <p:sp>
        <p:nvSpPr>
          <p:cNvPr id="18" name="Săgeată îndoită în sus 17"/>
          <p:cNvSpPr/>
          <p:nvPr/>
        </p:nvSpPr>
        <p:spPr>
          <a:xfrm rot="10800000">
            <a:off x="1142976" y="714362"/>
            <a:ext cx="2500330" cy="2857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Dreptunghi 15"/>
          <p:cNvSpPr/>
          <p:nvPr/>
        </p:nvSpPr>
        <p:spPr>
          <a:xfrm>
            <a:off x="4857752" y="1071552"/>
            <a:ext cx="114300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solidFill>
                  <a:srgbClr val="FFFF00"/>
                </a:solidFill>
              </a:rPr>
              <a:t>katarzis:</a:t>
            </a:r>
            <a:endParaRPr lang="hu-HU" dirty="0" smtClean="0">
              <a:solidFill>
                <a:srgbClr val="FFFF00"/>
              </a:solidFill>
            </a:endParaRPr>
          </a:p>
        </p:txBody>
      </p:sp>
      <p:sp>
        <p:nvSpPr>
          <p:cNvPr id="20" name="Dreptunghi 19"/>
          <p:cNvSpPr/>
          <p:nvPr/>
        </p:nvSpPr>
        <p:spPr>
          <a:xfrm>
            <a:off x="2643174" y="3000378"/>
            <a:ext cx="150019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t>a hős sorsát átélő </a:t>
            </a:r>
            <a:r>
              <a:rPr lang="hu-HU" b="1" dirty="0" smtClean="0">
                <a:solidFill>
                  <a:srgbClr val="FFFF00"/>
                </a:solidFill>
              </a:rPr>
              <a:t>nézőben/</a:t>
            </a:r>
          </a:p>
          <a:p>
            <a:r>
              <a:rPr lang="hu-HU" b="1" dirty="0" smtClean="0">
                <a:solidFill>
                  <a:srgbClr val="FFFF00"/>
                </a:solidFill>
              </a:rPr>
              <a:t>olvasóban</a:t>
            </a:r>
            <a:r>
              <a:rPr lang="hu-HU" b="1" dirty="0" smtClean="0"/>
              <a:t>:</a:t>
            </a:r>
            <a:r>
              <a:rPr lang="hu-HU" dirty="0" smtClean="0"/>
              <a:t> </a:t>
            </a:r>
          </a:p>
        </p:txBody>
      </p:sp>
      <p:sp>
        <p:nvSpPr>
          <p:cNvPr id="21" name="Săgeată în sus-jos 20"/>
          <p:cNvSpPr/>
          <p:nvPr/>
        </p:nvSpPr>
        <p:spPr>
          <a:xfrm flipH="1">
            <a:off x="1214414" y="2571750"/>
            <a:ext cx="214314" cy="3571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Săgeată dreapta crestată 21"/>
          <p:cNvSpPr/>
          <p:nvPr/>
        </p:nvSpPr>
        <p:spPr>
          <a:xfrm>
            <a:off x="1857356" y="2571750"/>
            <a:ext cx="857256" cy="4286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În zigzag 22"/>
          <p:cNvSpPr/>
          <p:nvPr/>
        </p:nvSpPr>
        <p:spPr>
          <a:xfrm>
            <a:off x="4000496" y="278606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25" name="În zigzag 24"/>
          <p:cNvSpPr/>
          <p:nvPr/>
        </p:nvSpPr>
        <p:spPr>
          <a:xfrm>
            <a:off x="5857884" y="200024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28" name="Săgeată îndoită 27"/>
          <p:cNvSpPr/>
          <p:nvPr/>
        </p:nvSpPr>
        <p:spPr>
          <a:xfrm rot="5400000">
            <a:off x="5607851" y="535767"/>
            <a:ext cx="357190" cy="714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85852" y="714362"/>
            <a:ext cx="6572296" cy="589364"/>
          </a:xfrm>
        </p:spPr>
        <p:txBody>
          <a:bodyPr>
            <a:noAutofit/>
          </a:bodyPr>
          <a:lstStyle/>
          <a:p>
            <a:r>
              <a:rPr lang="ro-RO" sz="2000" b="1" dirty="0" smtClean="0"/>
              <a:t/>
            </a:r>
            <a:br>
              <a:rPr lang="ro-RO" sz="2000" b="1" dirty="0" smtClean="0"/>
            </a:br>
            <a:r>
              <a:rPr lang="hu-HU" sz="1800" b="1" dirty="0" smtClean="0"/>
              <a:t>A tragikum/tragikus hős új változatai </a:t>
            </a:r>
            <a:br>
              <a:rPr lang="hu-HU" sz="1800" b="1" dirty="0" smtClean="0"/>
            </a:br>
            <a:r>
              <a:rPr lang="hu-HU" sz="1800" b="1" dirty="0" smtClean="0"/>
              <a:t>a 19. századtól kezdődően</a:t>
            </a:r>
            <a:r>
              <a:rPr lang="ro-RO" sz="2000" dirty="0" smtClean="0"/>
              <a:t/>
            </a:r>
            <a:br>
              <a:rPr lang="ro-RO" sz="2000" dirty="0" smtClean="0"/>
            </a:br>
            <a:endParaRPr lang="ro-RO" sz="2000" b="1" dirty="0"/>
          </a:p>
        </p:txBody>
      </p:sp>
      <p:sp>
        <p:nvSpPr>
          <p:cNvPr id="3" name="Substituent conținut 2"/>
          <p:cNvSpPr>
            <a:spLocks noGrp="1"/>
          </p:cNvSpPr>
          <p:nvPr>
            <p:ph idx="1"/>
          </p:nvPr>
        </p:nvSpPr>
        <p:spPr>
          <a:xfrm>
            <a:off x="1071538" y="1285866"/>
            <a:ext cx="7215238" cy="3214728"/>
          </a:xfrm>
        </p:spPr>
        <p:txBody>
          <a:bodyPr>
            <a:normAutofit fontScale="25000" lnSpcReduction="20000"/>
          </a:bodyPr>
          <a:lstStyle/>
          <a:p>
            <a:r>
              <a:rPr lang="hu-HU" sz="7200" b="1" dirty="0" smtClean="0"/>
              <a:t>világképbeli módosulás</a:t>
            </a:r>
            <a:r>
              <a:rPr lang="hu-HU" sz="7200" dirty="0" smtClean="0"/>
              <a:t>:</a:t>
            </a:r>
            <a:endParaRPr lang="ro-RO" sz="7200" dirty="0" smtClean="0"/>
          </a:p>
          <a:p>
            <a:pPr lvl="1"/>
            <a:r>
              <a:rPr lang="hu-HU" sz="7200" dirty="0" smtClean="0"/>
              <a:t>a gondviseléselvű kereszténység eszméjének megkérdőjeleződése</a:t>
            </a:r>
          </a:p>
          <a:p>
            <a:pPr lvl="3"/>
            <a:r>
              <a:rPr lang="hu-HU" sz="7200" dirty="0" smtClean="0"/>
              <a:t> </a:t>
            </a:r>
            <a:r>
              <a:rPr lang="hu-HU" sz="7200" i="1" dirty="0" smtClean="0"/>
              <a:t>„Isten el kell hogy hagyja a színpadot, </a:t>
            </a:r>
          </a:p>
          <a:p>
            <a:pPr lvl="3">
              <a:buNone/>
            </a:pPr>
            <a:r>
              <a:rPr lang="hu-HU" sz="7200" i="1" dirty="0" smtClean="0"/>
              <a:t>    de nézőül megmarad még”</a:t>
            </a:r>
            <a:r>
              <a:rPr lang="hu-HU" sz="7200" dirty="0" smtClean="0"/>
              <a:t> (Lukács György)</a:t>
            </a:r>
          </a:p>
          <a:p>
            <a:pPr lvl="1"/>
            <a:r>
              <a:rPr lang="hu-HU" sz="7200" dirty="0" smtClean="0"/>
              <a:t>a világértelmezések pluralizmusa  </a:t>
            </a:r>
          </a:p>
          <a:p>
            <a:r>
              <a:rPr lang="hu-HU" sz="7200" b="1" dirty="0" smtClean="0">
                <a:solidFill>
                  <a:srgbClr val="7030A0"/>
                </a:solidFill>
              </a:rPr>
              <a:t>a tragikum hatásmechanizmusa</a:t>
            </a:r>
            <a:r>
              <a:rPr lang="hu-HU" sz="7200" dirty="0" smtClean="0">
                <a:solidFill>
                  <a:srgbClr val="7030A0"/>
                </a:solidFill>
              </a:rPr>
              <a:t>:</a:t>
            </a:r>
            <a:endParaRPr lang="ro-RO" sz="7200" dirty="0" smtClean="0">
              <a:solidFill>
                <a:srgbClr val="7030A0"/>
              </a:solidFill>
            </a:endParaRPr>
          </a:p>
          <a:p>
            <a:pPr lvl="1"/>
            <a:r>
              <a:rPr lang="hu-HU" sz="7200" b="1" dirty="0" smtClean="0">
                <a:solidFill>
                  <a:srgbClr val="7030A0"/>
                </a:solidFill>
              </a:rPr>
              <a:t>a drámai költeménybe, regénybe, novellába, </a:t>
            </a:r>
          </a:p>
          <a:p>
            <a:pPr lvl="1">
              <a:buNone/>
            </a:pPr>
            <a:r>
              <a:rPr lang="hu-HU" sz="7200" b="1" dirty="0" smtClean="0">
                <a:solidFill>
                  <a:srgbClr val="7030A0"/>
                </a:solidFill>
              </a:rPr>
              <a:t>     modern drámába helyeződik át</a:t>
            </a:r>
            <a:endParaRPr lang="ro-RO" sz="7200" b="1" dirty="0" smtClean="0">
              <a:solidFill>
                <a:srgbClr val="7030A0"/>
              </a:solidFill>
            </a:endParaRPr>
          </a:p>
          <a:p>
            <a:r>
              <a:rPr lang="hu-HU" sz="7200" b="1" dirty="0" smtClean="0"/>
              <a:t>a tragikus vétség</a:t>
            </a:r>
            <a:r>
              <a:rPr lang="hu-HU" sz="7200" dirty="0" smtClean="0"/>
              <a:t> </a:t>
            </a:r>
            <a:r>
              <a:rPr lang="hu-HU" sz="7200" b="1" dirty="0" smtClean="0"/>
              <a:t>elveszti kiemelt szerepét: </a:t>
            </a:r>
            <a:r>
              <a:rPr lang="hu-HU" sz="7200" dirty="0" smtClean="0"/>
              <a:t>elhibázott tett vagy különösebb tévedés nélkül bárki kerülhet kényszerítő szituációba, amely csak minimális választási lehetőséget nyújt a számára</a:t>
            </a:r>
            <a:endParaRPr lang="ro-RO" sz="7200" dirty="0" smtClean="0"/>
          </a:p>
          <a:p>
            <a:endParaRPr lang="ro-RO" sz="4800" dirty="0" smtClean="0"/>
          </a:p>
          <a:p>
            <a:endParaRPr lang="ro-RO" sz="4800" dirty="0" smtClean="0"/>
          </a:p>
          <a:p>
            <a:pPr>
              <a:buNone/>
            </a:pPr>
            <a:endParaRPr lang="hu-HU"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71538" y="1428742"/>
            <a:ext cx="7000924" cy="3323034"/>
          </a:xfrm>
        </p:spPr>
        <p:txBody>
          <a:bodyPr>
            <a:normAutofit fontScale="32500" lnSpcReduction="20000"/>
          </a:bodyPr>
          <a:lstStyle/>
          <a:p>
            <a:r>
              <a:rPr lang="hu-HU" sz="4900" b="1" dirty="0" smtClean="0"/>
              <a:t>a tévedés, a hiba, a bukás lehetősége fokozódik, aránytalanná válik</a:t>
            </a:r>
            <a:r>
              <a:rPr lang="hu-HU" sz="4900" dirty="0" smtClean="0"/>
              <a:t>, szinte végzetszerű kiszolgáltatottságot okozva egyes szereplők számára, míg mások nyilvánvaló vétségükért sem bűnhődnek</a:t>
            </a:r>
            <a:endParaRPr lang="ro-RO" sz="4900" dirty="0" smtClean="0"/>
          </a:p>
          <a:p>
            <a:r>
              <a:rPr lang="hu-HU" sz="4900" b="1" dirty="0" smtClean="0"/>
              <a:t>a tragikus szituáció, bonyodalom</a:t>
            </a:r>
            <a:r>
              <a:rPr lang="hu-HU" sz="4900" dirty="0" smtClean="0"/>
              <a:t>  hétköznapi történésekből, kicsinyes emberi tettekből szövődik</a:t>
            </a:r>
            <a:endParaRPr lang="ro-RO" sz="4900" dirty="0" smtClean="0"/>
          </a:p>
          <a:p>
            <a:r>
              <a:rPr lang="hu-HU" sz="4900" dirty="0" smtClean="0"/>
              <a:t>erkölcsi szempontból </a:t>
            </a:r>
            <a:r>
              <a:rPr lang="hu-HU" sz="4900" b="1" dirty="0" smtClean="0"/>
              <a:t>szokványos jellemek</a:t>
            </a:r>
            <a:r>
              <a:rPr lang="hu-HU" sz="4900" dirty="0" smtClean="0"/>
              <a:t> kerülnek szembe egymással </a:t>
            </a:r>
            <a:endParaRPr lang="ro-RO" sz="4900" dirty="0" smtClean="0"/>
          </a:p>
          <a:p>
            <a:r>
              <a:rPr lang="hu-HU" sz="4900" b="1" dirty="0" smtClean="0"/>
              <a:t>nem lehet egyértelműen megítélni</a:t>
            </a:r>
            <a:r>
              <a:rPr lang="hu-HU" sz="4900" dirty="0" smtClean="0"/>
              <a:t>, mi jó vagy rossz, kicsinyes vagy </a:t>
            </a:r>
          </a:p>
          <a:p>
            <a:pPr>
              <a:buNone/>
            </a:pPr>
            <a:r>
              <a:rPr lang="hu-HU" sz="4900" dirty="0" smtClean="0"/>
              <a:t>      magasabbrendű  </a:t>
            </a:r>
          </a:p>
          <a:p>
            <a:r>
              <a:rPr lang="hu-HU" sz="4900" dirty="0" smtClean="0"/>
              <a:t>„A tragikus hős bukásához elég lehet az </a:t>
            </a:r>
            <a:r>
              <a:rPr lang="hu-HU" sz="4900" b="1" dirty="0" smtClean="0"/>
              <a:t>önkiteljesítés</a:t>
            </a:r>
            <a:r>
              <a:rPr lang="hu-HU" sz="4900" dirty="0" smtClean="0"/>
              <a:t> evidens </a:t>
            </a:r>
            <a:r>
              <a:rPr lang="hu-HU" sz="4900" b="1" dirty="0" smtClean="0"/>
              <a:t>akarása</a:t>
            </a:r>
            <a:r>
              <a:rPr lang="hu-HU" sz="4900" dirty="0" smtClean="0"/>
              <a:t>” (Lukács György)</a:t>
            </a:r>
          </a:p>
          <a:p>
            <a:r>
              <a:rPr lang="hu-HU" sz="4900" dirty="0" smtClean="0"/>
              <a:t>A modern hős az </a:t>
            </a:r>
            <a:r>
              <a:rPr lang="hu-HU" sz="4900" b="1" dirty="0" smtClean="0"/>
              <a:t>alkotó élet, a kiválasztottság kötelességének </a:t>
            </a:r>
            <a:r>
              <a:rPr lang="hu-HU" sz="4900" dirty="0" smtClean="0"/>
              <a:t>teljesítése helyett az </a:t>
            </a:r>
            <a:r>
              <a:rPr lang="hu-HU" sz="4900" b="1" dirty="0" smtClean="0"/>
              <a:t>egyéni akarás/szabadság</a:t>
            </a:r>
            <a:r>
              <a:rPr lang="hu-HU" sz="4900" b="1" i="1" dirty="0" smtClean="0"/>
              <a:t> </a:t>
            </a:r>
            <a:r>
              <a:rPr lang="hu-HU" sz="4900" dirty="0" smtClean="0"/>
              <a:t>útját járja, amelynek szükségszerűen vereség lesz a vége.</a:t>
            </a:r>
            <a:endParaRPr lang="ro-RO" sz="4900" dirty="0" smtClean="0"/>
          </a:p>
          <a:p>
            <a:pPr>
              <a:buNone/>
            </a:pPr>
            <a:endParaRPr lang="ro-RO" dirty="0"/>
          </a:p>
        </p:txBody>
      </p:sp>
      <p:sp>
        <p:nvSpPr>
          <p:cNvPr id="4" name="Titlu 1"/>
          <p:cNvSpPr>
            <a:spLocks noGrp="1"/>
          </p:cNvSpPr>
          <p:nvPr>
            <p:ph type="title"/>
          </p:nvPr>
        </p:nvSpPr>
        <p:spPr>
          <a:xfrm>
            <a:off x="1142976" y="642924"/>
            <a:ext cx="6643734" cy="589364"/>
          </a:xfrm>
        </p:spPr>
        <p:txBody>
          <a:bodyPr>
            <a:noAutofit/>
          </a:bodyPr>
          <a:lstStyle/>
          <a:p>
            <a:r>
              <a:rPr lang="ro-RO" sz="2300" b="1" dirty="0" smtClean="0"/>
              <a:t/>
            </a:r>
            <a:br>
              <a:rPr lang="ro-RO" sz="2300" b="1" dirty="0" smtClean="0"/>
            </a:br>
            <a:r>
              <a:rPr lang="hu-HU" sz="2000" b="1" dirty="0" smtClean="0"/>
              <a:t>A tragikum/tragikus hős új változatai </a:t>
            </a:r>
            <a:br>
              <a:rPr lang="hu-HU" sz="2000" b="1" dirty="0" smtClean="0"/>
            </a:br>
            <a:r>
              <a:rPr lang="hu-HU" sz="2000" b="1" dirty="0" smtClean="0"/>
              <a:t>a 19. századtól kezdődően</a:t>
            </a:r>
            <a:r>
              <a:rPr lang="ro-RO" sz="2300" dirty="0" smtClean="0"/>
              <a:t/>
            </a:r>
            <a:br>
              <a:rPr lang="ro-RO" sz="2300" dirty="0" smtClean="0"/>
            </a:br>
            <a:endParaRPr lang="ro-RO" sz="23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r7_1-08_szondi001-ff"/>
          <p:cNvPicPr>
            <a:picLocks noChangeAspect="1" noChangeArrowheads="1"/>
          </p:cNvPicPr>
          <p:nvPr/>
        </p:nvPicPr>
        <p:blipFill>
          <a:blip r:embed="rId3"/>
          <a:srcRect t="19860"/>
          <a:stretch>
            <a:fillRect/>
          </a:stretch>
        </p:blipFill>
        <p:spPr bwMode="auto">
          <a:xfrm>
            <a:off x="857224" y="642924"/>
            <a:ext cx="4360542" cy="4143404"/>
          </a:xfrm>
          <a:prstGeom prst="rect">
            <a:avLst/>
          </a:prstGeom>
          <a:noFill/>
        </p:spPr>
      </p:pic>
      <p:sp>
        <p:nvSpPr>
          <p:cNvPr id="2" name="Titlu 1"/>
          <p:cNvSpPr>
            <a:spLocks noGrp="1"/>
          </p:cNvSpPr>
          <p:nvPr>
            <p:ph type="title"/>
          </p:nvPr>
        </p:nvSpPr>
        <p:spPr>
          <a:xfrm>
            <a:off x="2357422" y="428610"/>
            <a:ext cx="4572032" cy="490524"/>
          </a:xfrm>
        </p:spPr>
        <p:txBody>
          <a:bodyPr>
            <a:normAutofit/>
          </a:bodyPr>
          <a:lstStyle/>
          <a:p>
            <a:r>
              <a:rPr lang="hu-HU" sz="2400" dirty="0" smtClean="0"/>
              <a:t>Kik a hősök/szereplők? </a:t>
            </a:r>
            <a:endParaRPr lang="ro-RO" sz="2400" dirty="0"/>
          </a:p>
        </p:txBody>
      </p:sp>
      <p:sp>
        <p:nvSpPr>
          <p:cNvPr id="6" name="CasetăText 5"/>
          <p:cNvSpPr txBox="1"/>
          <p:nvPr/>
        </p:nvSpPr>
        <p:spPr>
          <a:xfrm>
            <a:off x="2143108" y="928676"/>
            <a:ext cx="6000792" cy="3170034"/>
          </a:xfrm>
          <a:prstGeom prst="rect">
            <a:avLst/>
          </a:prstGeom>
          <a:noFill/>
        </p:spPr>
        <p:txBody>
          <a:bodyPr wrap="square" lIns="91375" tIns="45688" rIns="91375" bIns="45688" rtlCol="0">
            <a:spAutoFit/>
          </a:bodyPr>
          <a:lstStyle/>
          <a:p>
            <a:pPr>
              <a:buFont typeface="Arial" pitchFamily="34" charset="0"/>
              <a:buChar char="•"/>
            </a:pPr>
            <a:r>
              <a:rPr lang="hu-HU" sz="1400" dirty="0" smtClean="0"/>
              <a:t> </a:t>
            </a:r>
            <a:r>
              <a:rPr lang="hu-HU" b="1" dirty="0" smtClean="0"/>
              <a:t>tragikus hősök</a:t>
            </a:r>
          </a:p>
          <a:p>
            <a:pPr>
              <a:buFont typeface="Arial" pitchFamily="34" charset="0"/>
              <a:buChar char="•"/>
            </a:pPr>
            <a:r>
              <a:rPr lang="hu-HU" dirty="0" smtClean="0"/>
              <a:t> várkapitány – </a:t>
            </a:r>
            <a:r>
              <a:rPr lang="hu-HU" b="1" dirty="0" smtClean="0"/>
              <a:t>hősiesség</a:t>
            </a:r>
            <a:r>
              <a:rPr lang="hu-HU" dirty="0" smtClean="0"/>
              <a:t> jelképe</a:t>
            </a:r>
          </a:p>
          <a:p>
            <a:pPr>
              <a:buFont typeface="Arial" pitchFamily="34" charset="0"/>
              <a:buChar char="•"/>
            </a:pPr>
            <a:r>
              <a:rPr lang="hu-HU" dirty="0" smtClean="0"/>
              <a:t> a két ifjú – </a:t>
            </a:r>
            <a:r>
              <a:rPr lang="hu-HU" b="1" dirty="0" smtClean="0"/>
              <a:t>hűség</a:t>
            </a:r>
            <a:r>
              <a:rPr lang="hu-HU" dirty="0" smtClean="0"/>
              <a:t> (és hősiesség)</a:t>
            </a:r>
          </a:p>
          <a:p>
            <a:pPr>
              <a:buFont typeface="Arial" pitchFamily="34" charset="0"/>
              <a:buChar char="•"/>
            </a:pPr>
            <a:r>
              <a:rPr lang="hu-HU" dirty="0" smtClean="0"/>
              <a:t> költői szerep hordozóiként: a hősi emlékezet fenntartói</a:t>
            </a:r>
          </a:p>
          <a:p>
            <a:pPr>
              <a:buFont typeface="Arial" pitchFamily="34" charset="0"/>
              <a:buChar char="•"/>
            </a:pPr>
            <a:r>
              <a:rPr lang="hu-HU" dirty="0" smtClean="0"/>
              <a:t> érzelmeik és értékeik: </a:t>
            </a:r>
            <a:endParaRPr lang="ro-RO" dirty="0" smtClean="0"/>
          </a:p>
          <a:p>
            <a:pPr lvl="1">
              <a:buFont typeface="Arial" pitchFamily="34" charset="0"/>
              <a:buChar char="•"/>
            </a:pPr>
            <a:r>
              <a:rPr lang="hu-HU" dirty="0" smtClean="0"/>
              <a:t> szeretet, ragaszkodás a nevelőhöz, a példához</a:t>
            </a:r>
            <a:endParaRPr lang="ro-RO" dirty="0" smtClean="0"/>
          </a:p>
          <a:p>
            <a:pPr lvl="1">
              <a:buFont typeface="Arial" pitchFamily="34" charset="0"/>
              <a:buChar char="•"/>
            </a:pPr>
            <a:r>
              <a:rPr lang="hu-HU" dirty="0" smtClean="0"/>
              <a:t> hűség a kereszténységhez, a magyar vitézi életformához</a:t>
            </a:r>
            <a:endParaRPr lang="ro-RO" dirty="0" smtClean="0"/>
          </a:p>
          <a:p>
            <a:pPr lvl="1">
              <a:buFont typeface="Arial" pitchFamily="34" charset="0"/>
              <a:buChar char="•"/>
            </a:pPr>
            <a:r>
              <a:rPr lang="hu-HU" dirty="0" smtClean="0"/>
              <a:t> ragaszkodás a művészi önazonossághoz, belső szabadsághoz</a:t>
            </a:r>
            <a:endParaRPr lang="ro-RO" dirty="0" smtClean="0"/>
          </a:p>
          <a:p>
            <a:pPr>
              <a:buFont typeface="Arial" pitchFamily="34" charset="0"/>
              <a:buChar char="•"/>
            </a:pPr>
            <a:endParaRPr lang="hu-HU" sz="2000" dirty="0" smtClean="0"/>
          </a:p>
        </p:txBody>
      </p:sp>
      <p:sp>
        <p:nvSpPr>
          <p:cNvPr id="8" name="CasetăText 7"/>
          <p:cNvSpPr txBox="1"/>
          <p:nvPr/>
        </p:nvSpPr>
        <p:spPr>
          <a:xfrm>
            <a:off x="5572132" y="3857634"/>
            <a:ext cx="2571768" cy="338490"/>
          </a:xfrm>
          <a:prstGeom prst="rect">
            <a:avLst/>
          </a:prstGeom>
          <a:noFill/>
        </p:spPr>
        <p:txBody>
          <a:bodyPr wrap="square" lIns="91375" tIns="45688" rIns="91375" bIns="45688" rtlCol="0">
            <a:spAutoFit/>
          </a:bodyPr>
          <a:lstStyle/>
          <a:p>
            <a:pPr marL="399766" indent="-399766" algn="ctr"/>
            <a:r>
              <a:rPr lang="hu-HU" sz="1600" b="1" i="1" dirty="0" smtClean="0">
                <a:latin typeface="Arial Narrow" pitchFamily="34" charset="0"/>
              </a:rPr>
              <a:t>Szondi két apródja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643174" y="500048"/>
            <a:ext cx="5214974" cy="597681"/>
          </a:xfrm>
        </p:spPr>
        <p:txBody>
          <a:bodyPr>
            <a:noAutofit/>
          </a:bodyPr>
          <a:lstStyle/>
          <a:p>
            <a:r>
              <a:rPr lang="hu-HU" sz="1800" b="1" dirty="0" smtClean="0"/>
              <a:t>Melyik szereplő melyik archetípushoz kapcsolható?</a:t>
            </a:r>
            <a:endParaRPr lang="ro-RO" sz="1800" b="1" dirty="0"/>
          </a:p>
        </p:txBody>
      </p:sp>
      <p:sp>
        <p:nvSpPr>
          <p:cNvPr id="4" name="CasetăText 3"/>
          <p:cNvSpPr txBox="1"/>
          <p:nvPr/>
        </p:nvSpPr>
        <p:spPr>
          <a:xfrm>
            <a:off x="2571737" y="1017977"/>
            <a:ext cx="4500594" cy="3539366"/>
          </a:xfrm>
          <a:prstGeom prst="rect">
            <a:avLst/>
          </a:prstGeom>
          <a:noFill/>
        </p:spPr>
        <p:txBody>
          <a:bodyPr wrap="square" lIns="91375" tIns="45688" rIns="91375" bIns="45688" rtlCol="0">
            <a:spAutoFit/>
          </a:bodyPr>
          <a:lstStyle/>
          <a:p>
            <a:pPr>
              <a:buFont typeface="Arial" pitchFamily="34" charset="0"/>
              <a:buChar char="•"/>
            </a:pPr>
            <a:r>
              <a:rPr lang="hu-HU" sz="1400" dirty="0" smtClean="0"/>
              <a:t> </a:t>
            </a:r>
            <a:r>
              <a:rPr lang="hu-HU" sz="1600" dirty="0" smtClean="0"/>
              <a:t>az </a:t>
            </a:r>
            <a:r>
              <a:rPr lang="hu-HU" sz="1600" b="1" dirty="0" smtClean="0"/>
              <a:t>Ember</a:t>
            </a:r>
            <a:r>
              <a:rPr lang="hu-HU" sz="1600" dirty="0" smtClean="0"/>
              <a:t> létének/létezhetőségének a négy őselem szerinti </a:t>
            </a:r>
            <a:r>
              <a:rPr lang="hu-HU" sz="1600" b="1" dirty="0" smtClean="0"/>
              <a:t>jelképeiként:</a:t>
            </a:r>
            <a:endParaRPr lang="hu-HU" sz="1600" dirty="0" smtClean="0"/>
          </a:p>
          <a:p>
            <a:pPr lvl="1">
              <a:buFont typeface="Arial" pitchFamily="34" charset="0"/>
              <a:buChar char="•"/>
            </a:pPr>
            <a:r>
              <a:rPr lang="hu-HU" sz="1600" dirty="0" smtClean="0"/>
              <a:t>a levegő – az abszolútum, az égi</a:t>
            </a:r>
          </a:p>
          <a:p>
            <a:pPr lvl="1">
              <a:buFont typeface="Arial" pitchFamily="34" charset="0"/>
              <a:buChar char="•"/>
            </a:pPr>
            <a:r>
              <a:rPr lang="hu-HU" sz="1600" dirty="0" smtClean="0"/>
              <a:t>a tűz – az égből fényt hozó</a:t>
            </a:r>
          </a:p>
          <a:p>
            <a:pPr lvl="1">
              <a:buFont typeface="Arial" pitchFamily="34" charset="0"/>
              <a:buChar char="•"/>
            </a:pPr>
            <a:r>
              <a:rPr lang="hu-HU" sz="1600" dirty="0" smtClean="0"/>
              <a:t>a víz – a földet megtermékenyítő</a:t>
            </a:r>
          </a:p>
          <a:p>
            <a:pPr lvl="1">
              <a:buFont typeface="Arial" pitchFamily="34" charset="0"/>
              <a:buChar char="•"/>
            </a:pPr>
            <a:r>
              <a:rPr lang="hu-HU" sz="1600" dirty="0" smtClean="0"/>
              <a:t>a föld – éghez és vízhez kötődő</a:t>
            </a:r>
          </a:p>
          <a:p>
            <a:pPr>
              <a:buFont typeface="Arial" pitchFamily="34" charset="0"/>
              <a:buChar char="•"/>
            </a:pPr>
            <a:r>
              <a:rPr lang="hu-HU" sz="1600" dirty="0" smtClean="0"/>
              <a:t> az </a:t>
            </a:r>
            <a:r>
              <a:rPr lang="hu-HU" sz="1600" b="1" dirty="0" smtClean="0"/>
              <a:t>Ember </a:t>
            </a:r>
            <a:r>
              <a:rPr lang="hu-HU" sz="1600" dirty="0" smtClean="0"/>
              <a:t>világhoz való viszonyulásának ősi </a:t>
            </a:r>
            <a:r>
              <a:rPr lang="hu-HU" sz="1600" b="1" dirty="0" smtClean="0"/>
              <a:t>jelképeiként:</a:t>
            </a:r>
          </a:p>
          <a:p>
            <a:pPr lvl="1">
              <a:buFont typeface="Arial" pitchFamily="34" charset="0"/>
              <a:buChar char="•"/>
            </a:pPr>
            <a:r>
              <a:rPr lang="hu-HU" sz="1600" dirty="0" smtClean="0"/>
              <a:t>teremtő-alkotó</a:t>
            </a:r>
          </a:p>
          <a:p>
            <a:pPr lvl="1">
              <a:buFont typeface="Arial" pitchFamily="34" charset="0"/>
              <a:buChar char="•"/>
            </a:pPr>
            <a:r>
              <a:rPr lang="hu-HU" sz="1600" dirty="0" smtClean="0"/>
              <a:t>tagadó-lázadó</a:t>
            </a:r>
          </a:p>
          <a:p>
            <a:pPr lvl="1">
              <a:buFont typeface="Arial" pitchFamily="34" charset="0"/>
              <a:buChar char="•"/>
            </a:pPr>
            <a:r>
              <a:rPr lang="hu-HU" sz="1600" dirty="0" smtClean="0"/>
              <a:t>hit-kétely közt, de állandóan küzdő</a:t>
            </a:r>
          </a:p>
          <a:p>
            <a:pPr lvl="1">
              <a:buFont typeface="Arial" pitchFamily="34" charset="0"/>
              <a:buChar char="•"/>
            </a:pPr>
            <a:r>
              <a:rPr lang="hu-HU" sz="1600" dirty="0" smtClean="0"/>
              <a:t>újjászülető-sokszínű, otthonteremtő</a:t>
            </a:r>
          </a:p>
          <a:p>
            <a:pPr algn="ctr">
              <a:buFont typeface="Arial" pitchFamily="34" charset="0"/>
              <a:buChar char="•"/>
            </a:pPr>
            <a:r>
              <a:rPr lang="hu-HU" sz="1600" dirty="0" smtClean="0"/>
              <a:t>egymással való szembenállásuk több szintű, de </a:t>
            </a:r>
            <a:r>
              <a:rPr lang="hu-HU" sz="1600" b="1" dirty="0" smtClean="0"/>
              <a:t>egymást kiegészítő ellentétek</a:t>
            </a:r>
            <a:endParaRPr lang="hu-HU" sz="1600" dirty="0" smtClean="0"/>
          </a:p>
        </p:txBody>
      </p:sp>
      <p:pic>
        <p:nvPicPr>
          <p:cNvPr id="5" name="Imagine 4" descr="Képtalálatok a következőre: Madách: Az ember tragédiája"/>
          <p:cNvPicPr/>
          <p:nvPr/>
        </p:nvPicPr>
        <p:blipFill>
          <a:blip r:embed="rId3" cstate="print"/>
          <a:srcRect/>
          <a:stretch>
            <a:fillRect/>
          </a:stretch>
        </p:blipFill>
        <p:spPr bwMode="auto">
          <a:xfrm>
            <a:off x="785786" y="3500444"/>
            <a:ext cx="1785951" cy="962367"/>
          </a:xfrm>
          <a:prstGeom prst="rect">
            <a:avLst/>
          </a:prstGeom>
          <a:noFill/>
          <a:ln w="9525">
            <a:noFill/>
            <a:miter lim="800000"/>
            <a:headEnd/>
            <a:tailEnd/>
          </a:ln>
        </p:spPr>
      </p:pic>
      <p:pic>
        <p:nvPicPr>
          <p:cNvPr id="7" name="Imagine 6" descr="Képtalálatok a következőre: Madách: Az ember tragédiája"/>
          <p:cNvPicPr/>
          <p:nvPr/>
        </p:nvPicPr>
        <p:blipFill>
          <a:blip r:embed="rId4" cstate="print"/>
          <a:srcRect/>
          <a:stretch>
            <a:fillRect/>
          </a:stretch>
        </p:blipFill>
        <p:spPr bwMode="auto">
          <a:xfrm>
            <a:off x="785786" y="2500312"/>
            <a:ext cx="1785951" cy="964413"/>
          </a:xfrm>
          <a:prstGeom prst="rect">
            <a:avLst/>
          </a:prstGeom>
          <a:noFill/>
          <a:ln w="9525">
            <a:noFill/>
            <a:miter lim="800000"/>
            <a:headEnd/>
            <a:tailEnd/>
          </a:ln>
        </p:spPr>
      </p:pic>
      <p:pic>
        <p:nvPicPr>
          <p:cNvPr id="8" name="Imagine 7" descr="Képtalálatok a következőre: Madách: Az ember tragédiája"/>
          <p:cNvPicPr/>
          <p:nvPr/>
        </p:nvPicPr>
        <p:blipFill>
          <a:blip r:embed="rId5" cstate="print"/>
          <a:srcRect b="24939"/>
          <a:stretch>
            <a:fillRect/>
          </a:stretch>
        </p:blipFill>
        <p:spPr bwMode="auto">
          <a:xfrm>
            <a:off x="785787" y="1571618"/>
            <a:ext cx="1785950" cy="910835"/>
          </a:xfrm>
          <a:prstGeom prst="rect">
            <a:avLst/>
          </a:prstGeom>
          <a:noFill/>
          <a:ln w="9525">
            <a:noFill/>
            <a:miter lim="800000"/>
            <a:headEnd/>
            <a:tailEnd/>
          </a:ln>
        </p:spPr>
      </p:pic>
      <p:pic>
        <p:nvPicPr>
          <p:cNvPr id="9" name="Imagine 8" descr="Képtalálatok a következőre: Madách: Az ember tragédiája"/>
          <p:cNvPicPr/>
          <p:nvPr/>
        </p:nvPicPr>
        <p:blipFill>
          <a:blip r:embed="rId6"/>
          <a:srcRect/>
          <a:stretch>
            <a:fillRect/>
          </a:stretch>
        </p:blipFill>
        <p:spPr bwMode="auto">
          <a:xfrm>
            <a:off x="785786" y="642924"/>
            <a:ext cx="1785950" cy="875116"/>
          </a:xfrm>
          <a:prstGeom prst="rect">
            <a:avLst/>
          </a:prstGeom>
          <a:noFill/>
          <a:ln w="9525">
            <a:noFill/>
            <a:miter lim="800000"/>
            <a:headEnd/>
            <a:tailEnd/>
          </a:ln>
        </p:spPr>
      </p:pic>
      <p:sp>
        <p:nvSpPr>
          <p:cNvPr id="10" name="CasetăText 9"/>
          <p:cNvSpPr txBox="1"/>
          <p:nvPr/>
        </p:nvSpPr>
        <p:spPr>
          <a:xfrm>
            <a:off x="7215206" y="1500180"/>
            <a:ext cx="869016" cy="1077153"/>
          </a:xfrm>
          <a:prstGeom prst="rect">
            <a:avLst/>
          </a:prstGeom>
          <a:noFill/>
        </p:spPr>
        <p:txBody>
          <a:bodyPr wrap="none" lIns="91375" tIns="45688" rIns="91375" bIns="45688" rtlCol="0">
            <a:spAutoFit/>
          </a:bodyPr>
          <a:lstStyle/>
          <a:p>
            <a:pPr algn="ctr"/>
            <a:r>
              <a:rPr lang="hu-HU" sz="1600" b="1" dirty="0" smtClean="0"/>
              <a:t>Úr</a:t>
            </a:r>
          </a:p>
          <a:p>
            <a:pPr algn="ctr"/>
            <a:r>
              <a:rPr lang="hu-HU" sz="1600" b="1" dirty="0" smtClean="0"/>
              <a:t>Lucifer</a:t>
            </a:r>
          </a:p>
          <a:p>
            <a:pPr algn="ctr"/>
            <a:r>
              <a:rPr lang="hu-HU" sz="1600" b="1" dirty="0" smtClean="0"/>
              <a:t>Ádám</a:t>
            </a:r>
          </a:p>
          <a:p>
            <a:pPr algn="ctr"/>
            <a:r>
              <a:rPr lang="hu-HU" sz="1600" b="1" dirty="0" smtClean="0"/>
              <a:t>Éva</a:t>
            </a:r>
            <a:endParaRPr lang="ro-RO" sz="1600" b="1" dirty="0"/>
          </a:p>
        </p:txBody>
      </p:sp>
      <p:sp>
        <p:nvSpPr>
          <p:cNvPr id="14" name="CasetăText 13"/>
          <p:cNvSpPr txBox="1"/>
          <p:nvPr/>
        </p:nvSpPr>
        <p:spPr>
          <a:xfrm>
            <a:off x="7215206" y="3000378"/>
            <a:ext cx="869016" cy="1077153"/>
          </a:xfrm>
          <a:prstGeom prst="rect">
            <a:avLst/>
          </a:prstGeom>
          <a:noFill/>
        </p:spPr>
        <p:txBody>
          <a:bodyPr wrap="none" lIns="91375" tIns="45688" rIns="91375" bIns="45688" rtlCol="0">
            <a:spAutoFit/>
          </a:bodyPr>
          <a:lstStyle/>
          <a:p>
            <a:pPr algn="ctr"/>
            <a:r>
              <a:rPr lang="hu-HU" sz="1600" b="1" dirty="0" smtClean="0"/>
              <a:t>Úr</a:t>
            </a:r>
          </a:p>
          <a:p>
            <a:pPr algn="ctr"/>
            <a:r>
              <a:rPr lang="hu-HU" sz="1600" b="1" dirty="0" smtClean="0"/>
              <a:t>Lucifer</a:t>
            </a:r>
          </a:p>
          <a:p>
            <a:pPr algn="ctr"/>
            <a:r>
              <a:rPr lang="hu-HU" sz="1600" b="1" dirty="0" smtClean="0"/>
              <a:t>Ádám</a:t>
            </a:r>
          </a:p>
          <a:p>
            <a:pPr algn="ctr"/>
            <a:r>
              <a:rPr lang="hu-HU" sz="1600" b="1" dirty="0" smtClean="0"/>
              <a:t>Éva</a:t>
            </a:r>
            <a:endParaRPr lang="ro-RO" sz="1600" b="1" dirty="0"/>
          </a:p>
        </p:txBody>
      </p:sp>
      <p:cxnSp>
        <p:nvCxnSpPr>
          <p:cNvPr id="16" name="Conector drept cu săgeată 15"/>
          <p:cNvCxnSpPr/>
          <p:nvPr/>
        </p:nvCxnSpPr>
        <p:spPr>
          <a:xfrm>
            <a:off x="6715140" y="1714494"/>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rept cu săgeată 17"/>
          <p:cNvCxnSpPr/>
          <p:nvPr/>
        </p:nvCxnSpPr>
        <p:spPr>
          <a:xfrm>
            <a:off x="6715140" y="1928808"/>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ector drept cu săgeată 18"/>
          <p:cNvCxnSpPr/>
          <p:nvPr/>
        </p:nvCxnSpPr>
        <p:spPr>
          <a:xfrm>
            <a:off x="6715140" y="2214560"/>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ector drept cu săgeată 19"/>
          <p:cNvCxnSpPr/>
          <p:nvPr/>
        </p:nvCxnSpPr>
        <p:spPr>
          <a:xfrm>
            <a:off x="6715140" y="2428874"/>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ctor drept cu săgeată 20"/>
          <p:cNvCxnSpPr/>
          <p:nvPr/>
        </p:nvCxnSpPr>
        <p:spPr>
          <a:xfrm>
            <a:off x="6715140" y="3143254"/>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rept cu săgeată 21"/>
          <p:cNvCxnSpPr/>
          <p:nvPr/>
        </p:nvCxnSpPr>
        <p:spPr>
          <a:xfrm>
            <a:off x="6715140" y="3429006"/>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ector drept cu săgeată 22"/>
          <p:cNvCxnSpPr/>
          <p:nvPr/>
        </p:nvCxnSpPr>
        <p:spPr>
          <a:xfrm>
            <a:off x="6715140" y="3643320"/>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ector drept cu săgeată 24"/>
          <p:cNvCxnSpPr/>
          <p:nvPr/>
        </p:nvCxnSpPr>
        <p:spPr>
          <a:xfrm>
            <a:off x="6715140" y="3857634"/>
            <a:ext cx="50006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214678" y="357172"/>
            <a:ext cx="5000661" cy="383367"/>
          </a:xfrm>
        </p:spPr>
        <p:txBody>
          <a:bodyPr>
            <a:noAutofit/>
          </a:bodyPr>
          <a:lstStyle/>
          <a:p>
            <a:r>
              <a:rPr lang="hu-HU" sz="2000" dirty="0" smtClean="0"/>
              <a:t>Kik a hősök/jelképes szereplők? </a:t>
            </a:r>
            <a:endParaRPr lang="ro-RO" sz="2000" dirty="0"/>
          </a:p>
        </p:txBody>
      </p:sp>
      <p:sp>
        <p:nvSpPr>
          <p:cNvPr id="4" name="CasetăText 3"/>
          <p:cNvSpPr txBox="1"/>
          <p:nvPr/>
        </p:nvSpPr>
        <p:spPr>
          <a:xfrm>
            <a:off x="3286116" y="642924"/>
            <a:ext cx="4929222" cy="4031808"/>
          </a:xfrm>
          <a:prstGeom prst="rect">
            <a:avLst/>
          </a:prstGeom>
          <a:noFill/>
        </p:spPr>
        <p:txBody>
          <a:bodyPr wrap="square" lIns="91375" tIns="45688" rIns="91375" bIns="45688" rtlCol="0">
            <a:spAutoFit/>
          </a:bodyPr>
          <a:lstStyle/>
          <a:p>
            <a:pPr>
              <a:buFont typeface="Arial" pitchFamily="34" charset="0"/>
              <a:buChar char="•"/>
            </a:pPr>
            <a:r>
              <a:rPr lang="hu-HU" dirty="0" smtClean="0"/>
              <a:t> </a:t>
            </a:r>
            <a:r>
              <a:rPr lang="hu-HU" sz="1400" dirty="0" smtClean="0"/>
              <a:t>ősférfi (I.– III.), ősapa (XV. szín)</a:t>
            </a:r>
          </a:p>
          <a:p>
            <a:pPr>
              <a:buFont typeface="Arial" pitchFamily="34" charset="0"/>
              <a:buChar char="•"/>
            </a:pPr>
            <a:r>
              <a:rPr lang="hu-HU" sz="1400" dirty="0" smtClean="0"/>
              <a:t> </a:t>
            </a:r>
            <a:r>
              <a:rPr lang="hu-HU" sz="1400" b="1" dirty="0" smtClean="0"/>
              <a:t>a lét értelmét kereső hős, az Ember </a:t>
            </a:r>
          </a:p>
          <a:p>
            <a:pPr>
              <a:buFont typeface="Arial" pitchFamily="34" charset="0"/>
              <a:buChar char="•"/>
            </a:pPr>
            <a:r>
              <a:rPr lang="hu-HU" sz="1400" dirty="0" smtClean="0"/>
              <a:t> </a:t>
            </a:r>
            <a:r>
              <a:rPr lang="hu-HU" sz="1400" b="1" dirty="0" smtClean="0"/>
              <a:t>utazó hős </a:t>
            </a:r>
            <a:r>
              <a:rPr lang="hu-HU" sz="1400" dirty="0" smtClean="0"/>
              <a:t>(álom- és időutazó)</a:t>
            </a:r>
          </a:p>
          <a:p>
            <a:pPr lvl="1">
              <a:buFont typeface="Arial" pitchFamily="34" charset="0"/>
              <a:buChar char="•"/>
            </a:pPr>
            <a:r>
              <a:rPr lang="hu-HU" sz="1400" dirty="0" smtClean="0"/>
              <a:t> múltbeli nevesített történelmi szerepek (IV.– X. szín)</a:t>
            </a:r>
          </a:p>
          <a:p>
            <a:pPr lvl="1">
              <a:buFont typeface="Arial" pitchFamily="34" charset="0"/>
              <a:buChar char="•"/>
            </a:pPr>
            <a:r>
              <a:rPr lang="hu-HU" sz="1400" dirty="0" smtClean="0"/>
              <a:t> jelen nem nevesített szerepei (XI. szín)</a:t>
            </a:r>
          </a:p>
          <a:p>
            <a:pPr lvl="1">
              <a:buFont typeface="Arial" pitchFamily="34" charset="0"/>
              <a:buChar char="•"/>
            </a:pPr>
            <a:r>
              <a:rPr lang="hu-HU" sz="1400" dirty="0" smtClean="0"/>
              <a:t> jövő nem nevesített szerepei (XII.– XIV.)</a:t>
            </a:r>
          </a:p>
          <a:p>
            <a:pPr>
              <a:buFont typeface="Arial" pitchFamily="34" charset="0"/>
              <a:buChar char="•"/>
            </a:pPr>
            <a:r>
              <a:rPr lang="hu-HU" sz="1400" dirty="0" smtClean="0"/>
              <a:t> fiatal, cselekvő (IV.– X. szín)</a:t>
            </a:r>
          </a:p>
          <a:p>
            <a:pPr>
              <a:buFont typeface="Arial" pitchFamily="34" charset="0"/>
              <a:buChar char="•"/>
            </a:pPr>
            <a:r>
              <a:rPr lang="hu-HU" sz="1400" dirty="0" smtClean="0"/>
              <a:t> egyre öregebb, passzív, szemlélődő (XI.–XIV.)</a:t>
            </a:r>
          </a:p>
          <a:p>
            <a:pPr>
              <a:buFont typeface="Arial" pitchFamily="34" charset="0"/>
              <a:buChar char="•"/>
            </a:pPr>
            <a:r>
              <a:rPr lang="hu-HU" sz="1400" dirty="0" smtClean="0"/>
              <a:t> az </a:t>
            </a:r>
            <a:r>
              <a:rPr lang="hu-HU" sz="1400" b="1" dirty="0" smtClean="0"/>
              <a:t>Ember</a:t>
            </a:r>
            <a:r>
              <a:rPr lang="hu-HU" sz="1400" dirty="0" smtClean="0"/>
              <a:t> – </a:t>
            </a:r>
            <a:r>
              <a:rPr lang="hu-HU" sz="1400" b="1" dirty="0" smtClean="0"/>
              <a:t>tragédiája</a:t>
            </a:r>
            <a:r>
              <a:rPr lang="hu-HU" sz="1400" dirty="0" smtClean="0"/>
              <a:t>: a tapasztaltak tudásának birtokában kell vállalnia a küzdelmet</a:t>
            </a:r>
          </a:p>
          <a:p>
            <a:endParaRPr lang="hu-HU" sz="1400" dirty="0" smtClean="0"/>
          </a:p>
          <a:p>
            <a:pPr>
              <a:buFont typeface="Arial" pitchFamily="34" charset="0"/>
              <a:buChar char="•"/>
            </a:pPr>
            <a:r>
              <a:rPr lang="hu-HU" sz="1400" dirty="0" smtClean="0"/>
              <a:t> ősnő (I.– III.), ősanya (XV. szín)</a:t>
            </a:r>
          </a:p>
          <a:p>
            <a:pPr>
              <a:buFont typeface="Arial" pitchFamily="34" charset="0"/>
              <a:buChar char="•"/>
            </a:pPr>
            <a:r>
              <a:rPr lang="hu-HU" sz="1400" dirty="0" smtClean="0"/>
              <a:t> kísérő </a:t>
            </a:r>
            <a:r>
              <a:rPr lang="hu-HU" sz="1400" b="1" dirty="0" smtClean="0"/>
              <a:t>utazó hős </a:t>
            </a:r>
            <a:r>
              <a:rPr lang="hu-HU" sz="1400" dirty="0" smtClean="0"/>
              <a:t>(álom- és időutazó)</a:t>
            </a:r>
          </a:p>
          <a:p>
            <a:pPr lvl="1">
              <a:buFont typeface="Arial" pitchFamily="34" charset="0"/>
              <a:buChar char="•"/>
            </a:pPr>
            <a:r>
              <a:rPr lang="hu-HU" sz="1400" dirty="0" smtClean="0"/>
              <a:t> változatos, inkább a kor-, társadalom kínálta </a:t>
            </a:r>
          </a:p>
          <a:p>
            <a:pPr lvl="1"/>
            <a:r>
              <a:rPr lang="hu-HU" sz="1400" dirty="0" smtClean="0"/>
              <a:t>  női szerepek</a:t>
            </a:r>
          </a:p>
          <a:p>
            <a:pPr lvl="1">
              <a:buFont typeface="Arial" pitchFamily="34" charset="0"/>
              <a:buChar char="•"/>
            </a:pPr>
            <a:r>
              <a:rPr lang="hu-HU" sz="1400" dirty="0" smtClean="0"/>
              <a:t> sokszínű, egy színen belül is lehet ellentétes    (márkinő – pórnő)</a:t>
            </a:r>
          </a:p>
          <a:p>
            <a:pPr>
              <a:buFont typeface="Arial" pitchFamily="34" charset="0"/>
              <a:buChar char="•"/>
            </a:pPr>
            <a:r>
              <a:rPr lang="hu-HU" sz="1400" dirty="0" smtClean="0"/>
              <a:t> a segítő </a:t>
            </a:r>
            <a:r>
              <a:rPr lang="hu-HU" sz="1400" b="1" dirty="0" smtClean="0"/>
              <a:t>társ</a:t>
            </a:r>
            <a:r>
              <a:rPr lang="hu-HU" sz="1400" dirty="0" smtClean="0"/>
              <a:t>: </a:t>
            </a:r>
            <a:r>
              <a:rPr lang="hu-HU" sz="1400" b="1" dirty="0" smtClean="0"/>
              <a:t>szerelem, költészet, ifjúság jelképe</a:t>
            </a:r>
          </a:p>
        </p:txBody>
      </p:sp>
      <p:sp>
        <p:nvSpPr>
          <p:cNvPr id="5" name="CasetăText 4"/>
          <p:cNvSpPr txBox="1"/>
          <p:nvPr/>
        </p:nvSpPr>
        <p:spPr>
          <a:xfrm>
            <a:off x="928662" y="3929072"/>
            <a:ext cx="2507286" cy="584711"/>
          </a:xfrm>
          <a:prstGeom prst="rect">
            <a:avLst/>
          </a:prstGeom>
          <a:noFill/>
        </p:spPr>
        <p:txBody>
          <a:bodyPr wrap="none" lIns="91375" tIns="45688" rIns="91375" bIns="45688" rtlCol="0">
            <a:spAutoFit/>
          </a:bodyPr>
          <a:lstStyle/>
          <a:p>
            <a:r>
              <a:rPr lang="hu-HU" sz="1600" b="1" dirty="0" smtClean="0"/>
              <a:t>Ádám és Éva </a:t>
            </a:r>
          </a:p>
          <a:p>
            <a:r>
              <a:rPr lang="hu-HU" sz="1600" b="1" dirty="0" smtClean="0"/>
              <a:t>különböző szerepekben</a:t>
            </a:r>
            <a:endParaRPr lang="ro-RO" sz="1600" b="1" dirty="0"/>
          </a:p>
        </p:txBody>
      </p:sp>
      <p:pic>
        <p:nvPicPr>
          <p:cNvPr id="6" name="Imagine 5" descr="http://cikkiro.terasz.hu/cikk/kepek/15490_9_19970_1.jpg"/>
          <p:cNvPicPr/>
          <p:nvPr/>
        </p:nvPicPr>
        <p:blipFill>
          <a:blip r:embed="rId3" cstate="print"/>
          <a:srcRect/>
          <a:stretch>
            <a:fillRect/>
          </a:stretch>
        </p:blipFill>
        <p:spPr bwMode="auto">
          <a:xfrm>
            <a:off x="1000100" y="714362"/>
            <a:ext cx="1928827" cy="1017992"/>
          </a:xfrm>
          <a:prstGeom prst="rect">
            <a:avLst/>
          </a:prstGeom>
          <a:noFill/>
          <a:ln w="9525">
            <a:noFill/>
            <a:miter lim="800000"/>
            <a:headEnd/>
            <a:tailEnd/>
          </a:ln>
        </p:spPr>
      </p:pic>
      <p:pic>
        <p:nvPicPr>
          <p:cNvPr id="7" name="Imagine 6" descr="Képtalálatok a következőre: Madách: Az ember tragédiája"/>
          <p:cNvPicPr/>
          <p:nvPr/>
        </p:nvPicPr>
        <p:blipFill>
          <a:blip r:embed="rId4"/>
          <a:srcRect/>
          <a:stretch>
            <a:fillRect/>
          </a:stretch>
        </p:blipFill>
        <p:spPr bwMode="auto">
          <a:xfrm>
            <a:off x="1357290" y="1285866"/>
            <a:ext cx="1643074" cy="1071570"/>
          </a:xfrm>
          <a:prstGeom prst="rect">
            <a:avLst/>
          </a:prstGeom>
          <a:noFill/>
          <a:ln w="9525">
            <a:noFill/>
            <a:miter lim="800000"/>
            <a:headEnd/>
            <a:tailEnd/>
          </a:ln>
        </p:spPr>
      </p:pic>
      <p:pic>
        <p:nvPicPr>
          <p:cNvPr id="8" name="Imagine 7" descr="Képtalálatok a következőre: Madách: Az ember tragédiája"/>
          <p:cNvPicPr/>
          <p:nvPr/>
        </p:nvPicPr>
        <p:blipFill>
          <a:blip r:embed="rId5"/>
          <a:srcRect/>
          <a:stretch>
            <a:fillRect/>
          </a:stretch>
        </p:blipFill>
        <p:spPr bwMode="auto">
          <a:xfrm>
            <a:off x="1000100" y="2071684"/>
            <a:ext cx="1857387" cy="1125149"/>
          </a:xfrm>
          <a:prstGeom prst="rect">
            <a:avLst/>
          </a:prstGeom>
          <a:noFill/>
          <a:ln w="9525">
            <a:noFill/>
            <a:miter lim="800000"/>
            <a:headEnd/>
            <a:tailEnd/>
          </a:ln>
        </p:spPr>
      </p:pic>
      <p:pic>
        <p:nvPicPr>
          <p:cNvPr id="9" name="Imagine 8" descr="Képtalálatok a következőre: Madách: Az ember tragédiája"/>
          <p:cNvPicPr/>
          <p:nvPr/>
        </p:nvPicPr>
        <p:blipFill>
          <a:blip r:embed="rId6" cstate="print"/>
          <a:srcRect l="3704" r="7407"/>
          <a:stretch>
            <a:fillRect/>
          </a:stretch>
        </p:blipFill>
        <p:spPr bwMode="auto">
          <a:xfrm>
            <a:off x="1428728" y="2928940"/>
            <a:ext cx="1571636" cy="1071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5318</TotalTime>
  <Words>2692</Words>
  <Application>Microsoft Office PowerPoint</Application>
  <PresentationFormat>Expunere pe ecran (16:9)</PresentationFormat>
  <Paragraphs>351</Paragraphs>
  <Slides>25</Slides>
  <Notes>24</Notes>
  <HiddenSlides>0</HiddenSlides>
  <MMClips>0</MMClips>
  <ScaleCrop>false</ScaleCrop>
  <HeadingPairs>
    <vt:vector size="4" baseType="variant">
      <vt:variant>
        <vt:lpstr>Temă</vt:lpstr>
      </vt:variant>
      <vt:variant>
        <vt:i4>1</vt:i4>
      </vt:variant>
      <vt:variant>
        <vt:lpstr>Titluri diapozitive</vt:lpstr>
      </vt:variant>
      <vt:variant>
        <vt:i4>25</vt:i4>
      </vt:variant>
    </vt:vector>
  </HeadingPairs>
  <TitlesOfParts>
    <vt:vector size="26" baseType="lpstr">
      <vt:lpstr>Temă Office</vt:lpstr>
      <vt:lpstr> Hőstípusok epikai és drámai  alkotásokban II. rész   </vt:lpstr>
      <vt:lpstr>Diapozitivul 2</vt:lpstr>
      <vt:lpstr>Diapozitivul 3</vt:lpstr>
      <vt:lpstr>Diapozitivul 4</vt:lpstr>
      <vt:lpstr> A tragikum/tragikus hős új változatai  a 19. századtól kezdődően </vt:lpstr>
      <vt:lpstr> A tragikum/tragikus hős új változatai  a 19. századtól kezdődően </vt:lpstr>
      <vt:lpstr>Kik a hősök/szereplők? </vt:lpstr>
      <vt:lpstr>Melyik szereplő melyik archetípushoz kapcsolható?</vt:lpstr>
      <vt:lpstr>Kik a hősök/jelképes szereplők? </vt:lpstr>
      <vt:lpstr>Diapozitivul 10</vt:lpstr>
      <vt:lpstr>Diapozitivul 11</vt:lpstr>
      <vt:lpstr>Diapozitivul 12</vt:lpstr>
      <vt:lpstr>Ki a szereplő? </vt:lpstr>
      <vt:lpstr>Kik a hősök/szereplők? </vt:lpstr>
      <vt:lpstr>Kik a hősök/szereplők? </vt:lpstr>
      <vt:lpstr>Kik a hősök/szereplők? </vt:lpstr>
      <vt:lpstr>Kik a hősök/szereplők? </vt:lpstr>
      <vt:lpstr>Kik a Varju nemzetség fontosabb történelmi szereplői? </vt:lpstr>
      <vt:lpstr>Kik a hősök/szereplők? </vt:lpstr>
      <vt:lpstr>Kik a hősök/szereplők? </vt:lpstr>
      <vt:lpstr>Kik az Ottlik-hősök/szereplők? </vt:lpstr>
      <vt:lpstr>Kik az Örkény-hősök/szereplők? </vt:lpstr>
      <vt:lpstr>komikum – groteszk – abszurd </vt:lpstr>
      <vt:lpstr>„Mondottam, ember: küzdj és bízva bízzál!”</vt:lpstr>
      <vt:lpstr>Források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Hőstípusok</dc:title>
  <dc:creator>x</dc:creator>
  <cp:lastModifiedBy>Olga</cp:lastModifiedBy>
  <cp:revision>387</cp:revision>
  <dcterms:created xsi:type="dcterms:W3CDTF">2018-06-17T13:22:29Z</dcterms:created>
  <dcterms:modified xsi:type="dcterms:W3CDTF">2020-04-15T13:01:41Z</dcterms:modified>
</cp:coreProperties>
</file>