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6" r:id="rId9"/>
    <p:sldId id="265" r:id="rId10"/>
    <p:sldId id="268" r:id="rId11"/>
    <p:sldId id="269" r:id="rId12"/>
    <p:sldId id="270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0DD218-33AE-644A-A146-033EF673161E}" v="15" dt="2020-03-24T13:58:13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/>
    <p:restoredTop sz="94682"/>
  </p:normalViewPr>
  <p:slideViewPr>
    <p:cSldViewPr snapToGrid="0" snapToObjects="1">
      <p:cViewPr varScale="1">
        <p:scale>
          <a:sx n="62" d="100"/>
          <a:sy n="62" d="100"/>
        </p:scale>
        <p:origin x="80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F5E99-C7BF-E243-AA3B-70CA731E7A32}" type="datetimeFigureOut">
              <a:rPr lang="en-RO" smtClean="0"/>
              <a:t>03/26/2020</a:t>
            </a:fld>
            <a:endParaRPr lang="en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C6701-EF8F-634E-A08B-5325552F675D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27456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C6701-EF8F-634E-A08B-5325552F675D}" type="slidenum">
              <a:rPr lang="en-RO" smtClean="0"/>
              <a:t>6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819151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8C545-0650-1C4E-BD7B-EB954658D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FF77F6-E0B7-3C43-B40E-FEB835AA5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D31B0-3027-8741-B090-92803EB6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F67D-10A9-7B4F-A829-B75CD15B2CA8}" type="datetimeFigureOut">
              <a:rPr lang="en-RO" smtClean="0"/>
              <a:t>03/26/2020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8B5B4-6BB7-5849-B5B5-06C6B8F27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1D605-173B-0341-830C-FDCD55D86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1DB4-8DCA-E143-96A1-0D0D2D5D78C6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58756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358FB-E1EF-F746-BBD9-7B544AAD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739D7E-6DCD-9C43-9682-D918E0326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94F45-8674-4D46-A112-9C4FF2FA1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F67D-10A9-7B4F-A829-B75CD15B2CA8}" type="datetimeFigureOut">
              <a:rPr lang="en-RO" smtClean="0"/>
              <a:t>03/26/2020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27911-939C-6841-AD34-4EA9A47C3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0FD35-B01E-C848-9555-8522ACAD1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1DB4-8DCA-E143-96A1-0D0D2D5D78C6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33207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6A6BE7-B47E-8D49-8B0B-D16BABEB93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9A05E8-3122-854D-91E2-4B2B587F6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88DBE-8387-4E4E-AAD7-0A16F640E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F67D-10A9-7B4F-A829-B75CD15B2CA8}" type="datetimeFigureOut">
              <a:rPr lang="en-RO" smtClean="0"/>
              <a:t>03/26/2020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0D2D0-92EC-E54D-ACDE-47F2CA94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B70FF-D4AB-EF49-8A61-D6AD9256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1DB4-8DCA-E143-96A1-0D0D2D5D78C6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49123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EEE44-A1D1-DF4A-B489-EE2579752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346CE-D139-4045-9115-47C4340F3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3CF2E-6A81-4346-96E5-6E9C360B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F67D-10A9-7B4F-A829-B75CD15B2CA8}" type="datetimeFigureOut">
              <a:rPr lang="en-RO" smtClean="0"/>
              <a:t>03/26/2020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44CC7-C051-7848-BD3B-B1B82DB4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7DB38-678D-9345-AEC8-2AE09577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1DB4-8DCA-E143-96A1-0D0D2D5D78C6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14618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DA373-BEDA-464C-AD6F-3B08DD0DC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45B9F-FFD9-3A48-85E7-435111BFB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3B1F7-F2F2-434D-ABBC-4B79BA9F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F67D-10A9-7B4F-A829-B75CD15B2CA8}" type="datetimeFigureOut">
              <a:rPr lang="en-RO" smtClean="0"/>
              <a:t>03/26/2020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C3009-56E4-8545-85AA-AFE54F312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EBCC9-342B-504F-8DAD-6F6C0F99B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1DB4-8DCA-E143-96A1-0D0D2D5D78C6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412073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C1475-6AFC-6842-95AC-1B11866BB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8B281-DDDC-C646-9BE8-53FFBC632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69ED7-5C93-B24A-8BEB-FC5F9C6ED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7E7FA-1BB2-5F48-A6DC-C5E38E4BD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F67D-10A9-7B4F-A829-B75CD15B2CA8}" type="datetimeFigureOut">
              <a:rPr lang="en-RO" smtClean="0"/>
              <a:t>03/26/2020</a:t>
            </a:fld>
            <a:endParaRPr lang="en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4C5E6-02AC-C94C-B942-385A563F4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D45DD-8A19-C34F-8024-FC8310689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1DB4-8DCA-E143-96A1-0D0D2D5D78C6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699949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01D80-2CD0-2A40-935E-9E965E6E1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080C9-DA9F-0D40-B647-C631191D2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DA365-8625-A449-86E2-069FE7471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121BEA-ECFB-CB4E-B94F-41C3049B12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773ED4-38EA-A74A-B5DA-D7F3C9141B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7E067-A70C-E743-9CC0-C70C02F4A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F67D-10A9-7B4F-A829-B75CD15B2CA8}" type="datetimeFigureOut">
              <a:rPr lang="en-RO" smtClean="0"/>
              <a:t>03/26/2020</a:t>
            </a:fld>
            <a:endParaRPr lang="en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654D9D-C2A2-EE47-A332-8D777FCE1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86AC45-F21E-0A42-9DCF-83996EED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1DB4-8DCA-E143-96A1-0D0D2D5D78C6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33877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BFDCE-D8FA-F842-878A-DADC6A367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A4F1C2-B81F-1046-AC0F-49DE6F35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F67D-10A9-7B4F-A829-B75CD15B2CA8}" type="datetimeFigureOut">
              <a:rPr lang="en-RO" smtClean="0"/>
              <a:t>03/26/2020</a:t>
            </a:fld>
            <a:endParaRPr lang="en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01884E-070A-B24B-9FEE-9D0102EE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D4C773-83FD-DE4D-87EF-AC957D867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1DB4-8DCA-E143-96A1-0D0D2D5D78C6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22618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375B44-CFD7-3B48-9602-84C6783E6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F67D-10A9-7B4F-A829-B75CD15B2CA8}" type="datetimeFigureOut">
              <a:rPr lang="en-RO" smtClean="0"/>
              <a:t>03/26/2020</a:t>
            </a:fld>
            <a:endParaRPr lang="en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825CB0-B2E5-DE4D-B2B1-F65A136E7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389F5-D307-9B43-8425-F0C2248C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1DB4-8DCA-E143-96A1-0D0D2D5D78C6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96208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58ADE-160D-7846-A360-D01B03D7A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6B7CC-CC7C-5048-BE36-412740E35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1992A-9301-4341-A7EC-4CD2E010E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28476-3EB0-9A43-8714-8FC447E2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F67D-10A9-7B4F-A829-B75CD15B2CA8}" type="datetimeFigureOut">
              <a:rPr lang="en-RO" smtClean="0"/>
              <a:t>03/26/2020</a:t>
            </a:fld>
            <a:endParaRPr lang="en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0AB2A-33EE-FB46-8D36-F86F8179B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94EE8-6452-B94C-8ECA-553410156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1DB4-8DCA-E143-96A1-0D0D2D5D78C6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09404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6AF8-7CC6-B847-AE31-1A54A1492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9AD8CA-38A0-4D40-99A6-B4414F5CE0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6D109-64FD-5D44-A061-9FE5252CE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5CBF1-6CCE-4B42-8208-A0C77C6C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F67D-10A9-7B4F-A829-B75CD15B2CA8}" type="datetimeFigureOut">
              <a:rPr lang="en-RO" smtClean="0"/>
              <a:t>03/26/2020</a:t>
            </a:fld>
            <a:endParaRPr lang="en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3303C-9712-5844-9111-14D6DE17B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1507B-1853-E345-A65E-AC4622E0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31DB4-8DCA-E143-96A1-0D0D2D5D78C6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5337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5F73C-82DF-3744-85BA-4F4EE66DD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5CDDD-1402-1F4C-8AF9-D83D2ED80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9F461-7872-A745-ABA9-29E3D6C81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EF67D-10A9-7B4F-A829-B75CD15B2CA8}" type="datetimeFigureOut">
              <a:rPr lang="en-RO" smtClean="0"/>
              <a:t>03/26/2020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A00F9-CCCF-2B4E-A907-089626F9E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2A7DD-B8F2-9942-9C8F-9FF9C9841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31DB4-8DCA-E143-96A1-0D0D2D5D78C6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75120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BB093-8F48-4244-A6B7-4FDED1E72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851" y="2133668"/>
            <a:ext cx="9910296" cy="2590027"/>
          </a:xfrm>
        </p:spPr>
        <p:txBody>
          <a:bodyPr anchor="t">
            <a:normAutofit fontScale="90000"/>
          </a:bodyPr>
          <a:lstStyle/>
          <a:p>
            <a:r>
              <a:rPr lang="hu-HU" sz="8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Az atom</a:t>
            </a:r>
            <a:br>
              <a:rPr lang="hu-HU" sz="8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hu-HU" sz="8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periódusos rendszer</a:t>
            </a:r>
            <a:endParaRPr lang="en-RO" sz="5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46364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61654C-D405-164D-A00C-EA285435A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22" y="2218096"/>
            <a:ext cx="5836741" cy="270933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A71AD2-B869-A343-9FAA-77FF24C3D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1" y="2320800"/>
            <a:ext cx="5400749" cy="4351338"/>
          </a:xfrm>
        </p:spPr>
        <p:txBody>
          <a:bodyPr/>
          <a:lstStyle/>
          <a:p>
            <a:pPr marL="0" indent="0">
              <a:buNone/>
            </a:pPr>
            <a:r>
              <a:rPr lang="hu-HU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Fémes jelleg</a:t>
            </a:r>
          </a:p>
          <a:p>
            <a:pPr marL="285750" indent="-285750"/>
            <a:r>
              <a:rPr lang="hu-HU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Stabil elektronszerkezet: dublett vagy oktett szerkezet</a:t>
            </a:r>
            <a:endParaRPr lang="en-RO" sz="2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1"/>
            <a:r>
              <a:rPr lang="hu-HU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1-13 csoport között található elemek atomjai </a:t>
            </a:r>
            <a:endParaRPr lang="en-RO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1"/>
            <a:r>
              <a:rPr lang="hu-HU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elektronok leadására hajlamosak, pozitív ionokat </a:t>
            </a:r>
            <a:r>
              <a:rPr lang="hu-HU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képeznek→elektropozitív</a:t>
            </a:r>
            <a:r>
              <a:rPr lang="hu-HU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u-HU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jellegűek→fémes</a:t>
            </a:r>
            <a:r>
              <a:rPr lang="hu-HU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jellegűek</a:t>
            </a:r>
            <a:endParaRPr lang="en-RO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RO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659DFF0-3210-F34D-8DE1-2B34D46D1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16" y="365125"/>
            <a:ext cx="5079174" cy="1724809"/>
          </a:xfrm>
        </p:spPr>
        <p:txBody>
          <a:bodyPr/>
          <a:lstStyle/>
          <a:p>
            <a:r>
              <a:rPr lang="en-RO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IV. Fémes jelleg Nemfémes jelleg</a:t>
            </a:r>
            <a:endParaRPr lang="en-RO" dirty="0"/>
          </a:p>
        </p:txBody>
      </p:sp>
    </p:spTree>
    <p:extLst>
      <p:ext uri="{BB962C8B-B14F-4D97-AF65-F5344CB8AC3E}">
        <p14:creationId xmlns:p14="http://schemas.microsoft.com/office/powerpoint/2010/main" val="1641730839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2692A2-E3DB-2C4B-88CA-224F8E45EA28}"/>
              </a:ext>
            </a:extLst>
          </p:cNvPr>
          <p:cNvSpPr/>
          <p:nvPr/>
        </p:nvSpPr>
        <p:spPr>
          <a:xfrm>
            <a:off x="494002" y="261800"/>
            <a:ext cx="111117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fémes jelleg változása a periódusos rendszerben</a:t>
            </a:r>
            <a:endParaRPr lang="en-RO" sz="2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n-RO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E87DBA-2067-B844-AE88-AF59DD8C9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2264"/>
            <a:ext cx="8241731" cy="4914699"/>
          </a:xfrm>
        </p:spPr>
        <p:txBody>
          <a:bodyPr>
            <a:normAutofit fontScale="92500" lnSpcReduction="10000"/>
          </a:bodyPr>
          <a:lstStyle/>
          <a:p>
            <a:r>
              <a:rPr lang="hu-HU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Na, Mg, </a:t>
            </a:r>
            <a:r>
              <a:rPr lang="hu-HU" sz="2000" b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</a:t>
            </a:r>
            <a:r>
              <a:rPr lang="hu-HU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 O</a:t>
            </a:r>
            <a:r>
              <a:rPr lang="en-US" sz="2000" b="1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hu-HU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/ H</a:t>
            </a:r>
            <a:r>
              <a:rPr lang="hu-HU" sz="2000" b="1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hu-HU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</a:t>
            </a:r>
          </a:p>
          <a:p>
            <a:pPr marL="0" indent="0">
              <a:buNone/>
            </a:pPr>
            <a:endParaRPr lang="en-RO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914400" lvl="2" indent="0">
              <a:buNone/>
            </a:pPr>
            <a:r>
              <a:rPr lang="hu-HU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2Na </a:t>
            </a:r>
            <a:r>
              <a:rPr lang="en-US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 O</a:t>
            </a:r>
            <a:r>
              <a:rPr lang="en-US" sz="1800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→ Na</a:t>
            </a:r>
            <a:r>
              <a:rPr lang="en-US" sz="1800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</a:t>
            </a:r>
            <a:r>
              <a:rPr lang="en-US" sz="1800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</a:t>
            </a:r>
            <a:r>
              <a:rPr lang="en-US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nátrium</a:t>
            </a:r>
            <a:r>
              <a:rPr lang="en-US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</a:t>
            </a:r>
            <a:r>
              <a:rPr lang="en-US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peroxid</a:t>
            </a:r>
            <a:r>
              <a:rPr lang="en-US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</a:p>
          <a:p>
            <a:pPr marL="914400" lvl="2" indent="0">
              <a:buNone/>
            </a:pPr>
            <a:r>
              <a:rPr lang="hu-HU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2Na + 2H</a:t>
            </a:r>
            <a:r>
              <a:rPr lang="hu-HU" sz="1800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hu-HU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O→ 2NaOH + H</a:t>
            </a:r>
            <a:r>
              <a:rPr lang="hu-HU" sz="1800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hu-HU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↑ </a:t>
            </a:r>
            <a:endParaRPr lang="en-RO" sz="1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457200" lvl="1" indent="0">
              <a:buNone/>
            </a:pPr>
            <a:r>
              <a:rPr lang="hu-HU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2Mg + O</a:t>
            </a:r>
            <a:r>
              <a:rPr lang="hu-HU" sz="1800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hu-HU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→ 2MgO </a:t>
            </a:r>
            <a:endParaRPr lang="en-RO" sz="1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lvl="0" indent="0">
              <a:buNone/>
            </a:pPr>
            <a:r>
              <a:rPr lang="hu-HU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Mg + 2H</a:t>
            </a:r>
            <a:r>
              <a:rPr lang="hu-HU" sz="1800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hu-HU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O→ Mg(OH)</a:t>
            </a:r>
            <a:r>
              <a:rPr lang="hu-HU" sz="1800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hu-HU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 H</a:t>
            </a:r>
            <a:r>
              <a:rPr lang="hu-HU" sz="1800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hu-HU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↑  → csak melegítéskor!</a:t>
            </a:r>
            <a:endParaRPr lang="en-RO" sz="1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lvl="0" indent="0">
              <a:buNone/>
            </a:pPr>
            <a:r>
              <a:rPr lang="hu-HU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4Al + 3O</a:t>
            </a:r>
            <a:r>
              <a:rPr lang="hu-HU" sz="1800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hu-HU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→ 2Al</a:t>
            </a:r>
            <a:r>
              <a:rPr lang="hu-HU" sz="1800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hu-HU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</a:t>
            </a:r>
            <a:r>
              <a:rPr lang="hu-HU" sz="1800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r>
              <a:rPr lang="hu-HU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en-RO" sz="1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lvl="0" indent="0">
              <a:buNone/>
            </a:pPr>
            <a:r>
              <a:rPr lang="hu-HU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r>
              <a:rPr lang="hu-HU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</a:t>
            </a:r>
            <a:r>
              <a:rPr lang="hu-HU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+ H</a:t>
            </a:r>
            <a:r>
              <a:rPr lang="hu-HU" sz="1800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hu-HU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 → nem megy végbe!</a:t>
            </a:r>
            <a:endParaRPr lang="en-RO" sz="1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endParaRPr lang="hu-HU" sz="2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hu-HU" sz="23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Következtetés:</a:t>
            </a:r>
            <a:endParaRPr lang="en-RO" sz="2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lvl="0" indent="0">
              <a:buNone/>
            </a:pPr>
            <a:r>
              <a:rPr lang="hu-HU" sz="23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fémes jelleg adott periódusban balról jobbra haladva csökken.</a:t>
            </a:r>
            <a:endParaRPr lang="en-RO" sz="23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lvl="0" indent="0">
              <a:buNone/>
            </a:pPr>
            <a:r>
              <a:rPr lang="en-US" sz="23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Megjegyzés</a:t>
            </a:r>
            <a:r>
              <a:rPr lang="en-US" sz="23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endParaRPr lang="hu-HU" sz="2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lvl="0" indent="0">
              <a:buNone/>
            </a:pPr>
            <a:r>
              <a:rPr lang="hu-HU" sz="23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fémes jelleg adott csoportban fentről lefele haladva nő.</a:t>
            </a:r>
            <a:endParaRPr lang="en-US" sz="2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lvl="0" indent="0">
              <a:buNone/>
            </a:pPr>
            <a:r>
              <a:rPr lang="en-US" sz="23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</a:t>
            </a:r>
            <a:r>
              <a:rPr lang="en-US" sz="2300" dirty="0" err="1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fémes</a:t>
            </a:r>
            <a:r>
              <a:rPr lang="en-US" sz="23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jelleg</a:t>
            </a:r>
            <a:r>
              <a:rPr lang="en-US" sz="23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növekedésével</a:t>
            </a:r>
            <a:r>
              <a:rPr lang="en-US" sz="23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nő</a:t>
            </a:r>
            <a:r>
              <a:rPr lang="en-US" sz="23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 </a:t>
            </a:r>
            <a:r>
              <a:rPr lang="en-US" sz="2300" dirty="0" err="1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fémet</a:t>
            </a:r>
            <a:r>
              <a:rPr lang="en-US" sz="23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tartalmazó</a:t>
            </a:r>
            <a:r>
              <a:rPr lang="en-US" sz="23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bázis</a:t>
            </a:r>
            <a:r>
              <a:rPr lang="en-US" sz="23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erőssége</a:t>
            </a:r>
            <a:r>
              <a:rPr lang="en-US" sz="23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n-RO" sz="23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endParaRPr lang="en-RO" dirty="0"/>
          </a:p>
        </p:txBody>
      </p:sp>
      <p:pic>
        <p:nvPicPr>
          <p:cNvPr id="3" name="Picture 2" descr="A picture containing motorcycle, engine&#10;&#10;Description automatically generated">
            <a:extLst>
              <a:ext uri="{FF2B5EF4-FFF2-40B4-BE49-F238E27FC236}">
                <a16:creationId xmlns:a16="http://schemas.microsoft.com/office/drawing/2014/main" id="{4AEF9259-BA7A-E84F-B968-278EAAB21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559" y="1055055"/>
            <a:ext cx="2264372" cy="1767315"/>
          </a:xfrm>
          <a:prstGeom prst="rect">
            <a:avLst/>
          </a:prstGeom>
        </p:spPr>
      </p:pic>
      <p:pic>
        <p:nvPicPr>
          <p:cNvPr id="7" name="Picture 6" descr="A piece of wood&#10;&#10;Description automatically generated with medium confidence">
            <a:extLst>
              <a:ext uri="{FF2B5EF4-FFF2-40B4-BE49-F238E27FC236}">
                <a16:creationId xmlns:a16="http://schemas.microsoft.com/office/drawing/2014/main" id="{E7270E5A-CAB3-BF49-B64B-E9D39963B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108" y="3467606"/>
            <a:ext cx="2335339" cy="2335339"/>
          </a:xfrm>
          <a:prstGeom prst="rect">
            <a:avLst/>
          </a:prstGeom>
        </p:spPr>
      </p:pic>
      <p:pic>
        <p:nvPicPr>
          <p:cNvPr id="13" name="Picture 12" descr="A picture containing indoor, sitting, table, wooden&#10;&#10;Description automatically generated">
            <a:extLst>
              <a:ext uri="{FF2B5EF4-FFF2-40B4-BE49-F238E27FC236}">
                <a16:creationId xmlns:a16="http://schemas.microsoft.com/office/drawing/2014/main" id="{41A605CD-FF81-7048-A391-FCB3DE761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7189" y="1055055"/>
            <a:ext cx="2356420" cy="17673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FAFDCD6-75F5-1843-B0A6-3FD9679A03F7}"/>
              </a:ext>
            </a:extLst>
          </p:cNvPr>
          <p:cNvSpPr txBox="1"/>
          <p:nvPr/>
        </p:nvSpPr>
        <p:spPr>
          <a:xfrm>
            <a:off x="7304299" y="2930282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RO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Magnézium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7E472C-9150-C94E-854F-E736729167D1}"/>
              </a:ext>
            </a:extLst>
          </p:cNvPr>
          <p:cNvSpPr txBox="1"/>
          <p:nvPr/>
        </p:nvSpPr>
        <p:spPr>
          <a:xfrm>
            <a:off x="9825436" y="2960322"/>
            <a:ext cx="1079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RO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Nátrium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CBA9A0-CB66-AC4E-B030-901C7AF11285}"/>
              </a:ext>
            </a:extLst>
          </p:cNvPr>
          <p:cNvSpPr txBox="1"/>
          <p:nvPr/>
        </p:nvSpPr>
        <p:spPr>
          <a:xfrm>
            <a:off x="9825436" y="5940897"/>
            <a:ext cx="131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RO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Aluminium</a:t>
            </a:r>
          </a:p>
        </p:txBody>
      </p:sp>
    </p:spTree>
    <p:extLst>
      <p:ext uri="{BB962C8B-B14F-4D97-AF65-F5344CB8AC3E}">
        <p14:creationId xmlns:p14="http://schemas.microsoft.com/office/powerpoint/2010/main" val="386486258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2692A2-E3DB-2C4B-88CA-224F8E45EA28}"/>
              </a:ext>
            </a:extLst>
          </p:cNvPr>
          <p:cNvSpPr/>
          <p:nvPr/>
        </p:nvSpPr>
        <p:spPr>
          <a:xfrm>
            <a:off x="648391" y="681037"/>
            <a:ext cx="111117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</a:t>
            </a:r>
            <a:r>
              <a:rPr lang="en-US" sz="2800" b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nemfémes</a:t>
            </a:r>
            <a:r>
              <a:rPr lang="en-US" sz="2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2800" b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jelleg</a:t>
            </a:r>
            <a:r>
              <a:rPr lang="en-US" sz="2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2800" b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változása</a:t>
            </a:r>
            <a:r>
              <a:rPr lang="en-US" sz="2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 </a:t>
            </a:r>
            <a:r>
              <a:rPr lang="en-US" sz="2800" b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periódusos</a:t>
            </a:r>
            <a:r>
              <a:rPr lang="en-US" sz="2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2800" b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rendszerben</a:t>
            </a:r>
            <a:endParaRPr lang="en-RO" sz="2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endParaRPr lang="en-RO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E87DBA-2067-B844-AE88-AF59DD8C9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1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Nemfémes jelleg</a:t>
            </a:r>
          </a:p>
          <a:p>
            <a:r>
              <a:rPr lang="en-US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14-17 </a:t>
            </a:r>
            <a:r>
              <a:rPr lang="en-US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csoport</a:t>
            </a:r>
            <a:r>
              <a:rPr lang="en-US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között</a:t>
            </a:r>
            <a:r>
              <a:rPr lang="en-US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található</a:t>
            </a:r>
            <a:r>
              <a:rPr lang="en-US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elemek</a:t>
            </a:r>
            <a:r>
              <a:rPr lang="en-US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atomjai</a:t>
            </a:r>
            <a:r>
              <a:rPr lang="en-US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elektronfelvételre</a:t>
            </a:r>
            <a:r>
              <a:rPr lang="en-US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hajlamosak</a:t>
            </a:r>
            <a:r>
              <a:rPr lang="en-US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	</a:t>
            </a:r>
          </a:p>
          <a:p>
            <a:pPr marL="0" indent="0" algn="ctr">
              <a:buNone/>
            </a:pPr>
            <a:r>
              <a:rPr lang="en-US" sz="1800" b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negatív</a:t>
            </a:r>
            <a:r>
              <a:rPr lang="en-US" sz="1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800" b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ionokat</a:t>
            </a:r>
            <a:r>
              <a:rPr lang="en-US" sz="1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800" b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képeznek→elektronegatív</a:t>
            </a:r>
            <a:r>
              <a:rPr lang="en-US" sz="1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800" b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jellegűek→nemfémes</a:t>
            </a:r>
            <a:r>
              <a:rPr lang="en-US" sz="1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800" b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jellegűek</a:t>
            </a:r>
            <a:endParaRPr lang="en-RO" sz="18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17. </a:t>
            </a:r>
            <a:r>
              <a:rPr lang="en-US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csoportba</a:t>
            </a:r>
            <a:r>
              <a:rPr lang="en-US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tartozó</a:t>
            </a:r>
            <a:r>
              <a:rPr lang="en-US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nemfémes</a:t>
            </a:r>
            <a:r>
              <a:rPr lang="en-US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elemek</a:t>
            </a:r>
            <a:r>
              <a:rPr lang="en-US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reakciókészsége</a:t>
            </a:r>
            <a:endParaRPr lang="en-RO" sz="1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lvl="0" indent="0">
              <a:buNone/>
            </a:pPr>
            <a:r>
              <a:rPr lang="en-US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2KI + Cl</a:t>
            </a:r>
            <a:r>
              <a:rPr lang="en-US" sz="1800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→ 2KCl + I</a:t>
            </a:r>
            <a:r>
              <a:rPr lang="en-US" sz="1800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en-RO" sz="1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lvl="0" indent="0">
              <a:buNone/>
            </a:pPr>
            <a:r>
              <a:rPr lang="en-US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2NaBr + Cl</a:t>
            </a:r>
            <a:r>
              <a:rPr lang="en-US" sz="1800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→ 2NaCl + Br</a:t>
            </a:r>
            <a:r>
              <a:rPr lang="en-US" sz="1800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en-RO" sz="1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endParaRPr lang="en-US" sz="1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Következtetés</a:t>
            </a:r>
            <a:r>
              <a:rPr lang="en-US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</a:t>
            </a:r>
            <a:endParaRPr lang="en-RO" sz="1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lvl="0" indent="0">
              <a:buNone/>
            </a:pPr>
            <a:r>
              <a:rPr lang="hu-HU" sz="1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nemfémes jelleg adott csoportban fentről lefele haladva csökken.</a:t>
            </a:r>
          </a:p>
          <a:p>
            <a:pPr marL="0" lvl="0" indent="0">
              <a:buNone/>
            </a:pPr>
            <a:endParaRPr lang="en-RO" sz="18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endParaRPr lang="en-RO" dirty="0"/>
          </a:p>
        </p:txBody>
      </p:sp>
    </p:spTree>
    <p:extLst>
      <p:ext uri="{BB962C8B-B14F-4D97-AF65-F5344CB8AC3E}">
        <p14:creationId xmlns:p14="http://schemas.microsoft.com/office/powerpoint/2010/main" val="43144750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2692A2-E3DB-2C4B-88CA-224F8E45EA28}"/>
              </a:ext>
            </a:extLst>
          </p:cNvPr>
          <p:cNvSpPr/>
          <p:nvPr/>
        </p:nvSpPr>
        <p:spPr>
          <a:xfrm>
            <a:off x="648391" y="681037"/>
            <a:ext cx="11111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nátrium és a klór legfontosabb kémiai tulajdonságai</a:t>
            </a:r>
            <a:r>
              <a:rPr lang="en-RO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E87DBA-2067-B844-AE88-AF59DD8C9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78333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	</a:t>
            </a:r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2Na +Cl</a:t>
            </a:r>
            <a:r>
              <a:rPr lang="en-US" sz="1900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→ 2NaCl</a:t>
            </a:r>
            <a:endParaRPr lang="en-RO" sz="19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lvl="0" indent="0">
              <a:buNone/>
            </a:pPr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Cl</a:t>
            </a:r>
            <a:r>
              <a:rPr lang="en-US" sz="1900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 H</a:t>
            </a:r>
            <a:r>
              <a:rPr lang="en-US" sz="1900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→ 2HCl</a:t>
            </a:r>
            <a:endParaRPr lang="en-RO" sz="19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lvl="0" indent="0">
              <a:buNone/>
            </a:pPr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3Cl</a:t>
            </a:r>
            <a:r>
              <a:rPr lang="en-US" sz="1900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 </a:t>
            </a:r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+ 2Fe→ 2FeCl</a:t>
            </a:r>
            <a:r>
              <a:rPr lang="en-US" sz="1900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endParaRPr lang="en-RO" sz="19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Cl</a:t>
            </a:r>
            <a:r>
              <a:rPr lang="en-US" sz="1900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+ H</a:t>
            </a:r>
            <a:r>
              <a:rPr lang="en-US" sz="1900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 → </a:t>
            </a:r>
            <a:r>
              <a:rPr lang="en-US" sz="19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HOCl</a:t>
            </a:r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</a:t>
            </a:r>
            <a:r>
              <a:rPr lang="en-US" sz="19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hipoklórossav</a:t>
            </a:r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+ HCl</a:t>
            </a:r>
            <a:endParaRPr lang="en-RO" sz="19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lvl="0" indent="0">
              <a:buNone/>
            </a:pPr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Cl</a:t>
            </a:r>
            <a:r>
              <a:rPr lang="en-US" sz="1900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+ Cu → CuCl</a:t>
            </a:r>
            <a:r>
              <a:rPr lang="en-US" sz="1900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en-RO" sz="19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Cl</a:t>
            </a:r>
            <a:r>
              <a:rPr lang="en-US" sz="1900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+ 2 NaOH → </a:t>
            </a:r>
            <a:r>
              <a:rPr lang="en-US" sz="19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NaClO</a:t>
            </a:r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(n</a:t>
            </a:r>
            <a:r>
              <a:rPr lang="hu-HU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átrium-</a:t>
            </a:r>
            <a:r>
              <a:rPr lang="hu-HU" sz="19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hipoklorit</a:t>
            </a:r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+ NaCl + H</a:t>
            </a:r>
            <a:r>
              <a:rPr lang="en-US" sz="1900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</a:t>
            </a:r>
          </a:p>
          <a:p>
            <a:pPr marL="0" indent="0">
              <a:buNone/>
            </a:pPr>
            <a:endParaRPr lang="en-RO" sz="19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hu-HU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Gyakorlati jelentőség:</a:t>
            </a:r>
            <a:endParaRPr lang="en-RO" sz="19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hu-HU" sz="19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Na: nátriumgőzlámpa, szappangyártás.</a:t>
            </a:r>
            <a:endParaRPr lang="en-RO" sz="19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hu-HU" sz="19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Cl: fertőtlenítés, fehérítés.</a:t>
            </a:r>
            <a:endParaRPr lang="en-RO" sz="19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endParaRPr lang="en-RO" dirty="0"/>
          </a:p>
        </p:txBody>
      </p:sp>
    </p:spTree>
    <p:extLst>
      <p:ext uri="{BB962C8B-B14F-4D97-AF65-F5344CB8AC3E}">
        <p14:creationId xmlns:p14="http://schemas.microsoft.com/office/powerpoint/2010/main" val="284556564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3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60222A-E817-2F4C-9177-25C92FC6F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Feladatok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8" name="Rectangle 44">
            <a:extLst>
              <a:ext uri="{FF2B5EF4-FFF2-40B4-BE49-F238E27FC236}">
                <a16:creationId xmlns:a16="http://schemas.microsoft.com/office/drawing/2014/main" id="{35C57864-AA6D-094F-8194-6FB719818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47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RO"/>
          </a:p>
        </p:txBody>
      </p:sp>
      <p:sp>
        <p:nvSpPr>
          <p:cNvPr id="49" name="Szövegdoboz 2">
            <a:extLst>
              <a:ext uri="{FF2B5EF4-FFF2-40B4-BE49-F238E27FC236}">
                <a16:creationId xmlns:a16="http://schemas.microsoft.com/office/drawing/2014/main" id="{21530A4C-9085-9644-A619-1D903296F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365" y="10046018"/>
            <a:ext cx="89535" cy="9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07000"/>
              </a:lnSpc>
              <a:spcBef>
                <a:spcPts val="15"/>
              </a:spcBef>
              <a:spcAft>
                <a:spcPts val="800"/>
              </a:spcAft>
            </a:pPr>
            <a:r>
              <a:rPr lang="en-US" sz="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R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34E839-816E-9C4D-AB07-909F7A1E7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159" y="2506135"/>
            <a:ext cx="9833548" cy="41428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en-RO" sz="20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tétel: </a:t>
            </a:r>
            <a:r>
              <a:rPr lang="hu-HU" altLang="en-RO" sz="2000" b="1" i="1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1.feladat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nátriumot petróleum alatt </a:t>
            </a:r>
            <a:r>
              <a:rPr lang="hu-HU" sz="19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tartják,mivel</a:t>
            </a:r>
            <a:r>
              <a:rPr lang="hu-HU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nagy a reakciókészsége.</a:t>
            </a:r>
          </a:p>
          <a:p>
            <a:pPr lvl="1"/>
            <a:r>
              <a:rPr lang="hu-HU" sz="19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				</a:t>
            </a:r>
            <a:r>
              <a:rPr lang="hu-HU" sz="19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IGAZ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 tétel:</a:t>
            </a:r>
          </a:p>
          <a:p>
            <a:r>
              <a:rPr lang="hu-HU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vizsgalapra írja le az </a:t>
            </a:r>
            <a:r>
              <a:rPr lang="hu-HU" sz="19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</a:t>
            </a:r>
            <a:r>
              <a:rPr lang="hu-HU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oszlop képleteinek sorszámát a </a:t>
            </a:r>
            <a:r>
              <a:rPr lang="hu-HU" sz="19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</a:t>
            </a:r>
            <a:r>
              <a:rPr lang="hu-HU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oszlopban található előállítási módszer betűjelével társítva. Az </a:t>
            </a:r>
            <a:r>
              <a:rPr lang="hu-HU" sz="19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</a:t>
            </a:r>
            <a:r>
              <a:rPr lang="hu-HU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oszlop összes sorszámának egyetlen betűjel felel meg a </a:t>
            </a:r>
            <a:r>
              <a:rPr lang="hu-HU" sz="19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</a:t>
            </a:r>
            <a:r>
              <a:rPr lang="hu-HU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oszlopból.  </a:t>
            </a:r>
          </a:p>
          <a:p>
            <a:r>
              <a:rPr lang="hu-HU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 </a:t>
            </a:r>
          </a:p>
          <a:p>
            <a:r>
              <a:rPr lang="hu-HU" sz="19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	    A				    B</a:t>
            </a:r>
          </a:p>
          <a:p>
            <a:endParaRPr lang="hu-HU" sz="19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2"/>
            <a:r>
              <a:rPr lang="hu-HU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r>
              <a:rPr lang="hu-HU" sz="19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 </a:t>
            </a:r>
            <a:r>
              <a:rPr lang="hu-HU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FeCl</a:t>
            </a:r>
            <a:r>
              <a:rPr lang="hu-HU" sz="1900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r>
              <a:rPr lang="hu-HU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		</a:t>
            </a:r>
            <a:r>
              <a:rPr lang="hu-HU" sz="19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a. </a:t>
            </a:r>
            <a:r>
              <a:rPr lang="hu-HU" sz="19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Daniell</a:t>
            </a:r>
            <a:r>
              <a:rPr lang="hu-HU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elem működése</a:t>
            </a:r>
          </a:p>
          <a:p>
            <a:pPr lvl="2"/>
            <a:r>
              <a:rPr lang="hu-HU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r>
              <a:rPr lang="hu-HU" sz="19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2. </a:t>
            </a:r>
            <a:r>
              <a:rPr lang="hu-HU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PbSO</a:t>
            </a:r>
            <a:r>
              <a:rPr lang="hu-HU" sz="1900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</a:t>
            </a:r>
            <a:r>
              <a:rPr lang="hu-HU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		</a:t>
            </a:r>
            <a:r>
              <a:rPr lang="hu-HU" sz="19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b. </a:t>
            </a:r>
            <a:r>
              <a:rPr lang="hu-HU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klór reakciója nátrium-bromiddal</a:t>
            </a:r>
          </a:p>
          <a:p>
            <a:pPr lvl="2"/>
            <a:r>
              <a:rPr lang="hu-HU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r>
              <a:rPr lang="hu-HU" sz="19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3. </a:t>
            </a:r>
            <a:r>
              <a:rPr lang="hu-HU" sz="19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Cu</a:t>
            </a:r>
            <a:r>
              <a:rPr lang="hu-HU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		</a:t>
            </a:r>
            <a:r>
              <a:rPr lang="hu-HU" sz="19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c. </a:t>
            </a:r>
            <a:r>
              <a:rPr lang="hu-HU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klór reakciója vassal</a:t>
            </a:r>
          </a:p>
          <a:p>
            <a:pPr lvl="2"/>
            <a:r>
              <a:rPr lang="hu-HU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r>
              <a:rPr lang="hu-HU" sz="19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4. </a:t>
            </a:r>
            <a:r>
              <a:rPr lang="hu-HU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</a:t>
            </a:r>
            <a:r>
              <a:rPr lang="hu-HU" sz="1900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hu-HU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		</a:t>
            </a:r>
            <a:r>
              <a:rPr lang="hu-HU" sz="19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d. </a:t>
            </a:r>
            <a:r>
              <a:rPr lang="hu-HU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ólomakkumulátor működése</a:t>
            </a:r>
          </a:p>
          <a:p>
            <a:pPr lvl="2"/>
            <a:r>
              <a:rPr lang="hu-HU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r>
              <a:rPr lang="hu-HU" sz="19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5. </a:t>
            </a:r>
            <a:r>
              <a:rPr lang="hu-HU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</a:t>
            </a:r>
            <a:r>
              <a:rPr lang="hu-HU" sz="1900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hu-HU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		</a:t>
            </a:r>
            <a:r>
              <a:rPr lang="hu-HU" sz="19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e. </a:t>
            </a:r>
            <a:r>
              <a:rPr lang="hu-HU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vas reakciója tömény kénsavval</a:t>
            </a:r>
          </a:p>
          <a:p>
            <a:r>
              <a:rPr lang="hu-HU" sz="19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				f. </a:t>
            </a:r>
            <a:r>
              <a:rPr lang="hu-HU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nátrium reakciója vízzel</a:t>
            </a:r>
          </a:p>
          <a:p>
            <a:r>
              <a:rPr lang="hu-HU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 </a:t>
            </a:r>
          </a:p>
          <a:p>
            <a:pPr algn="ctr"/>
            <a:r>
              <a:rPr lang="hu-HU" sz="19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1-c, 4-b, 5-f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RO" sz="1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537E27-858C-6247-ABC5-377F46333B2A}"/>
              </a:ext>
            </a:extLst>
          </p:cNvPr>
          <p:cNvCxnSpPr>
            <a:cxnSpLocks/>
          </p:cNvCxnSpPr>
          <p:nvPr/>
        </p:nvCxnSpPr>
        <p:spPr>
          <a:xfrm>
            <a:off x="3328988" y="5747439"/>
            <a:ext cx="2242078" cy="196161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7C238FD-B0F6-854C-8399-7B804F2EB5B8}"/>
              </a:ext>
            </a:extLst>
          </p:cNvPr>
          <p:cNvCxnSpPr>
            <a:cxnSpLocks/>
          </p:cNvCxnSpPr>
          <p:nvPr/>
        </p:nvCxnSpPr>
        <p:spPr>
          <a:xfrm>
            <a:off x="3565003" y="4826643"/>
            <a:ext cx="2006063" cy="462987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D3B48F-BC1C-484E-B105-1572C748AD18}"/>
              </a:ext>
            </a:extLst>
          </p:cNvPr>
          <p:cNvCxnSpPr/>
          <p:nvPr/>
        </p:nvCxnSpPr>
        <p:spPr>
          <a:xfrm flipV="1">
            <a:off x="3431251" y="5058137"/>
            <a:ext cx="2116666" cy="497711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18239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3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60222A-E817-2F4C-9177-25C92FC6F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858790"/>
            <a:ext cx="9833548" cy="11952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Feladatok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0" name="Rectangle 45">
            <a:extLst>
              <a:ext uri="{FF2B5EF4-FFF2-40B4-BE49-F238E27FC236}">
                <a16:creationId xmlns:a16="http://schemas.microsoft.com/office/drawing/2014/main" id="{6B1F7572-86D5-5E48-89AE-51BC584D5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1" y="2517235"/>
            <a:ext cx="11480494" cy="416529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 </a:t>
            </a:r>
            <a:r>
              <a:rPr lang="ro-RO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tétel</a:t>
            </a:r>
            <a:r>
              <a:rPr lang="ro-RO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ro-RO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 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klór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kálium-jodiddal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reagál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endParaRPr lang="en-RO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Írja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le a 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klór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és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 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kálium-jodid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közötti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reakció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egyenletét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!  </a:t>
            </a:r>
            <a:endParaRPr lang="en-RO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Számítsa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ki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 152,4 g 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jód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előállításához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szükséges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kálium-jodid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tömegét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ha a 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reakció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80%-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hozammal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játszódott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le!      </a:t>
            </a:r>
          </a:p>
          <a:p>
            <a:pPr lvl="1"/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                                         </a:t>
            </a:r>
            <a:endParaRPr lang="en-RO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ro-RO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 </a:t>
            </a:r>
            <a:r>
              <a:rPr lang="ro-RO" b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Megoldás</a:t>
            </a:r>
            <a:r>
              <a:rPr lang="ro-RO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</a:t>
            </a:r>
          </a:p>
          <a:p>
            <a:endParaRPr lang="ro-RO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RO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/>
            <a:r>
              <a:rPr lang="ro-RO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</a:t>
            </a:r>
            <a:r>
              <a:rPr lang="ro-RO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ro-RO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+ 2KI→2KCl +I</a:t>
            </a:r>
            <a:r>
              <a:rPr lang="en-US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</a:p>
          <a:p>
            <a:pPr lvl="0"/>
            <a:r>
              <a:rPr lang="ro-RO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</a:t>
            </a:r>
            <a:r>
              <a:rPr lang="ro-RO" baseline="-25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gy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152,4g I</a:t>
            </a:r>
            <a:r>
              <a:rPr lang="en-US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en-RO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η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=80%</a:t>
            </a:r>
            <a:endParaRPr lang="en-RO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</a:t>
            </a:r>
            <a:r>
              <a:rPr lang="en-US" baseline="-25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KI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=?</a:t>
            </a:r>
            <a:endParaRPr lang="en-RO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 </a:t>
            </a:r>
            <a:endParaRPr lang="en-RO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RO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8" name="Rectangle 44">
            <a:extLst>
              <a:ext uri="{FF2B5EF4-FFF2-40B4-BE49-F238E27FC236}">
                <a16:creationId xmlns:a16="http://schemas.microsoft.com/office/drawing/2014/main" id="{35C57864-AA6D-094F-8194-6FB719818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47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RO" dirty="0"/>
          </a:p>
        </p:txBody>
      </p:sp>
      <p:sp>
        <p:nvSpPr>
          <p:cNvPr id="49" name="Szövegdoboz 2">
            <a:extLst>
              <a:ext uri="{FF2B5EF4-FFF2-40B4-BE49-F238E27FC236}">
                <a16:creationId xmlns:a16="http://schemas.microsoft.com/office/drawing/2014/main" id="{21530A4C-9085-9644-A619-1D903296F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365" y="10046018"/>
            <a:ext cx="89535" cy="9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07000"/>
              </a:lnSpc>
              <a:spcBef>
                <a:spcPts val="15"/>
              </a:spcBef>
              <a:spcAft>
                <a:spcPts val="800"/>
              </a:spcAft>
            </a:pPr>
            <a:r>
              <a:rPr lang="en-US" sz="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R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D8B875-0831-6F4D-BF4F-1EDBD39B8A1E}"/>
              </a:ext>
            </a:extLst>
          </p:cNvPr>
          <p:cNvSpPr txBox="1"/>
          <p:nvPr/>
        </p:nvSpPr>
        <p:spPr>
          <a:xfrm>
            <a:off x="4893733" y="5485021"/>
            <a:ext cx="62279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reakcióegyenlet alapján kiszámoljuk a reagáló KI tömegét</a:t>
            </a:r>
            <a:endParaRPr lang="en-RO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u-HU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2•166 g KI……………254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g I</a:t>
            </a:r>
            <a:r>
              <a:rPr lang="en-US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en-RO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u-HU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X g  KI…………..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190,5</a:t>
            </a:r>
            <a:r>
              <a:rPr lang="hu-HU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 I</a:t>
            </a:r>
            <a:r>
              <a:rPr lang="hu-HU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hu-HU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 X=249 g KI reagál</a:t>
            </a:r>
            <a:endParaRPr lang="en-RO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u-HU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Felelet: </a:t>
            </a:r>
            <a:r>
              <a:rPr lang="hu-HU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249 g KI reagál</a:t>
            </a:r>
            <a:endParaRPr lang="en-RO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RO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AB4D72-7A52-864A-80F6-D1D74ED49178}"/>
              </a:ext>
            </a:extLst>
          </p:cNvPr>
          <p:cNvSpPr/>
          <p:nvPr/>
        </p:nvSpPr>
        <p:spPr>
          <a:xfrm>
            <a:off x="4893733" y="392696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hozam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segítségével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kiszámoljuk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 I</a:t>
            </a:r>
            <a:r>
              <a:rPr lang="en-US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elméleti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tömegét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</a:t>
            </a:r>
            <a:endParaRPr lang="en-RO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152,4g I</a:t>
            </a:r>
            <a:r>
              <a:rPr lang="en-US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……….80%</a:t>
            </a:r>
            <a:endParaRPr lang="en-RO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X g I</a:t>
            </a:r>
            <a:r>
              <a:rPr lang="en-US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…………...100</a:t>
            </a:r>
            <a:r>
              <a:rPr lang="en-US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%                  X= 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190,5g I</a:t>
            </a:r>
            <a:r>
              <a:rPr lang="en-US" baseline="-25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el</a:t>
            </a:r>
            <a:r>
              <a:rPr lang="hu-HU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méletileg</a:t>
            </a:r>
            <a:endParaRPr lang="en-RO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D1C7D4-AAAE-F14D-B819-76A5221035BB}"/>
              </a:ext>
            </a:extLst>
          </p:cNvPr>
          <p:cNvSpPr txBox="1"/>
          <p:nvPr/>
        </p:nvSpPr>
        <p:spPr>
          <a:xfrm>
            <a:off x="7941733" y="286709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RO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0DF71581-0737-0A42-B03A-EF2801C259F9}"/>
              </a:ext>
            </a:extLst>
          </p:cNvPr>
          <p:cNvSpPr/>
          <p:nvPr/>
        </p:nvSpPr>
        <p:spPr>
          <a:xfrm rot="20541959">
            <a:off x="2422269" y="4620403"/>
            <a:ext cx="2075132" cy="76062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75B90D10-E288-4741-8F54-AB7409E7EFA5}"/>
              </a:ext>
            </a:extLst>
          </p:cNvPr>
          <p:cNvSpPr/>
          <p:nvPr/>
        </p:nvSpPr>
        <p:spPr>
          <a:xfrm>
            <a:off x="7450667" y="4850297"/>
            <a:ext cx="660400" cy="63472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88573938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BB093-8F48-4244-A6B7-4FDED1E72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7752" y="5118441"/>
            <a:ext cx="5106785" cy="618694"/>
          </a:xfrm>
        </p:spPr>
        <p:txBody>
          <a:bodyPr anchor="t">
            <a:normAutofit/>
          </a:bodyPr>
          <a:lstStyle/>
          <a:p>
            <a:pPr algn="l"/>
            <a:r>
              <a:rPr lang="en-RO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Madaras Ildikó-Adél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4D57E2-676B-1646-81EA-207A96DBBBA1}"/>
              </a:ext>
            </a:extLst>
          </p:cNvPr>
          <p:cNvSpPr txBox="1"/>
          <p:nvPr/>
        </p:nvSpPr>
        <p:spPr>
          <a:xfrm>
            <a:off x="1220440" y="2349987"/>
            <a:ext cx="10717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RO" sz="7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Köszönöm a figyelmet!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A33428-2CAA-2245-AB31-9FEB3E2453F7}"/>
              </a:ext>
            </a:extLst>
          </p:cNvPr>
          <p:cNvSpPr txBox="1"/>
          <p:nvPr/>
        </p:nvSpPr>
        <p:spPr>
          <a:xfrm rot="19927926">
            <a:off x="234595" y="1226344"/>
            <a:ext cx="1811867" cy="36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RO" dirty="0">
                <a:solidFill>
                  <a:srgbClr val="FFC001"/>
                </a:solidFill>
              </a:rPr>
              <a:t>#maradjotthon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2EB03-BA57-604D-8254-26E6CDDEBB50}"/>
              </a:ext>
            </a:extLst>
          </p:cNvPr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RO" dirty="0"/>
          </a:p>
        </p:txBody>
      </p:sp>
      <p:pic>
        <p:nvPicPr>
          <p:cNvPr id="8" name="Graphic 7" descr="Medical">
            <a:extLst>
              <a:ext uri="{FF2B5EF4-FFF2-40B4-BE49-F238E27FC236}">
                <a16:creationId xmlns:a16="http://schemas.microsoft.com/office/drawing/2014/main" id="{669F6B43-030C-5B4E-9140-30587A622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321" y="919483"/>
            <a:ext cx="559884" cy="55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99559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6CB78-60CE-0A4F-BEDE-6AFF04BCB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466" y="1237388"/>
            <a:ext cx="3892732" cy="4382588"/>
          </a:xfrm>
        </p:spPr>
        <p:txBody>
          <a:bodyPr anchor="ctr">
            <a:normAutofit/>
          </a:bodyPr>
          <a:lstStyle/>
          <a:p>
            <a:r>
              <a:rPr lang="en-RO" sz="3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Tartalomjegyzék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A7871-40BA-5D49-A145-1FBC67848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380" y="1336329"/>
            <a:ext cx="5808153" cy="4439438"/>
          </a:xfrm>
        </p:spPr>
        <p:txBody>
          <a:bodyPr anchor="ctr">
            <a:normAutofit/>
          </a:bodyPr>
          <a:lstStyle/>
          <a:p>
            <a:r>
              <a:rPr lang="hu-H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 Az atom és elektronburkának szerkezete</a:t>
            </a:r>
          </a:p>
          <a:p>
            <a:pPr lvl="1"/>
            <a:r>
              <a:rPr lang="hu-H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atom felépítése</a:t>
            </a:r>
          </a:p>
          <a:p>
            <a:pPr lvl="1"/>
            <a:r>
              <a:rPr lang="hu-H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elektronburok szerkezete</a:t>
            </a:r>
          </a:p>
          <a:p>
            <a:r>
              <a:rPr lang="hu-H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2. Az elemek elektronszerkezete, a periódusos rendszerben elfoglalt helyük és a tulajdonságaik közötti összefüggés</a:t>
            </a:r>
          </a:p>
          <a:p>
            <a:pPr lvl="1"/>
            <a:r>
              <a:rPr lang="hu-H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fémes </a:t>
            </a:r>
            <a:r>
              <a:rPr lang="hu-HU" sz="2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jelle</a:t>
            </a: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</a:t>
            </a:r>
            <a:endParaRPr lang="hu-HU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1"/>
            <a:r>
              <a:rPr lang="hu-H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nemfémes jelleg</a:t>
            </a:r>
          </a:p>
          <a:p>
            <a:pPr lvl="1"/>
            <a:endParaRPr lang="en-GB" sz="2000" dirty="0"/>
          </a:p>
          <a:p>
            <a:endParaRPr lang="en-RO" sz="2000" dirty="0"/>
          </a:p>
        </p:txBody>
      </p:sp>
    </p:spTree>
    <p:extLst>
      <p:ext uri="{BB962C8B-B14F-4D97-AF65-F5344CB8AC3E}">
        <p14:creationId xmlns:p14="http://schemas.microsoft.com/office/powerpoint/2010/main" val="299516061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1C5EB0-6A97-9740-9B49-F9C544BB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856180"/>
            <a:ext cx="4926345" cy="1128068"/>
          </a:xfrm>
        </p:spPr>
        <p:txBody>
          <a:bodyPr anchor="ctr">
            <a:normAutofit/>
          </a:bodyPr>
          <a:lstStyle/>
          <a:p>
            <a:r>
              <a:rPr lang="en-RO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I. Az atom és elektronburkának szerkezete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BF2A02-42B1-1748-B24C-949C2D0B80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7268" y="2369162"/>
                <a:ext cx="5599216" cy="3979585"/>
              </a:xfrm>
            </p:spPr>
            <p:txBody>
              <a:bodyPr anchor="ctr">
                <a:normAutofit/>
              </a:bodyPr>
              <a:lstStyle/>
              <a:p>
                <a:r>
                  <a:rPr lang="en-GB" sz="2000" dirty="0" err="1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Atommag</a:t>
                </a:r>
                <a:endParaRPr lang="en-GB" sz="20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  <a:p>
                <a:pPr lvl="1"/>
                <a:r>
                  <a:rPr lang="en-GB" sz="2000" dirty="0" err="1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protonok</a:t>
                </a:r>
                <a:r>
                  <a:rPr lang="en-GB" sz="20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hu-HU" sz="20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= Z (</a:t>
                </a:r>
                <a:r>
                  <a:rPr lang="en-GB" sz="2000" dirty="0" err="1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rendszám</a:t>
                </a:r>
                <a:r>
                  <a:rPr lang="en-GB" sz="20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, </a:t>
                </a:r>
                <a:r>
                  <a:rPr lang="en-GB" sz="2000" dirty="0" err="1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atomszám</a:t>
                </a:r>
                <a:r>
                  <a:rPr lang="en-GB" sz="20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)</a:t>
                </a:r>
              </a:p>
              <a:p>
                <a:pPr lvl="1"/>
                <a:r>
                  <a:rPr lang="en-GB" sz="2000" dirty="0" err="1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neutronok</a:t>
                </a:r>
                <a:r>
                  <a:rPr lang="en-GB" sz="20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hu-HU" sz="20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= A-Z ( A-</a:t>
                </a:r>
                <a:r>
                  <a:rPr lang="en-GB" sz="2000" dirty="0" err="1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atomtömeg</a:t>
                </a:r>
                <a:r>
                  <a:rPr lang="en-GB" sz="20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)</a:t>
                </a:r>
              </a:p>
              <a:p>
                <a:r>
                  <a:rPr lang="en-GB" sz="2000" dirty="0" err="1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Elektronburok</a:t>
                </a:r>
                <a:endParaRPr lang="en-GB" sz="20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  <a:p>
                <a:pPr lvl="1"/>
                <a:r>
                  <a:rPr lang="en-GB" sz="2000" dirty="0" err="1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elektronok</a:t>
                </a:r>
                <a:r>
                  <a:rPr lang="en-GB" sz="20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b="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000" b="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000" b="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Z (</a:t>
                </a:r>
                <a:r>
                  <a:rPr lang="en-GB" sz="2000" dirty="0" err="1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rendszám</a:t>
                </a:r>
                <a:r>
                  <a:rPr lang="en-GB" sz="20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, </a:t>
                </a:r>
                <a:r>
                  <a:rPr lang="en-GB" sz="2000" dirty="0" err="1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atomszám</a:t>
                </a:r>
                <a:r>
                  <a:rPr lang="en-GB" sz="20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)</a:t>
                </a:r>
              </a:p>
              <a:p>
                <a:pPr marL="0" indent="0">
                  <a:buNone/>
                </a:pPr>
                <a:endParaRPr lang="en-RO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BF2A02-42B1-1748-B24C-949C2D0B80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268" y="2369162"/>
                <a:ext cx="5599216" cy="3979585"/>
              </a:xfrm>
              <a:blipFill>
                <a:blip r:embed="rId2"/>
                <a:stretch>
                  <a:fillRect l="-679"/>
                </a:stretch>
              </a:blipFill>
            </p:spPr>
            <p:txBody>
              <a:bodyPr/>
              <a:lstStyle/>
              <a:p>
                <a:r>
                  <a:rPr lang="en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F15AF55E-F582-E54B-814D-AE2C3EBA5D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94" r="3" b="641"/>
          <a:stretch/>
        </p:blipFill>
        <p:spPr>
          <a:xfrm>
            <a:off x="6041006" y="856180"/>
            <a:ext cx="5362192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51234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E25995-93A1-6A4D-8761-146D006EE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856180"/>
            <a:ext cx="4828417" cy="1128068"/>
          </a:xfrm>
        </p:spPr>
        <p:txBody>
          <a:bodyPr anchor="ctr">
            <a:normAutofit/>
          </a:bodyPr>
          <a:lstStyle/>
          <a:p>
            <a:r>
              <a:rPr lang="en-RO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I. Az atom és elektronburkának szerkezete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8B5BA-F776-0F42-A5E8-EFD30C9D2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RO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Az elektronburok szerkezete: </a:t>
            </a:r>
          </a:p>
          <a:p>
            <a:pPr lvl="1"/>
            <a:r>
              <a:rPr lang="en-GB" sz="2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héjak</a:t>
            </a:r>
            <a:r>
              <a:rPr lang="en-GB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   1  2  3  4  5  6  7</a:t>
            </a:r>
          </a:p>
          <a:p>
            <a:pPr marL="457200" lvl="1" indent="0">
              <a:buNone/>
            </a:pPr>
            <a:r>
              <a:rPr lang="hu-H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          </a:t>
            </a:r>
            <a:r>
              <a:rPr lang="en-GB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  L  M N O  P Q</a:t>
            </a:r>
            <a:endParaRPr lang="hu-HU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1"/>
            <a:r>
              <a:rPr lang="en-GB" sz="2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alhéjak</a:t>
            </a:r>
            <a:endParaRPr lang="en-GB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1"/>
            <a:r>
              <a:rPr lang="en-GB" sz="2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atompályák</a:t>
            </a:r>
            <a:r>
              <a:rPr lang="en-GB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</a:t>
            </a:r>
            <a:r>
              <a:rPr lang="en-GB" sz="2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orbitálok</a:t>
            </a:r>
            <a:r>
              <a:rPr lang="en-GB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</a:p>
          <a:p>
            <a:endParaRPr lang="en-RO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7E97F15-D482-BD42-A17F-44714D61E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493" y="2118001"/>
            <a:ext cx="508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54717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E25995-93A1-6A4D-8761-146D006EE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856180"/>
            <a:ext cx="5202642" cy="1128068"/>
          </a:xfrm>
        </p:spPr>
        <p:txBody>
          <a:bodyPr anchor="ctr">
            <a:normAutofit/>
          </a:bodyPr>
          <a:lstStyle/>
          <a:p>
            <a:r>
              <a:rPr lang="en-RO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II. Az elemek elektronkonfigurációja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8B5BA-F776-0F42-A5E8-EFD30C9D2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97" y="2330505"/>
            <a:ext cx="5202642" cy="3979585"/>
          </a:xfrm>
        </p:spPr>
        <p:txBody>
          <a:bodyPr anchor="ctr">
            <a:normAutofit/>
          </a:bodyPr>
          <a:lstStyle/>
          <a:p>
            <a:pPr lvl="0"/>
            <a:r>
              <a:rPr lang="hu-HU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Három szabály:</a:t>
            </a:r>
            <a:endParaRPr lang="en-RO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1"/>
            <a:r>
              <a:rPr lang="hu-HU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energiaminimumra törekvés elve</a:t>
            </a:r>
            <a:endParaRPr lang="en-RO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1"/>
            <a:r>
              <a:rPr lang="hu-HU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Pauli féle tilalmi elv</a:t>
            </a:r>
            <a:endParaRPr lang="en-RO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1"/>
            <a:r>
              <a:rPr lang="hu-HU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Hund szabály</a:t>
            </a:r>
            <a:endParaRPr lang="en-RO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RO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nyilak.bmp">
            <a:extLst>
              <a:ext uri="{FF2B5EF4-FFF2-40B4-BE49-F238E27FC236}">
                <a16:creationId xmlns:a16="http://schemas.microsoft.com/office/drawing/2014/main" id="{7E509D5F-712B-714E-888A-05140DE49AF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08971" y="1275484"/>
            <a:ext cx="1494330" cy="11637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D7D616-F3C8-FC44-AE97-78C0AB5C84A5}"/>
              </a:ext>
            </a:extLst>
          </p:cNvPr>
          <p:cNvSpPr/>
          <p:nvPr/>
        </p:nvSpPr>
        <p:spPr>
          <a:xfrm>
            <a:off x="8175138" y="2579775"/>
            <a:ext cx="96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RO" dirty="0"/>
              <a:t>Pauli elv</a:t>
            </a:r>
          </a:p>
        </p:txBody>
      </p:sp>
      <p:pic>
        <p:nvPicPr>
          <p:cNvPr id="19" name="Picture 18" descr="nyil.bmp">
            <a:extLst>
              <a:ext uri="{FF2B5EF4-FFF2-40B4-BE49-F238E27FC236}">
                <a16:creationId xmlns:a16="http://schemas.microsoft.com/office/drawing/2014/main" id="{0B5D4686-67D1-2247-BA5F-2A61677FEDD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0169" y="3442969"/>
            <a:ext cx="3420647" cy="11637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DC4C1B-3200-CE4F-98E3-A69866E0A4A0}"/>
              </a:ext>
            </a:extLst>
          </p:cNvPr>
          <p:cNvSpPr/>
          <p:nvPr/>
        </p:nvSpPr>
        <p:spPr>
          <a:xfrm>
            <a:off x="619118" y="5482506"/>
            <a:ext cx="4910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1s</a:t>
            </a:r>
            <a:r>
              <a:rPr lang="hu-HU" sz="24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2s</a:t>
            </a:r>
            <a:r>
              <a:rPr lang="hu-HU" sz="24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2p</a:t>
            </a:r>
            <a:r>
              <a:rPr lang="hu-HU" sz="24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3s</a:t>
            </a:r>
            <a:r>
              <a:rPr lang="hu-HU" sz="24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3p</a:t>
            </a:r>
            <a:r>
              <a:rPr lang="hu-HU" sz="24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4s</a:t>
            </a:r>
            <a:r>
              <a:rPr lang="hu-HU" sz="24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3d</a:t>
            </a:r>
            <a:r>
              <a:rPr lang="hu-HU" sz="24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4p</a:t>
            </a:r>
            <a:r>
              <a:rPr lang="hu-HU" sz="24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5s</a:t>
            </a:r>
            <a:r>
              <a:rPr lang="hu-HU" sz="24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4d</a:t>
            </a:r>
            <a:r>
              <a:rPr lang="hu-HU" sz="24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5p</a:t>
            </a:r>
            <a:r>
              <a:rPr lang="hu-HU" sz="24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en-RO" sz="2400" b="1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A247D3-4B86-2240-993E-C928D53B0B23}"/>
              </a:ext>
            </a:extLst>
          </p:cNvPr>
          <p:cNvSpPr/>
          <p:nvPr/>
        </p:nvSpPr>
        <p:spPr>
          <a:xfrm>
            <a:off x="7944786" y="4751216"/>
            <a:ext cx="1422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RO" dirty="0"/>
              <a:t>Hund szabály</a:t>
            </a:r>
          </a:p>
        </p:txBody>
      </p:sp>
    </p:spTree>
    <p:extLst>
      <p:ext uri="{BB962C8B-B14F-4D97-AF65-F5344CB8AC3E}">
        <p14:creationId xmlns:p14="http://schemas.microsoft.com/office/powerpoint/2010/main" val="3081402333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52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56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angle 58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0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A4931-ED2D-7A41-920D-F54C4774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92" y="742951"/>
            <a:ext cx="10964080" cy="800100"/>
          </a:xfrm>
        </p:spPr>
        <p:txBody>
          <a:bodyPr anchor="ctr">
            <a:noAutofit/>
          </a:bodyPr>
          <a:lstStyle/>
          <a:p>
            <a:pPr lvl="0" algn="ctr"/>
            <a:r>
              <a:rPr lang="hu-HU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III. Az elem elektronkonfigurációja és a periódusos rendszerben elfoglalt helye közötti összefüggés</a:t>
            </a:r>
            <a:endParaRPr lang="en-RO" sz="2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A105C-CCDD-724D-A12A-B3B2DAEDC358}"/>
              </a:ext>
            </a:extLst>
          </p:cNvPr>
          <p:cNvSpPr txBox="1"/>
          <p:nvPr/>
        </p:nvSpPr>
        <p:spPr>
          <a:xfrm>
            <a:off x="648391" y="2174818"/>
            <a:ext cx="109640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periódusos rendszer felépítése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vízszintes sorok = periódusok</a:t>
            </a: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</a:t>
            </a:r>
            <a:r>
              <a:rPr lang="hu-H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szám</a:t>
            </a:r>
            <a:r>
              <a:rPr lang="en-US" sz="2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uk</a:t>
            </a:r>
            <a:r>
              <a:rPr lang="hu-H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függőleges oszlopok = csoportok</a:t>
            </a: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</a:t>
            </a:r>
            <a:r>
              <a:rPr lang="hu-H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szám</a:t>
            </a:r>
            <a:r>
              <a:rPr lang="en-US" sz="2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uk</a:t>
            </a:r>
            <a:r>
              <a:rPr lang="hu-H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(1</a:t>
            </a: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</a:t>
            </a:r>
            <a:r>
              <a:rPr lang="hu-H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periódusos rendszerben elfoglalt hely meghatározása</a:t>
            </a:r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héjak száma = periódus száma</a:t>
            </a:r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csoport száma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utolsó héjon levő „s” </a:t>
            </a:r>
            <a:r>
              <a:rPr lang="hu-HU" sz="2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alhéj</a:t>
            </a:r>
            <a:r>
              <a:rPr lang="hu-H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elektronok száma = csoportszám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utolsó héjon levő „p” </a:t>
            </a:r>
            <a:r>
              <a:rPr lang="hu-HU" sz="2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alhéj</a:t>
            </a:r>
            <a:r>
              <a:rPr lang="hu-H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elektronok száma +12 = csoportszám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utolsó előtti héjon levő „d” </a:t>
            </a:r>
            <a:r>
              <a:rPr lang="hu-HU" sz="2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alhéj</a:t>
            </a:r>
            <a:r>
              <a:rPr lang="hu-HU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elektronok száma +2 = csoportszám</a:t>
            </a:r>
          </a:p>
        </p:txBody>
      </p:sp>
    </p:spTree>
    <p:extLst>
      <p:ext uri="{BB962C8B-B14F-4D97-AF65-F5344CB8AC3E}">
        <p14:creationId xmlns:p14="http://schemas.microsoft.com/office/powerpoint/2010/main" val="1077858155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2692A2-E3DB-2C4B-88CA-224F8E45EA28}"/>
              </a:ext>
            </a:extLst>
          </p:cNvPr>
          <p:cNvSpPr/>
          <p:nvPr/>
        </p:nvSpPr>
        <p:spPr>
          <a:xfrm>
            <a:off x="579528" y="700583"/>
            <a:ext cx="11111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III. Az elem elektronkonfigurációja és a periódusos rendszerben elfoglalt helye közötti összefüggés</a:t>
            </a:r>
            <a:endParaRPr lang="en-RO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CE87DBA-2067-B844-AE88-AF59DD8C9D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hu-HU" sz="1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Na (Z</a:t>
                </a:r>
                <a:r>
                  <a:rPr lang="en-US" sz="1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=11, A=23)</a:t>
                </a:r>
                <a:endParaRPr lang="en-RO" sz="18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hu-HU" sz="1800" i="1" smtClean="0">
                            <a:latin typeface="Cambria Math" panose="02040503050406030204" pitchFamily="18" charset="0"/>
                            <a:ea typeface="Ebrima" panose="02000000000000000000" pitchFamily="2" charset="0"/>
                            <a:cs typeface="Ebrima" panose="02000000000000000000" pitchFamily="2" charset="0"/>
                          </a:rPr>
                        </m:ctrlPr>
                      </m:sSupPr>
                      <m:e>
                        <m:r>
                          <a:rPr lang="hu-HU" sz="1800" b="0" i="1" smtClean="0">
                            <a:latin typeface="Cambria Math" panose="02040503050406030204" pitchFamily="18" charset="0"/>
                            <a:ea typeface="Ebrima" panose="02000000000000000000" pitchFamily="2" charset="0"/>
                            <a:cs typeface="Ebrima" panose="02000000000000000000" pitchFamily="2" charset="0"/>
                          </a:rPr>
                          <m:t>𝑝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Ebrima" panose="02000000000000000000" pitchFamily="2" charset="0"/>
                            <a:cs typeface="Ebrima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hu-HU" sz="1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=11,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hu-HU" sz="1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=11, n=A-Z=23-11=12</a:t>
                </a:r>
                <a:endParaRPr lang="en-RO" sz="18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  <a:p>
                <a:pPr lvl="1"/>
                <a:r>
                  <a:rPr lang="hu-HU" sz="1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elektronszerkezet: 1s</a:t>
                </a:r>
                <a:r>
                  <a:rPr lang="hu-HU" sz="1800" baseline="300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2</a:t>
                </a:r>
                <a:r>
                  <a:rPr lang="hu-HU" sz="1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2s</a:t>
                </a:r>
                <a:r>
                  <a:rPr lang="hu-HU" sz="1800" baseline="300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2</a:t>
                </a:r>
                <a:r>
                  <a:rPr lang="hu-HU" sz="1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2p</a:t>
                </a:r>
                <a:r>
                  <a:rPr lang="hu-HU" sz="1800" baseline="300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6</a:t>
                </a:r>
                <a:r>
                  <a:rPr lang="hu-HU" sz="1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3s</a:t>
                </a:r>
                <a:r>
                  <a:rPr lang="hu-HU" sz="1800" baseline="300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1</a:t>
                </a:r>
                <a:endParaRPr lang="en-RO" sz="18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  <a:p>
                <a:pPr lvl="1"/>
                <a:r>
                  <a:rPr lang="hu-HU" sz="1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a periódusos rendszerben elfoglalt helye: 3. periódus, 1. csoport</a:t>
                </a:r>
                <a:endParaRPr lang="en-RO" sz="18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  <a:p>
                <a:pPr lvl="0"/>
                <a:r>
                  <a:rPr lang="hu-HU" sz="1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Cl ( Z=17, A =35)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hu-HU" sz="1800" i="1">
                            <a:latin typeface="Cambria Math" panose="02040503050406030204" pitchFamily="18" charset="0"/>
                            <a:ea typeface="Ebrima" panose="02000000000000000000" pitchFamily="2" charset="0"/>
                            <a:cs typeface="Ebrima" panose="02000000000000000000" pitchFamily="2" charset="0"/>
                          </a:rPr>
                        </m:ctrlPr>
                      </m:sSupPr>
                      <m:e>
                        <m:r>
                          <a:rPr lang="hu-HU" sz="1800" i="1">
                            <a:latin typeface="Cambria Math" panose="02040503050406030204" pitchFamily="18" charset="0"/>
                            <a:ea typeface="Ebrima" panose="02000000000000000000" pitchFamily="2" charset="0"/>
                            <a:cs typeface="Ebrima" panose="02000000000000000000" pitchFamily="2" charset="0"/>
                          </a:rPr>
                          <m:t>𝑝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Ebrima" panose="02000000000000000000" pitchFamily="2" charset="0"/>
                            <a:cs typeface="Ebrima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hu-HU" sz="1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=17,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hu-HU" sz="1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=17, n=A-Z=35-17=18</a:t>
                </a:r>
                <a:endParaRPr lang="en-RO" sz="18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  <a:p>
                <a:pPr lvl="1"/>
                <a:r>
                  <a:rPr lang="hu-HU" sz="1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elektronszerkezet: 1s</a:t>
                </a:r>
                <a:r>
                  <a:rPr lang="hu-HU" sz="1800" baseline="300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2</a:t>
                </a:r>
                <a:r>
                  <a:rPr lang="hu-HU" sz="1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2s</a:t>
                </a:r>
                <a:r>
                  <a:rPr lang="hu-HU" sz="1800" baseline="300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2</a:t>
                </a:r>
                <a:r>
                  <a:rPr lang="hu-HU" sz="1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2p</a:t>
                </a:r>
                <a:r>
                  <a:rPr lang="hu-HU" sz="1800" baseline="300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6</a:t>
                </a:r>
                <a:r>
                  <a:rPr lang="hu-HU" sz="1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3s</a:t>
                </a:r>
                <a:r>
                  <a:rPr lang="hu-HU" sz="1800" baseline="300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2</a:t>
                </a:r>
                <a:r>
                  <a:rPr lang="hu-HU" sz="1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3p</a:t>
                </a:r>
                <a:r>
                  <a:rPr lang="hu-HU" sz="1800" baseline="300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5</a:t>
                </a:r>
                <a:r>
                  <a:rPr lang="hu-HU" sz="1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 </a:t>
                </a:r>
                <a:endParaRPr lang="en-RO" sz="18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  <a:p>
                <a:pPr lvl="1"/>
                <a:r>
                  <a:rPr lang="hu-HU" sz="1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a periódusos rendszerben elfoglalt helye: 3. periódus, 17. csoport</a:t>
                </a:r>
                <a:endParaRPr lang="en-RO" sz="18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  <a:p>
                <a:pPr lvl="0"/>
                <a:r>
                  <a:rPr lang="hu-HU" sz="1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Fe (Z=26, A=56)</a:t>
                </a:r>
                <a:endParaRPr lang="en-RO" sz="18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hu-HU" sz="1800" i="1">
                            <a:latin typeface="Cambria Math" panose="02040503050406030204" pitchFamily="18" charset="0"/>
                            <a:ea typeface="Ebrima" panose="02000000000000000000" pitchFamily="2" charset="0"/>
                            <a:cs typeface="Ebrima" panose="02000000000000000000" pitchFamily="2" charset="0"/>
                          </a:rPr>
                        </m:ctrlPr>
                      </m:sSupPr>
                      <m:e>
                        <m:r>
                          <a:rPr lang="hu-HU" sz="1800" i="1">
                            <a:latin typeface="Cambria Math" panose="02040503050406030204" pitchFamily="18" charset="0"/>
                            <a:ea typeface="Ebrima" panose="02000000000000000000" pitchFamily="2" charset="0"/>
                            <a:cs typeface="Ebrima" panose="02000000000000000000" pitchFamily="2" charset="0"/>
                          </a:rPr>
                          <m:t>𝑝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Ebrima" panose="02000000000000000000" pitchFamily="2" charset="0"/>
                            <a:cs typeface="Ebrima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hu-HU" sz="1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=26,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1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hu-HU" sz="1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=26, n=A-Z=56-26=30</a:t>
                </a:r>
                <a:endParaRPr lang="en-RO" sz="18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  <a:p>
                <a:pPr lvl="1"/>
                <a:r>
                  <a:rPr lang="hu-HU" sz="1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elektronszerkezet: 1s</a:t>
                </a:r>
                <a:r>
                  <a:rPr lang="hu-HU" sz="1800" baseline="300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2</a:t>
                </a:r>
                <a:r>
                  <a:rPr lang="hu-HU" sz="1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2s</a:t>
                </a:r>
                <a:r>
                  <a:rPr lang="hu-HU" sz="1800" baseline="300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2</a:t>
                </a:r>
                <a:r>
                  <a:rPr lang="hu-HU" sz="1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2p</a:t>
                </a:r>
                <a:r>
                  <a:rPr lang="hu-HU" sz="1800" baseline="300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6</a:t>
                </a:r>
                <a:r>
                  <a:rPr lang="hu-HU" sz="1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3s</a:t>
                </a:r>
                <a:r>
                  <a:rPr lang="hu-HU" sz="1800" baseline="300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2</a:t>
                </a:r>
                <a:r>
                  <a:rPr lang="hu-HU" sz="1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3p</a:t>
                </a:r>
                <a:r>
                  <a:rPr lang="hu-HU" sz="1800" baseline="300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6</a:t>
                </a:r>
                <a:r>
                  <a:rPr lang="hu-HU" sz="1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4s</a:t>
                </a:r>
                <a:r>
                  <a:rPr lang="hu-HU" sz="1800" baseline="300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2</a:t>
                </a:r>
                <a:r>
                  <a:rPr lang="hu-HU" sz="1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3d</a:t>
                </a:r>
                <a:r>
                  <a:rPr lang="hu-HU" sz="1800" baseline="300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6</a:t>
                </a:r>
                <a:endParaRPr lang="en-RO" sz="1800" baseline="300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  <a:p>
                <a:pPr lvl="1"/>
                <a:r>
                  <a:rPr lang="hu-HU" sz="1800" dirty="0"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rPr>
                  <a:t>a periódusos rendszerben elfoglalt helye: 4.periódus, 8. csoport</a:t>
                </a:r>
                <a:endParaRPr lang="en-RO" sz="1800" dirty="0"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  <a:p>
                <a:pPr marL="0" indent="0">
                  <a:buNone/>
                </a:pPr>
                <a:endParaRPr lang="en-RO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CE87DBA-2067-B844-AE88-AF59DD8C9D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279608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3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60222A-E817-2F4C-9177-25C92FC6F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Feladatok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8" name="Rectangle 44">
            <a:extLst>
              <a:ext uri="{FF2B5EF4-FFF2-40B4-BE49-F238E27FC236}">
                <a16:creationId xmlns:a16="http://schemas.microsoft.com/office/drawing/2014/main" id="{35C57864-AA6D-094F-8194-6FB719818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47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RO"/>
          </a:p>
        </p:txBody>
      </p:sp>
      <p:sp>
        <p:nvSpPr>
          <p:cNvPr id="49" name="Szövegdoboz 2">
            <a:extLst>
              <a:ext uri="{FF2B5EF4-FFF2-40B4-BE49-F238E27FC236}">
                <a16:creationId xmlns:a16="http://schemas.microsoft.com/office/drawing/2014/main" id="{21530A4C-9085-9644-A619-1D903296F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365" y="10046018"/>
            <a:ext cx="89535" cy="9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07000"/>
              </a:lnSpc>
              <a:spcBef>
                <a:spcPts val="15"/>
              </a:spcBef>
              <a:spcAft>
                <a:spcPts val="800"/>
              </a:spcAft>
            </a:pPr>
            <a:r>
              <a:rPr lang="en-US" sz="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R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34E839-816E-9C4D-AB07-909F7A1E7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226" y="2775169"/>
            <a:ext cx="9833548" cy="38611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tétel</a:t>
            </a:r>
            <a:r>
              <a:rPr lang="en-US" altLang="en-RO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en-US" altLang="en-RO" b="1" i="1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1.feladat</a:t>
            </a:r>
          </a:p>
          <a:p>
            <a:pPr lvl="1" indent="-22860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</a:t>
            </a:r>
            <a:r>
              <a:rPr kumimoji="0" lang="en-US" altLang="en-RO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12 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és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kumimoji="0" lang="en-US" altLang="en-RO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14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C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kémiai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részecskék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azonos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számú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neutront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tartalmaznak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az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atommagjukban</a:t>
            </a:r>
            <a:r>
              <a:rPr kumimoji="0" lang="hu-HU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kumimoji="0" lang="en-US" altLang="en-RO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lvl="1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kumimoji="0" lang="en-US" altLang="en-RO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HAMIS</a:t>
            </a:r>
            <a:r>
              <a:rPr lang="en-US" altLang="en-RO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kumimoji="0" lang="en-US" altLang="en-RO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tétel</a:t>
            </a:r>
            <a:r>
              <a:rPr lang="en-US" altLang="en-RO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en-US" altLang="en-RO" b="1" i="1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1.feladat</a:t>
            </a:r>
            <a:endParaRPr kumimoji="0" lang="en-US" altLang="en-RO" b="1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1" indent="-22860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3.periódus 16.(VI.A)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csoportjában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levő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kémiai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elem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ionjának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elektronszerkezete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</a:p>
          <a:p>
            <a:pPr marL="228600" lvl="1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altLang="en-RO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		a. 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1s</a:t>
            </a:r>
            <a:r>
              <a:rPr kumimoji="0" lang="en-US" altLang="en-RO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2s</a:t>
            </a:r>
            <a:r>
              <a:rPr kumimoji="0" lang="en-US" altLang="en-RO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;	</a:t>
            </a:r>
          </a:p>
          <a:p>
            <a:pPr marL="228600" lvl="1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RO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		b. </a:t>
            </a:r>
            <a:r>
              <a:rPr lang="en-US" altLang="en-RO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1s</a:t>
            </a:r>
            <a:r>
              <a:rPr lang="en-US" altLang="en-RO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altLang="en-RO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2s</a:t>
            </a:r>
            <a:r>
              <a:rPr lang="en-US" altLang="en-RO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altLang="en-RO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2p</a:t>
            </a:r>
            <a:r>
              <a:rPr lang="en-US" altLang="en-RO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</a:t>
            </a:r>
            <a:r>
              <a:rPr lang="en-US" altLang="en-RO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3s</a:t>
            </a:r>
            <a:r>
              <a:rPr lang="en-US" altLang="en-RO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altLang="en-RO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3p</a:t>
            </a:r>
            <a:r>
              <a:rPr lang="en-US" altLang="en-RO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 </a:t>
            </a:r>
            <a:r>
              <a:rPr lang="en-US" altLang="en-RO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;</a:t>
            </a:r>
            <a:r>
              <a:rPr lang="en-US" altLang="en-RO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	</a:t>
            </a:r>
          </a:p>
          <a:p>
            <a:pPr marL="228600" lvl="1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RO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		</a:t>
            </a:r>
            <a:r>
              <a:rPr kumimoji="0" lang="en-US" altLang="en-RO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1s</a:t>
            </a:r>
            <a:r>
              <a:rPr kumimoji="0" lang="en-US" altLang="en-RO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2s</a:t>
            </a:r>
            <a:r>
              <a:rPr kumimoji="0" lang="en-US" altLang="en-RO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2p</a:t>
            </a:r>
            <a:r>
              <a:rPr kumimoji="0" lang="en-US" altLang="en-RO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3s</a:t>
            </a:r>
            <a:r>
              <a:rPr kumimoji="0" lang="en-US" altLang="en-RO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;				</a:t>
            </a:r>
          </a:p>
          <a:p>
            <a:pPr marL="228600" lvl="1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RO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		</a:t>
            </a:r>
            <a:r>
              <a:rPr kumimoji="0" lang="en-US" altLang="en-RO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1s</a:t>
            </a:r>
            <a:r>
              <a:rPr kumimoji="0" lang="en-US" altLang="en-RO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2s</a:t>
            </a:r>
            <a:r>
              <a:rPr kumimoji="0" lang="en-US" altLang="en-RO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2p</a:t>
            </a:r>
            <a:r>
              <a:rPr kumimoji="0" lang="en-US" altLang="en-RO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RO" sz="1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6188214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3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60222A-E817-2F4C-9177-25C92FC6F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826680"/>
            <a:ext cx="9833548" cy="11952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Feladatok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0" name="Rectangle 45">
            <a:extLst>
              <a:ext uri="{FF2B5EF4-FFF2-40B4-BE49-F238E27FC236}">
                <a16:creationId xmlns:a16="http://schemas.microsoft.com/office/drawing/2014/main" id="{6B1F7572-86D5-5E48-89AE-51BC584D5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074" y="2517235"/>
            <a:ext cx="9833548" cy="416529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Autofit/>
          </a:bodyPr>
          <a:lstStyle/>
          <a:p>
            <a:pPr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 </a:t>
            </a:r>
            <a:r>
              <a:rPr lang="en-US" dirty="0" err="1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tétel</a:t>
            </a:r>
            <a:r>
              <a:rPr lang="en-US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en-US" b="1" i="1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1.feladat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altLang="en-RO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	</a:t>
            </a:r>
            <a:r>
              <a:rPr lang="en-US" altLang="en-RO" dirty="0" err="1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Í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rja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le a   </a:t>
            </a:r>
            <a:r>
              <a:rPr kumimoji="0" lang="en-US" altLang="en-RO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56</a:t>
            </a:r>
            <a:r>
              <a:rPr kumimoji="0" lang="en-US" altLang="en-RO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137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Ba atom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magjának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összetételét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protonok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neutronok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)!</a:t>
            </a:r>
          </a:p>
          <a:p>
            <a:pPr marR="0" lvl="0" algn="just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			</a:t>
            </a:r>
            <a:r>
              <a:rPr kumimoji="0" lang="en-US" altLang="en-RO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Z=56, A=137</a:t>
            </a:r>
          </a:p>
          <a:p>
            <a:pPr marR="0" lvl="0" algn="just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RO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			p</a:t>
            </a:r>
            <a:r>
              <a:rPr kumimoji="0" lang="en-US" altLang="en-RO" b="1" i="0" u="none" strike="noStrike" cap="none" normalizeH="0" baseline="30000" dirty="0">
                <a:ln>
                  <a:noFill/>
                </a:ln>
                <a:solidFill>
                  <a:srgbClr val="C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</a:t>
            </a:r>
            <a:r>
              <a:rPr kumimoji="0" lang="en-US" altLang="en-RO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Z= 56</a:t>
            </a:r>
          </a:p>
          <a:p>
            <a:pPr marR="0" lvl="0" algn="just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RO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			n</a:t>
            </a:r>
            <a:r>
              <a:rPr kumimoji="0" lang="en-US" altLang="en-RO" b="1" i="0" u="none" strike="noStrike" cap="none" normalizeH="0" baseline="30000" dirty="0">
                <a:ln>
                  <a:noFill/>
                </a:ln>
                <a:solidFill>
                  <a:srgbClr val="C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</a:t>
            </a:r>
            <a:r>
              <a:rPr kumimoji="0" lang="en-US" altLang="en-RO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A-Z = 137- 56 = 81</a:t>
            </a:r>
          </a:p>
          <a:p>
            <a:pPr marL="971550" lvl="2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altLang="en-RO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2.feladat: </a:t>
            </a:r>
          </a:p>
          <a:p>
            <a:pPr marL="742950" lvl="1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altLang="en-RO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A.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Írja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le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azon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(E)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elem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elektronszerkezetét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melynek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1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elektronja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hiányzik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ahhoz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hogy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 2. (L)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héj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teljesen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fel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legyen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töltve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elektronokkal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pPr marL="514350" lvl="1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altLang="en-RO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			1s</a:t>
            </a:r>
            <a:r>
              <a:rPr kumimoji="0" lang="en-US" altLang="en-RO" b="1" i="0" u="none" strike="noStrike" cap="none" normalizeH="0" baseline="30000" dirty="0">
                <a:ln>
                  <a:noFill/>
                </a:ln>
                <a:solidFill>
                  <a:srgbClr val="C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kumimoji="0" lang="en-US" altLang="en-RO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2s</a:t>
            </a:r>
            <a:r>
              <a:rPr kumimoji="0" lang="en-US" altLang="en-RO" b="1" i="0" u="none" strike="noStrike" cap="none" normalizeH="0" baseline="30000" dirty="0">
                <a:ln>
                  <a:noFill/>
                </a:ln>
                <a:solidFill>
                  <a:srgbClr val="C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kumimoji="0" lang="en-US" altLang="en-RO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2p</a:t>
            </a:r>
            <a:r>
              <a:rPr kumimoji="0" lang="en-US" altLang="en-RO" b="1" i="0" u="none" strike="noStrike" cap="none" normalizeH="0" baseline="30000" dirty="0">
                <a:ln>
                  <a:noFill/>
                </a:ln>
                <a:solidFill>
                  <a:srgbClr val="C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</a:t>
            </a:r>
            <a:endParaRPr kumimoji="0" lang="en-US" altLang="en-RO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742950" lvl="1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altLang="en-RO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B.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Jegyezze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le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az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(E)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elem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periódusos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rendszerben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elfoglalt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helyét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csoport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kumimoji="0" lang="en-US" altLang="en-RO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periódus</a:t>
            </a:r>
            <a:r>
              <a:rPr kumimoji="0" lang="en-US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r>
              <a:rPr kumimoji="0" lang="hu-HU" altLang="en-RO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n-US" altLang="en-RO" dirty="0">
              <a:solidFill>
                <a:srgbClr val="0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514350" lvl="1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altLang="en-RO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				2.periódus, 17.csoport</a:t>
            </a:r>
          </a:p>
        </p:txBody>
      </p:sp>
      <p:sp>
        <p:nvSpPr>
          <p:cNvPr id="48" name="Rectangle 44">
            <a:extLst>
              <a:ext uri="{FF2B5EF4-FFF2-40B4-BE49-F238E27FC236}">
                <a16:creationId xmlns:a16="http://schemas.microsoft.com/office/drawing/2014/main" id="{35C57864-AA6D-094F-8194-6FB719818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47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RO"/>
          </a:p>
        </p:txBody>
      </p:sp>
      <p:sp>
        <p:nvSpPr>
          <p:cNvPr id="49" name="Szövegdoboz 2">
            <a:extLst>
              <a:ext uri="{FF2B5EF4-FFF2-40B4-BE49-F238E27FC236}">
                <a16:creationId xmlns:a16="http://schemas.microsoft.com/office/drawing/2014/main" id="{21530A4C-9085-9644-A619-1D903296F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365" y="10046018"/>
            <a:ext cx="89535" cy="9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07000"/>
              </a:lnSpc>
              <a:spcBef>
                <a:spcPts val="15"/>
              </a:spcBef>
              <a:spcAft>
                <a:spcPts val="800"/>
              </a:spcAft>
            </a:pPr>
            <a:r>
              <a:rPr lang="en-US" sz="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R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43118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1121</Words>
  <Application>Microsoft Office PowerPoint</Application>
  <PresentationFormat>Szélesvásznú</PresentationFormat>
  <Paragraphs>161</Paragraphs>
  <Slides>16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Ebrima</vt:lpstr>
      <vt:lpstr>Times New Roman</vt:lpstr>
      <vt:lpstr>Office Theme</vt:lpstr>
      <vt:lpstr>Az atom A periódusos rendszer</vt:lpstr>
      <vt:lpstr>Tartalomjegyzék</vt:lpstr>
      <vt:lpstr>I. Az atom és elektronburkának szerkezete</vt:lpstr>
      <vt:lpstr>I. Az atom és elektronburkának szerkezete</vt:lpstr>
      <vt:lpstr>II. Az elemek elektronkonfigurációja</vt:lpstr>
      <vt:lpstr>III. Az elem elektronkonfigurációja és a periódusos rendszerben elfoglalt helye közötti összefüggés</vt:lpstr>
      <vt:lpstr>PowerPoint-bemutató</vt:lpstr>
      <vt:lpstr>Feladatok</vt:lpstr>
      <vt:lpstr>Feladatok</vt:lpstr>
      <vt:lpstr>IV. Fémes jelleg Nemfémes jelleg</vt:lpstr>
      <vt:lpstr>PowerPoint-bemutató</vt:lpstr>
      <vt:lpstr>PowerPoint-bemutató</vt:lpstr>
      <vt:lpstr>PowerPoint-bemutató</vt:lpstr>
      <vt:lpstr>Feladatok</vt:lpstr>
      <vt:lpstr>Feladatok</vt:lpstr>
      <vt:lpstr>Madaras Ildikó-Adél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Madaras Ildikó-Adél</dc:title>
  <cp:lastModifiedBy>Ildikó-Adél Madaras</cp:lastModifiedBy>
  <cp:revision>32</cp:revision>
  <dcterms:created xsi:type="dcterms:W3CDTF">2020-03-24T12:07:42Z</dcterms:created>
  <dcterms:modified xsi:type="dcterms:W3CDTF">2020-03-26T15:43:42Z</dcterms:modified>
</cp:coreProperties>
</file>