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85" r:id="rId6"/>
    <p:sldId id="260" r:id="rId7"/>
    <p:sldId id="262" r:id="rId8"/>
    <p:sldId id="263" r:id="rId9"/>
    <p:sldId id="264" r:id="rId10"/>
    <p:sldId id="28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86" r:id="rId20"/>
    <p:sldId id="287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60"/>
  </p:normalViewPr>
  <p:slideViewPr>
    <p:cSldViewPr>
      <p:cViewPr varScale="1">
        <p:scale>
          <a:sx n="116" d="100"/>
          <a:sy n="116" d="100"/>
        </p:scale>
        <p:origin x="-63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A64ED-17BA-4C15-B035-31A19AF923E3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04659-8D8E-4FFA-BEB9-CF85D19DAB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293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04659-8D8E-4FFA-BEB9-CF85D19DABFB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896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3D83CC-50DD-4045-9A01-5865BF029FCF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CAE749-9194-47FB-A5C3-093F10DA73F0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rsos12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cordia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videa.hu/videok/film-animacio/mechanikus-narancs-magyar-felirat-1971-a-clockwork-orange-gkMiItXeRmOVIAy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38400" y="1203598"/>
            <a:ext cx="3962400" cy="148245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A SZABADSÁG FILOZÓFIÁJA</a:t>
            </a:r>
            <a:endParaRPr lang="hu-HU" sz="4000" dirty="0">
              <a:solidFill>
                <a:srgbClr val="C0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954080" cy="1824200"/>
          </a:xfrm>
        </p:spPr>
        <p:txBody>
          <a:bodyPr>
            <a:normAutofit fontScale="92500" lnSpcReduction="20000"/>
          </a:bodyPr>
          <a:lstStyle/>
          <a:p>
            <a:endParaRPr lang="hu-HU" sz="2400" dirty="0" smtClean="0">
              <a:solidFill>
                <a:schemeClr val="tx1"/>
              </a:solidFill>
            </a:endParaRPr>
          </a:p>
          <a:p>
            <a:r>
              <a:rPr lang="hu-HU" sz="2400" dirty="0" smtClean="0">
                <a:solidFill>
                  <a:schemeClr val="tx1"/>
                </a:solidFill>
              </a:rPr>
              <a:t>„Az ember saját akaratát sohasem gondolhatja másnak, mint szabadnak.” </a:t>
            </a:r>
            <a:endParaRPr lang="hu-HU" sz="2400" dirty="0" smtClean="0">
              <a:solidFill>
                <a:schemeClr val="tx1"/>
              </a:solidFill>
            </a:endParaRPr>
          </a:p>
          <a:p>
            <a:r>
              <a:rPr lang="hu-HU" sz="2400" dirty="0" smtClean="0">
                <a:solidFill>
                  <a:schemeClr val="tx1"/>
                </a:solidFill>
              </a:rPr>
              <a:t>(</a:t>
            </a:r>
            <a:r>
              <a:rPr lang="hu-HU" sz="2400" dirty="0" smtClean="0">
                <a:solidFill>
                  <a:schemeClr val="tx1"/>
                </a:solidFill>
              </a:rPr>
              <a:t>I. Kant</a:t>
            </a:r>
            <a:r>
              <a:rPr lang="hu-HU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hu-HU" sz="1200" dirty="0" smtClean="0">
              <a:solidFill>
                <a:schemeClr val="tx1"/>
              </a:solidFill>
            </a:endParaRPr>
          </a:p>
          <a:p>
            <a:pPr algn="ctr"/>
            <a:endParaRPr lang="hu-HU" sz="1200" dirty="0">
              <a:solidFill>
                <a:schemeClr val="tx1"/>
              </a:solidFill>
            </a:endParaRPr>
          </a:p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Összeállította: dr. Borsos Szabolcs</a:t>
            </a:r>
          </a:p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Bolyai Farkas Elméleti Líceum – </a:t>
            </a:r>
          </a:p>
          <a:p>
            <a:pPr algn="ctr"/>
            <a:r>
              <a:rPr lang="hu-HU" sz="1200" dirty="0" smtClean="0">
                <a:solidFill>
                  <a:srgbClr val="C00000"/>
                </a:solidFill>
                <a:hlinkClick r:id="rId2"/>
              </a:rPr>
              <a:t>borsos12@</a:t>
            </a:r>
            <a:r>
              <a:rPr lang="hu-HU" sz="1200" dirty="0" err="1" smtClean="0">
                <a:solidFill>
                  <a:srgbClr val="C00000"/>
                </a:solidFill>
                <a:hlinkClick r:id="rId2"/>
              </a:rPr>
              <a:t>gmail.com</a:t>
            </a:r>
            <a:r>
              <a:rPr lang="hu-HU" sz="1200" dirty="0" smtClean="0">
                <a:solidFill>
                  <a:srgbClr val="C00000"/>
                </a:solidFill>
              </a:rPr>
              <a:t> </a:t>
            </a:r>
            <a:endParaRPr lang="hu-HU" sz="12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19021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hu-HU" sz="4400" b="1" dirty="0" smtClean="0">
                <a:solidFill>
                  <a:schemeClr val="accent1"/>
                </a:solidFill>
              </a:rPr>
              <a:t>  </a:t>
            </a:r>
            <a:r>
              <a:rPr lang="hu-HU" sz="9600" b="1" dirty="0" smtClean="0">
                <a:solidFill>
                  <a:schemeClr val="accent1"/>
                </a:solidFill>
              </a:rPr>
              <a:t>Szabadság és determináció</a:t>
            </a:r>
          </a:p>
          <a:p>
            <a:pPr marL="0" indent="0">
              <a:buNone/>
            </a:pPr>
            <a:endParaRPr lang="hu-HU" b="1" dirty="0" smtClean="0"/>
          </a:p>
          <a:p>
            <a:pPr>
              <a:lnSpc>
                <a:spcPct val="170000"/>
              </a:lnSpc>
            </a:pPr>
            <a:r>
              <a:rPr lang="hu-HU" sz="5600" dirty="0" smtClean="0"/>
              <a:t>- XVII </a:t>
            </a:r>
            <a:r>
              <a:rPr lang="hu-HU" sz="5600" dirty="0" err="1" smtClean="0"/>
              <a:t>sz.-ban</a:t>
            </a:r>
            <a:r>
              <a:rPr lang="hu-HU" sz="5600" dirty="0" smtClean="0"/>
              <a:t>: mechanisztikus-determinisztikus újkori természettudományokban – ókori gyökerekkel - minden visszavezethető természeti okokra – tehát nincs akaratszabadság – tarthatatlan,</a:t>
            </a:r>
          </a:p>
          <a:p>
            <a:pPr>
              <a:lnSpc>
                <a:spcPct val="170000"/>
              </a:lnSpc>
            </a:pPr>
            <a:r>
              <a:rPr lang="hu-HU" sz="5600" dirty="0" smtClean="0"/>
              <a:t>- a szabadságból önrendelkezés fakad (összhangot </a:t>
            </a:r>
            <a:r>
              <a:rPr lang="hu-HU" sz="5600" dirty="0" smtClean="0"/>
              <a:t>kell teremteni</a:t>
            </a:r>
            <a:r>
              <a:rPr lang="hu-HU" sz="5600" dirty="0" smtClean="0"/>
              <a:t> </a:t>
            </a:r>
            <a:r>
              <a:rPr lang="hu-HU" sz="5600" dirty="0" smtClean="0"/>
              <a:t>cselekedeteink alapja és az </a:t>
            </a:r>
            <a:r>
              <a:rPr lang="hu-HU" sz="5600" dirty="0" smtClean="0"/>
              <a:t>önkényesség avagy a szabadosság </a:t>
            </a:r>
            <a:r>
              <a:rPr lang="hu-HU" sz="5600" dirty="0" smtClean="0"/>
              <a:t>között)</a:t>
            </a:r>
          </a:p>
          <a:p>
            <a:pPr>
              <a:lnSpc>
                <a:spcPct val="170000"/>
              </a:lnSpc>
            </a:pPr>
            <a:r>
              <a:rPr lang="hu-HU" sz="5600" dirty="0" smtClean="0"/>
              <a:t>- határkérdés: filozófia és fizika között, Werner Heisenberg – határozatlansági reláció (bizonytalansági reláció) – a megfigyelő jelenségben nem tudunk eltekinteni a megfigyelő mozgásától</a:t>
            </a:r>
          </a:p>
          <a:p>
            <a:pPr>
              <a:lnSpc>
                <a:spcPct val="170000"/>
              </a:lnSpc>
            </a:pPr>
            <a:r>
              <a:rPr lang="hu-HU" sz="5600" dirty="0" smtClean="0"/>
              <a:t>- alapvetően a szabadságnak semmi köze az </a:t>
            </a:r>
            <a:r>
              <a:rPr lang="hu-HU" sz="5600" dirty="0" err="1" smtClean="0"/>
              <a:t>indeterminációhoz</a:t>
            </a:r>
            <a:r>
              <a:rPr lang="hu-HU" sz="5600" dirty="0" smtClean="0"/>
              <a:t>, inkább az okság különleges fajtájaként fogható fel, nem bizonyítható és nem is cáfolható empirikus eszközökkel – ezért mondjuk róla, hogy transzcendentális valóság</a:t>
            </a:r>
            <a:endParaRPr lang="hu-HU" sz="5600" dirty="0"/>
          </a:p>
        </p:txBody>
      </p:sp>
    </p:spTree>
    <p:extLst>
      <p:ext uri="{BB962C8B-B14F-4D97-AF65-F5344CB8AC3E}">
        <p14:creationId xmlns:p14="http://schemas.microsoft.com/office/powerpoint/2010/main" val="15136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19021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hu-HU" sz="9600" b="1" dirty="0" smtClean="0"/>
              <a:t>  </a:t>
            </a:r>
            <a:r>
              <a:rPr lang="hu-HU" sz="9600" b="1" dirty="0" smtClean="0">
                <a:solidFill>
                  <a:schemeClr val="accent1"/>
                </a:solidFill>
              </a:rPr>
              <a:t>Az állam és a társadalom fogalma</a:t>
            </a:r>
          </a:p>
          <a:p>
            <a:pPr marL="0" indent="0">
              <a:lnSpc>
                <a:spcPct val="170000"/>
              </a:lnSpc>
              <a:buNone/>
            </a:pPr>
            <a:endParaRPr lang="hu-HU" dirty="0" smtClean="0"/>
          </a:p>
          <a:p>
            <a:pPr>
              <a:lnSpc>
                <a:spcPct val="170000"/>
              </a:lnSpc>
            </a:pPr>
            <a:r>
              <a:rPr lang="hu-HU" sz="6400" dirty="0" smtClean="0"/>
              <a:t>- törvények – szabályozzák az állam-egyén relációt,</a:t>
            </a:r>
          </a:p>
          <a:p>
            <a:pPr>
              <a:lnSpc>
                <a:spcPct val="170000"/>
              </a:lnSpc>
            </a:pPr>
            <a:r>
              <a:rPr lang="hu-HU" sz="6400" dirty="0" smtClean="0"/>
              <a:t>- az állam szerepe – megteremteni az emberek jólétének a feltételeit – így az állam a társadalom fogalmának alárendeltje</a:t>
            </a:r>
          </a:p>
          <a:p>
            <a:pPr>
              <a:lnSpc>
                <a:spcPct val="170000"/>
              </a:lnSpc>
            </a:pPr>
            <a:r>
              <a:rPr lang="hu-HU" sz="6400" dirty="0" smtClean="0"/>
              <a:t>Fordított esetben, amikor a társadalom válik az állam alárendeltjévé – etatizmus </a:t>
            </a:r>
          </a:p>
          <a:p>
            <a:pPr>
              <a:lnSpc>
                <a:spcPct val="170000"/>
              </a:lnSpc>
            </a:pPr>
            <a:r>
              <a:rPr lang="hu-HU" sz="6400" dirty="0" smtClean="0"/>
              <a:t>Ma is feltehető kérdés: hol húzódik meg az állami beavatkozás határa?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hu-HU" sz="6400" dirty="0"/>
              <a:t> </a:t>
            </a:r>
            <a:r>
              <a:rPr lang="hu-HU" sz="6400" dirty="0" smtClean="0"/>
              <a:t>   Politikai célokra és mindenféle manipulációkra alkalmas az, ha ezt homály    fedi, főleg a napi   publicisztikában!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63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26221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hu-HU" sz="9600" b="1" dirty="0" smtClean="0">
                <a:solidFill>
                  <a:schemeClr val="accent1"/>
                </a:solidFill>
              </a:rPr>
              <a:t>További feltételezések</a:t>
            </a:r>
          </a:p>
          <a:p>
            <a:endParaRPr lang="hu-HU" dirty="0" smtClean="0"/>
          </a:p>
          <a:p>
            <a:pPr>
              <a:lnSpc>
                <a:spcPct val="170000"/>
              </a:lnSpc>
            </a:pPr>
            <a:r>
              <a:rPr lang="hu-HU" sz="7200" dirty="0" smtClean="0"/>
              <a:t>- lennie kellett valamiféle természeti állapotnak, ami szabad állapotot jelentett, mindenki egyenlő volt, ugyanakkor a természet törvénye uralkodott a háttérben (John Locke)</a:t>
            </a:r>
          </a:p>
          <a:p>
            <a:pPr>
              <a:lnSpc>
                <a:spcPct val="170000"/>
              </a:lnSpc>
            </a:pPr>
            <a:r>
              <a:rPr lang="hu-HU" sz="7200" dirty="0" smtClean="0"/>
              <a:t>- a szabadság korlátozottsága azt jelenti, hogy az ember lemond a természet törvényéről, inkább engedelmeskedik valamiféle intézménynek, amikor saját igazát keresi. (Ennek a gondolatnak is vannak feltételei: önálló jellem, ésszerűség, tolerancia.) Így, a legfőbb állami cél: megvédeni az egyének alapvető jogait! (J. S. Mill)</a:t>
            </a:r>
            <a:endParaRPr lang="hu-HU" sz="7200" dirty="0"/>
          </a:p>
        </p:txBody>
      </p:sp>
    </p:spTree>
    <p:extLst>
      <p:ext uri="{BB962C8B-B14F-4D97-AF65-F5344CB8AC3E}">
        <p14:creationId xmlns:p14="http://schemas.microsoft.com/office/powerpoint/2010/main" val="2552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627534"/>
            <a:ext cx="8183880" cy="3960440"/>
          </a:xfrm>
        </p:spPr>
        <p:txBody>
          <a:bodyPr>
            <a:normAutofit fontScale="62500" lnSpcReduction="20000"/>
          </a:bodyPr>
          <a:lstStyle/>
          <a:p>
            <a:endParaRPr lang="hu-HU" dirty="0" smtClean="0"/>
          </a:p>
          <a:p>
            <a:r>
              <a:rPr lang="hu-HU" dirty="0" smtClean="0"/>
              <a:t>A szabadság akkor korlátozható, ha súlyosabb szabadságsértéseket akadályozunk meg. </a:t>
            </a:r>
          </a:p>
          <a:p>
            <a:endParaRPr lang="hu-HU" dirty="0" smtClean="0"/>
          </a:p>
          <a:p>
            <a:r>
              <a:rPr lang="hu-HU" dirty="0" smtClean="0"/>
              <a:t>Aktuális kérdés: A súlyosság mértékét miként határozhatjuk meg? (ki mondja meg, hogy most korlátozni kell?)</a:t>
            </a:r>
          </a:p>
          <a:p>
            <a:endParaRPr lang="hu-HU" dirty="0" smtClean="0"/>
          </a:p>
          <a:p>
            <a:r>
              <a:rPr lang="hu-HU" dirty="0" smtClean="0"/>
              <a:t>További kérdés: kikből áll az állam? Hogyan épül fel ez a rendszer? (jogállamiság van, egyformaság mindenütt a világon)</a:t>
            </a:r>
          </a:p>
          <a:p>
            <a:endParaRPr lang="hu-HU" dirty="0" smtClean="0"/>
          </a:p>
          <a:p>
            <a:r>
              <a:rPr lang="hu-HU" dirty="0" smtClean="0"/>
              <a:t> Mellékesnek tekintett kérdés, pedig legalább annyira fontos: Kikből áll a társadalom? Milyen szervezetek ezek? Hol van a </a:t>
            </a:r>
            <a:r>
              <a:rPr lang="hu-HU" dirty="0" smtClean="0"/>
              <a:t>kompetenciájuknak </a:t>
            </a:r>
            <a:r>
              <a:rPr lang="hu-HU" dirty="0" smtClean="0"/>
              <a:t>a határa? Működésükhöz kik járulnak hozzá? Állami pénzből működnek vagy magántőkéből? Van-e itt kielégítő transzparencia?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25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02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>
                <a:solidFill>
                  <a:schemeClr val="accent1"/>
                </a:solidFill>
              </a:rPr>
              <a:t>    Karl </a:t>
            </a:r>
            <a:r>
              <a:rPr lang="hu-HU" sz="2400" b="1" dirty="0" err="1" smtClean="0">
                <a:solidFill>
                  <a:schemeClr val="accent1"/>
                </a:solidFill>
              </a:rPr>
              <a:t>Jaspers</a:t>
            </a:r>
            <a:r>
              <a:rPr lang="hu-HU" sz="2400" b="1" dirty="0" smtClean="0">
                <a:solidFill>
                  <a:schemeClr val="accent1"/>
                </a:solidFill>
              </a:rPr>
              <a:t> – egzisztencialista filozófus</a:t>
            </a:r>
          </a:p>
          <a:p>
            <a:endParaRPr lang="hu-HU" dirty="0" smtClean="0"/>
          </a:p>
          <a:p>
            <a:r>
              <a:rPr lang="hu-HU" sz="2000" dirty="0" smtClean="0"/>
              <a:t>- abszolút függetlenség nem létezik,</a:t>
            </a:r>
          </a:p>
          <a:p>
            <a:r>
              <a:rPr lang="hu-HU" sz="2000" dirty="0" smtClean="0"/>
              <a:t>- szerzett tapasztalatainktól függünk,</a:t>
            </a:r>
          </a:p>
          <a:p>
            <a:r>
              <a:rPr lang="hu-HU" sz="2000" dirty="0" smtClean="0"/>
              <a:t>- kölcsönös segítség értelmében állunk kapcsolatban egymással</a:t>
            </a:r>
          </a:p>
          <a:p>
            <a:r>
              <a:rPr lang="hu-HU" sz="2000" dirty="0" smtClean="0"/>
              <a:t>- az egyén szabadsága az állam törvényeinek a betartásától függ – külső tényező, ez adja a politikai szabadságot is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1421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8301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1"/>
                </a:solidFill>
              </a:rPr>
              <a:t>Jean-Paul Sartre – egzisztencialista filozófus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sz="2200" dirty="0" smtClean="0"/>
              <a:t>Létezik egyfajta belső befolyásolás, mert a szabadság belső döntésből születik,</a:t>
            </a:r>
          </a:p>
          <a:p>
            <a:r>
              <a:rPr lang="hu-HU" sz="2200" dirty="0" smtClean="0"/>
              <a:t>- a korlátokat mi magunk állítjuk magunknak, </a:t>
            </a:r>
          </a:p>
          <a:p>
            <a:r>
              <a:rPr lang="hu-HU" sz="2200" dirty="0" smtClean="0"/>
              <a:t>- az ember szabad és felelősséggel tartozik önmagának és a világnak, </a:t>
            </a:r>
          </a:p>
          <a:p>
            <a:r>
              <a:rPr lang="hu-HU" sz="2200" dirty="0" smtClean="0"/>
              <a:t>- létezésünk kulcsa: a döntéshozatal – ebben szabad az ember és ez egy belső választás és ezzel jár együtt a felelősség.</a:t>
            </a:r>
          </a:p>
          <a:p>
            <a:pPr algn="just"/>
            <a:r>
              <a:rPr lang="hu-HU" sz="2200" dirty="0" smtClean="0"/>
              <a:t>Ellentétes gondolata van </a:t>
            </a:r>
            <a:r>
              <a:rPr lang="hu-HU" sz="2200" dirty="0" err="1" smtClean="0"/>
              <a:t>Fr</a:t>
            </a:r>
            <a:r>
              <a:rPr lang="hu-HU" sz="2200" dirty="0" smtClean="0"/>
              <a:t>. Nietzschének, aki arról beszél, hogy: „Az embereket „szabadnak” nyilvánították, mert csak így válhattak elítélhetőkké és megbüntethetőkké – vagyis igazi bűnösökké.” (</a:t>
            </a:r>
            <a:r>
              <a:rPr lang="hu-HU" sz="2200" dirty="0" err="1" smtClean="0"/>
              <a:t>Fr</a:t>
            </a:r>
            <a:r>
              <a:rPr lang="hu-HU" sz="2200" dirty="0" smtClean="0"/>
              <a:t>. Nietzsche: A bálványok alkonya)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7199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40623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hu-HU" b="1" dirty="0" smtClean="0"/>
              <a:t>  </a:t>
            </a:r>
            <a:r>
              <a:rPr lang="hu-HU" sz="9600" b="1" dirty="0" smtClean="0">
                <a:solidFill>
                  <a:schemeClr val="accent1"/>
                </a:solidFill>
              </a:rPr>
              <a:t>Egyenlőség és igazságosság </a:t>
            </a:r>
          </a:p>
          <a:p>
            <a:endParaRPr lang="hu-HU" dirty="0" smtClean="0"/>
          </a:p>
          <a:p>
            <a:pPr>
              <a:lnSpc>
                <a:spcPct val="170000"/>
              </a:lnSpc>
            </a:pPr>
            <a:r>
              <a:rPr lang="hu-HU" sz="5000" dirty="0" smtClean="0"/>
              <a:t>- különféle társadalmi szerepek mellett, mégis: egyenlőnek kell tekinteni az emberre. Hogyan? </a:t>
            </a:r>
          </a:p>
          <a:p>
            <a:pPr>
              <a:lnSpc>
                <a:spcPct val="170000"/>
              </a:lnSpc>
            </a:pPr>
            <a:r>
              <a:rPr lang="hu-HU" sz="5000" dirty="0" smtClean="0"/>
              <a:t>- az államnak biztosítani kell bizonyos jogokat: 1. törvény előtti egyenlőséget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hu-HU" sz="5000" dirty="0"/>
              <a:t> </a:t>
            </a:r>
            <a:r>
              <a:rPr lang="hu-HU" sz="5000" dirty="0" smtClean="0"/>
              <a:t>                                                                       2. esélyegyenlőséget a politikában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hu-HU" sz="5000" dirty="0"/>
              <a:t> </a:t>
            </a:r>
            <a:r>
              <a:rPr lang="hu-HU" sz="5000" dirty="0" smtClean="0"/>
              <a:t>                                                                       3. esélyegyenlőséget a gazdasági életben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hu-HU" sz="5000" dirty="0"/>
              <a:t> </a:t>
            </a:r>
            <a:r>
              <a:rPr lang="hu-HU" sz="5000" dirty="0" smtClean="0"/>
              <a:t>                                                                       </a:t>
            </a:r>
            <a:r>
              <a:rPr lang="hu-HU" sz="5000" dirty="0"/>
              <a:t>4. esélyegyenlőséget a szociális </a:t>
            </a:r>
            <a:r>
              <a:rPr lang="hu-HU" sz="5000" dirty="0" smtClean="0"/>
              <a:t>szférában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hu-HU" sz="5000" dirty="0"/>
              <a:t>E</a:t>
            </a:r>
            <a:r>
              <a:rPr lang="hu-HU" sz="5000" dirty="0" smtClean="0"/>
              <a:t>galitárius szemlélet : az erőforrásokhoz való hozzájutást mindenki számára biztosítani kell, </a:t>
            </a:r>
          </a:p>
          <a:p>
            <a:pPr>
              <a:lnSpc>
                <a:spcPct val="170000"/>
              </a:lnSpc>
            </a:pPr>
            <a:r>
              <a:rPr lang="hu-HU" sz="5000" dirty="0" smtClean="0"/>
              <a:t>Ennek ellenzői: NINCS annyi erőforrás, hogy mindenki számára jusson. </a:t>
            </a:r>
          </a:p>
          <a:p>
            <a:pPr>
              <a:lnSpc>
                <a:spcPct val="170000"/>
              </a:lnSpc>
            </a:pPr>
            <a:r>
              <a:rPr lang="hu-HU" sz="5000" dirty="0" smtClean="0"/>
              <a:t>Hayek szerint – az az állam, amelyik egyenlőségre törekszik, gazdasági egyenlőtlenséget okoz. Minden gazdasági visszaesés alapja az állami beavatkozás. („Bürokraták mások pénzét költik másokra.”)</a:t>
            </a:r>
            <a:endParaRPr lang="hu-HU" sz="5000" dirty="0"/>
          </a:p>
        </p:txBody>
      </p:sp>
    </p:spTree>
    <p:extLst>
      <p:ext uri="{BB962C8B-B14F-4D97-AF65-F5344CB8AC3E}">
        <p14:creationId xmlns:p14="http://schemas.microsoft.com/office/powerpoint/2010/main" val="17730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0217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u-HU" sz="2600" b="1" dirty="0" smtClean="0">
                <a:solidFill>
                  <a:schemeClr val="accent1"/>
                </a:solidFill>
              </a:rPr>
              <a:t>Az akarat szabadsága </a:t>
            </a:r>
          </a:p>
          <a:p>
            <a:pPr algn="ctr"/>
            <a:endParaRPr lang="hu-HU" b="1" dirty="0" smtClean="0"/>
          </a:p>
          <a:p>
            <a:r>
              <a:rPr lang="hu-HU" sz="2200" dirty="0" smtClean="0"/>
              <a:t>- a megismerés fontosságából indulunk ki és abból, hogy az alapvetően </a:t>
            </a:r>
            <a:r>
              <a:rPr lang="hu-HU" sz="2200" dirty="0" err="1" smtClean="0"/>
              <a:t>Jó-ra</a:t>
            </a:r>
            <a:r>
              <a:rPr lang="hu-HU" sz="2200" dirty="0" smtClean="0"/>
              <a:t> (Platón) irányul a racionalitásunk illetve a boldogságunk a fő cél (Arisztotelész) – önmegvalósítás fejeződik ki</a:t>
            </a:r>
          </a:p>
          <a:p>
            <a:endParaRPr lang="hu-HU" sz="2200" dirty="0" smtClean="0"/>
          </a:p>
          <a:p>
            <a:r>
              <a:rPr lang="hu-HU" sz="2200" dirty="0" smtClean="0"/>
              <a:t>- az akarásban mint törekvésben az ember célokat megfogalmazva, saját szabadságát a szubjektum-objektum egységében élheti meg. (pl. orvos akarok lenni – elgondolás után a megvalósulás jelzi ezt az egységet.)  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8427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40623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hu-HU" sz="9600" b="1" dirty="0" smtClean="0">
                <a:solidFill>
                  <a:schemeClr val="accent1"/>
                </a:solidFill>
              </a:rPr>
              <a:t>A belső szabadság útján</a:t>
            </a:r>
          </a:p>
          <a:p>
            <a:endParaRPr lang="hu-HU" dirty="0" smtClean="0"/>
          </a:p>
          <a:p>
            <a:pPr>
              <a:lnSpc>
                <a:spcPct val="170000"/>
              </a:lnSpc>
            </a:pPr>
            <a:r>
              <a:rPr lang="hu-HU" sz="5600" dirty="0" smtClean="0"/>
              <a:t>- E. </a:t>
            </a:r>
            <a:r>
              <a:rPr lang="hu-HU" sz="5600" dirty="0" err="1" smtClean="0"/>
              <a:t>Fromm</a:t>
            </a:r>
            <a:r>
              <a:rPr lang="hu-HU" sz="5600" dirty="0" smtClean="0"/>
              <a:t> – szabadság valamire – alkotás lehetősége</a:t>
            </a:r>
          </a:p>
          <a:p>
            <a:pPr>
              <a:lnSpc>
                <a:spcPct val="170000"/>
              </a:lnSpc>
            </a:pPr>
            <a:r>
              <a:rPr lang="hu-HU" sz="5600" dirty="0" smtClean="0"/>
              <a:t>- kudarc tudatosítása, feldolgozása, majd olyan cselekedet kialakítása, ami elsősorban PROBLÉMAMEGOLDÓ </a:t>
            </a:r>
          </a:p>
          <a:p>
            <a:pPr>
              <a:lnSpc>
                <a:spcPct val="170000"/>
              </a:lnSpc>
            </a:pPr>
            <a:r>
              <a:rPr lang="hu-HU" sz="5600" dirty="0" smtClean="0"/>
              <a:t>- ez lehet a kreativitás útja, olyan gondolkodás ez, ami alapján felkutatjuk belső erőforrásainkat,</a:t>
            </a:r>
          </a:p>
          <a:p>
            <a:pPr>
              <a:lnSpc>
                <a:spcPct val="170000"/>
              </a:lnSpc>
            </a:pPr>
            <a:r>
              <a:rPr lang="hu-HU" sz="5600" dirty="0" smtClean="0"/>
              <a:t>- ez nem magányos műfaj, mert csapatra van szükségünk, olyan hasonló gondolkodású emberekre, akik szintén érzékelik a közösségi lét szükségességét, </a:t>
            </a:r>
          </a:p>
          <a:p>
            <a:pPr>
              <a:lnSpc>
                <a:spcPct val="170000"/>
              </a:lnSpc>
            </a:pPr>
            <a:r>
              <a:rPr lang="hu-HU" sz="5600" dirty="0" smtClean="0"/>
              <a:t>- ez tanulási folyamat, ami alapján közösségi kreativitásról beszélhetünk</a:t>
            </a:r>
          </a:p>
          <a:p>
            <a:pPr>
              <a:lnSpc>
                <a:spcPct val="170000"/>
              </a:lnSpc>
            </a:pPr>
            <a:r>
              <a:rPr lang="hu-HU" sz="5600" dirty="0" smtClean="0"/>
              <a:t>(Spontán létrejötte ennek az, amikor önkéntes fiatalok szervezett módon segítik az időseket vagy amikor gyűjtést szerveznek valamilyen gyors humanitárius cél érdekében.)    </a:t>
            </a:r>
            <a:r>
              <a:rPr lang="hu-HU" sz="5600" dirty="0" err="1" smtClean="0"/>
              <a:t>-Akiket</a:t>
            </a:r>
            <a:r>
              <a:rPr lang="hu-HU" sz="5600" dirty="0" smtClean="0"/>
              <a:t> érdekelnek hasonló tárgyú írások, gondolatok</a:t>
            </a:r>
            <a:r>
              <a:rPr lang="hu-HU" sz="5600" dirty="0"/>
              <a:t>:</a:t>
            </a:r>
            <a:r>
              <a:rPr lang="hu-HU" sz="5600" dirty="0" smtClean="0"/>
              <a:t> </a:t>
            </a:r>
          </a:p>
          <a:p>
            <a:pPr marL="0" indent="0" algn="ctr">
              <a:buNone/>
            </a:pPr>
            <a:r>
              <a:rPr lang="hu-HU" sz="5600" dirty="0">
                <a:hlinkClick r:id="rId2"/>
              </a:rPr>
              <a:t> </a:t>
            </a:r>
            <a:r>
              <a:rPr lang="hu-HU" sz="5600" dirty="0" err="1" smtClean="0">
                <a:hlinkClick r:id="rId2"/>
              </a:rPr>
              <a:t>www.sicordia.com</a:t>
            </a:r>
            <a:r>
              <a:rPr lang="hu-HU" sz="5600" dirty="0" smtClean="0"/>
              <a:t> honlap</a:t>
            </a:r>
            <a:endParaRPr lang="hu-HU" sz="5600" dirty="0"/>
          </a:p>
        </p:txBody>
      </p:sp>
    </p:spTree>
    <p:extLst>
      <p:ext uri="{BB962C8B-B14F-4D97-AF65-F5344CB8AC3E}">
        <p14:creationId xmlns:p14="http://schemas.microsoft.com/office/powerpoint/2010/main" val="34482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722376" y="267495"/>
            <a:ext cx="7772400" cy="864095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accent1"/>
                </a:solidFill>
                <a:effectLst/>
              </a:rPr>
              <a:t>Alkalmazott filozófia: a szabadság és a méltóság vizsgálata - 2 játékfilm alapján</a:t>
            </a:r>
            <a:endParaRPr lang="hu-HU" sz="24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539552" y="1563638"/>
            <a:ext cx="7955224" cy="3096344"/>
          </a:xfrm>
        </p:spPr>
        <p:txBody>
          <a:bodyPr>
            <a:normAutofit lnSpcReduction="10000"/>
          </a:bodyPr>
          <a:lstStyle/>
          <a:p>
            <a:pPr algn="l"/>
            <a:r>
              <a:rPr lang="hu-HU" b="1" dirty="0" smtClean="0">
                <a:solidFill>
                  <a:schemeClr val="tx1"/>
                </a:solidFill>
              </a:rPr>
              <a:t>1.</a:t>
            </a:r>
          </a:p>
          <a:p>
            <a:pPr marL="379476" indent="-342900" algn="l">
              <a:buFont typeface="Arial" pitchFamily="34" charset="0"/>
              <a:buChar char="•"/>
            </a:pPr>
            <a:endParaRPr lang="hu-HU" dirty="0"/>
          </a:p>
          <a:p>
            <a:pPr marL="379476" indent="-342900" algn="l">
              <a:buFont typeface="Arial" pitchFamily="34" charset="0"/>
              <a:buChar char="•"/>
            </a:pPr>
            <a:endParaRPr lang="hu-HU" dirty="0" smtClean="0"/>
          </a:p>
          <a:p>
            <a:pPr marL="379476" indent="-342900" algn="l">
              <a:buFont typeface="Arial" pitchFamily="34" charset="0"/>
              <a:buChar char="•"/>
            </a:pPr>
            <a:endParaRPr lang="hu-HU" dirty="0"/>
          </a:p>
          <a:p>
            <a:pPr marL="379476" indent="-342900" algn="l">
              <a:buFont typeface="Arial" pitchFamily="34" charset="0"/>
              <a:buChar char="•"/>
            </a:pPr>
            <a:endParaRPr lang="hu-HU" dirty="0" smtClean="0"/>
          </a:p>
          <a:p>
            <a:pPr algn="l"/>
            <a:endParaRPr lang="hu-HU" sz="1200" dirty="0" smtClean="0">
              <a:solidFill>
                <a:schemeClr val="tx1"/>
              </a:solidFill>
            </a:endParaRPr>
          </a:p>
          <a:p>
            <a:pPr algn="l"/>
            <a:r>
              <a:rPr lang="hu-HU" sz="1200" dirty="0" smtClean="0">
                <a:solidFill>
                  <a:schemeClr val="tx1"/>
                </a:solidFill>
              </a:rPr>
              <a:t>A. </a:t>
            </a:r>
            <a:r>
              <a:rPr lang="hu-HU" sz="1200" dirty="0" err="1" smtClean="0">
                <a:solidFill>
                  <a:schemeClr val="tx1"/>
                </a:solidFill>
              </a:rPr>
              <a:t>Burgess</a:t>
            </a:r>
            <a:r>
              <a:rPr lang="hu-HU" sz="1200" dirty="0" smtClean="0">
                <a:solidFill>
                  <a:schemeClr val="tx1"/>
                </a:solidFill>
              </a:rPr>
              <a:t>:</a:t>
            </a:r>
            <a:r>
              <a:rPr lang="hu-HU" sz="1400" b="1" dirty="0" smtClean="0">
                <a:solidFill>
                  <a:schemeClr val="tx1"/>
                </a:solidFill>
              </a:rPr>
              <a:t>Gépnarancs </a:t>
            </a:r>
            <a:r>
              <a:rPr lang="hu-HU" sz="1200" dirty="0" smtClean="0">
                <a:solidFill>
                  <a:schemeClr val="tx1"/>
                </a:solidFill>
              </a:rPr>
              <a:t>–</a:t>
            </a:r>
          </a:p>
          <a:p>
            <a:pPr algn="l"/>
            <a:r>
              <a:rPr lang="hu-HU" sz="1200" dirty="0">
                <a:solidFill>
                  <a:schemeClr val="tx1"/>
                </a:solidFill>
              </a:rPr>
              <a:t>az emberi szabadság és </a:t>
            </a:r>
            <a:r>
              <a:rPr lang="hu-HU" sz="1200" dirty="0" smtClean="0">
                <a:solidFill>
                  <a:schemeClr val="tx1"/>
                </a:solidFill>
              </a:rPr>
              <a:t>méltóság                      Stanley </a:t>
            </a:r>
            <a:r>
              <a:rPr lang="hu-HU" sz="1200" dirty="0" err="1" smtClean="0">
                <a:solidFill>
                  <a:schemeClr val="tx1"/>
                </a:solidFill>
              </a:rPr>
              <a:t>Kubrick</a:t>
            </a:r>
            <a:r>
              <a:rPr lang="hu-HU" sz="1200" dirty="0" smtClean="0">
                <a:solidFill>
                  <a:schemeClr val="tx1"/>
                </a:solidFill>
              </a:rPr>
              <a:t> filmadaptációja: </a:t>
            </a:r>
            <a:r>
              <a:rPr lang="hu-HU" sz="1400" b="1" dirty="0" smtClean="0">
                <a:solidFill>
                  <a:schemeClr val="tx1"/>
                </a:solidFill>
              </a:rPr>
              <a:t>Mechanikus</a:t>
            </a:r>
            <a:r>
              <a:rPr lang="hu-HU" sz="1200" b="1" i="1" dirty="0" smtClean="0">
                <a:solidFill>
                  <a:schemeClr val="tx1"/>
                </a:solidFill>
              </a:rPr>
              <a:t> </a:t>
            </a:r>
            <a:r>
              <a:rPr lang="hu-HU" sz="1200" b="1" dirty="0" smtClean="0">
                <a:solidFill>
                  <a:schemeClr val="tx1"/>
                </a:solidFill>
              </a:rPr>
              <a:t>                           kérdéskörei                                                                                                         </a:t>
            </a:r>
            <a:r>
              <a:rPr lang="hu-HU" sz="1400" b="1" dirty="0" smtClean="0">
                <a:solidFill>
                  <a:schemeClr val="tx1"/>
                </a:solidFill>
              </a:rPr>
              <a:t>narancs</a:t>
            </a:r>
          </a:p>
          <a:p>
            <a:pPr algn="l"/>
            <a:r>
              <a:rPr lang="hu-HU" sz="1200" dirty="0">
                <a:solidFill>
                  <a:schemeClr val="tx1"/>
                </a:solidFill>
              </a:rPr>
              <a:t>                                                                                                </a:t>
            </a:r>
            <a:r>
              <a:rPr lang="hu-HU" sz="1200" dirty="0" smtClean="0">
                <a:solidFill>
                  <a:schemeClr val="tx1"/>
                </a:solidFill>
              </a:rPr>
              <a:t>               (</a:t>
            </a:r>
            <a:r>
              <a:rPr lang="hu-HU" sz="1200" dirty="0" err="1" smtClean="0">
                <a:solidFill>
                  <a:schemeClr val="tx1"/>
                </a:solidFill>
              </a:rPr>
              <a:t>Clockwork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  <a:r>
              <a:rPr lang="hu-HU" sz="1200" dirty="0" err="1" smtClean="0">
                <a:solidFill>
                  <a:schemeClr val="tx1"/>
                </a:solidFill>
              </a:rPr>
              <a:t>Orange</a:t>
            </a:r>
            <a:r>
              <a:rPr lang="hu-HU" sz="12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hu-HU" sz="1200" dirty="0">
                <a:solidFill>
                  <a:schemeClr val="tx1"/>
                </a:solidFill>
              </a:rPr>
              <a:t> </a:t>
            </a:r>
            <a:r>
              <a:rPr lang="hu-HU" sz="1200" dirty="0" smtClean="0">
                <a:solidFill>
                  <a:schemeClr val="tx1"/>
                </a:solidFill>
              </a:rPr>
              <a:t>                                                           „feledhetetlen képek, megdöbbentő zenei ellenpontok”</a:t>
            </a:r>
          </a:p>
          <a:p>
            <a:pPr algn="l"/>
            <a:r>
              <a:rPr lang="hu-HU" sz="1200" dirty="0" smtClean="0">
                <a:solidFill>
                  <a:schemeClr val="tx1"/>
                </a:solidFill>
              </a:rPr>
              <a:t>                         (</a:t>
            </a:r>
            <a:r>
              <a:rPr lang="hu-HU" sz="1200" dirty="0" smtClean="0">
                <a:hlinkClick r:id="rId2"/>
              </a:rPr>
              <a:t>https</a:t>
            </a:r>
            <a:r>
              <a:rPr lang="hu-HU" sz="1200" dirty="0">
                <a:hlinkClick r:id="rId2"/>
              </a:rPr>
              <a:t>://</a:t>
            </a:r>
            <a:r>
              <a:rPr lang="hu-HU" sz="1200" dirty="0" smtClean="0">
                <a:hlinkClick r:id="rId2"/>
              </a:rPr>
              <a:t>videa.hu/videok/film-animacio/mechanikus-narancs-magyar-felirat-1971-a-clockwork-orange-gkMiItXeRmOVIAyA</a:t>
            </a:r>
            <a:r>
              <a:rPr lang="hu-HU" sz="1200" dirty="0" smtClean="0"/>
              <a:t>)</a:t>
            </a:r>
            <a:endParaRPr lang="hu-HU" sz="1200" dirty="0">
              <a:solidFill>
                <a:schemeClr val="tx1"/>
              </a:solidFill>
            </a:endParaRPr>
          </a:p>
          <a:p>
            <a:pPr marL="208026" indent="-171450" algn="l">
              <a:buFont typeface="Arial" pitchFamily="34" charset="0"/>
              <a:buChar char="•"/>
            </a:pPr>
            <a:r>
              <a:rPr lang="hu-HU" sz="1200" dirty="0" smtClean="0">
                <a:solidFill>
                  <a:schemeClr val="tx1"/>
                </a:solidFill>
              </a:rPr>
              <a:t>A könyv és a film is sokkolóan eredeti, nagy vitákat kavaró, zseniális alkotás</a:t>
            </a:r>
            <a:endParaRPr lang="hu-HU" sz="1200" dirty="0">
              <a:solidFill>
                <a:schemeClr val="tx1"/>
              </a:solidFill>
            </a:endParaRPr>
          </a:p>
          <a:p>
            <a:pPr algn="l"/>
            <a:endParaRPr lang="hu-HU" sz="12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80" y="1347614"/>
            <a:ext cx="931303" cy="144016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347614"/>
            <a:ext cx="981514" cy="155639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11437"/>
            <a:ext cx="1544960" cy="142875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443" y="1374311"/>
            <a:ext cx="1085239" cy="162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2931790"/>
            <a:ext cx="8183880" cy="1224136"/>
          </a:xfrm>
        </p:spPr>
        <p:txBody>
          <a:bodyPr>
            <a:normAutofit fontScale="90000"/>
          </a:bodyPr>
          <a:lstStyle/>
          <a:p>
            <a:r>
              <a:rPr lang="hu-HU" sz="2000" b="0" dirty="0" smtClean="0">
                <a:solidFill>
                  <a:schemeClr val="tx1"/>
                </a:solidFill>
                <a:effectLst/>
              </a:rPr>
              <a:t>                               </a:t>
            </a:r>
            <a:r>
              <a:rPr lang="hu-HU" sz="2000" b="0" dirty="0">
                <a:solidFill>
                  <a:schemeClr val="tx1"/>
                </a:solidFill>
                <a:effectLst/>
              </a:rPr>
              <a:t/>
            </a:r>
            <a:br>
              <a:rPr lang="hu-HU" sz="2000" b="0" dirty="0">
                <a:solidFill>
                  <a:schemeClr val="tx1"/>
                </a:solidFill>
                <a:effectLst/>
              </a:rPr>
            </a:br>
            <a:r>
              <a:rPr lang="hu-HU" sz="2000" b="0" dirty="0" smtClean="0">
                <a:solidFill>
                  <a:schemeClr val="tx1"/>
                </a:solidFill>
                <a:effectLst/>
              </a:rPr>
              <a:t/>
            </a:r>
            <a:br>
              <a:rPr lang="hu-HU" sz="2000" b="0" dirty="0" smtClean="0">
                <a:solidFill>
                  <a:schemeClr val="tx1"/>
                </a:solidFill>
                <a:effectLst/>
              </a:rPr>
            </a:br>
            <a:r>
              <a:rPr lang="hu-HU" sz="2000" b="0" dirty="0" smtClean="0">
                <a:solidFill>
                  <a:schemeClr val="tx1"/>
                </a:solidFill>
                <a:effectLst/>
              </a:rPr>
              <a:t>                                   KETTŐS MEGKÖZELÍTÉS</a:t>
            </a:r>
            <a:br>
              <a:rPr lang="hu-HU" sz="2000" b="0" dirty="0" smtClean="0">
                <a:solidFill>
                  <a:schemeClr val="tx1"/>
                </a:solidFill>
                <a:effectLst/>
              </a:rPr>
            </a:br>
            <a:r>
              <a:rPr lang="hu-HU" sz="2000" b="0" dirty="0" smtClean="0">
                <a:solidFill>
                  <a:schemeClr val="tx1"/>
                </a:solidFill>
                <a:effectLst/>
              </a:rPr>
              <a:t/>
            </a:r>
            <a:br>
              <a:rPr lang="hu-HU" sz="2000" b="0" dirty="0" smtClean="0">
                <a:solidFill>
                  <a:schemeClr val="tx1"/>
                </a:solidFill>
                <a:effectLst/>
              </a:rPr>
            </a:br>
            <a:r>
              <a:rPr lang="hu-HU" sz="2000" b="0" dirty="0" smtClean="0">
                <a:solidFill>
                  <a:schemeClr val="tx1"/>
                </a:solidFill>
                <a:effectLst/>
              </a:rPr>
              <a:t>                 STRUKTURALISTA  ---- EGZISZTENCIALISTA </a:t>
            </a:r>
            <a:br>
              <a:rPr lang="hu-HU" sz="2000" b="0" dirty="0" smtClean="0">
                <a:solidFill>
                  <a:schemeClr val="tx1"/>
                </a:solidFill>
                <a:effectLst/>
              </a:rPr>
            </a:br>
            <a:r>
              <a:rPr lang="hu-HU" sz="2000" b="0" dirty="0">
                <a:solidFill>
                  <a:schemeClr val="tx1"/>
                </a:solidFill>
                <a:effectLst/>
              </a:rPr>
              <a:t> </a:t>
            </a:r>
            <a:r>
              <a:rPr lang="hu-HU" sz="2000" b="0" dirty="0" smtClean="0">
                <a:solidFill>
                  <a:schemeClr val="tx1"/>
                </a:solidFill>
                <a:effectLst/>
              </a:rPr>
              <a:t>  </a:t>
            </a:r>
            <a:r>
              <a:rPr lang="hu-HU" sz="2200" b="0" dirty="0" smtClean="0">
                <a:solidFill>
                  <a:srgbClr val="FF0000"/>
                </a:solidFill>
                <a:effectLst/>
              </a:rPr>
              <a:t>Ókori görögök, determinizmus        S. A. Kierkegaard </a:t>
            </a:r>
            <a:endParaRPr lang="hu-HU" sz="2200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771550"/>
            <a:ext cx="8075240" cy="273630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szabadság fogalma- kérdések 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                                   cél</a:t>
            </a:r>
            <a:endParaRPr lang="hu-HU" sz="2000" dirty="0"/>
          </a:p>
          <a:p>
            <a:r>
              <a:rPr lang="hu-HU" sz="2000" dirty="0" smtClean="0"/>
              <a:t>Minek tekinthető-</a:t>
            </a:r>
          </a:p>
          <a:p>
            <a:pPr marL="0" indent="0">
              <a:buNone/>
            </a:pPr>
            <a:r>
              <a:rPr lang="hu-HU" sz="2000" dirty="0" smtClean="0"/>
              <a:t>                                   eszköz</a:t>
            </a:r>
            <a:endParaRPr lang="hu-HU" sz="2000" dirty="0"/>
          </a:p>
        </p:txBody>
      </p:sp>
      <p:cxnSp>
        <p:nvCxnSpPr>
          <p:cNvPr id="6" name="Egyenes összekötő 5"/>
          <p:cNvCxnSpPr/>
          <p:nvPr/>
        </p:nvCxnSpPr>
        <p:spPr>
          <a:xfrm flipV="1">
            <a:off x="3203848" y="1779662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222456" y="2079966"/>
            <a:ext cx="557456" cy="347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2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722376" y="555527"/>
            <a:ext cx="7772400" cy="576063"/>
          </a:xfrm>
        </p:spPr>
        <p:txBody>
          <a:bodyPr>
            <a:normAutofit fontScale="90000"/>
          </a:bodyPr>
          <a:lstStyle/>
          <a:p>
            <a:pPr algn="l"/>
            <a:r>
              <a:rPr lang="hu-HU" sz="2000" dirty="0" smtClean="0">
                <a:solidFill>
                  <a:schemeClr val="tx1"/>
                </a:solidFill>
              </a:rPr>
              <a:t>2.   Száll a kakukk fészkére</a:t>
            </a:r>
            <a:br>
              <a:rPr lang="hu-HU" sz="2000" dirty="0" smtClean="0">
                <a:solidFill>
                  <a:schemeClr val="tx1"/>
                </a:solidFill>
              </a:rPr>
            </a:br>
            <a:r>
              <a:rPr lang="hu-HU" sz="2000" dirty="0" smtClean="0">
                <a:solidFill>
                  <a:schemeClr val="tx1"/>
                </a:solidFill>
              </a:rPr>
              <a:t>(</a:t>
            </a:r>
            <a:r>
              <a:rPr lang="hu-HU" sz="2000" dirty="0" err="1" smtClean="0">
                <a:solidFill>
                  <a:schemeClr val="tx1"/>
                </a:solidFill>
              </a:rPr>
              <a:t>One</a:t>
            </a:r>
            <a:r>
              <a:rPr lang="hu-HU" sz="2000" dirty="0" smtClean="0">
                <a:solidFill>
                  <a:schemeClr val="tx1"/>
                </a:solidFill>
              </a:rPr>
              <a:t> </a:t>
            </a:r>
            <a:r>
              <a:rPr lang="hu-HU" sz="2000" dirty="0" err="1" smtClean="0">
                <a:solidFill>
                  <a:schemeClr val="tx1"/>
                </a:solidFill>
              </a:rPr>
              <a:t>Flew</a:t>
            </a:r>
            <a:r>
              <a:rPr lang="hu-HU" sz="2000" dirty="0" smtClean="0">
                <a:solidFill>
                  <a:schemeClr val="tx1"/>
                </a:solidFill>
              </a:rPr>
              <a:t> over </a:t>
            </a:r>
            <a:r>
              <a:rPr lang="hu-HU" sz="2000" dirty="0" err="1" smtClean="0">
                <a:solidFill>
                  <a:schemeClr val="tx1"/>
                </a:solidFill>
              </a:rPr>
              <a:t>the</a:t>
            </a:r>
            <a:r>
              <a:rPr lang="hu-HU" sz="2000" dirty="0" smtClean="0">
                <a:solidFill>
                  <a:schemeClr val="tx1"/>
                </a:solidFill>
              </a:rPr>
              <a:t> </a:t>
            </a:r>
            <a:r>
              <a:rPr lang="hu-HU" sz="2000" dirty="0" err="1" smtClean="0">
                <a:solidFill>
                  <a:schemeClr val="tx1"/>
                </a:solidFill>
              </a:rPr>
              <a:t>Cuckoo</a:t>
            </a:r>
            <a:r>
              <a:rPr lang="en-US" sz="2000" dirty="0" smtClean="0">
                <a:solidFill>
                  <a:schemeClr val="tx1"/>
                </a:solidFill>
              </a:rPr>
              <a:t>’s Nest</a:t>
            </a:r>
            <a:r>
              <a:rPr lang="hu-HU" sz="2000" dirty="0" smtClean="0">
                <a:solidFill>
                  <a:schemeClr val="tx1"/>
                </a:solidFill>
              </a:rPr>
              <a:t>)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722376" y="1419622"/>
            <a:ext cx="7772400" cy="3168352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algn="l"/>
            <a:endParaRPr lang="hu-HU" sz="1200" b="1" dirty="0" smtClean="0">
              <a:solidFill>
                <a:schemeClr val="tx1"/>
              </a:solidFill>
            </a:endParaRPr>
          </a:p>
          <a:p>
            <a:pPr algn="l"/>
            <a:r>
              <a:rPr lang="hu-HU" sz="1200" b="1" dirty="0" smtClean="0">
                <a:solidFill>
                  <a:schemeClr val="tx1"/>
                </a:solidFill>
              </a:rPr>
              <a:t>Ken </a:t>
            </a:r>
            <a:r>
              <a:rPr lang="hu-HU" sz="1200" b="1" dirty="0" err="1" smtClean="0">
                <a:solidFill>
                  <a:schemeClr val="tx1"/>
                </a:solidFill>
              </a:rPr>
              <a:t>Kesey</a:t>
            </a:r>
            <a:r>
              <a:rPr lang="hu-HU" sz="1200" b="1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kultikus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hu-HU" sz="1200" dirty="0" smtClean="0">
                <a:solidFill>
                  <a:schemeClr val="tx1"/>
                </a:solidFill>
              </a:rPr>
              <a:t>regénye (1962):</a:t>
            </a:r>
            <a:r>
              <a:rPr lang="en-US" sz="1200" dirty="0" smtClean="0">
                <a:solidFill>
                  <a:schemeClr val="tx1"/>
                </a:solidFill>
              </a:rPr>
              <a:t>                          </a:t>
            </a:r>
            <a:r>
              <a:rPr lang="en-US" sz="1200" b="1" dirty="0" smtClean="0">
                <a:solidFill>
                  <a:schemeClr val="tx1"/>
                </a:solidFill>
              </a:rPr>
              <a:t>Milos Forman </a:t>
            </a:r>
            <a:r>
              <a:rPr lang="en-US" sz="1200" dirty="0" smtClean="0">
                <a:solidFill>
                  <a:schemeClr val="tx1"/>
                </a:solidFill>
              </a:rPr>
              <a:t>Oscar</a:t>
            </a:r>
            <a:r>
              <a:rPr lang="hu-HU" sz="1200" dirty="0" smtClean="0">
                <a:solidFill>
                  <a:schemeClr val="tx1"/>
                </a:solidFill>
              </a:rPr>
              <a:t>-</a:t>
            </a:r>
            <a:r>
              <a:rPr lang="en-US" sz="1200" dirty="0" smtClean="0">
                <a:solidFill>
                  <a:schemeClr val="tx1"/>
                </a:solidFill>
              </a:rPr>
              <a:t>d</a:t>
            </a:r>
            <a:r>
              <a:rPr lang="hu-HU" sz="1200" dirty="0" smtClean="0">
                <a:solidFill>
                  <a:schemeClr val="tx1"/>
                </a:solidFill>
              </a:rPr>
              <a:t>íjas filmje (1975)</a:t>
            </a:r>
          </a:p>
          <a:p>
            <a:pPr algn="l"/>
            <a:r>
              <a:rPr lang="hu-HU" sz="1200" dirty="0" smtClean="0">
                <a:solidFill>
                  <a:schemeClr val="tx1"/>
                </a:solidFill>
              </a:rPr>
              <a:t>„létezésünk skizofréniájáról beszél                                   Jack </a:t>
            </a:r>
            <a:r>
              <a:rPr lang="hu-HU" sz="1200" dirty="0" err="1" smtClean="0">
                <a:solidFill>
                  <a:schemeClr val="tx1"/>
                </a:solidFill>
              </a:rPr>
              <a:t>Nicholson</a:t>
            </a:r>
            <a:r>
              <a:rPr lang="hu-HU" sz="1200" dirty="0" smtClean="0">
                <a:solidFill>
                  <a:schemeClr val="tx1"/>
                </a:solidFill>
              </a:rPr>
              <a:t> zseniális alakításával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hu-HU" sz="1200" dirty="0" smtClean="0">
                <a:solidFill>
                  <a:schemeClr val="tx1"/>
                </a:solidFill>
              </a:rPr>
              <a:t>a mű, nem a skizofrénia betegségről</a:t>
            </a:r>
            <a:r>
              <a:rPr lang="en-US" sz="1200" dirty="0" smtClean="0">
                <a:solidFill>
                  <a:schemeClr val="tx1"/>
                </a:solidFill>
              </a:rPr>
              <a:t> […]</a:t>
            </a:r>
            <a:r>
              <a:rPr lang="hu-HU" sz="1200" dirty="0" smtClean="0">
                <a:solidFill>
                  <a:schemeClr val="tx1"/>
                </a:solidFill>
              </a:rPr>
              <a:t>                           </a:t>
            </a:r>
            <a:r>
              <a:rPr lang="hu-HU" sz="1200" dirty="0" err="1" smtClean="0">
                <a:solidFill>
                  <a:schemeClr val="tx1"/>
                </a:solidFill>
              </a:rPr>
              <a:t>-belülről</a:t>
            </a:r>
            <a:r>
              <a:rPr lang="hu-HU" sz="1200" dirty="0" smtClean="0">
                <a:solidFill>
                  <a:schemeClr val="tx1"/>
                </a:solidFill>
              </a:rPr>
              <a:t> bomlasztó hős /</a:t>
            </a:r>
            <a:r>
              <a:rPr lang="hu-HU" sz="1200" dirty="0" err="1" smtClean="0">
                <a:solidFill>
                  <a:schemeClr val="tx1"/>
                </a:solidFill>
              </a:rPr>
              <a:t>antihős</a:t>
            </a:r>
            <a:r>
              <a:rPr lang="hu-HU" sz="1200" dirty="0" smtClean="0">
                <a:solidFill>
                  <a:schemeClr val="tx1"/>
                </a:solidFill>
              </a:rPr>
              <a:t> - </a:t>
            </a:r>
          </a:p>
          <a:p>
            <a:pPr algn="l"/>
            <a:r>
              <a:rPr lang="hu-HU" sz="1200" dirty="0" smtClean="0">
                <a:solidFill>
                  <a:schemeClr val="tx1"/>
                </a:solidFill>
              </a:rPr>
              <a:t>Manipuláltságunkról van szó,                                              </a:t>
            </a:r>
            <a:r>
              <a:rPr lang="hu-HU" sz="1200" dirty="0" err="1" smtClean="0">
                <a:solidFill>
                  <a:schemeClr val="tx1"/>
                </a:solidFill>
              </a:rPr>
              <a:t>-lázadás</a:t>
            </a:r>
            <a:r>
              <a:rPr lang="hu-HU" sz="1200" dirty="0">
                <a:solidFill>
                  <a:schemeClr val="tx1"/>
                </a:solidFill>
              </a:rPr>
              <a:t> </a:t>
            </a:r>
            <a:r>
              <a:rPr lang="hu-HU" sz="1200" dirty="0" smtClean="0">
                <a:solidFill>
                  <a:schemeClr val="tx1"/>
                </a:solidFill>
              </a:rPr>
              <a:t>– változás – katarzis-     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hu-HU" sz="1200" dirty="0" smtClean="0">
                <a:solidFill>
                  <a:schemeClr val="tx1"/>
                </a:solidFill>
              </a:rPr>
              <a:t>társadalmiasult egyéniségünkről.”                                  egyénről és egyént megszabó hatalmi      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Gyurkovics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Tibor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r>
              <a:rPr lang="hu-HU" sz="1200" dirty="0" smtClean="0">
                <a:solidFill>
                  <a:schemeClr val="tx1"/>
                </a:solidFill>
              </a:rPr>
              <a:t>                                                                viszonyokról készült portrék</a:t>
            </a:r>
            <a:endParaRPr lang="en-US" sz="1200" dirty="0">
              <a:solidFill>
                <a:schemeClr val="tx1"/>
              </a:solidFill>
            </a:endParaRPr>
          </a:p>
          <a:p>
            <a:pPr algn="l"/>
            <a:endParaRPr lang="hu-HU" sz="12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9622"/>
            <a:ext cx="914400" cy="15240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771550"/>
            <a:ext cx="2448271" cy="183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9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64088" y="555526"/>
            <a:ext cx="3002480" cy="2520280"/>
          </a:xfrm>
        </p:spPr>
        <p:txBody>
          <a:bodyPr>
            <a:noAutofit/>
          </a:bodyPr>
          <a:lstStyle/>
          <a:p>
            <a:r>
              <a:rPr lang="hu-HU" sz="2400" dirty="0" smtClean="0">
                <a:effectLst/>
              </a:rPr>
              <a:t/>
            </a:r>
            <a:br>
              <a:rPr lang="hu-HU" sz="2400" dirty="0" smtClean="0">
                <a:effectLst/>
              </a:rPr>
            </a:br>
            <a:r>
              <a:rPr lang="hu-HU" sz="2400" dirty="0">
                <a:effectLst/>
              </a:rPr>
              <a:t/>
            </a:r>
            <a:br>
              <a:rPr lang="hu-HU" sz="2400" dirty="0">
                <a:effectLst/>
              </a:rPr>
            </a:br>
            <a:r>
              <a:rPr lang="hu-HU" sz="2400" dirty="0" smtClean="0">
                <a:effectLst/>
              </a:rPr>
              <a:t/>
            </a:r>
            <a:br>
              <a:rPr lang="hu-HU" sz="2400" dirty="0" smtClean="0">
                <a:effectLst/>
              </a:rPr>
            </a:br>
            <a:r>
              <a:rPr lang="hu-HU" sz="2400" dirty="0">
                <a:effectLst/>
              </a:rPr>
              <a:t/>
            </a:r>
            <a:br>
              <a:rPr lang="hu-HU" sz="2400" dirty="0">
                <a:effectLst/>
              </a:rPr>
            </a:br>
            <a:r>
              <a:rPr lang="hu-HU" sz="2400" dirty="0" smtClean="0">
                <a:effectLst/>
              </a:rPr>
              <a:t/>
            </a:r>
            <a:br>
              <a:rPr lang="hu-HU" sz="2400" dirty="0" smtClean="0">
                <a:effectLst/>
              </a:rPr>
            </a:br>
            <a:r>
              <a:rPr lang="hu-HU" sz="2400" dirty="0" smtClean="0">
                <a:effectLst/>
              </a:rPr>
              <a:t/>
            </a:r>
            <a:br>
              <a:rPr lang="hu-HU" sz="2400" dirty="0" smtClean="0">
                <a:effectLst/>
              </a:rPr>
            </a:br>
            <a:r>
              <a:rPr lang="hu-HU" sz="2400" dirty="0" smtClean="0">
                <a:effectLst/>
              </a:rPr>
              <a:t>FILOZÓFIA  </a:t>
            </a:r>
            <a:r>
              <a:rPr lang="hu-HU" sz="2400" dirty="0">
                <a:effectLst/>
              </a:rPr>
              <a:t>ÍRÁSBELI  ÉRETTSÉGI </a:t>
            </a:r>
            <a:r>
              <a:rPr lang="hu-HU" sz="1000" dirty="0">
                <a:effectLst/>
              </a:rPr>
              <a:t/>
            </a:r>
            <a:br>
              <a:rPr lang="hu-HU" sz="1000" dirty="0">
                <a:effectLst/>
              </a:rPr>
            </a:br>
            <a:r>
              <a:rPr lang="hu-HU" sz="1000" dirty="0">
                <a:effectLst/>
              </a:rPr>
              <a:t> </a:t>
            </a:r>
            <a:br>
              <a:rPr lang="hu-HU" sz="1000" dirty="0">
                <a:effectLst/>
              </a:rPr>
            </a:br>
            <a:r>
              <a:rPr lang="hu-HU" sz="2400" dirty="0" err="1">
                <a:effectLst/>
              </a:rPr>
              <a:t>Probă</a:t>
            </a:r>
            <a:r>
              <a:rPr lang="hu-HU" sz="2400" dirty="0">
                <a:effectLst/>
              </a:rPr>
              <a:t> </a:t>
            </a:r>
            <a:r>
              <a:rPr lang="hu-HU" sz="2400" dirty="0" err="1">
                <a:effectLst/>
              </a:rPr>
              <a:t>scrisă</a:t>
            </a:r>
            <a:r>
              <a:rPr lang="hu-HU" sz="2400" dirty="0">
                <a:effectLst/>
              </a:rPr>
              <a:t> la </a:t>
            </a:r>
            <a:r>
              <a:rPr lang="hu-HU" sz="2400" dirty="0" err="1">
                <a:effectLst/>
              </a:rPr>
              <a:t>filosofie</a:t>
            </a:r>
            <a:r>
              <a:rPr lang="hu-HU" sz="2400" dirty="0">
                <a:effectLst/>
              </a:rPr>
              <a:t> </a:t>
            </a:r>
            <a:r>
              <a:rPr lang="hu-HU" sz="2400" dirty="0" err="1">
                <a:effectLst/>
              </a:rPr>
              <a:t>Varianta</a:t>
            </a:r>
            <a:r>
              <a:rPr lang="hu-HU" sz="2400" dirty="0">
                <a:effectLst/>
              </a:rPr>
              <a:t> 4</a:t>
            </a:r>
            <a:r>
              <a:rPr lang="hu-HU" sz="1000" dirty="0">
                <a:effectLst/>
              </a:rPr>
              <a:t/>
            </a:r>
            <a:br>
              <a:rPr lang="hu-HU" sz="1000" dirty="0">
                <a:effectLst/>
              </a:rPr>
            </a:br>
            <a:endParaRPr lang="hu-HU" sz="1000" b="0" dirty="0">
              <a:effectLst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08105" y="2859782"/>
            <a:ext cx="3002542" cy="1380654"/>
          </a:xfrm>
        </p:spPr>
        <p:txBody>
          <a:bodyPr>
            <a:normAutofit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Írják </a:t>
            </a:r>
            <a:r>
              <a:rPr lang="hu-HU" dirty="0"/>
              <a:t>a vizsgalapra a helyes válasz betűjét az alábbi esetekre vonatkozóan. Egyetlen válasz lehet</a:t>
            </a:r>
          </a:p>
          <a:p>
            <a:r>
              <a:rPr lang="hu-HU" dirty="0"/>
              <a:t>helyes.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3" y="483518"/>
            <a:ext cx="4314683" cy="3960440"/>
          </a:xfrm>
        </p:spPr>
        <p:txBody>
          <a:bodyPr>
            <a:noAutofit/>
          </a:bodyPr>
          <a:lstStyle/>
          <a:p>
            <a:r>
              <a:rPr lang="hu-HU" sz="1400" b="1" dirty="0" smtClean="0"/>
              <a:t>1</a:t>
            </a:r>
            <a:r>
              <a:rPr lang="hu-HU" sz="1400" b="1" dirty="0"/>
              <a:t>. </a:t>
            </a:r>
            <a:r>
              <a:rPr lang="hu-HU" sz="1400" u="sng" dirty="0"/>
              <a:t>Az emberi létezés célja vonatkozik:</a:t>
            </a:r>
          </a:p>
          <a:p>
            <a:pPr marL="0" indent="0">
              <a:buNone/>
            </a:pPr>
            <a:r>
              <a:rPr lang="hu-HU" sz="1400" b="1" dirty="0" smtClean="0"/>
              <a:t>         a</a:t>
            </a:r>
            <a:r>
              <a:rPr lang="hu-HU" sz="1400" b="1" dirty="0"/>
              <a:t>. </a:t>
            </a:r>
            <a:r>
              <a:rPr lang="hu-HU" sz="1400" dirty="0"/>
              <a:t>az emberi természet korlátaira</a:t>
            </a:r>
          </a:p>
          <a:p>
            <a:pPr marL="0" indent="0">
              <a:buNone/>
            </a:pPr>
            <a:r>
              <a:rPr lang="hu-HU" sz="1400" b="1" dirty="0" smtClean="0"/>
              <a:t>         b</a:t>
            </a:r>
            <a:r>
              <a:rPr lang="hu-HU" sz="1400" b="1" dirty="0"/>
              <a:t>. </a:t>
            </a:r>
            <a:r>
              <a:rPr lang="hu-HU" sz="1400" dirty="0"/>
              <a:t>a megismerő folyamat értelmére</a:t>
            </a:r>
          </a:p>
          <a:p>
            <a:pPr marL="0" indent="0">
              <a:buNone/>
            </a:pPr>
            <a:r>
              <a:rPr lang="hu-HU" sz="1400" b="1" dirty="0" smtClean="0"/>
              <a:t>         c</a:t>
            </a:r>
            <a:r>
              <a:rPr lang="hu-HU" sz="1400" b="1" dirty="0"/>
              <a:t>. </a:t>
            </a:r>
            <a:r>
              <a:rPr lang="hu-HU" sz="1400" dirty="0"/>
              <a:t>az emberi létezés </a:t>
            </a:r>
            <a:r>
              <a:rPr lang="hu-HU" sz="1400" dirty="0" smtClean="0"/>
              <a:t>értelmére - x</a:t>
            </a:r>
            <a:endParaRPr lang="hu-HU" sz="1400" dirty="0"/>
          </a:p>
          <a:p>
            <a:pPr marL="0" indent="0">
              <a:buNone/>
            </a:pPr>
            <a:r>
              <a:rPr lang="hu-HU" sz="1400" b="1" dirty="0" smtClean="0"/>
              <a:t>         d</a:t>
            </a:r>
            <a:r>
              <a:rPr lang="hu-HU" sz="1400" b="1" dirty="0"/>
              <a:t>. </a:t>
            </a:r>
            <a:r>
              <a:rPr lang="hu-HU" sz="1400" dirty="0"/>
              <a:t>az emberi megismerés korlátaira</a:t>
            </a:r>
          </a:p>
          <a:p>
            <a:r>
              <a:rPr lang="hu-HU" sz="1400" b="1" dirty="0"/>
              <a:t>2. </a:t>
            </a:r>
            <a:r>
              <a:rPr lang="hu-HU" sz="1400" u="sng" dirty="0"/>
              <a:t>A jó-rossz elkülönítése sajátosan megjelenik:</a:t>
            </a:r>
          </a:p>
          <a:p>
            <a:pPr marL="0" indent="0">
              <a:buNone/>
            </a:pPr>
            <a:r>
              <a:rPr lang="hu-HU" sz="1400" b="1" dirty="0" smtClean="0"/>
              <a:t>         a</a:t>
            </a:r>
            <a:r>
              <a:rPr lang="hu-HU" sz="1400" b="1" dirty="0"/>
              <a:t>. </a:t>
            </a:r>
            <a:r>
              <a:rPr lang="hu-HU" sz="1400" dirty="0"/>
              <a:t>az igazságelméletekben</a:t>
            </a:r>
          </a:p>
          <a:p>
            <a:pPr marL="0" indent="0">
              <a:buNone/>
            </a:pPr>
            <a:r>
              <a:rPr lang="hu-HU" sz="1400" b="1" dirty="0" smtClean="0"/>
              <a:t>         b</a:t>
            </a:r>
            <a:r>
              <a:rPr lang="hu-HU" sz="1400" b="1" dirty="0"/>
              <a:t>. </a:t>
            </a:r>
            <a:r>
              <a:rPr lang="hu-HU" sz="1400" dirty="0"/>
              <a:t>az </a:t>
            </a:r>
            <a:r>
              <a:rPr lang="hu-HU" sz="1400" dirty="0" smtClean="0"/>
              <a:t>etikában - x</a:t>
            </a:r>
            <a:endParaRPr lang="hu-HU" sz="1400" dirty="0"/>
          </a:p>
          <a:p>
            <a:pPr marL="0" indent="0">
              <a:buNone/>
            </a:pPr>
            <a:r>
              <a:rPr lang="hu-HU" sz="1400" b="1" dirty="0" smtClean="0"/>
              <a:t>         c</a:t>
            </a:r>
            <a:r>
              <a:rPr lang="hu-HU" sz="1400" b="1" dirty="0"/>
              <a:t>. </a:t>
            </a:r>
            <a:r>
              <a:rPr lang="hu-HU" sz="1400" dirty="0"/>
              <a:t>a hermeneutikában</a:t>
            </a:r>
          </a:p>
          <a:p>
            <a:pPr marL="0" indent="0">
              <a:buNone/>
            </a:pPr>
            <a:r>
              <a:rPr lang="hu-HU" sz="1400" b="1" dirty="0" smtClean="0"/>
              <a:t>         d</a:t>
            </a:r>
            <a:r>
              <a:rPr lang="hu-HU" sz="1400" b="1" dirty="0"/>
              <a:t>. </a:t>
            </a:r>
            <a:r>
              <a:rPr lang="hu-HU" sz="1400" dirty="0"/>
              <a:t>a fenomenológiában</a:t>
            </a:r>
          </a:p>
          <a:p>
            <a:r>
              <a:rPr lang="hu-HU" sz="1400" b="1" dirty="0"/>
              <a:t>3. </a:t>
            </a:r>
            <a:r>
              <a:rPr lang="hu-HU" sz="1400" b="1" u="sng" dirty="0"/>
              <a:t>Nem </a:t>
            </a:r>
            <a:r>
              <a:rPr lang="hu-HU" sz="1400" u="sng" dirty="0"/>
              <a:t>alkalmazott etikai probléma:</a:t>
            </a:r>
          </a:p>
          <a:p>
            <a:pPr marL="0" indent="0">
              <a:buNone/>
            </a:pPr>
            <a:r>
              <a:rPr lang="hu-HU" sz="1400" b="1" dirty="0" smtClean="0"/>
              <a:t>         a</a:t>
            </a:r>
            <a:r>
              <a:rPr lang="hu-HU" sz="1400" b="1" dirty="0"/>
              <a:t>. </a:t>
            </a:r>
            <a:r>
              <a:rPr lang="hu-HU" sz="1400" dirty="0"/>
              <a:t>az eutanázia</a:t>
            </a:r>
          </a:p>
          <a:p>
            <a:pPr marL="0" indent="0">
              <a:buNone/>
            </a:pPr>
            <a:r>
              <a:rPr lang="hu-HU" sz="1400" b="1" dirty="0" smtClean="0"/>
              <a:t>         b</a:t>
            </a:r>
            <a:r>
              <a:rPr lang="hu-HU" sz="1400" b="1" dirty="0"/>
              <a:t>. </a:t>
            </a:r>
            <a:r>
              <a:rPr lang="hu-HU" sz="1400" dirty="0"/>
              <a:t>az abortusz</a:t>
            </a:r>
          </a:p>
          <a:p>
            <a:pPr marL="0" indent="0">
              <a:buNone/>
            </a:pPr>
            <a:r>
              <a:rPr lang="hu-HU" sz="1400" b="1" dirty="0" smtClean="0"/>
              <a:t>         c</a:t>
            </a:r>
            <a:r>
              <a:rPr lang="hu-HU" sz="1400" b="1" dirty="0"/>
              <a:t>. </a:t>
            </a:r>
            <a:r>
              <a:rPr lang="hu-HU" sz="1400" dirty="0"/>
              <a:t>a </a:t>
            </a:r>
            <a:r>
              <a:rPr lang="hu-HU" sz="1400" dirty="0" err="1"/>
              <a:t>klonózás</a:t>
            </a:r>
            <a:endParaRPr lang="hu-HU" sz="1400" dirty="0"/>
          </a:p>
          <a:p>
            <a:pPr marL="0" indent="0">
              <a:buNone/>
            </a:pPr>
            <a:r>
              <a:rPr lang="hu-HU" sz="1400" b="1" dirty="0" smtClean="0"/>
              <a:t>         d</a:t>
            </a:r>
            <a:r>
              <a:rPr lang="hu-HU" sz="1400" b="1" dirty="0"/>
              <a:t>. </a:t>
            </a:r>
            <a:r>
              <a:rPr lang="hu-HU" sz="1400" dirty="0"/>
              <a:t>az </a:t>
            </a:r>
            <a:r>
              <a:rPr lang="hu-HU" sz="1400" dirty="0" smtClean="0"/>
              <a:t>idő - x</a:t>
            </a:r>
            <a:endParaRPr lang="hu-HU" sz="1400" dirty="0"/>
          </a:p>
          <a:p>
            <a:endParaRPr lang="hu-HU" sz="1200" dirty="0"/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6799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5486"/>
            <a:ext cx="8219256" cy="43924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4800" dirty="0" smtClean="0"/>
          </a:p>
          <a:p>
            <a:r>
              <a:rPr lang="hu-HU" sz="5600" dirty="0" smtClean="0"/>
              <a:t>4</a:t>
            </a:r>
            <a:r>
              <a:rPr lang="hu-HU" sz="5600" dirty="0"/>
              <a:t>. </a:t>
            </a:r>
            <a:r>
              <a:rPr lang="hu-HU" sz="5600" u="sng" dirty="0"/>
              <a:t>A társadalmi-politikai szabadság túlzott korlátozása, az alábbi politikai rendszer sajátossága:</a:t>
            </a:r>
            <a:r>
              <a:rPr lang="hu-HU" sz="5600" dirty="0"/>
              <a:t/>
            </a:r>
            <a:br>
              <a:rPr lang="hu-HU" sz="5600" dirty="0"/>
            </a:br>
            <a:r>
              <a:rPr lang="hu-HU" sz="5600" dirty="0" smtClean="0"/>
              <a:t>    a</a:t>
            </a:r>
            <a:r>
              <a:rPr lang="hu-HU" sz="5600" dirty="0"/>
              <a:t>. demokratikus</a:t>
            </a:r>
            <a:br>
              <a:rPr lang="hu-HU" sz="5600" dirty="0"/>
            </a:br>
            <a:r>
              <a:rPr lang="hu-HU" sz="5600" dirty="0" smtClean="0"/>
              <a:t>    b</a:t>
            </a:r>
            <a:r>
              <a:rPr lang="hu-HU" sz="5600" dirty="0"/>
              <a:t>. </a:t>
            </a:r>
            <a:r>
              <a:rPr lang="hu-HU" sz="5600" dirty="0" err="1" smtClean="0"/>
              <a:t>totalitarista</a:t>
            </a:r>
            <a:r>
              <a:rPr lang="hu-HU" sz="5600" dirty="0" smtClean="0"/>
              <a:t> </a:t>
            </a:r>
            <a:r>
              <a:rPr lang="hu-HU" sz="5600" dirty="0" err="1" smtClean="0"/>
              <a:t>-x</a:t>
            </a:r>
            <a:r>
              <a:rPr lang="hu-HU" sz="5600" dirty="0"/>
              <a:t/>
            </a:r>
            <a:br>
              <a:rPr lang="hu-HU" sz="5600" dirty="0"/>
            </a:br>
            <a:r>
              <a:rPr lang="hu-HU" sz="5600" dirty="0" smtClean="0"/>
              <a:t>    c</a:t>
            </a:r>
            <a:r>
              <a:rPr lang="hu-HU" sz="5600" dirty="0"/>
              <a:t>. pluralista</a:t>
            </a:r>
            <a:br>
              <a:rPr lang="hu-HU" sz="5600" dirty="0"/>
            </a:br>
            <a:r>
              <a:rPr lang="hu-HU" sz="5600" dirty="0" smtClean="0"/>
              <a:t>    d</a:t>
            </a:r>
            <a:r>
              <a:rPr lang="hu-HU" sz="5600" dirty="0"/>
              <a:t>. </a:t>
            </a:r>
            <a:r>
              <a:rPr lang="hu-HU" sz="5600" dirty="0" err="1" smtClean="0"/>
              <a:t>liberalista</a:t>
            </a:r>
            <a:endParaRPr lang="hu-HU" sz="5600" dirty="0"/>
          </a:p>
          <a:p>
            <a:r>
              <a:rPr lang="hu-HU" sz="5600" dirty="0" smtClean="0"/>
              <a:t>5</a:t>
            </a:r>
            <a:r>
              <a:rPr lang="hu-HU" sz="5600" dirty="0"/>
              <a:t>. </a:t>
            </a:r>
            <a:r>
              <a:rPr lang="hu-HU" sz="5600" u="sng" dirty="0"/>
              <a:t>Az abszolút </a:t>
            </a:r>
            <a:r>
              <a:rPr lang="hu-HU" sz="5600" u="sng" dirty="0" smtClean="0"/>
              <a:t>szabadság</a:t>
            </a:r>
            <a:r>
              <a:rPr lang="hu-HU" sz="5600" u="sng" dirty="0"/>
              <a:t>, ami a szabadság problematikájához kapcsolódik, explicit módon</a:t>
            </a:r>
            <a:br>
              <a:rPr lang="hu-HU" sz="5600" u="sng" dirty="0"/>
            </a:br>
            <a:r>
              <a:rPr lang="hu-HU" sz="5600" u="sng" dirty="0"/>
              <a:t>megjelenik:</a:t>
            </a:r>
            <a:r>
              <a:rPr lang="hu-HU" sz="5600" dirty="0"/>
              <a:t/>
            </a:r>
            <a:br>
              <a:rPr lang="hu-HU" sz="5600" dirty="0"/>
            </a:br>
            <a:r>
              <a:rPr lang="hu-HU" sz="5600" dirty="0" smtClean="0"/>
              <a:t>    a</a:t>
            </a:r>
            <a:r>
              <a:rPr lang="hu-HU" sz="5600" dirty="0"/>
              <a:t>. J. P. </a:t>
            </a:r>
            <a:r>
              <a:rPr lang="hu-HU" sz="5600" dirty="0" smtClean="0"/>
              <a:t>Sartre - x</a:t>
            </a:r>
            <a:r>
              <a:rPr lang="hu-HU" sz="5600" dirty="0"/>
              <a:t/>
            </a:r>
            <a:br>
              <a:rPr lang="hu-HU" sz="5600" dirty="0"/>
            </a:br>
            <a:r>
              <a:rPr lang="hu-HU" sz="5600" dirty="0" smtClean="0"/>
              <a:t>    b</a:t>
            </a:r>
            <a:r>
              <a:rPr lang="hu-HU" sz="5600" dirty="0"/>
              <a:t>. </a:t>
            </a:r>
            <a:r>
              <a:rPr lang="hu-HU" sz="5600" dirty="0" err="1"/>
              <a:t>Imm</a:t>
            </a:r>
            <a:r>
              <a:rPr lang="hu-HU" sz="5600" dirty="0"/>
              <a:t>. Kant</a:t>
            </a:r>
            <a:br>
              <a:rPr lang="hu-HU" sz="5600" dirty="0"/>
            </a:br>
            <a:r>
              <a:rPr lang="hu-HU" sz="5600" dirty="0" smtClean="0"/>
              <a:t>    c</a:t>
            </a:r>
            <a:r>
              <a:rPr lang="hu-HU" sz="5600" dirty="0"/>
              <a:t>. L. </a:t>
            </a:r>
            <a:r>
              <a:rPr lang="hu-HU" sz="5600" dirty="0" err="1"/>
              <a:t>Blaga</a:t>
            </a:r>
            <a:r>
              <a:rPr lang="hu-HU" sz="5600" dirty="0"/>
              <a:t/>
            </a:r>
            <a:br>
              <a:rPr lang="hu-HU" sz="5600" dirty="0"/>
            </a:br>
            <a:r>
              <a:rPr lang="hu-HU" sz="5600" dirty="0" smtClean="0"/>
              <a:t>    d</a:t>
            </a:r>
            <a:r>
              <a:rPr lang="hu-HU" sz="5600" dirty="0"/>
              <a:t>. B. </a:t>
            </a:r>
            <a:r>
              <a:rPr lang="hu-HU" sz="5600" dirty="0" smtClean="0"/>
              <a:t>Pascal</a:t>
            </a:r>
          </a:p>
          <a:p>
            <a:r>
              <a:rPr lang="hu-HU" sz="5600" dirty="0" smtClean="0"/>
              <a:t>6</a:t>
            </a:r>
            <a:r>
              <a:rPr lang="hu-HU" sz="5600" u="sng" dirty="0"/>
              <a:t>. A pozitív jogok között megtaláljuk:</a:t>
            </a:r>
            <a:r>
              <a:rPr lang="hu-HU" sz="5600" dirty="0"/>
              <a:t/>
            </a:r>
            <a:br>
              <a:rPr lang="hu-HU" sz="5600" dirty="0"/>
            </a:br>
            <a:r>
              <a:rPr lang="hu-HU" sz="5600" dirty="0" smtClean="0"/>
              <a:t>    a</a:t>
            </a:r>
            <a:r>
              <a:rPr lang="hu-HU" sz="5600" dirty="0"/>
              <a:t>. az oktatáshoz való </a:t>
            </a:r>
            <a:r>
              <a:rPr lang="hu-HU" sz="5600" dirty="0" smtClean="0"/>
              <a:t>jogot </a:t>
            </a:r>
            <a:r>
              <a:rPr lang="hu-HU" sz="5600" dirty="0" err="1" smtClean="0"/>
              <a:t>-x</a:t>
            </a:r>
            <a:r>
              <a:rPr lang="hu-HU" sz="5600" dirty="0"/>
              <a:t/>
            </a:r>
            <a:br>
              <a:rPr lang="hu-HU" sz="5600" dirty="0"/>
            </a:br>
            <a:r>
              <a:rPr lang="hu-HU" sz="5600" dirty="0" smtClean="0"/>
              <a:t>    b</a:t>
            </a:r>
            <a:r>
              <a:rPr lang="hu-HU" sz="5600" dirty="0"/>
              <a:t>. az élethez való jogot</a:t>
            </a:r>
            <a:br>
              <a:rPr lang="hu-HU" sz="5600" dirty="0"/>
            </a:br>
            <a:r>
              <a:rPr lang="hu-HU" sz="5600" dirty="0" smtClean="0"/>
              <a:t>    c</a:t>
            </a:r>
            <a:r>
              <a:rPr lang="hu-HU" sz="5600" dirty="0"/>
              <a:t>. a tulajdonhoz való jogot</a:t>
            </a:r>
            <a:br>
              <a:rPr lang="hu-HU" sz="5600" dirty="0"/>
            </a:br>
            <a:r>
              <a:rPr lang="hu-HU" sz="5600" dirty="0" smtClean="0"/>
              <a:t>    d</a:t>
            </a:r>
            <a:r>
              <a:rPr lang="hu-HU" sz="5600" dirty="0"/>
              <a:t>. a szabadsághoz való </a:t>
            </a:r>
            <a:r>
              <a:rPr lang="hu-HU" sz="5600" dirty="0" smtClean="0"/>
              <a:t>jogot</a:t>
            </a:r>
          </a:p>
          <a:p>
            <a:r>
              <a:rPr lang="hu-HU" sz="5600" dirty="0" smtClean="0"/>
              <a:t>7</a:t>
            </a:r>
            <a:r>
              <a:rPr lang="hu-HU" sz="5600" dirty="0"/>
              <a:t>. </a:t>
            </a:r>
            <a:r>
              <a:rPr lang="hu-HU" sz="5600" u="sng" dirty="0"/>
              <a:t>Az a filozófia irányzat, amelyik úgy tekinti, hogy minden megismerésnek a forrása a</a:t>
            </a:r>
            <a:br>
              <a:rPr lang="hu-HU" sz="5600" u="sng" dirty="0"/>
            </a:br>
            <a:r>
              <a:rPr lang="hu-HU" sz="5600" u="sng" dirty="0"/>
              <a:t>tapasztalat, az a:</a:t>
            </a:r>
            <a:r>
              <a:rPr lang="hu-HU" sz="5600" dirty="0"/>
              <a:t/>
            </a:r>
            <a:br>
              <a:rPr lang="hu-HU" sz="5600" dirty="0"/>
            </a:br>
            <a:r>
              <a:rPr lang="hu-HU" sz="5600" dirty="0" smtClean="0"/>
              <a:t>    </a:t>
            </a:r>
            <a:r>
              <a:rPr lang="hu-HU" sz="5600" dirty="0" err="1" smtClean="0"/>
              <a:t>a</a:t>
            </a:r>
            <a:r>
              <a:rPr lang="hu-HU" sz="5600" dirty="0"/>
              <a:t>. racionalizmus</a:t>
            </a:r>
            <a:br>
              <a:rPr lang="hu-HU" sz="5600" dirty="0"/>
            </a:br>
            <a:r>
              <a:rPr lang="hu-HU" sz="5600" dirty="0" smtClean="0"/>
              <a:t>    b</a:t>
            </a:r>
            <a:r>
              <a:rPr lang="hu-HU" sz="5600" dirty="0"/>
              <a:t>. </a:t>
            </a:r>
            <a:r>
              <a:rPr lang="hu-HU" sz="5600" dirty="0" smtClean="0"/>
              <a:t>empirizmus </a:t>
            </a:r>
            <a:r>
              <a:rPr lang="hu-HU" sz="5600" dirty="0" err="1" smtClean="0"/>
              <a:t>-x</a:t>
            </a:r>
            <a:r>
              <a:rPr lang="hu-HU" sz="5600" dirty="0"/>
              <a:t/>
            </a:r>
            <a:br>
              <a:rPr lang="hu-HU" sz="5600" dirty="0"/>
            </a:br>
            <a:r>
              <a:rPr lang="hu-HU" sz="5600" dirty="0" smtClean="0"/>
              <a:t>    c</a:t>
            </a:r>
            <a:r>
              <a:rPr lang="hu-HU" sz="5600" dirty="0"/>
              <a:t>. </a:t>
            </a:r>
            <a:r>
              <a:rPr lang="hu-HU" sz="5600" dirty="0" err="1"/>
              <a:t>kontraktualizmus</a:t>
            </a:r>
            <a:r>
              <a:rPr lang="hu-HU" sz="5600" dirty="0"/>
              <a:t/>
            </a:r>
            <a:br>
              <a:rPr lang="hu-HU" sz="5600" dirty="0"/>
            </a:br>
            <a:r>
              <a:rPr lang="hu-HU" sz="5600" dirty="0" smtClean="0"/>
              <a:t>    d</a:t>
            </a:r>
            <a:r>
              <a:rPr lang="hu-HU" sz="5600" dirty="0"/>
              <a:t>. etatizmus</a:t>
            </a:r>
          </a:p>
        </p:txBody>
      </p:sp>
    </p:spTree>
    <p:extLst>
      <p:ext uri="{BB962C8B-B14F-4D97-AF65-F5344CB8AC3E}">
        <p14:creationId xmlns:p14="http://schemas.microsoft.com/office/powerpoint/2010/main" val="14957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97764"/>
            <a:ext cx="8219256" cy="4118202"/>
          </a:xfrm>
        </p:spPr>
        <p:txBody>
          <a:bodyPr>
            <a:normAutofit fontScale="25000" lnSpcReduction="20000"/>
          </a:bodyPr>
          <a:lstStyle/>
          <a:p>
            <a:endParaRPr lang="hu-HU" b="1" dirty="0" smtClean="0"/>
          </a:p>
          <a:p>
            <a:endParaRPr lang="hu-HU" b="1" dirty="0" smtClean="0"/>
          </a:p>
          <a:p>
            <a:endParaRPr lang="hu-HU" b="1" dirty="0" smtClean="0"/>
          </a:p>
          <a:p>
            <a:r>
              <a:rPr lang="hu-HU" sz="5600" b="1" dirty="0" smtClean="0"/>
              <a:t>8</a:t>
            </a:r>
            <a:r>
              <a:rPr lang="hu-HU" sz="5600" b="1" dirty="0"/>
              <a:t>. </a:t>
            </a:r>
            <a:r>
              <a:rPr lang="hu-HU" sz="5600" u="sng" dirty="0"/>
              <a:t>Az </a:t>
            </a:r>
            <a:r>
              <a:rPr lang="hu-HU" sz="5600" u="sng" dirty="0" smtClean="0"/>
              <a:t>igazságtípus, </a:t>
            </a:r>
            <a:r>
              <a:rPr lang="hu-HU" sz="5600" u="sng" dirty="0"/>
              <a:t>ami a megfelelés alapján állapítódik meg, hogy az amit állítunk </a:t>
            </a:r>
            <a:r>
              <a:rPr lang="hu-HU" sz="5600" u="sng" dirty="0" smtClean="0"/>
              <a:t>megfeleljen a valóságnak, </a:t>
            </a:r>
            <a:r>
              <a:rPr lang="hu-HU" sz="5600" u="sng" dirty="0"/>
              <a:t>az a:</a:t>
            </a:r>
          </a:p>
          <a:p>
            <a:pPr marL="0" indent="0">
              <a:buNone/>
            </a:pPr>
            <a:r>
              <a:rPr lang="hu-HU" sz="5600" b="1" dirty="0" smtClean="0"/>
              <a:t>       a</a:t>
            </a:r>
            <a:r>
              <a:rPr lang="hu-HU" sz="5600" b="1" dirty="0"/>
              <a:t>. </a:t>
            </a:r>
            <a:r>
              <a:rPr lang="hu-HU" sz="5600" dirty="0" err="1"/>
              <a:t>koerencia</a:t>
            </a:r>
            <a:endParaRPr lang="hu-HU" sz="5600" dirty="0"/>
          </a:p>
          <a:p>
            <a:pPr marL="0" indent="0">
              <a:buNone/>
            </a:pPr>
            <a:r>
              <a:rPr lang="hu-HU" sz="5600" b="1" dirty="0" smtClean="0"/>
              <a:t>       b</a:t>
            </a:r>
            <a:r>
              <a:rPr lang="hu-HU" sz="5600" b="1" dirty="0"/>
              <a:t>. </a:t>
            </a:r>
            <a:r>
              <a:rPr lang="hu-HU" sz="5600" dirty="0"/>
              <a:t>hasznosság</a:t>
            </a:r>
          </a:p>
          <a:p>
            <a:pPr marL="0" indent="0">
              <a:buNone/>
            </a:pPr>
            <a:r>
              <a:rPr lang="hu-HU" sz="5600" b="1" dirty="0" smtClean="0"/>
              <a:t>       c</a:t>
            </a:r>
            <a:r>
              <a:rPr lang="hu-HU" sz="5600" b="1" dirty="0"/>
              <a:t>. </a:t>
            </a:r>
            <a:r>
              <a:rPr lang="hu-HU" sz="5600" dirty="0" smtClean="0"/>
              <a:t>megfelelés </a:t>
            </a:r>
            <a:r>
              <a:rPr lang="hu-HU" sz="5600" dirty="0" err="1" smtClean="0"/>
              <a:t>-x</a:t>
            </a:r>
            <a:endParaRPr lang="hu-HU" sz="5600" dirty="0"/>
          </a:p>
          <a:p>
            <a:pPr marL="0" indent="0">
              <a:buNone/>
            </a:pPr>
            <a:r>
              <a:rPr lang="hu-HU" sz="5600" b="1" dirty="0" smtClean="0"/>
              <a:t>       d</a:t>
            </a:r>
            <a:r>
              <a:rPr lang="hu-HU" sz="5600" b="1" dirty="0"/>
              <a:t>. </a:t>
            </a:r>
            <a:r>
              <a:rPr lang="hu-HU" sz="5600" dirty="0"/>
              <a:t>egyetemes</a:t>
            </a:r>
          </a:p>
          <a:p>
            <a:r>
              <a:rPr lang="hu-HU" sz="5600" b="1" dirty="0"/>
              <a:t>9. </a:t>
            </a:r>
            <a:r>
              <a:rPr lang="hu-HU" sz="5600" u="sng" dirty="0"/>
              <a:t>Az etikai elméletek között megtaláljuk:</a:t>
            </a:r>
          </a:p>
          <a:p>
            <a:pPr marL="0" indent="0">
              <a:buNone/>
            </a:pPr>
            <a:r>
              <a:rPr lang="hu-HU" sz="5600" b="1" dirty="0" smtClean="0"/>
              <a:t>       a</a:t>
            </a:r>
            <a:r>
              <a:rPr lang="hu-HU" sz="5600" b="1" dirty="0"/>
              <a:t>. </a:t>
            </a:r>
            <a:r>
              <a:rPr lang="hu-HU" sz="5600" dirty="0"/>
              <a:t>a </a:t>
            </a:r>
            <a:r>
              <a:rPr lang="hu-HU" sz="5600" dirty="0" smtClean="0"/>
              <a:t>hedonizmust </a:t>
            </a:r>
            <a:r>
              <a:rPr lang="hu-HU" sz="5600" dirty="0" err="1" smtClean="0"/>
              <a:t>-x</a:t>
            </a:r>
            <a:endParaRPr lang="hu-HU" sz="5600" dirty="0"/>
          </a:p>
          <a:p>
            <a:pPr marL="0" indent="0">
              <a:buNone/>
            </a:pPr>
            <a:r>
              <a:rPr lang="hu-HU" sz="5600" b="1" dirty="0" smtClean="0"/>
              <a:t>       b</a:t>
            </a:r>
            <a:r>
              <a:rPr lang="hu-HU" sz="5600" b="1" dirty="0"/>
              <a:t>. </a:t>
            </a:r>
            <a:r>
              <a:rPr lang="hu-HU" sz="5600" dirty="0"/>
              <a:t>az etatizmust</a:t>
            </a:r>
          </a:p>
          <a:p>
            <a:pPr marL="0" indent="0">
              <a:buNone/>
            </a:pPr>
            <a:r>
              <a:rPr lang="hu-HU" sz="5600" b="1" dirty="0" smtClean="0"/>
              <a:t>       c</a:t>
            </a:r>
            <a:r>
              <a:rPr lang="hu-HU" sz="5600" b="1" dirty="0"/>
              <a:t>. </a:t>
            </a:r>
            <a:r>
              <a:rPr lang="hu-HU" sz="5600" dirty="0"/>
              <a:t>az </a:t>
            </a:r>
            <a:r>
              <a:rPr lang="hu-HU" sz="5600" dirty="0" err="1"/>
              <a:t>abszolútizmust</a:t>
            </a:r>
            <a:endParaRPr lang="hu-HU" sz="5600" dirty="0"/>
          </a:p>
          <a:p>
            <a:pPr marL="0" indent="0">
              <a:buNone/>
            </a:pPr>
            <a:r>
              <a:rPr lang="hu-HU" sz="5600" b="1" dirty="0" smtClean="0"/>
              <a:t>       d</a:t>
            </a:r>
            <a:r>
              <a:rPr lang="hu-HU" sz="5600" b="1" dirty="0"/>
              <a:t>. </a:t>
            </a:r>
            <a:r>
              <a:rPr lang="hu-HU" sz="5600" dirty="0"/>
              <a:t>az individualizmust</a:t>
            </a:r>
          </a:p>
          <a:p>
            <a:r>
              <a:rPr lang="hu-HU" sz="5600" b="1" dirty="0"/>
              <a:t>10. </a:t>
            </a:r>
            <a:r>
              <a:rPr lang="hu-HU" sz="5600" u="sng" dirty="0"/>
              <a:t>Az állam beavatkozása akkor szükséges, hogyha az alábbi jogot akarjuk fenntartani:</a:t>
            </a:r>
          </a:p>
          <a:p>
            <a:pPr marL="0" indent="0">
              <a:buNone/>
            </a:pPr>
            <a:r>
              <a:rPr lang="hu-HU" sz="5600" b="1" dirty="0" smtClean="0"/>
              <a:t>       a</a:t>
            </a:r>
            <a:r>
              <a:rPr lang="hu-HU" sz="5600" b="1" dirty="0"/>
              <a:t>. </a:t>
            </a:r>
            <a:r>
              <a:rPr lang="hu-HU" sz="5600" dirty="0"/>
              <a:t>negatív</a:t>
            </a:r>
          </a:p>
          <a:p>
            <a:pPr marL="0" indent="0">
              <a:buNone/>
            </a:pPr>
            <a:r>
              <a:rPr lang="hu-HU" sz="5600" b="1" dirty="0" smtClean="0"/>
              <a:t>       b</a:t>
            </a:r>
            <a:r>
              <a:rPr lang="hu-HU" sz="5600" b="1" dirty="0"/>
              <a:t>. </a:t>
            </a:r>
            <a:r>
              <a:rPr lang="hu-HU" sz="5600" dirty="0" smtClean="0"/>
              <a:t>pozitív </a:t>
            </a:r>
            <a:r>
              <a:rPr lang="hu-HU" sz="5600" dirty="0" err="1" smtClean="0"/>
              <a:t>-x</a:t>
            </a:r>
            <a:endParaRPr lang="hu-HU" sz="5600" dirty="0"/>
          </a:p>
          <a:p>
            <a:pPr marL="0" indent="0">
              <a:buNone/>
            </a:pPr>
            <a:r>
              <a:rPr lang="hu-HU" sz="5600" b="1" dirty="0" smtClean="0"/>
              <a:t>       c</a:t>
            </a:r>
            <a:r>
              <a:rPr lang="hu-HU" sz="5600" b="1" dirty="0"/>
              <a:t>. </a:t>
            </a:r>
            <a:r>
              <a:rPr lang="hu-HU" sz="5600" dirty="0"/>
              <a:t>semleges</a:t>
            </a:r>
          </a:p>
          <a:p>
            <a:pPr marL="0" indent="0">
              <a:buNone/>
            </a:pPr>
            <a:r>
              <a:rPr lang="hu-HU" sz="5600" b="1" dirty="0" smtClean="0"/>
              <a:t>       d</a:t>
            </a:r>
            <a:r>
              <a:rPr lang="hu-HU" sz="5600" b="1" dirty="0"/>
              <a:t>. </a:t>
            </a:r>
            <a:r>
              <a:rPr lang="hu-HU" sz="5600" dirty="0"/>
              <a:t>természeti</a:t>
            </a:r>
          </a:p>
          <a:p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10978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3651870"/>
            <a:ext cx="8183880" cy="874410"/>
          </a:xfrm>
        </p:spPr>
        <p:txBody>
          <a:bodyPr>
            <a:normAutofit fontScale="90000"/>
          </a:bodyPr>
          <a:lstStyle/>
          <a:p>
            <a:r>
              <a:rPr lang="hu-HU" dirty="0">
                <a:effectLst/>
              </a:rPr>
              <a:t/>
            </a:r>
            <a:br>
              <a:rPr lang="hu-HU" dirty="0">
                <a:effectLst/>
              </a:rPr>
            </a:br>
            <a:r>
              <a:rPr lang="hu-HU" dirty="0" smtClean="0">
                <a:effectLst/>
              </a:rPr>
              <a:t>   </a:t>
            </a:r>
            <a:r>
              <a:rPr lang="hu-HU" sz="2000" dirty="0" smtClean="0">
                <a:effectLst/>
              </a:rPr>
              <a:t>a - 3, b – 1, c – 4, d – 2 </a:t>
            </a: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1561108"/>
          </a:xfrm>
        </p:spPr>
        <p:txBody>
          <a:bodyPr>
            <a:noAutofit/>
          </a:bodyPr>
          <a:lstStyle/>
          <a:p>
            <a:r>
              <a:rPr lang="hu-HU" sz="1200" dirty="0"/>
              <a:t>A baloldali oszlopban az igazságelméletekre vonatkozó elméletek vannak felsorolva, a</a:t>
            </a:r>
          </a:p>
          <a:p>
            <a:r>
              <a:rPr lang="hu-HU" sz="1200" dirty="0"/>
              <a:t>jobboldali oszlopban pedig megszámozott, ezekre vonatkozó igaz állítások. Írják a vizsgalapra a</a:t>
            </a:r>
          </a:p>
          <a:p>
            <a:r>
              <a:rPr lang="hu-HU" sz="1200" dirty="0"/>
              <a:t>baloldali oszlop betűinek és a jobboldali oszlop számainak helyes párosítását.</a:t>
            </a:r>
          </a:p>
          <a:p>
            <a:endParaRPr lang="hu-HU" sz="800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827584" y="2211710"/>
            <a:ext cx="3787904" cy="1537350"/>
          </a:xfrm>
        </p:spPr>
        <p:txBody>
          <a:bodyPr>
            <a:normAutofit/>
          </a:bodyPr>
          <a:lstStyle/>
          <a:p>
            <a:r>
              <a:rPr lang="hu-HU" sz="1400" dirty="0" smtClean="0"/>
              <a:t>a</a:t>
            </a:r>
            <a:r>
              <a:rPr lang="hu-HU" sz="1400" dirty="0"/>
              <a:t>. A </a:t>
            </a:r>
            <a:r>
              <a:rPr lang="hu-HU" sz="1400" dirty="0" smtClean="0"/>
              <a:t>kinyilatkoztatott igazságelmélet</a:t>
            </a:r>
            <a:endParaRPr lang="hu-HU" sz="1400" dirty="0"/>
          </a:p>
          <a:p>
            <a:r>
              <a:rPr lang="hu-HU" sz="1400" dirty="0"/>
              <a:t>b. A </a:t>
            </a:r>
            <a:r>
              <a:rPr lang="hu-HU" sz="1400" dirty="0" smtClean="0"/>
              <a:t>korrespondencia igazságelmélete</a:t>
            </a:r>
            <a:endParaRPr lang="hu-HU" sz="1400" dirty="0"/>
          </a:p>
          <a:p>
            <a:r>
              <a:rPr lang="hu-HU" sz="1400" dirty="0"/>
              <a:t>c. A </a:t>
            </a:r>
            <a:r>
              <a:rPr lang="hu-HU" sz="1400" dirty="0" smtClean="0"/>
              <a:t>koherencia igazságelmélete</a:t>
            </a:r>
            <a:endParaRPr lang="hu-HU" sz="1400" dirty="0"/>
          </a:p>
          <a:p>
            <a:r>
              <a:rPr lang="hu-HU" sz="1400" dirty="0"/>
              <a:t>d. A </a:t>
            </a:r>
            <a:r>
              <a:rPr lang="hu-HU" sz="1400" dirty="0" smtClean="0"/>
              <a:t>pragmatista igazságelmélet</a:t>
            </a:r>
            <a:endParaRPr lang="hu-HU" sz="1400" dirty="0"/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95486"/>
            <a:ext cx="3931920" cy="4176464"/>
          </a:xfrm>
        </p:spPr>
        <p:txBody>
          <a:bodyPr>
            <a:normAutofit fontScale="25000" lnSpcReduction="20000"/>
          </a:bodyPr>
          <a:lstStyle/>
          <a:p>
            <a:endParaRPr lang="hu-HU" sz="5600" dirty="0" smtClean="0"/>
          </a:p>
          <a:p>
            <a:r>
              <a:rPr lang="hu-HU" sz="5600" dirty="0" smtClean="0"/>
              <a:t>1</a:t>
            </a:r>
            <a:r>
              <a:rPr lang="hu-HU" sz="5600" dirty="0"/>
              <a:t>. Egy kijelentést akkor tekint igaznak, ha a valós </a:t>
            </a:r>
            <a:r>
              <a:rPr lang="hu-HU" sz="5600" dirty="0" smtClean="0"/>
              <a:t>dolgok állapotát </a:t>
            </a:r>
            <a:r>
              <a:rPr lang="hu-HU" sz="5600" dirty="0"/>
              <a:t>úgy írja le ahogy van, másként mondva </a:t>
            </a:r>
            <a:r>
              <a:rPr lang="hu-HU" sz="5600" dirty="0" smtClean="0"/>
              <a:t>ha megfelel </a:t>
            </a:r>
            <a:r>
              <a:rPr lang="hu-HU" sz="5600" dirty="0"/>
              <a:t>ezeknek.</a:t>
            </a:r>
          </a:p>
          <a:p>
            <a:r>
              <a:rPr lang="hu-HU" sz="5600" dirty="0"/>
              <a:t>2. Egy vélemény önmagában nem igaz, csak akkor, ha </a:t>
            </a:r>
            <a:r>
              <a:rPr lang="hu-HU" sz="5600" dirty="0" smtClean="0"/>
              <a:t>a gyakorlatban </a:t>
            </a:r>
            <a:r>
              <a:rPr lang="hu-HU" sz="5600" dirty="0"/>
              <a:t>eredményesnek bizonyul, </a:t>
            </a:r>
            <a:r>
              <a:rPr lang="hu-HU" sz="5600" dirty="0" smtClean="0"/>
              <a:t>alkalmazható, hasznos</a:t>
            </a:r>
            <a:r>
              <a:rPr lang="hu-HU" sz="5600" dirty="0"/>
              <a:t>.</a:t>
            </a:r>
          </a:p>
          <a:p>
            <a:r>
              <a:rPr lang="hu-HU" sz="5600" dirty="0"/>
              <a:t>3. Az az elmélet, amely Isten igazmondására </a:t>
            </a:r>
            <a:r>
              <a:rPr lang="hu-HU" sz="5600" dirty="0" smtClean="0"/>
              <a:t>hivatkozva azt </a:t>
            </a:r>
            <a:r>
              <a:rPr lang="hu-HU" sz="5600" dirty="0"/>
              <a:t>állítja, hogy ami világosan és pontosan </a:t>
            </a:r>
            <a:r>
              <a:rPr lang="hu-HU" sz="5600" dirty="0" smtClean="0"/>
              <a:t>megjelenik számunkra </a:t>
            </a:r>
            <a:r>
              <a:rPr lang="hu-HU" sz="5600" dirty="0"/>
              <a:t>mint igazság, az nem lehet, hogy ne </a:t>
            </a:r>
            <a:r>
              <a:rPr lang="hu-HU" sz="5600" dirty="0" smtClean="0"/>
              <a:t>legyen igaz</a:t>
            </a:r>
            <a:r>
              <a:rPr lang="hu-HU" sz="5600" dirty="0"/>
              <a:t>, másképpen ez azt </a:t>
            </a:r>
            <a:r>
              <a:rPr lang="hu-HU" sz="5600" dirty="0" smtClean="0"/>
              <a:t>jelentené</a:t>
            </a:r>
            <a:r>
              <a:rPr lang="hu-HU" sz="5600" dirty="0"/>
              <a:t>, hogy Isten </a:t>
            </a:r>
            <a:r>
              <a:rPr lang="hu-HU" sz="5600" dirty="0" smtClean="0"/>
              <a:t>becsap minket</a:t>
            </a:r>
            <a:r>
              <a:rPr lang="hu-HU" sz="5600" dirty="0"/>
              <a:t>.</a:t>
            </a:r>
          </a:p>
          <a:p>
            <a:r>
              <a:rPr lang="hu-HU" sz="5600" dirty="0"/>
              <a:t>4. Egy véleményt akkor tekint igaznak, ha az </a:t>
            </a:r>
            <a:r>
              <a:rPr lang="hu-HU" sz="5600" dirty="0" smtClean="0"/>
              <a:t>megegyezik, koherens</a:t>
            </a:r>
            <a:r>
              <a:rPr lang="hu-HU" sz="5600" dirty="0"/>
              <a:t>, ellentmondásmentes az igaznak </a:t>
            </a:r>
            <a:r>
              <a:rPr lang="hu-HU" sz="5600" dirty="0" smtClean="0"/>
              <a:t>tartott ismeretrendszerrel</a:t>
            </a:r>
            <a:r>
              <a:rPr lang="hu-HU" sz="5600" dirty="0"/>
              <a:t>, amelynek része.</a:t>
            </a:r>
          </a:p>
          <a:p>
            <a:r>
              <a:rPr lang="hu-HU" sz="5600" dirty="0"/>
              <a:t>5. Elmélet, amely úgy tekinti, hogy az igazság relatív, </a:t>
            </a:r>
            <a:r>
              <a:rPr lang="hu-HU" sz="5600" dirty="0" smtClean="0"/>
              <a:t>és egy </a:t>
            </a:r>
            <a:r>
              <a:rPr lang="hu-HU" sz="5600" dirty="0"/>
              <a:t>nézőponttól függ, </a:t>
            </a:r>
            <a:r>
              <a:rPr lang="hu-HU" sz="5600" dirty="0" smtClean="0"/>
              <a:t>ami az </a:t>
            </a:r>
            <a:r>
              <a:rPr lang="hu-HU" sz="5600" dirty="0"/>
              <a:t>egyén sajátossága.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71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267494"/>
            <a:ext cx="7931224" cy="4464496"/>
          </a:xfrm>
        </p:spPr>
        <p:txBody>
          <a:bodyPr>
            <a:noAutofit/>
          </a:bodyPr>
          <a:lstStyle/>
          <a:p>
            <a:r>
              <a:rPr lang="hu-HU" sz="1300" b="1" dirty="0"/>
              <a:t>B. </a:t>
            </a:r>
            <a:r>
              <a:rPr lang="hu-HU" sz="1300" dirty="0" smtClean="0"/>
              <a:t>Érveljenek</a:t>
            </a:r>
            <a:r>
              <a:rPr lang="hu-HU" sz="1300" dirty="0"/>
              <a:t>, körülbelül tíz sorban, az etatista elmélet </a:t>
            </a:r>
            <a:r>
              <a:rPr lang="hu-HU" sz="1300" dirty="0" smtClean="0"/>
              <a:t>jelenkori </a:t>
            </a:r>
            <a:r>
              <a:rPr lang="hu-HU" sz="1300" dirty="0"/>
              <a:t>társadalomban való</a:t>
            </a:r>
          </a:p>
          <a:p>
            <a:pPr marL="0" indent="0">
              <a:buNone/>
            </a:pPr>
            <a:r>
              <a:rPr lang="hu-HU" sz="1300" dirty="0" smtClean="0"/>
              <a:t>     fenntarthatósága </a:t>
            </a:r>
            <a:r>
              <a:rPr lang="hu-HU" sz="1300" dirty="0"/>
              <a:t>mellett vagy </a:t>
            </a:r>
            <a:r>
              <a:rPr lang="hu-HU" sz="1300" dirty="0" smtClean="0"/>
              <a:t>ellen! (</a:t>
            </a:r>
            <a:r>
              <a:rPr lang="hu-HU" sz="1300" b="1" dirty="0" smtClean="0"/>
              <a:t>8 pont)</a:t>
            </a:r>
            <a:endParaRPr lang="hu-HU" sz="1300" dirty="0"/>
          </a:p>
          <a:p>
            <a:r>
              <a:rPr lang="hu-HU" sz="1300" b="1" dirty="0"/>
              <a:t>C. </a:t>
            </a:r>
            <a:r>
              <a:rPr lang="hu-HU" sz="1300" dirty="0" smtClean="0"/>
              <a:t>Szerkesszenek </a:t>
            </a:r>
            <a:r>
              <a:rPr lang="hu-HU" sz="1300" dirty="0"/>
              <a:t>egy példát, amellyel </a:t>
            </a:r>
            <a:r>
              <a:rPr lang="hu-HU" sz="1300" dirty="0" smtClean="0"/>
              <a:t>rávilágítanak </a:t>
            </a:r>
            <a:r>
              <a:rPr lang="hu-HU" sz="1300" dirty="0"/>
              <a:t>a kritikai </a:t>
            </a:r>
            <a:r>
              <a:rPr lang="hu-HU" sz="1300" dirty="0" smtClean="0"/>
              <a:t>viszonyulásra </a:t>
            </a:r>
            <a:r>
              <a:rPr lang="hu-HU" sz="1300" dirty="0"/>
              <a:t>a megismerésben, </a:t>
            </a:r>
            <a:r>
              <a:rPr lang="hu-HU" sz="1300" dirty="0" smtClean="0"/>
              <a:t>az igazsághoz </a:t>
            </a:r>
            <a:r>
              <a:rPr lang="hu-HU" sz="1300" dirty="0"/>
              <a:t>való közeledésben és a tévedések kizárásában játszott szerepét/jelentőségét</a:t>
            </a:r>
            <a:r>
              <a:rPr lang="hu-HU" sz="1300" dirty="0" smtClean="0"/>
              <a:t>!   (</a:t>
            </a:r>
            <a:r>
              <a:rPr lang="hu-HU" sz="1300" b="1" dirty="0" smtClean="0"/>
              <a:t>6 pont)</a:t>
            </a:r>
            <a:endParaRPr lang="hu-HU" sz="1300" dirty="0"/>
          </a:p>
          <a:p>
            <a:endParaRPr lang="hu-HU" sz="1300" dirty="0"/>
          </a:p>
          <a:p>
            <a:r>
              <a:rPr lang="hu-HU" sz="1300" b="1" dirty="0"/>
              <a:t>B</a:t>
            </a:r>
            <a:r>
              <a:rPr lang="hu-HU" sz="1300" b="1" dirty="0" smtClean="0"/>
              <a:t>.</a:t>
            </a:r>
            <a:r>
              <a:rPr lang="hu-HU" sz="1300" dirty="0"/>
              <a:t> </a:t>
            </a:r>
            <a:r>
              <a:rPr lang="hu-HU" sz="1300" dirty="0" err="1" smtClean="0"/>
              <a:t>Argumentarea</a:t>
            </a:r>
            <a:r>
              <a:rPr lang="hu-HU" sz="1300" dirty="0" smtClean="0"/>
              <a:t> </a:t>
            </a:r>
            <a:r>
              <a:rPr lang="hu-HU" sz="1300" dirty="0" err="1"/>
              <a:t>în</a:t>
            </a:r>
            <a:r>
              <a:rPr lang="hu-HU" sz="1300" dirty="0"/>
              <a:t> </a:t>
            </a:r>
            <a:r>
              <a:rPr lang="hu-HU" sz="1300" dirty="0" err="1"/>
              <a:t>favoarea</a:t>
            </a:r>
            <a:r>
              <a:rPr lang="hu-HU" sz="1300" dirty="0"/>
              <a:t> </a:t>
            </a:r>
            <a:r>
              <a:rPr lang="hu-HU" sz="1300" dirty="0" err="1"/>
              <a:t>sau</a:t>
            </a:r>
            <a:r>
              <a:rPr lang="hu-HU" sz="1300" dirty="0"/>
              <a:t> </a:t>
            </a:r>
            <a:r>
              <a:rPr lang="hu-HU" sz="1300" dirty="0" err="1"/>
              <a:t>împotriva</a:t>
            </a:r>
            <a:r>
              <a:rPr lang="hu-HU" sz="1300" dirty="0"/>
              <a:t> </a:t>
            </a:r>
            <a:r>
              <a:rPr lang="hu-HU" sz="1300" dirty="0" err="1"/>
              <a:t>promovării</a:t>
            </a:r>
            <a:r>
              <a:rPr lang="hu-HU" sz="1300" dirty="0"/>
              <a:t> </a:t>
            </a:r>
            <a:r>
              <a:rPr lang="hu-HU" sz="1300" dirty="0" err="1"/>
              <a:t>teoriei</a:t>
            </a:r>
            <a:r>
              <a:rPr lang="hu-HU" sz="1300" dirty="0"/>
              <a:t> </a:t>
            </a:r>
            <a:r>
              <a:rPr lang="hu-HU" sz="1300" dirty="0" err="1"/>
              <a:t>etatiste</a:t>
            </a:r>
            <a:r>
              <a:rPr lang="hu-HU" sz="1300" dirty="0"/>
              <a:t>, </a:t>
            </a:r>
            <a:r>
              <a:rPr lang="hu-HU" sz="1300" dirty="0" err="1"/>
              <a:t>în</a:t>
            </a:r>
            <a:r>
              <a:rPr lang="hu-HU" sz="1300" dirty="0"/>
              <a:t> </a:t>
            </a:r>
            <a:r>
              <a:rPr lang="hu-HU" sz="1300" dirty="0" err="1"/>
              <a:t>societatea</a:t>
            </a:r>
            <a:endParaRPr lang="hu-HU" sz="1300" dirty="0"/>
          </a:p>
          <a:p>
            <a:pPr marL="0" indent="0">
              <a:buNone/>
            </a:pPr>
            <a:r>
              <a:rPr lang="hu-HU" sz="1300" dirty="0" smtClean="0"/>
              <a:t>     </a:t>
            </a:r>
            <a:r>
              <a:rPr lang="hu-HU" sz="1300" dirty="0" err="1" smtClean="0"/>
              <a:t>contemporană</a:t>
            </a:r>
            <a:r>
              <a:rPr lang="hu-HU" sz="1300" dirty="0" smtClean="0"/>
              <a:t> (</a:t>
            </a:r>
            <a:r>
              <a:rPr lang="hu-HU" sz="1300" b="1" dirty="0" smtClean="0"/>
              <a:t>6 </a:t>
            </a:r>
            <a:r>
              <a:rPr lang="hu-HU" sz="1300" b="1" dirty="0" err="1" smtClean="0"/>
              <a:t>puncte</a:t>
            </a:r>
            <a:r>
              <a:rPr lang="hu-HU" sz="1300" b="1" dirty="0" smtClean="0"/>
              <a:t>)                                                                                                               </a:t>
            </a:r>
            <a:r>
              <a:rPr lang="hu-HU" sz="1300" dirty="0" smtClean="0"/>
              <a:t>(Miért is lenne szükség arra, hogy az állam túlzó szerepe érvényesüljön? Mikor? Milyen helyzetekben? Hát éppen a mostani helyzetben! Egyébként nincs rá szükség! Az emberi racionalitás elégséges alapja a rendszerszerű működésnek.)</a:t>
            </a:r>
            <a:endParaRPr lang="hu-HU" sz="1300" dirty="0"/>
          </a:p>
          <a:p>
            <a:r>
              <a:rPr lang="hu-HU" sz="1300" dirty="0"/>
              <a:t>- </a:t>
            </a:r>
            <a:r>
              <a:rPr lang="hu-HU" sz="1300" dirty="0" err="1"/>
              <a:t>încadrarea</a:t>
            </a:r>
            <a:r>
              <a:rPr lang="hu-HU" sz="1300" dirty="0"/>
              <a:t> </a:t>
            </a:r>
            <a:r>
              <a:rPr lang="hu-HU" sz="1300" dirty="0" err="1"/>
              <a:t>în</a:t>
            </a:r>
            <a:r>
              <a:rPr lang="hu-HU" sz="1300" dirty="0"/>
              <a:t> </a:t>
            </a:r>
            <a:r>
              <a:rPr lang="hu-HU" sz="1300" dirty="0" err="1"/>
              <a:t>limita</a:t>
            </a:r>
            <a:r>
              <a:rPr lang="hu-HU" sz="1300" dirty="0"/>
              <a:t> de </a:t>
            </a:r>
            <a:r>
              <a:rPr lang="hu-HU" sz="1300" dirty="0" err="1"/>
              <a:t>spaţiu</a:t>
            </a:r>
            <a:r>
              <a:rPr lang="hu-HU" sz="1300" dirty="0"/>
              <a:t> </a:t>
            </a:r>
            <a:r>
              <a:rPr lang="hu-HU" sz="1300" dirty="0" err="1"/>
              <a:t>precizată</a:t>
            </a:r>
            <a:r>
              <a:rPr lang="hu-HU" sz="1300" dirty="0"/>
              <a:t> </a:t>
            </a:r>
            <a:r>
              <a:rPr lang="hu-HU" sz="1300" dirty="0" smtClean="0"/>
              <a:t>(</a:t>
            </a:r>
            <a:r>
              <a:rPr lang="hu-HU" sz="1300" b="1" dirty="0" smtClean="0"/>
              <a:t>2 </a:t>
            </a:r>
            <a:r>
              <a:rPr lang="hu-HU" sz="1300" b="1" dirty="0" err="1" smtClean="0"/>
              <a:t>puncte</a:t>
            </a:r>
            <a:r>
              <a:rPr lang="hu-HU" sz="1300" b="1" dirty="0" smtClean="0"/>
              <a:t>) </a:t>
            </a:r>
            <a:r>
              <a:rPr lang="hu-HU" sz="1300" dirty="0" smtClean="0"/>
              <a:t>(Ha betartjuk a tíz sort, akkor jár a 2 pont.)</a:t>
            </a:r>
            <a:endParaRPr lang="hu-HU" sz="1300" dirty="0"/>
          </a:p>
          <a:p>
            <a:r>
              <a:rPr lang="hu-HU" sz="1300" b="1" dirty="0"/>
              <a:t>C. </a:t>
            </a:r>
            <a:r>
              <a:rPr lang="hu-HU" sz="1300" dirty="0" err="1"/>
              <a:t>C</a:t>
            </a:r>
            <a:r>
              <a:rPr lang="hu-HU" sz="1300" dirty="0" err="1" smtClean="0"/>
              <a:t>onstruirea</a:t>
            </a:r>
            <a:r>
              <a:rPr lang="hu-HU" sz="1300" dirty="0" smtClean="0"/>
              <a:t> </a:t>
            </a:r>
            <a:r>
              <a:rPr lang="hu-HU" sz="1300" dirty="0" err="1"/>
              <a:t>unui</a:t>
            </a:r>
            <a:r>
              <a:rPr lang="hu-HU" sz="1300" dirty="0"/>
              <a:t> </a:t>
            </a:r>
            <a:r>
              <a:rPr lang="hu-HU" sz="1300" dirty="0" err="1"/>
              <a:t>exemplu</a:t>
            </a:r>
            <a:r>
              <a:rPr lang="hu-HU" sz="1300" dirty="0"/>
              <a:t> </a:t>
            </a:r>
            <a:r>
              <a:rPr lang="hu-HU" sz="1300" dirty="0" err="1"/>
              <a:t>care</a:t>
            </a:r>
            <a:r>
              <a:rPr lang="hu-HU" sz="1300" dirty="0"/>
              <a:t> </a:t>
            </a:r>
            <a:r>
              <a:rPr lang="hu-HU" sz="1300" dirty="0" err="1"/>
              <a:t>evidențiază</a:t>
            </a:r>
            <a:r>
              <a:rPr lang="hu-HU" sz="1300" dirty="0"/>
              <a:t> </a:t>
            </a:r>
            <a:r>
              <a:rPr lang="hu-HU" sz="1300" dirty="0" err="1"/>
              <a:t>rolul</a:t>
            </a:r>
            <a:r>
              <a:rPr lang="hu-HU" sz="1300" dirty="0"/>
              <a:t>/</a:t>
            </a:r>
            <a:r>
              <a:rPr lang="hu-HU" sz="1300" dirty="0" err="1"/>
              <a:t>importanţa</a:t>
            </a:r>
            <a:r>
              <a:rPr lang="hu-HU" sz="1300" dirty="0"/>
              <a:t> </a:t>
            </a:r>
            <a:r>
              <a:rPr lang="hu-HU" sz="1300" dirty="0" err="1"/>
              <a:t>atitudinii</a:t>
            </a:r>
            <a:r>
              <a:rPr lang="hu-HU" sz="1300" dirty="0"/>
              <a:t> </a:t>
            </a:r>
            <a:r>
              <a:rPr lang="hu-HU" sz="1300" dirty="0" err="1"/>
              <a:t>critice</a:t>
            </a:r>
            <a:r>
              <a:rPr lang="hu-HU" sz="1300" dirty="0"/>
              <a:t> </a:t>
            </a:r>
            <a:r>
              <a:rPr lang="hu-HU" sz="1300" dirty="0" err="1"/>
              <a:t>în</a:t>
            </a:r>
            <a:r>
              <a:rPr lang="hu-HU" sz="1300" dirty="0"/>
              <a:t> </a:t>
            </a:r>
            <a:r>
              <a:rPr lang="hu-HU" sz="1300" dirty="0" err="1"/>
              <a:t>procesul</a:t>
            </a:r>
            <a:r>
              <a:rPr lang="hu-HU" sz="1300" dirty="0"/>
              <a:t> de</a:t>
            </a:r>
          </a:p>
          <a:p>
            <a:pPr marL="0" indent="0">
              <a:buNone/>
            </a:pPr>
            <a:r>
              <a:rPr lang="hu-HU" sz="1300" dirty="0" smtClean="0"/>
              <a:t>     </a:t>
            </a:r>
            <a:r>
              <a:rPr lang="hu-HU" sz="1300" dirty="0" err="1" smtClean="0"/>
              <a:t>cunoaștere</a:t>
            </a:r>
            <a:r>
              <a:rPr lang="hu-HU" sz="1300" dirty="0"/>
              <a:t>, de </a:t>
            </a:r>
            <a:r>
              <a:rPr lang="hu-HU" sz="1300" dirty="0" err="1"/>
              <a:t>apropiere</a:t>
            </a:r>
            <a:r>
              <a:rPr lang="hu-HU" sz="1300" dirty="0"/>
              <a:t> </a:t>
            </a:r>
            <a:r>
              <a:rPr lang="hu-HU" sz="1300" dirty="0" err="1"/>
              <a:t>de</a:t>
            </a:r>
            <a:r>
              <a:rPr lang="hu-HU" sz="1300" dirty="0"/>
              <a:t> </a:t>
            </a:r>
            <a:r>
              <a:rPr lang="hu-HU" sz="1300" dirty="0" err="1"/>
              <a:t>adevăr</a:t>
            </a:r>
            <a:r>
              <a:rPr lang="hu-HU" sz="1300" dirty="0"/>
              <a:t> </a:t>
            </a:r>
            <a:r>
              <a:rPr lang="hu-HU" sz="1300" dirty="0" err="1"/>
              <a:t>și</a:t>
            </a:r>
            <a:r>
              <a:rPr lang="hu-HU" sz="1300" dirty="0"/>
              <a:t> </a:t>
            </a:r>
            <a:r>
              <a:rPr lang="hu-HU" sz="1300" dirty="0" err="1"/>
              <a:t>de</a:t>
            </a:r>
            <a:r>
              <a:rPr lang="hu-HU" sz="1300" dirty="0"/>
              <a:t> </a:t>
            </a:r>
            <a:r>
              <a:rPr lang="hu-HU" sz="1300" dirty="0" err="1"/>
              <a:t>eliminare</a:t>
            </a:r>
            <a:r>
              <a:rPr lang="hu-HU" sz="1300" dirty="0"/>
              <a:t> a </a:t>
            </a:r>
            <a:r>
              <a:rPr lang="hu-HU" sz="1300" dirty="0" err="1"/>
              <a:t>erorii</a:t>
            </a:r>
            <a:r>
              <a:rPr lang="hu-HU" sz="1300" dirty="0"/>
              <a:t> </a:t>
            </a:r>
            <a:r>
              <a:rPr lang="hu-HU" sz="1300" dirty="0" smtClean="0"/>
              <a:t>(</a:t>
            </a:r>
            <a:r>
              <a:rPr lang="hu-HU" sz="1300" b="1" dirty="0" smtClean="0"/>
              <a:t>6 </a:t>
            </a:r>
            <a:r>
              <a:rPr lang="hu-HU" sz="1300" b="1" dirty="0" err="1" smtClean="0"/>
              <a:t>puncte</a:t>
            </a:r>
            <a:r>
              <a:rPr lang="hu-HU" sz="1300" b="1" dirty="0" smtClean="0"/>
              <a:t>) </a:t>
            </a:r>
          </a:p>
          <a:p>
            <a:pPr marL="0" indent="0">
              <a:buNone/>
            </a:pPr>
            <a:r>
              <a:rPr lang="hu-HU" sz="1300" dirty="0" smtClean="0"/>
              <a:t>(Itt a legfontosabb a tanulói magatartás jellemzőinek leírása! Mi jellemzi a jó tanulót? Az, hogy kritikusan viszonyul minden információhoz, mindig összeveti a különféle adatokat, igyekszik kizárni a tévedéseket. Mindig ellenőrzi megszerzett információit.)</a:t>
            </a:r>
            <a:endParaRPr lang="hu-HU" sz="1300" dirty="0"/>
          </a:p>
          <a:p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0427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67494"/>
            <a:ext cx="8219256" cy="45365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5600" b="1" dirty="0"/>
              <a:t>III. TÉTEL (30 pont</a:t>
            </a:r>
            <a:r>
              <a:rPr lang="hu-HU" sz="5600" b="1" dirty="0" smtClean="0"/>
              <a:t>)</a:t>
            </a:r>
          </a:p>
          <a:p>
            <a:pPr marL="0" indent="0">
              <a:buNone/>
            </a:pPr>
            <a:endParaRPr lang="hu-HU" sz="5600" dirty="0"/>
          </a:p>
          <a:p>
            <a:r>
              <a:rPr lang="hu-HU" sz="5200" b="1" dirty="0"/>
              <a:t>A. </a:t>
            </a:r>
            <a:r>
              <a:rPr lang="hu-HU" sz="5200" dirty="0"/>
              <a:t>Olvassák el figyelmesen az alábbi szöveget:</a:t>
            </a:r>
          </a:p>
          <a:p>
            <a:pPr marL="0" indent="0">
              <a:buNone/>
            </a:pPr>
            <a:r>
              <a:rPr lang="hu-HU" sz="5200" dirty="0" smtClean="0"/>
              <a:t>        Az </a:t>
            </a:r>
            <a:r>
              <a:rPr lang="hu-HU" sz="5200" dirty="0"/>
              <a:t>embert bizonyos értelemben a valóban csodálatos alkotói sors ejti foglyul; ezért a sorsért az</a:t>
            </a:r>
          </a:p>
          <a:p>
            <a:pPr marL="0" indent="0">
              <a:buNone/>
            </a:pPr>
            <a:r>
              <a:rPr lang="hu-HU" sz="5200" dirty="0" smtClean="0"/>
              <a:t>        ember </a:t>
            </a:r>
            <a:r>
              <a:rPr lang="hu-HU" sz="5200" dirty="0"/>
              <a:t>arra is képes, hogy olykor egészen az önmegsemmisülésig lemondjon az egyensúly</a:t>
            </a:r>
          </a:p>
          <a:p>
            <a:pPr marL="0" indent="0">
              <a:buNone/>
            </a:pPr>
            <a:r>
              <a:rPr lang="hu-HU" sz="5200" dirty="0" smtClean="0"/>
              <a:t>        előnyeiről </a:t>
            </a:r>
            <a:r>
              <a:rPr lang="hu-HU" sz="5200" dirty="0"/>
              <a:t>és a biztonság öröméről.</a:t>
            </a:r>
          </a:p>
          <a:p>
            <a:pPr marL="0" indent="0">
              <a:buNone/>
            </a:pPr>
            <a:r>
              <a:rPr lang="hu-HU" sz="5200" dirty="0" smtClean="0"/>
              <a:t>             (</a:t>
            </a:r>
            <a:r>
              <a:rPr lang="hu-HU" sz="5200" dirty="0"/>
              <a:t>L. </a:t>
            </a:r>
            <a:r>
              <a:rPr lang="hu-HU" sz="5200" dirty="0" err="1"/>
              <a:t>Blaga</a:t>
            </a:r>
            <a:r>
              <a:rPr lang="hu-HU" sz="5200" dirty="0"/>
              <a:t>, </a:t>
            </a:r>
            <a:r>
              <a:rPr lang="hu-HU" sz="5200" i="1" dirty="0" err="1"/>
              <a:t>Geneza</a:t>
            </a:r>
            <a:r>
              <a:rPr lang="hu-HU" sz="5200" i="1" dirty="0"/>
              <a:t> </a:t>
            </a:r>
            <a:r>
              <a:rPr lang="hu-HU" sz="5200" i="1" dirty="0" err="1"/>
              <a:t>metaforei</a:t>
            </a:r>
            <a:r>
              <a:rPr lang="hu-HU" sz="5200" i="1" dirty="0"/>
              <a:t> </a:t>
            </a:r>
            <a:r>
              <a:rPr lang="hu-HU" sz="5200" i="1" dirty="0" err="1"/>
              <a:t>şi</a:t>
            </a:r>
            <a:r>
              <a:rPr lang="hu-HU" sz="5200" i="1" dirty="0"/>
              <a:t> </a:t>
            </a:r>
            <a:r>
              <a:rPr lang="hu-HU" sz="5200" i="1" dirty="0" err="1"/>
              <a:t>sensul</a:t>
            </a:r>
            <a:r>
              <a:rPr lang="hu-HU" sz="5200" i="1" dirty="0"/>
              <a:t> </a:t>
            </a:r>
            <a:r>
              <a:rPr lang="hu-HU" sz="5200" i="1" dirty="0" err="1"/>
              <a:t>culturii</a:t>
            </a:r>
            <a:r>
              <a:rPr lang="hu-HU" sz="5200" dirty="0"/>
              <a:t>)</a:t>
            </a:r>
          </a:p>
          <a:p>
            <a:r>
              <a:rPr lang="hu-HU" sz="5200" dirty="0"/>
              <a:t>Válaszoljanak az alábbi követelményekre:</a:t>
            </a:r>
          </a:p>
          <a:p>
            <a:pPr marL="0" indent="0">
              <a:buNone/>
            </a:pPr>
            <a:r>
              <a:rPr lang="hu-HU" sz="5200" dirty="0" smtClean="0"/>
              <a:t>      1</a:t>
            </a:r>
            <a:r>
              <a:rPr lang="hu-HU" sz="5200" dirty="0"/>
              <a:t>. Az adott szöveg alapján nevezzék meg az emberi természet két jellemzőjét! </a:t>
            </a:r>
            <a:r>
              <a:rPr lang="hu-HU" sz="5200" dirty="0" smtClean="0"/>
              <a:t>(</a:t>
            </a:r>
            <a:r>
              <a:rPr lang="hu-HU" sz="5200" b="1" dirty="0" smtClean="0"/>
              <a:t>4 pont)</a:t>
            </a:r>
            <a:endParaRPr lang="hu-HU" sz="5200" dirty="0"/>
          </a:p>
          <a:p>
            <a:pPr marL="0" indent="0">
              <a:buNone/>
            </a:pPr>
            <a:r>
              <a:rPr lang="hu-HU" sz="5200" dirty="0" smtClean="0"/>
              <a:t>      2</a:t>
            </a:r>
            <a:r>
              <a:rPr lang="hu-HU" sz="5200" dirty="0"/>
              <a:t>. Tegyék nyilvánvalóvá, körülbelül féloldalas terjedelemben, </a:t>
            </a:r>
            <a:r>
              <a:rPr lang="hu-HU" sz="5200" i="1" dirty="0"/>
              <a:t>a teremtő lény és az létezés értelme</a:t>
            </a:r>
            <a:endParaRPr lang="hu-HU" sz="5200" dirty="0"/>
          </a:p>
          <a:p>
            <a:pPr marL="0" indent="0">
              <a:buNone/>
            </a:pPr>
            <a:r>
              <a:rPr lang="hu-HU" sz="5200" dirty="0" smtClean="0"/>
              <a:t>         fogalmai </a:t>
            </a:r>
            <a:r>
              <a:rPr lang="hu-HU" sz="5200" dirty="0"/>
              <a:t>közötti összefüggést! </a:t>
            </a:r>
            <a:r>
              <a:rPr lang="hu-HU" sz="5200" dirty="0" smtClean="0"/>
              <a:t>(</a:t>
            </a:r>
            <a:r>
              <a:rPr lang="hu-HU" sz="5200" b="1" dirty="0" smtClean="0"/>
              <a:t>10 pont)</a:t>
            </a:r>
            <a:endParaRPr lang="hu-HU" sz="5200" dirty="0"/>
          </a:p>
          <a:p>
            <a:pPr marL="0" indent="0">
              <a:buNone/>
            </a:pPr>
            <a:r>
              <a:rPr lang="hu-HU" sz="5200" dirty="0" smtClean="0"/>
              <a:t>      3</a:t>
            </a:r>
            <a:r>
              <a:rPr lang="hu-HU" sz="5200" dirty="0"/>
              <a:t>. Fogalmazzák meg személyes véleményüket a szövegben szereplő filozófiai felfogás</a:t>
            </a:r>
          </a:p>
          <a:p>
            <a:pPr marL="0" indent="0">
              <a:buNone/>
            </a:pPr>
            <a:r>
              <a:rPr lang="hu-HU" sz="5200" dirty="0" smtClean="0"/>
              <a:t>         időszerűségére </a:t>
            </a:r>
            <a:r>
              <a:rPr lang="hu-HU" sz="5200" dirty="0"/>
              <a:t>vonatkozóan! </a:t>
            </a:r>
            <a:r>
              <a:rPr lang="hu-HU" sz="5200" dirty="0" smtClean="0"/>
              <a:t>(</a:t>
            </a:r>
            <a:r>
              <a:rPr lang="hu-HU" sz="5200" b="1" dirty="0" smtClean="0"/>
              <a:t>4 pont)</a:t>
            </a:r>
            <a:endParaRPr lang="hu-HU" sz="5200" dirty="0"/>
          </a:p>
          <a:p>
            <a:r>
              <a:rPr lang="hu-HU" sz="5200" b="1" dirty="0"/>
              <a:t>B. </a:t>
            </a:r>
            <a:r>
              <a:rPr lang="hu-HU" sz="5200" dirty="0"/>
              <a:t>Tudván, hogy a </a:t>
            </a:r>
            <a:r>
              <a:rPr lang="hu-HU" sz="5200" i="1" dirty="0"/>
              <a:t>disztributív igazságosság egyik formájának kritériuma az érdem</a:t>
            </a:r>
            <a:r>
              <a:rPr lang="hu-HU" sz="5200" dirty="0"/>
              <a:t>:</a:t>
            </a:r>
          </a:p>
          <a:p>
            <a:pPr marL="0" indent="0">
              <a:buNone/>
            </a:pPr>
            <a:r>
              <a:rPr lang="hu-HU" sz="5200" dirty="0" smtClean="0"/>
              <a:t>      1</a:t>
            </a:r>
            <a:r>
              <a:rPr lang="hu-HU" sz="5200" dirty="0"/>
              <a:t>. Érveljenek hozzávetőleg öt sorban a fent megfogalmazott filozófiai tézis mellett! </a:t>
            </a:r>
            <a:r>
              <a:rPr lang="hu-HU" sz="5200" dirty="0" smtClean="0"/>
              <a:t>(</a:t>
            </a:r>
            <a:r>
              <a:rPr lang="hu-HU" sz="5200" b="1" dirty="0" smtClean="0"/>
              <a:t>6 pont)</a:t>
            </a:r>
            <a:endParaRPr lang="hu-HU" sz="5200" dirty="0"/>
          </a:p>
          <a:p>
            <a:pPr marL="0" indent="0">
              <a:buNone/>
            </a:pPr>
            <a:r>
              <a:rPr lang="hu-HU" sz="5200" dirty="0" smtClean="0"/>
              <a:t>      2</a:t>
            </a:r>
            <a:r>
              <a:rPr lang="hu-HU" sz="5200" dirty="0"/>
              <a:t>. Szemléltessék egy konkrét példa segítségével ahogyan az érdemet alkalmazzák, egy</a:t>
            </a:r>
          </a:p>
          <a:p>
            <a:pPr marL="0" indent="0">
              <a:buNone/>
            </a:pPr>
            <a:r>
              <a:rPr lang="hu-HU" sz="5200" dirty="0" smtClean="0"/>
              <a:t>         állásinterjú </a:t>
            </a:r>
            <a:r>
              <a:rPr lang="hu-HU" sz="5200" dirty="0"/>
              <a:t>során hogy </a:t>
            </a:r>
            <a:r>
              <a:rPr lang="hu-HU" sz="5200" dirty="0" smtClean="0"/>
              <a:t>kiválasszák </a:t>
            </a:r>
            <a:r>
              <a:rPr lang="hu-HU" sz="5200" dirty="0"/>
              <a:t>a jelöltek közül, hogy kit alkalmazzanak! </a:t>
            </a:r>
            <a:r>
              <a:rPr lang="hu-HU" sz="5200" dirty="0" smtClean="0"/>
              <a:t>(</a:t>
            </a:r>
            <a:r>
              <a:rPr lang="hu-HU" sz="5200" b="1" dirty="0" smtClean="0"/>
              <a:t>6 pont)</a:t>
            </a:r>
            <a:endParaRPr lang="hu-HU" sz="5200" dirty="0"/>
          </a:p>
          <a:p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23914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39502"/>
            <a:ext cx="8183880" cy="44644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4800" b="1" dirty="0" smtClean="0"/>
              <a:t>A</a:t>
            </a:r>
            <a:r>
              <a:rPr lang="hu-HU" sz="4800" b="1" dirty="0"/>
              <a:t>.</a:t>
            </a:r>
            <a:endParaRPr lang="hu-HU" sz="4800" dirty="0"/>
          </a:p>
          <a:p>
            <a:r>
              <a:rPr lang="hu-HU" sz="4800" dirty="0"/>
              <a:t>1. </a:t>
            </a:r>
            <a:r>
              <a:rPr lang="hu-HU" sz="4800" dirty="0" err="1"/>
              <a:t>câte</a:t>
            </a:r>
            <a:r>
              <a:rPr lang="hu-HU" sz="4800" dirty="0"/>
              <a:t> 2 </a:t>
            </a:r>
            <a:r>
              <a:rPr lang="hu-HU" sz="4800" dirty="0" err="1"/>
              <a:t>puncte</a:t>
            </a:r>
            <a:r>
              <a:rPr lang="hu-HU" sz="4800" dirty="0"/>
              <a:t> </a:t>
            </a:r>
            <a:r>
              <a:rPr lang="hu-HU" sz="4800" dirty="0" err="1"/>
              <a:t>pentru</a:t>
            </a:r>
            <a:r>
              <a:rPr lang="hu-HU" sz="4800" dirty="0"/>
              <a:t> </a:t>
            </a:r>
            <a:r>
              <a:rPr lang="hu-HU" sz="4800" dirty="0" err="1"/>
              <a:t>menţionarea</a:t>
            </a:r>
            <a:r>
              <a:rPr lang="hu-HU" sz="4800" dirty="0"/>
              <a:t>, </a:t>
            </a:r>
            <a:r>
              <a:rPr lang="hu-HU" sz="4800" dirty="0" err="1"/>
              <a:t>pe</a:t>
            </a:r>
            <a:r>
              <a:rPr lang="hu-HU" sz="4800" dirty="0"/>
              <a:t> </a:t>
            </a:r>
            <a:r>
              <a:rPr lang="hu-HU" sz="4800" dirty="0" err="1"/>
              <a:t>baza</a:t>
            </a:r>
            <a:r>
              <a:rPr lang="hu-HU" sz="4800" dirty="0"/>
              <a:t> </a:t>
            </a:r>
            <a:r>
              <a:rPr lang="hu-HU" sz="4800" dirty="0" err="1"/>
              <a:t>textului</a:t>
            </a:r>
            <a:r>
              <a:rPr lang="hu-HU" sz="4800" dirty="0"/>
              <a:t> </a:t>
            </a:r>
            <a:r>
              <a:rPr lang="hu-HU" sz="4800" dirty="0" err="1"/>
              <a:t>dat</a:t>
            </a:r>
            <a:r>
              <a:rPr lang="hu-HU" sz="4800" dirty="0"/>
              <a:t>, a </a:t>
            </a:r>
            <a:r>
              <a:rPr lang="hu-HU" sz="4800" dirty="0" err="1"/>
              <a:t>oricăror</a:t>
            </a:r>
            <a:r>
              <a:rPr lang="hu-HU" sz="4800" dirty="0"/>
              <a:t> </a:t>
            </a:r>
            <a:r>
              <a:rPr lang="hu-HU" sz="4800" dirty="0" err="1"/>
              <a:t>două</a:t>
            </a:r>
            <a:r>
              <a:rPr lang="hu-HU" sz="4800" dirty="0"/>
              <a:t> </a:t>
            </a:r>
            <a:r>
              <a:rPr lang="hu-HU" sz="4800" dirty="0" err="1"/>
              <a:t>caracteristici</a:t>
            </a:r>
            <a:r>
              <a:rPr lang="hu-HU" sz="4800" dirty="0"/>
              <a:t> </a:t>
            </a:r>
            <a:r>
              <a:rPr lang="hu-HU" sz="4800" dirty="0" err="1"/>
              <a:t>ale</a:t>
            </a:r>
            <a:endParaRPr lang="hu-HU" sz="4800" dirty="0"/>
          </a:p>
          <a:p>
            <a:pPr marL="0" indent="0">
              <a:buNone/>
            </a:pPr>
            <a:r>
              <a:rPr lang="hu-HU" sz="4800" dirty="0" smtClean="0"/>
              <a:t>      </a:t>
            </a:r>
            <a:r>
              <a:rPr lang="hu-HU" sz="4800" dirty="0" err="1" smtClean="0"/>
              <a:t>naturii</a:t>
            </a:r>
            <a:r>
              <a:rPr lang="hu-HU" sz="4800" dirty="0" smtClean="0"/>
              <a:t> </a:t>
            </a:r>
            <a:r>
              <a:rPr lang="hu-HU" sz="4800" dirty="0" err="1"/>
              <a:t>umane</a:t>
            </a:r>
            <a:r>
              <a:rPr lang="hu-HU" sz="4800" dirty="0"/>
              <a:t> </a:t>
            </a:r>
            <a:r>
              <a:rPr lang="hu-HU" sz="4800" dirty="0" smtClean="0"/>
              <a:t>(2x2p</a:t>
            </a:r>
            <a:r>
              <a:rPr lang="hu-HU" sz="4800" dirty="0"/>
              <a:t>= </a:t>
            </a:r>
            <a:r>
              <a:rPr lang="hu-HU" sz="4800" b="1" dirty="0"/>
              <a:t>4 </a:t>
            </a:r>
            <a:r>
              <a:rPr lang="hu-HU" sz="4800" b="1" dirty="0" err="1" smtClean="0"/>
              <a:t>puncte</a:t>
            </a:r>
            <a:r>
              <a:rPr lang="hu-HU" sz="4800" b="1" dirty="0" smtClean="0"/>
              <a:t>) (Az emberi természetnek méltósága van és szabad akarata, és   ennek lényege a kérdezés.)</a:t>
            </a:r>
            <a:endParaRPr lang="hu-HU" sz="4800" b="1" dirty="0"/>
          </a:p>
          <a:p>
            <a:r>
              <a:rPr lang="hu-HU" sz="4800" dirty="0"/>
              <a:t>2. - </a:t>
            </a:r>
            <a:r>
              <a:rPr lang="hu-HU" sz="4800" dirty="0" err="1"/>
              <a:t>câte</a:t>
            </a:r>
            <a:r>
              <a:rPr lang="hu-HU" sz="4800" dirty="0"/>
              <a:t> 1 </a:t>
            </a:r>
            <a:r>
              <a:rPr lang="hu-HU" sz="4800" dirty="0" err="1"/>
              <a:t>punct</a:t>
            </a:r>
            <a:r>
              <a:rPr lang="hu-HU" sz="4800" dirty="0"/>
              <a:t> </a:t>
            </a:r>
            <a:r>
              <a:rPr lang="hu-HU" sz="4800" dirty="0" err="1"/>
              <a:t>pentru</a:t>
            </a:r>
            <a:r>
              <a:rPr lang="hu-HU" sz="4800" dirty="0"/>
              <a:t> </a:t>
            </a:r>
            <a:r>
              <a:rPr lang="hu-HU" sz="4800" dirty="0" err="1"/>
              <a:t>utilizarea</a:t>
            </a:r>
            <a:r>
              <a:rPr lang="hu-HU" sz="4800" dirty="0"/>
              <a:t> </a:t>
            </a:r>
            <a:r>
              <a:rPr lang="hu-HU" sz="4800" dirty="0" err="1"/>
              <a:t>fiecăruia</a:t>
            </a:r>
            <a:r>
              <a:rPr lang="hu-HU" sz="4800" dirty="0"/>
              <a:t> </a:t>
            </a:r>
            <a:r>
              <a:rPr lang="hu-HU" sz="4800" dirty="0" err="1"/>
              <a:t>dintre</a:t>
            </a:r>
            <a:r>
              <a:rPr lang="hu-HU" sz="4800" dirty="0"/>
              <a:t> </a:t>
            </a:r>
            <a:r>
              <a:rPr lang="hu-HU" sz="4800" dirty="0" err="1"/>
              <a:t>cei</a:t>
            </a:r>
            <a:r>
              <a:rPr lang="hu-HU" sz="4800" dirty="0"/>
              <a:t> </a:t>
            </a:r>
            <a:r>
              <a:rPr lang="hu-HU" sz="4800" dirty="0" err="1"/>
              <a:t>doi</a:t>
            </a:r>
            <a:r>
              <a:rPr lang="hu-HU" sz="4800" dirty="0"/>
              <a:t> </a:t>
            </a:r>
            <a:r>
              <a:rPr lang="hu-HU" sz="4800" dirty="0" err="1"/>
              <a:t>termeni</a:t>
            </a:r>
            <a:r>
              <a:rPr lang="hu-HU" sz="4800" dirty="0"/>
              <a:t> </a:t>
            </a:r>
            <a:r>
              <a:rPr lang="hu-HU" sz="4800" dirty="0" err="1"/>
              <a:t>daţi</a:t>
            </a:r>
            <a:r>
              <a:rPr lang="hu-HU" sz="4800" dirty="0"/>
              <a:t> </a:t>
            </a:r>
            <a:r>
              <a:rPr lang="hu-HU" sz="4800" dirty="0" err="1"/>
              <a:t>în</a:t>
            </a:r>
            <a:r>
              <a:rPr lang="hu-HU" sz="4800" dirty="0"/>
              <a:t> </a:t>
            </a:r>
            <a:r>
              <a:rPr lang="hu-HU" sz="4800" dirty="0" err="1"/>
              <a:t>sens</a:t>
            </a:r>
            <a:r>
              <a:rPr lang="hu-HU" sz="4800" dirty="0"/>
              <a:t> </a:t>
            </a:r>
            <a:r>
              <a:rPr lang="hu-HU" sz="4800" dirty="0" err="1"/>
              <a:t>filosofic</a:t>
            </a:r>
            <a:endParaRPr lang="hu-HU" sz="4800" dirty="0"/>
          </a:p>
          <a:p>
            <a:pPr marL="0" indent="0">
              <a:buNone/>
            </a:pPr>
            <a:r>
              <a:rPr lang="hu-HU" sz="4800" dirty="0" smtClean="0"/>
              <a:t>      (2x1p</a:t>
            </a:r>
            <a:r>
              <a:rPr lang="hu-HU" sz="4800" dirty="0"/>
              <a:t>= </a:t>
            </a:r>
            <a:r>
              <a:rPr lang="hu-HU" sz="4800" b="1" dirty="0"/>
              <a:t>2 </a:t>
            </a:r>
            <a:r>
              <a:rPr lang="hu-HU" sz="4800" b="1" dirty="0" err="1" smtClean="0"/>
              <a:t>puncte</a:t>
            </a:r>
            <a:r>
              <a:rPr lang="hu-HU" sz="4800" b="1" dirty="0" smtClean="0"/>
              <a:t> )(Az alkotásban eljut az ember az abszurd lét belátásáig, ami alapvetően  összefügg a vallásos látásmóddal.)</a:t>
            </a:r>
            <a:endParaRPr lang="hu-HU" sz="4800" b="1" dirty="0"/>
          </a:p>
          <a:p>
            <a:r>
              <a:rPr lang="hu-HU" sz="4800" dirty="0"/>
              <a:t>- </a:t>
            </a:r>
            <a:r>
              <a:rPr lang="hu-HU" sz="4800" dirty="0" err="1"/>
              <a:t>evidenţierea</a:t>
            </a:r>
            <a:r>
              <a:rPr lang="hu-HU" sz="4800" dirty="0"/>
              <a:t> </a:t>
            </a:r>
            <a:r>
              <a:rPr lang="hu-HU" sz="4800" dirty="0" err="1"/>
              <a:t>unei</a:t>
            </a:r>
            <a:r>
              <a:rPr lang="hu-HU" sz="4800" dirty="0"/>
              <a:t> </a:t>
            </a:r>
            <a:r>
              <a:rPr lang="hu-HU" sz="4800" dirty="0" err="1"/>
              <a:t>corelaţii</a:t>
            </a:r>
            <a:r>
              <a:rPr lang="hu-HU" sz="4800" dirty="0"/>
              <a:t> </a:t>
            </a:r>
            <a:r>
              <a:rPr lang="hu-HU" sz="4800" dirty="0" err="1"/>
              <a:t>existente</a:t>
            </a:r>
            <a:r>
              <a:rPr lang="hu-HU" sz="4800" dirty="0"/>
              <a:t> </a:t>
            </a:r>
            <a:r>
              <a:rPr lang="hu-HU" sz="4800" dirty="0" err="1"/>
              <a:t>între</a:t>
            </a:r>
            <a:r>
              <a:rPr lang="hu-HU" sz="4800" dirty="0"/>
              <a:t> </a:t>
            </a:r>
            <a:r>
              <a:rPr lang="hu-HU" sz="4800" dirty="0" err="1"/>
              <a:t>termenii</a:t>
            </a:r>
            <a:r>
              <a:rPr lang="hu-HU" sz="4800" dirty="0"/>
              <a:t> </a:t>
            </a:r>
            <a:r>
              <a:rPr lang="hu-HU" sz="4800" dirty="0" err="1"/>
              <a:t>daţi</a:t>
            </a:r>
            <a:r>
              <a:rPr lang="hu-HU" sz="4800" dirty="0"/>
              <a:t> </a:t>
            </a:r>
            <a:r>
              <a:rPr lang="hu-HU" sz="4800" dirty="0" smtClean="0"/>
              <a:t>(</a:t>
            </a:r>
            <a:r>
              <a:rPr lang="hu-HU" sz="4800" b="1" dirty="0" smtClean="0"/>
              <a:t>4 </a:t>
            </a:r>
            <a:r>
              <a:rPr lang="hu-HU" sz="4800" b="1" dirty="0" err="1" smtClean="0"/>
              <a:t>puncte</a:t>
            </a:r>
            <a:r>
              <a:rPr lang="hu-HU" sz="4800" b="1" dirty="0" smtClean="0"/>
              <a:t>) (Összefüggésnek kell lenni a fogalmak között.)</a:t>
            </a:r>
            <a:endParaRPr lang="hu-HU" sz="4800" dirty="0"/>
          </a:p>
          <a:p>
            <a:pPr marL="0" indent="0">
              <a:buNone/>
            </a:pPr>
            <a:r>
              <a:rPr lang="hu-HU" sz="4800" dirty="0" smtClean="0"/>
              <a:t>     - </a:t>
            </a:r>
            <a:r>
              <a:rPr lang="hu-HU" sz="4800" dirty="0" err="1"/>
              <a:t>coerenţa</a:t>
            </a:r>
            <a:r>
              <a:rPr lang="hu-HU" sz="4800" dirty="0"/>
              <a:t> </a:t>
            </a:r>
            <a:r>
              <a:rPr lang="hu-HU" sz="4800" dirty="0" err="1"/>
              <a:t>textului</a:t>
            </a:r>
            <a:r>
              <a:rPr lang="hu-HU" sz="4800" dirty="0"/>
              <a:t> </a:t>
            </a:r>
            <a:r>
              <a:rPr lang="hu-HU" sz="4800" dirty="0" err="1"/>
              <a:t>redactat</a:t>
            </a:r>
            <a:r>
              <a:rPr lang="hu-HU" sz="4800" dirty="0"/>
              <a:t> </a:t>
            </a:r>
            <a:r>
              <a:rPr lang="hu-HU" sz="4800" dirty="0" smtClean="0"/>
              <a:t>(</a:t>
            </a:r>
            <a:r>
              <a:rPr lang="hu-HU" sz="4800" b="1" dirty="0" smtClean="0"/>
              <a:t>2 </a:t>
            </a:r>
            <a:r>
              <a:rPr lang="hu-HU" sz="4800" b="1" dirty="0" err="1" smtClean="0"/>
              <a:t>puncte</a:t>
            </a:r>
            <a:r>
              <a:rPr lang="hu-HU" sz="4800" b="1" dirty="0" smtClean="0"/>
              <a:t>) (A szöveg önmagában is összefüggő kell legyen.)</a:t>
            </a:r>
            <a:endParaRPr lang="hu-HU" sz="4800" dirty="0"/>
          </a:p>
          <a:p>
            <a:pPr marL="0" indent="0">
              <a:buNone/>
            </a:pPr>
            <a:r>
              <a:rPr lang="hu-HU" sz="4800" dirty="0" smtClean="0"/>
              <a:t>     - </a:t>
            </a:r>
            <a:r>
              <a:rPr lang="hu-HU" sz="4800" dirty="0" err="1"/>
              <a:t>încadrarea</a:t>
            </a:r>
            <a:r>
              <a:rPr lang="hu-HU" sz="4800" dirty="0"/>
              <a:t> </a:t>
            </a:r>
            <a:r>
              <a:rPr lang="hu-HU" sz="4800" dirty="0" err="1"/>
              <a:t>în</a:t>
            </a:r>
            <a:r>
              <a:rPr lang="hu-HU" sz="4800" dirty="0"/>
              <a:t> </a:t>
            </a:r>
            <a:r>
              <a:rPr lang="hu-HU" sz="4800" dirty="0" err="1"/>
              <a:t>limita</a:t>
            </a:r>
            <a:r>
              <a:rPr lang="hu-HU" sz="4800" dirty="0"/>
              <a:t> de </a:t>
            </a:r>
            <a:r>
              <a:rPr lang="hu-HU" sz="4800" dirty="0" err="1"/>
              <a:t>spaţiu</a:t>
            </a:r>
            <a:r>
              <a:rPr lang="hu-HU" sz="4800" dirty="0"/>
              <a:t> </a:t>
            </a:r>
            <a:r>
              <a:rPr lang="hu-HU" sz="4800" dirty="0" err="1"/>
              <a:t>precizată</a:t>
            </a:r>
            <a:r>
              <a:rPr lang="hu-HU" sz="4800" dirty="0"/>
              <a:t> </a:t>
            </a:r>
            <a:r>
              <a:rPr lang="hu-HU" sz="4800" dirty="0" smtClean="0"/>
              <a:t>(</a:t>
            </a:r>
            <a:r>
              <a:rPr lang="hu-HU" sz="4800" b="1" dirty="0" smtClean="0"/>
              <a:t>2 </a:t>
            </a:r>
            <a:r>
              <a:rPr lang="hu-HU" sz="4800" b="1" dirty="0" err="1" smtClean="0"/>
              <a:t>puncte</a:t>
            </a:r>
            <a:r>
              <a:rPr lang="hu-HU" sz="4800" b="1" dirty="0" smtClean="0"/>
              <a:t>) (A meghatározott keret betartása.)</a:t>
            </a:r>
            <a:endParaRPr lang="hu-HU" sz="4800" dirty="0"/>
          </a:p>
          <a:p>
            <a:r>
              <a:rPr lang="hu-HU" sz="4800" dirty="0"/>
              <a:t>3. </a:t>
            </a:r>
            <a:r>
              <a:rPr lang="hu-HU" sz="4800" dirty="0" err="1"/>
              <a:t>formularea</a:t>
            </a:r>
            <a:r>
              <a:rPr lang="hu-HU" sz="4800" dirty="0"/>
              <a:t> </a:t>
            </a:r>
            <a:r>
              <a:rPr lang="hu-HU" sz="4800" dirty="0" err="1"/>
              <a:t>unui</a:t>
            </a:r>
            <a:r>
              <a:rPr lang="hu-HU" sz="4800" dirty="0"/>
              <a:t> </a:t>
            </a:r>
            <a:r>
              <a:rPr lang="hu-HU" sz="4800" dirty="0" err="1"/>
              <a:t>punct</a:t>
            </a:r>
            <a:r>
              <a:rPr lang="hu-HU" sz="4800" dirty="0"/>
              <a:t> de </a:t>
            </a:r>
            <a:r>
              <a:rPr lang="hu-HU" sz="4800" dirty="0" err="1"/>
              <a:t>vedere</a:t>
            </a:r>
            <a:r>
              <a:rPr lang="hu-HU" sz="4800" dirty="0"/>
              <a:t> </a:t>
            </a:r>
            <a:r>
              <a:rPr lang="hu-HU" sz="4800" dirty="0" err="1"/>
              <a:t>personal</a:t>
            </a:r>
            <a:r>
              <a:rPr lang="hu-HU" sz="4800" dirty="0"/>
              <a:t> </a:t>
            </a:r>
            <a:r>
              <a:rPr lang="hu-HU" sz="4800" dirty="0" err="1"/>
              <a:t>referitor</a:t>
            </a:r>
            <a:r>
              <a:rPr lang="hu-HU" sz="4800" dirty="0"/>
              <a:t> la </a:t>
            </a:r>
            <a:r>
              <a:rPr lang="hu-HU" sz="4800" dirty="0" err="1"/>
              <a:t>actualitatea</a:t>
            </a:r>
            <a:r>
              <a:rPr lang="hu-HU" sz="4800" dirty="0"/>
              <a:t> </a:t>
            </a:r>
            <a:r>
              <a:rPr lang="hu-HU" sz="4800" dirty="0" err="1"/>
              <a:t>perspectivei</a:t>
            </a:r>
            <a:r>
              <a:rPr lang="hu-HU" sz="4800" dirty="0"/>
              <a:t> </a:t>
            </a:r>
            <a:r>
              <a:rPr lang="hu-HU" sz="4800" dirty="0" err="1"/>
              <a:t>filosofice</a:t>
            </a:r>
            <a:endParaRPr lang="hu-HU" sz="4800" dirty="0"/>
          </a:p>
          <a:p>
            <a:pPr marL="0" indent="0">
              <a:buNone/>
            </a:pPr>
            <a:r>
              <a:rPr lang="hu-HU" sz="4800" dirty="0" smtClean="0"/>
              <a:t>       </a:t>
            </a:r>
            <a:r>
              <a:rPr lang="hu-HU" sz="4800" dirty="0" err="1" smtClean="0"/>
              <a:t>prezentată</a:t>
            </a:r>
            <a:r>
              <a:rPr lang="hu-HU" sz="4800" dirty="0" smtClean="0"/>
              <a:t> </a:t>
            </a:r>
            <a:r>
              <a:rPr lang="hu-HU" sz="4800" dirty="0" err="1"/>
              <a:t>în</a:t>
            </a:r>
            <a:r>
              <a:rPr lang="hu-HU" sz="4800" dirty="0"/>
              <a:t> </a:t>
            </a:r>
            <a:r>
              <a:rPr lang="hu-HU" sz="4800" dirty="0" err="1"/>
              <a:t>textul</a:t>
            </a:r>
            <a:r>
              <a:rPr lang="hu-HU" sz="4800" dirty="0"/>
              <a:t> </a:t>
            </a:r>
            <a:r>
              <a:rPr lang="hu-HU" sz="4800" dirty="0" err="1"/>
              <a:t>dat</a:t>
            </a:r>
            <a:r>
              <a:rPr lang="hu-HU" sz="4800" dirty="0"/>
              <a:t> </a:t>
            </a:r>
            <a:r>
              <a:rPr lang="hu-HU" sz="4800" dirty="0" smtClean="0"/>
              <a:t>(</a:t>
            </a:r>
            <a:r>
              <a:rPr lang="hu-HU" sz="4800" b="1" dirty="0" smtClean="0"/>
              <a:t>4 </a:t>
            </a:r>
            <a:r>
              <a:rPr lang="hu-HU" sz="4800" b="1" dirty="0" err="1" smtClean="0"/>
              <a:t>puncte</a:t>
            </a:r>
            <a:r>
              <a:rPr lang="hu-HU" sz="4800" b="1" dirty="0" smtClean="0"/>
              <a:t>) (Személyes vélemény megfogalmazása az adott filozófiai  gondolattal kapcsolatban. Mit gondol erről?)</a:t>
            </a:r>
            <a:endParaRPr lang="hu-HU" sz="4800" dirty="0"/>
          </a:p>
          <a:p>
            <a:pPr marL="0" indent="0">
              <a:buNone/>
            </a:pPr>
            <a:r>
              <a:rPr lang="hu-HU" sz="4800" b="1" dirty="0" smtClean="0"/>
              <a:t>B</a:t>
            </a:r>
            <a:r>
              <a:rPr lang="hu-HU" sz="4800" b="1" dirty="0"/>
              <a:t>.</a:t>
            </a:r>
            <a:endParaRPr lang="hu-HU" sz="4800" dirty="0"/>
          </a:p>
          <a:p>
            <a:r>
              <a:rPr lang="hu-HU" sz="4800" dirty="0"/>
              <a:t>1. - </a:t>
            </a:r>
            <a:r>
              <a:rPr lang="hu-HU" sz="4800" dirty="0" err="1"/>
              <a:t>argumentarea</a:t>
            </a:r>
            <a:r>
              <a:rPr lang="hu-HU" sz="4800" dirty="0"/>
              <a:t> </a:t>
            </a:r>
            <a:r>
              <a:rPr lang="hu-HU" sz="4800" dirty="0" err="1"/>
              <a:t>în</a:t>
            </a:r>
            <a:r>
              <a:rPr lang="hu-HU" sz="4800" dirty="0"/>
              <a:t> </a:t>
            </a:r>
            <a:r>
              <a:rPr lang="hu-HU" sz="4800" dirty="0" err="1"/>
              <a:t>favoarea</a:t>
            </a:r>
            <a:r>
              <a:rPr lang="hu-HU" sz="4800" dirty="0"/>
              <a:t> </a:t>
            </a:r>
            <a:r>
              <a:rPr lang="hu-HU" sz="4800" dirty="0" err="1"/>
              <a:t>ideii</a:t>
            </a:r>
            <a:r>
              <a:rPr lang="hu-HU" sz="4800" dirty="0"/>
              <a:t>/</a:t>
            </a:r>
            <a:r>
              <a:rPr lang="hu-HU" sz="4800" dirty="0" err="1"/>
              <a:t>tezei</a:t>
            </a:r>
            <a:r>
              <a:rPr lang="hu-HU" sz="4800" dirty="0"/>
              <a:t> </a:t>
            </a:r>
            <a:r>
              <a:rPr lang="hu-HU" sz="4800" dirty="0" err="1"/>
              <a:t>filosofice</a:t>
            </a:r>
            <a:r>
              <a:rPr lang="hu-HU" sz="4800" dirty="0"/>
              <a:t> </a:t>
            </a:r>
            <a:r>
              <a:rPr lang="hu-HU" sz="4800" dirty="0" err="1"/>
              <a:t>prezentată</a:t>
            </a:r>
            <a:r>
              <a:rPr lang="hu-HU" sz="4800" dirty="0"/>
              <a:t> </a:t>
            </a:r>
            <a:r>
              <a:rPr lang="hu-HU" sz="4800" dirty="0" err="1"/>
              <a:t>în</a:t>
            </a:r>
            <a:r>
              <a:rPr lang="hu-HU" sz="4800" dirty="0"/>
              <a:t> </a:t>
            </a:r>
            <a:r>
              <a:rPr lang="hu-HU" sz="4800" dirty="0" err="1"/>
              <a:t>enunţ</a:t>
            </a:r>
            <a:r>
              <a:rPr lang="hu-HU" sz="4800" dirty="0"/>
              <a:t> </a:t>
            </a:r>
            <a:r>
              <a:rPr lang="hu-HU" sz="4800" dirty="0" smtClean="0"/>
              <a:t>(</a:t>
            </a:r>
            <a:r>
              <a:rPr lang="hu-HU" sz="4800" b="1" dirty="0" smtClean="0"/>
              <a:t>4 </a:t>
            </a:r>
            <a:r>
              <a:rPr lang="hu-HU" sz="4800" b="1" dirty="0" err="1" smtClean="0"/>
              <a:t>puncte</a:t>
            </a:r>
            <a:r>
              <a:rPr lang="hu-HU" sz="4800" b="1" dirty="0" smtClean="0"/>
              <a:t>) (Arisztotelész szerint a szétosztó igazság csak a polisz keretein belül lehetséges, mert csak itt tudjuk megadni mindenkinek azt, amit megérdemel.)</a:t>
            </a:r>
            <a:endParaRPr lang="hu-HU" sz="4800" dirty="0"/>
          </a:p>
          <a:p>
            <a:pPr marL="0" indent="0">
              <a:buNone/>
            </a:pPr>
            <a:r>
              <a:rPr lang="hu-HU" sz="4800" dirty="0" smtClean="0"/>
              <a:t>        - </a:t>
            </a:r>
            <a:r>
              <a:rPr lang="hu-HU" sz="4800" dirty="0" err="1"/>
              <a:t>încadrarea</a:t>
            </a:r>
            <a:r>
              <a:rPr lang="hu-HU" sz="4800" dirty="0"/>
              <a:t> </a:t>
            </a:r>
            <a:r>
              <a:rPr lang="hu-HU" sz="4800" dirty="0" err="1"/>
              <a:t>în</a:t>
            </a:r>
            <a:r>
              <a:rPr lang="hu-HU" sz="4800" dirty="0"/>
              <a:t> </a:t>
            </a:r>
            <a:r>
              <a:rPr lang="hu-HU" sz="4800" dirty="0" err="1"/>
              <a:t>limita</a:t>
            </a:r>
            <a:r>
              <a:rPr lang="hu-HU" sz="4800" dirty="0"/>
              <a:t> de </a:t>
            </a:r>
            <a:r>
              <a:rPr lang="hu-HU" sz="4800" dirty="0" err="1"/>
              <a:t>spaţiu</a:t>
            </a:r>
            <a:r>
              <a:rPr lang="hu-HU" sz="4800" dirty="0"/>
              <a:t> </a:t>
            </a:r>
            <a:r>
              <a:rPr lang="hu-HU" sz="4800" dirty="0" err="1"/>
              <a:t>precizată</a:t>
            </a:r>
            <a:r>
              <a:rPr lang="hu-HU" sz="4800" dirty="0"/>
              <a:t> </a:t>
            </a:r>
            <a:r>
              <a:rPr lang="hu-HU" sz="4800" dirty="0" smtClean="0"/>
              <a:t>(</a:t>
            </a:r>
            <a:r>
              <a:rPr lang="hu-HU" sz="4800" b="1" dirty="0" smtClean="0"/>
              <a:t>2 </a:t>
            </a:r>
            <a:r>
              <a:rPr lang="hu-HU" sz="4800" b="1" dirty="0" err="1" smtClean="0"/>
              <a:t>puncte</a:t>
            </a:r>
            <a:r>
              <a:rPr lang="hu-HU" sz="4800" b="1" dirty="0" smtClean="0"/>
              <a:t>) (Keret betartása 2 pont.)</a:t>
            </a:r>
            <a:endParaRPr lang="hu-HU" sz="4800" dirty="0"/>
          </a:p>
          <a:p>
            <a:r>
              <a:rPr lang="hu-HU" sz="4800" dirty="0"/>
              <a:t>2. </a:t>
            </a:r>
            <a:r>
              <a:rPr lang="hu-HU" sz="4800" dirty="0" err="1"/>
              <a:t>ilustrarea</a:t>
            </a:r>
            <a:r>
              <a:rPr lang="hu-HU" sz="4800" dirty="0"/>
              <a:t>, </a:t>
            </a:r>
            <a:r>
              <a:rPr lang="hu-HU" sz="4800" dirty="0" err="1"/>
              <a:t>printr-un</a:t>
            </a:r>
            <a:r>
              <a:rPr lang="hu-HU" sz="4800" dirty="0"/>
              <a:t> </a:t>
            </a:r>
            <a:r>
              <a:rPr lang="hu-HU" sz="4800" dirty="0" err="1"/>
              <a:t>exemplu</a:t>
            </a:r>
            <a:r>
              <a:rPr lang="hu-HU" sz="4800" dirty="0"/>
              <a:t> </a:t>
            </a:r>
            <a:r>
              <a:rPr lang="hu-HU" sz="4800" dirty="0" err="1"/>
              <a:t>concret</a:t>
            </a:r>
            <a:r>
              <a:rPr lang="hu-HU" sz="4800" dirty="0"/>
              <a:t>, a </a:t>
            </a:r>
            <a:r>
              <a:rPr lang="hu-HU" sz="4800" dirty="0" err="1"/>
              <a:t>modului</a:t>
            </a:r>
            <a:r>
              <a:rPr lang="hu-HU" sz="4800" dirty="0"/>
              <a:t> </a:t>
            </a:r>
            <a:r>
              <a:rPr lang="hu-HU" sz="4800" dirty="0" err="1"/>
              <a:t>în</a:t>
            </a:r>
            <a:r>
              <a:rPr lang="hu-HU" sz="4800" dirty="0"/>
              <a:t> </a:t>
            </a:r>
            <a:r>
              <a:rPr lang="hu-HU" sz="4800" dirty="0" err="1"/>
              <a:t>care</a:t>
            </a:r>
            <a:r>
              <a:rPr lang="hu-HU" sz="4800" dirty="0"/>
              <a:t> </a:t>
            </a:r>
            <a:r>
              <a:rPr lang="hu-HU" sz="4800" dirty="0" err="1"/>
              <a:t>meritul</a:t>
            </a:r>
            <a:r>
              <a:rPr lang="hu-HU" sz="4800" dirty="0"/>
              <a:t> este </a:t>
            </a:r>
            <a:r>
              <a:rPr lang="hu-HU" sz="4800" dirty="0" err="1"/>
              <a:t>aplicat</a:t>
            </a:r>
            <a:r>
              <a:rPr lang="hu-HU" sz="4800" dirty="0"/>
              <a:t> </a:t>
            </a:r>
            <a:r>
              <a:rPr lang="hu-HU" sz="4800" dirty="0" err="1"/>
              <a:t>în</a:t>
            </a:r>
            <a:r>
              <a:rPr lang="hu-HU" sz="4800" dirty="0"/>
              <a:t> </a:t>
            </a:r>
            <a:r>
              <a:rPr lang="hu-HU" sz="4800" dirty="0" err="1"/>
              <a:t>selectarea</a:t>
            </a:r>
            <a:endParaRPr lang="hu-HU" sz="4800" dirty="0"/>
          </a:p>
          <a:p>
            <a:pPr marL="0" indent="0">
              <a:buNone/>
            </a:pPr>
            <a:r>
              <a:rPr lang="hu-HU" sz="4800" dirty="0" smtClean="0"/>
              <a:t>      </a:t>
            </a:r>
            <a:r>
              <a:rPr lang="hu-HU" sz="4800" dirty="0" err="1" smtClean="0"/>
              <a:t>candidaţilor</a:t>
            </a:r>
            <a:r>
              <a:rPr lang="hu-HU" sz="4800" dirty="0" smtClean="0"/>
              <a:t> </a:t>
            </a:r>
            <a:r>
              <a:rPr lang="hu-HU" sz="4800" dirty="0"/>
              <a:t>la un </a:t>
            </a:r>
            <a:r>
              <a:rPr lang="hu-HU" sz="4800" dirty="0" err="1"/>
              <a:t>interviu</a:t>
            </a:r>
            <a:r>
              <a:rPr lang="hu-HU" sz="4800" dirty="0"/>
              <a:t> de </a:t>
            </a:r>
            <a:r>
              <a:rPr lang="hu-HU" sz="4800" dirty="0" err="1"/>
              <a:t>angajare</a:t>
            </a:r>
            <a:r>
              <a:rPr lang="hu-HU" sz="4800" dirty="0"/>
              <a:t> </a:t>
            </a:r>
            <a:r>
              <a:rPr lang="hu-HU" sz="4800" dirty="0" err="1"/>
              <a:t>pentru</a:t>
            </a:r>
            <a:r>
              <a:rPr lang="hu-HU" sz="4800" dirty="0"/>
              <a:t> un </a:t>
            </a:r>
            <a:r>
              <a:rPr lang="hu-HU" sz="4800" dirty="0" err="1"/>
              <a:t>loc</a:t>
            </a:r>
            <a:r>
              <a:rPr lang="hu-HU" sz="4800" dirty="0"/>
              <a:t> de </a:t>
            </a:r>
            <a:r>
              <a:rPr lang="hu-HU" sz="4800" dirty="0" err="1"/>
              <a:t>muncă</a:t>
            </a:r>
            <a:r>
              <a:rPr lang="hu-HU" sz="4800" dirty="0"/>
              <a:t> </a:t>
            </a:r>
            <a:r>
              <a:rPr lang="hu-HU" sz="4800" dirty="0" smtClean="0"/>
              <a:t>(</a:t>
            </a:r>
            <a:r>
              <a:rPr lang="hu-HU" sz="4800" b="1" dirty="0" smtClean="0"/>
              <a:t>6 </a:t>
            </a:r>
            <a:r>
              <a:rPr lang="hu-HU" sz="4800" b="1" dirty="0" err="1" smtClean="0"/>
              <a:t>puncte</a:t>
            </a:r>
            <a:r>
              <a:rPr lang="hu-HU" sz="4800" b="1" dirty="0" smtClean="0"/>
              <a:t>) (Beszélni lehet arról, hogy az  önéletrajzban olyan adatok szerepelnek, ami alapján kiderülhet, hogy az illető önkéntes munkát végzett már az adott területen és ezért megérdemli, hogy őt válasszák.)</a:t>
            </a:r>
            <a:endParaRPr lang="hu-HU" sz="4800" dirty="0"/>
          </a:p>
          <a:p>
            <a:pPr marL="0" indent="0">
              <a:buNone/>
            </a:pPr>
            <a:r>
              <a:rPr lang="hu-HU" sz="4400" b="1" dirty="0"/>
              <a:t> </a:t>
            </a:r>
            <a:endParaRPr lang="hu-HU" sz="4400" dirty="0"/>
          </a:p>
          <a:p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27631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1347614"/>
            <a:ext cx="8183880" cy="2448272"/>
          </a:xfrm>
        </p:spPr>
        <p:txBody>
          <a:bodyPr>
            <a:normAutofit/>
          </a:bodyPr>
          <a:lstStyle/>
          <a:p>
            <a:r>
              <a:rPr lang="hu-HU" sz="2000" dirty="0" smtClean="0"/>
              <a:t>Természetes velejárója az embernek?</a:t>
            </a:r>
          </a:p>
          <a:p>
            <a:pPr marL="0" indent="0">
              <a:buNone/>
            </a:pPr>
            <a:endParaRPr lang="hu-HU" sz="2000" dirty="0" smtClean="0"/>
          </a:p>
          <a:p>
            <a:r>
              <a:rPr lang="hu-HU" sz="2000" dirty="0" smtClean="0"/>
              <a:t>Folyamat eredménye?</a:t>
            </a:r>
          </a:p>
          <a:p>
            <a:pPr marL="0" indent="0">
              <a:buNone/>
            </a:pPr>
            <a:endParaRPr lang="hu-HU" sz="2000" dirty="0" smtClean="0"/>
          </a:p>
          <a:p>
            <a:r>
              <a:rPr lang="hu-HU" sz="2000" dirty="0" smtClean="0"/>
              <a:t>Társadalom kialakulásától függ?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9750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2376" y="483519"/>
            <a:ext cx="7772400" cy="648072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accent1"/>
                </a:solidFill>
                <a:effectLst/>
              </a:rPr>
              <a:t>A szabadság természete</a:t>
            </a:r>
            <a:endParaRPr lang="hu-HU" sz="24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722376" y="2427734"/>
            <a:ext cx="7594040" cy="1368152"/>
          </a:xfrm>
        </p:spPr>
        <p:txBody>
          <a:bodyPr>
            <a:normAutofit fontScale="85000" lnSpcReduction="10000"/>
          </a:bodyPr>
          <a:lstStyle/>
          <a:p>
            <a:pPr marL="379476" indent="-342900" algn="l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Egyéni szabadság </a:t>
            </a:r>
            <a:r>
              <a:rPr lang="hu-HU" dirty="0" smtClean="0">
                <a:solidFill>
                  <a:schemeClr val="tx1"/>
                </a:solidFill>
              </a:rPr>
              <a:t>– individualizmus (pozitív-negatív jellege) önmegvalósítási szabadságjogok, önzés – létért való küzdelem</a:t>
            </a:r>
            <a:endParaRPr lang="hu-HU" dirty="0" smtClean="0">
              <a:solidFill>
                <a:schemeClr val="tx1"/>
              </a:solidFill>
            </a:endParaRPr>
          </a:p>
          <a:p>
            <a:pPr marL="379476" indent="-342900" algn="l">
              <a:buFont typeface="Arial" pitchFamily="34" charset="0"/>
              <a:buChar char="•"/>
            </a:pPr>
            <a:endParaRPr lang="hu-HU" dirty="0">
              <a:solidFill>
                <a:schemeClr val="tx1"/>
              </a:solidFill>
            </a:endParaRPr>
          </a:p>
          <a:p>
            <a:pPr marL="379476" indent="-342900" algn="l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Csoportos vagy szociális </a:t>
            </a:r>
            <a:r>
              <a:rPr lang="hu-HU" dirty="0" smtClean="0">
                <a:solidFill>
                  <a:schemeClr val="tx1"/>
                </a:solidFill>
              </a:rPr>
              <a:t>– kollektivizmus (pozitív-negatív jellege) – népek szabadságharca, kommunista diktatúra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267494"/>
            <a:ext cx="8183880" cy="43204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8000" dirty="0" smtClean="0"/>
              <a:t>                                                      </a:t>
            </a:r>
          </a:p>
          <a:p>
            <a:pPr marL="0" indent="0">
              <a:buNone/>
            </a:pPr>
            <a:r>
              <a:rPr lang="hu-HU" sz="8000" dirty="0" smtClean="0"/>
              <a:t>B. Spinoza – panteizmusa – Deus </a:t>
            </a:r>
            <a:r>
              <a:rPr lang="hu-HU" sz="8000" dirty="0" err="1" smtClean="0"/>
              <a:t>sive</a:t>
            </a:r>
            <a:r>
              <a:rPr lang="hu-HU" sz="8000" dirty="0" smtClean="0"/>
              <a:t> </a:t>
            </a:r>
            <a:r>
              <a:rPr lang="hu-HU" sz="8000" dirty="0" err="1" smtClean="0"/>
              <a:t>natura</a:t>
            </a:r>
            <a:r>
              <a:rPr lang="hu-HU" sz="8000" dirty="0" smtClean="0"/>
              <a:t> – ami azt jelenti, hogy a szabadság pusztán a korlátok belátásáról szól</a:t>
            </a:r>
          </a:p>
          <a:p>
            <a:pPr marL="0" indent="0">
              <a:buNone/>
            </a:pPr>
            <a:endParaRPr lang="hu-HU" sz="8000" dirty="0" smtClean="0"/>
          </a:p>
          <a:p>
            <a:pPr marL="0" indent="0">
              <a:buNone/>
            </a:pPr>
            <a:r>
              <a:rPr lang="hu-HU" sz="8000" dirty="0" smtClean="0"/>
              <a:t>G. W</a:t>
            </a:r>
            <a:r>
              <a:rPr lang="hu-HU" sz="8000" dirty="0" smtClean="0"/>
              <a:t>. </a:t>
            </a:r>
            <a:r>
              <a:rPr lang="hu-HU" sz="8000" dirty="0" smtClean="0"/>
              <a:t>Leibniz </a:t>
            </a:r>
            <a:r>
              <a:rPr lang="hu-HU" sz="8000" dirty="0" smtClean="0"/>
              <a:t>is hasonló módon gondolkodik, a háttérben matematikai összefüggések belátását feltételezi, ami a szabadság korlátozottságát jelenti.  </a:t>
            </a:r>
          </a:p>
          <a:p>
            <a:pPr marL="0" indent="0">
              <a:buNone/>
            </a:pPr>
            <a:r>
              <a:rPr lang="hu-HU" sz="8000" dirty="0"/>
              <a:t> </a:t>
            </a:r>
            <a:r>
              <a:rPr lang="hu-HU" sz="8000" dirty="0" smtClean="0"/>
              <a:t>                                                           valamitől </a:t>
            </a:r>
            <a:endParaRPr lang="hu-HU" sz="8000" dirty="0"/>
          </a:p>
          <a:p>
            <a:pPr marL="0" indent="0">
              <a:buNone/>
            </a:pPr>
            <a:r>
              <a:rPr lang="hu-HU" sz="8000" dirty="0" smtClean="0"/>
              <a:t>                                                          (menekülés)</a:t>
            </a:r>
          </a:p>
          <a:p>
            <a:pPr marL="0" indent="0">
              <a:buNone/>
            </a:pPr>
            <a:endParaRPr lang="hu-HU" sz="8000" dirty="0" smtClean="0"/>
          </a:p>
          <a:p>
            <a:pPr marL="0" indent="0">
              <a:buNone/>
            </a:pPr>
            <a:r>
              <a:rPr lang="hu-HU" sz="8000" dirty="0" smtClean="0"/>
              <a:t>    Erich </a:t>
            </a:r>
            <a:r>
              <a:rPr lang="hu-HU" sz="8000" dirty="0" err="1" smtClean="0"/>
              <a:t>Fromm</a:t>
            </a:r>
            <a:r>
              <a:rPr lang="hu-HU" sz="8000" dirty="0" smtClean="0"/>
              <a:t>– Szabadság</a:t>
            </a:r>
          </a:p>
          <a:p>
            <a:pPr marL="0" indent="0">
              <a:buNone/>
            </a:pPr>
            <a:endParaRPr lang="hu-HU" sz="8000" dirty="0" smtClean="0"/>
          </a:p>
          <a:p>
            <a:pPr marL="0" indent="0">
              <a:buNone/>
            </a:pPr>
            <a:r>
              <a:rPr lang="hu-HU" sz="8000" dirty="0" smtClean="0"/>
              <a:t>                                                            valamire</a:t>
            </a:r>
          </a:p>
          <a:p>
            <a:pPr marL="0" indent="0">
              <a:buNone/>
            </a:pPr>
            <a:r>
              <a:rPr lang="hu-HU" sz="8000" dirty="0"/>
              <a:t> </a:t>
            </a:r>
            <a:r>
              <a:rPr lang="hu-HU" sz="8000" dirty="0" smtClean="0"/>
              <a:t>                                                     (alkotás lehetősége)</a:t>
            </a:r>
          </a:p>
          <a:p>
            <a:pPr marL="0" indent="0">
              <a:buNone/>
            </a:pPr>
            <a:r>
              <a:rPr lang="hu-HU" sz="2400" dirty="0" smtClean="0"/>
              <a:t>   </a:t>
            </a:r>
            <a:r>
              <a:rPr lang="hu-HU" sz="2400" dirty="0" smtClean="0"/>
              <a:t> </a:t>
            </a:r>
            <a:endParaRPr lang="hu-HU" sz="2400" dirty="0"/>
          </a:p>
        </p:txBody>
      </p:sp>
      <p:cxnSp>
        <p:nvCxnSpPr>
          <p:cNvPr id="4" name="Egyenes összekötő 3"/>
          <p:cNvCxnSpPr/>
          <p:nvPr/>
        </p:nvCxnSpPr>
        <p:spPr>
          <a:xfrm flipV="1">
            <a:off x="4427984" y="2355726"/>
            <a:ext cx="144016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4427984" y="3147814"/>
            <a:ext cx="14401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9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722376" y="411511"/>
            <a:ext cx="7772400" cy="648071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accent1"/>
                </a:solidFill>
                <a:effectLst/>
              </a:rPr>
              <a:t>A szabadság korlátai</a:t>
            </a:r>
            <a:endParaRPr lang="hu-HU" sz="24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722376" y="2067694"/>
            <a:ext cx="7772400" cy="2304256"/>
          </a:xfrm>
        </p:spPr>
        <p:txBody>
          <a:bodyPr>
            <a:normAutofit/>
          </a:bodyPr>
          <a:lstStyle/>
          <a:p>
            <a:pPr marL="379476" indent="-342900" algn="l">
              <a:buFont typeface="Arial" pitchFamily="34" charset="0"/>
              <a:buChar char="•"/>
            </a:pPr>
            <a:r>
              <a:rPr lang="hu-HU" b="1" dirty="0">
                <a:solidFill>
                  <a:schemeClr val="tx1"/>
                </a:solidFill>
              </a:rPr>
              <a:t>k</a:t>
            </a:r>
            <a:r>
              <a:rPr lang="hu-HU" b="1" dirty="0" smtClean="0">
                <a:solidFill>
                  <a:schemeClr val="tx1"/>
                </a:solidFill>
              </a:rPr>
              <a:t>érdés</a:t>
            </a:r>
            <a:r>
              <a:rPr lang="hu-HU" dirty="0" smtClean="0">
                <a:solidFill>
                  <a:schemeClr val="tx1"/>
                </a:solidFill>
              </a:rPr>
              <a:t>: – Hol van a jogos határ, amely által korlátozhatjuk az embert, hogy cselekedeteivel kárt  okozzon?</a:t>
            </a:r>
          </a:p>
          <a:p>
            <a:pPr marL="379476" indent="-342900" algn="l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            - nem jogos korlát- alapvető                  emberi jogok megsértése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7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118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b="1" dirty="0" smtClean="0">
                <a:solidFill>
                  <a:schemeClr val="accent1"/>
                </a:solidFill>
              </a:rPr>
              <a:t>Pozitív és negatív</a:t>
            </a:r>
          </a:p>
          <a:p>
            <a:pPr marL="0" indent="0" algn="ctr">
              <a:buNone/>
            </a:pPr>
            <a:r>
              <a:rPr lang="hu-HU" sz="2400" b="1" dirty="0" smtClean="0">
                <a:solidFill>
                  <a:schemeClr val="accent1"/>
                </a:solidFill>
              </a:rPr>
              <a:t>szabadság</a:t>
            </a:r>
          </a:p>
          <a:p>
            <a:pPr marL="0" indent="0" algn="ctr">
              <a:buNone/>
            </a:pPr>
            <a:r>
              <a:rPr lang="hu-HU" sz="2400" dirty="0" err="1" smtClean="0"/>
              <a:t>-Isaiah</a:t>
            </a:r>
            <a:r>
              <a:rPr lang="hu-HU" sz="2400" dirty="0" smtClean="0"/>
              <a:t> Berlin-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sz="2000" dirty="0" smtClean="0"/>
              <a:t>             </a:t>
            </a:r>
          </a:p>
          <a:p>
            <a:pPr marL="0" indent="0" algn="just">
              <a:buNone/>
            </a:pPr>
            <a:r>
              <a:rPr lang="hu-HU" sz="2000" dirty="0"/>
              <a:t> </a:t>
            </a:r>
            <a:r>
              <a:rPr lang="hu-HU" sz="2000" dirty="0" smtClean="0"/>
              <a:t>            az állam                                           az állam</a:t>
            </a:r>
          </a:p>
          <a:p>
            <a:pPr marL="0" indent="0" algn="just">
              <a:buNone/>
            </a:pPr>
            <a:r>
              <a:rPr lang="hu-HU" sz="2000" dirty="0" smtClean="0"/>
              <a:t>       beavatkozik,hogy                              nem avatkozik be,</a:t>
            </a:r>
          </a:p>
          <a:p>
            <a:pPr marL="0" indent="0" algn="just">
              <a:buNone/>
            </a:pPr>
            <a:r>
              <a:rPr lang="hu-HU" sz="2000" dirty="0" smtClean="0"/>
              <a:t>az egyén személyes életét segítse            csak minimálisan</a:t>
            </a:r>
          </a:p>
          <a:p>
            <a:pPr marL="0" indent="0" algn="just">
              <a:buNone/>
            </a:pPr>
            <a:r>
              <a:rPr lang="hu-HU" sz="2000" dirty="0" smtClean="0"/>
              <a:t>    fejlődésében (előfeltétel:                          (pl. szabad </a:t>
            </a:r>
          </a:p>
          <a:p>
            <a:pPr marL="0" indent="0" algn="just">
              <a:buNone/>
            </a:pPr>
            <a:r>
              <a:rPr lang="hu-HU" sz="2000" dirty="0" smtClean="0"/>
              <a:t>az állam nem akarhat rosszat)             vélemény-nyilvánítás)</a:t>
            </a:r>
            <a:endParaRPr lang="hu-HU" sz="2000" dirty="0"/>
          </a:p>
        </p:txBody>
      </p:sp>
      <p:cxnSp>
        <p:nvCxnSpPr>
          <p:cNvPr id="4" name="Egyenes összekötő 3"/>
          <p:cNvCxnSpPr/>
          <p:nvPr/>
        </p:nvCxnSpPr>
        <p:spPr>
          <a:xfrm flipH="1">
            <a:off x="2411760" y="1635646"/>
            <a:ext cx="115212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5652120" y="1635646"/>
            <a:ext cx="129614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9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1131590"/>
            <a:ext cx="8183880" cy="2664296"/>
          </a:xfrm>
        </p:spPr>
        <p:txBody>
          <a:bodyPr>
            <a:normAutofit lnSpcReduction="10000"/>
          </a:bodyPr>
          <a:lstStyle/>
          <a:p>
            <a:r>
              <a:rPr lang="hu-HU" sz="2000" dirty="0" smtClean="0"/>
              <a:t>Van egy történelmi tapasztalat:</a:t>
            </a:r>
          </a:p>
          <a:p>
            <a:pPr marL="0" indent="0">
              <a:buNone/>
            </a:pPr>
            <a:r>
              <a:rPr lang="hu-HU" sz="2000" dirty="0" smtClean="0"/>
              <a:t> - vissza lehet élni ezzel a pozitív szabadsággal</a:t>
            </a:r>
          </a:p>
          <a:p>
            <a:endParaRPr lang="hu-HU" sz="2000" dirty="0" smtClean="0"/>
          </a:p>
          <a:p>
            <a:r>
              <a:rPr lang="hu-HU" sz="2000" dirty="0" smtClean="0"/>
              <a:t>Hogyan?</a:t>
            </a:r>
          </a:p>
          <a:p>
            <a:pPr marL="0" indent="0">
              <a:buNone/>
            </a:pPr>
            <a:r>
              <a:rPr lang="hu-HU" sz="2000" dirty="0" smtClean="0"/>
              <a:t> - sok uralkodó, államfő sanyargatta népét, visszaélt hatalmával.</a:t>
            </a:r>
          </a:p>
          <a:p>
            <a:pPr marL="0" indent="0">
              <a:buNone/>
            </a:pPr>
            <a:r>
              <a:rPr lang="hu-HU" sz="2000" dirty="0" smtClean="0"/>
              <a:t>  (az 1989 előtti Romániában élőknek konkrét tapasztalatuk     van erről)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8917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339502"/>
            <a:ext cx="8183880" cy="4320480"/>
          </a:xfrm>
        </p:spPr>
        <p:txBody>
          <a:bodyPr>
            <a:normAutofit fontScale="25000" lnSpcReduction="20000"/>
          </a:bodyPr>
          <a:lstStyle/>
          <a:p>
            <a:pPr marL="603504" lvl="2" indent="0">
              <a:buNone/>
            </a:pPr>
            <a:r>
              <a:rPr lang="hu-HU" dirty="0" smtClean="0"/>
              <a:t>                                         </a:t>
            </a:r>
            <a:r>
              <a:rPr lang="hu-HU" sz="9600" b="1" dirty="0" smtClean="0">
                <a:solidFill>
                  <a:schemeClr val="accent1"/>
                </a:solidFill>
              </a:rPr>
              <a:t>Szabadság és felelősség</a:t>
            </a:r>
          </a:p>
          <a:p>
            <a:pPr marL="347472" lvl="1" indent="0">
              <a:buNone/>
            </a:pPr>
            <a:endParaRPr lang="hu-HU" sz="7200" dirty="0"/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hu-HU" sz="7200" dirty="0" smtClean="0"/>
              <a:t>Szabadság                   Determinizmus – 2 fajtája van (természeti ok-okozati és természetfeletti, predesztináció – reformáció.)</a:t>
            </a:r>
            <a:endParaRPr lang="hu-HU" sz="7200" dirty="0"/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hu-HU" sz="7200" dirty="0" smtClean="0"/>
              <a:t>Szabad akarat keresztény fogalma – Isten képmása az ember – felelősségvállalást jelent.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hu-HU" sz="7200" dirty="0" smtClean="0"/>
              <a:t>Ókori nézőpont: belső reflexió – fontos volt az erkölcsi rend, az emberek közötti morális értékek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hu-HU" sz="7200" dirty="0" smtClean="0"/>
              <a:t>Modern korban: külső reflexió – fontosabb szerepet kapott az állam szerepe az értelmezésben. </a:t>
            </a:r>
            <a:endParaRPr lang="hu-HU" sz="7200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267744" y="1247115"/>
            <a:ext cx="136815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7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854</TotalTime>
  <Words>2409</Words>
  <Application>Microsoft Office PowerPoint</Application>
  <PresentationFormat>Diavetítés a képernyőre (16:9 oldalarány)</PresentationFormat>
  <Paragraphs>248</Paragraphs>
  <Slides>27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Aspektus</vt:lpstr>
      <vt:lpstr>A SZABADSÁG FILOZÓFIÁJA</vt:lpstr>
      <vt:lpstr>                                                                    KETTŐS MEGKÖZELÍTÉS                   STRUKTURALISTA  ---- EGZISZTENCIALISTA     Ókori görögök, determinizmus        S. A. Kierkegaard </vt:lpstr>
      <vt:lpstr>PowerPoint bemutató</vt:lpstr>
      <vt:lpstr>A szabadság természete</vt:lpstr>
      <vt:lpstr>PowerPoint bemutató</vt:lpstr>
      <vt:lpstr>A szabadság korlátai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Alkalmazott filozófia: a szabadság és a méltóság vizsgálata - 2 játékfilm alapján</vt:lpstr>
      <vt:lpstr>2.   Száll a kakukk fészkére (One Flew over the Cuckoo’s Nest)</vt:lpstr>
      <vt:lpstr>      FILOZÓFIA  ÍRÁSBELI  ÉRETTSÉGI    Probă scrisă la filosofie Varianta 4 </vt:lpstr>
      <vt:lpstr>PowerPoint bemutató</vt:lpstr>
      <vt:lpstr>PowerPoint bemutató</vt:lpstr>
      <vt:lpstr>    a - 3, b – 1, c – 4, d – 2 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SZABADSÁG FILOZÓFIÁJA</dc:title>
  <dc:creator>admin</dc:creator>
  <cp:lastModifiedBy>admin</cp:lastModifiedBy>
  <cp:revision>115</cp:revision>
  <dcterms:created xsi:type="dcterms:W3CDTF">2020-03-23T21:45:45Z</dcterms:created>
  <dcterms:modified xsi:type="dcterms:W3CDTF">2020-03-26T17:28:51Z</dcterms:modified>
</cp:coreProperties>
</file>