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1848-1849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Nemzeti identitás és forradalom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36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839" y="939796"/>
            <a:ext cx="8911687" cy="1280890"/>
          </a:xfrm>
        </p:spPr>
        <p:txBody>
          <a:bodyPr/>
          <a:lstStyle/>
          <a:p>
            <a:r>
              <a:rPr lang="hu-HU" dirty="0" smtClean="0"/>
              <a:t>Forradalmak leverése után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0125" y="2002972"/>
            <a:ext cx="9330646" cy="4278085"/>
          </a:xfrm>
        </p:spPr>
        <p:txBody>
          <a:bodyPr>
            <a:normAutofit/>
          </a:bodyPr>
          <a:lstStyle/>
          <a:p>
            <a:r>
              <a:rPr lang="hu-HU" dirty="0" smtClean="0"/>
              <a:t>Havasalföld és Moldva</a:t>
            </a:r>
          </a:p>
          <a:p>
            <a:pPr lvl="1"/>
            <a:r>
              <a:rPr lang="hu-HU" dirty="0" smtClean="0"/>
              <a:t>Szervezeti Szabályzatok rendszerének visszaállítása</a:t>
            </a:r>
          </a:p>
          <a:p>
            <a:pPr lvl="1"/>
            <a:r>
              <a:rPr lang="hu-HU" dirty="0" smtClean="0"/>
              <a:t>Balta-Liman-i szerződés - 1849 </a:t>
            </a:r>
          </a:p>
          <a:p>
            <a:pPr lvl="2"/>
            <a:r>
              <a:rPr lang="hu-HU" dirty="0" smtClean="0"/>
              <a:t>Konzervatív visszarendeződés orosz-török felügyelet mellett</a:t>
            </a:r>
          </a:p>
          <a:p>
            <a:pPr lvl="2"/>
            <a:r>
              <a:rPr lang="hu-HU" dirty="0" smtClean="0"/>
              <a:t>Orosz és török beavatkozás joga 7 évig</a:t>
            </a:r>
          </a:p>
          <a:p>
            <a:pPr lvl="2"/>
            <a:r>
              <a:rPr lang="hu-HU" dirty="0" smtClean="0"/>
              <a:t>Fejedelemválasztás jogának visszavonása</a:t>
            </a:r>
          </a:p>
          <a:p>
            <a:pPr lvl="2"/>
            <a:r>
              <a:rPr lang="hu-HU" dirty="0" smtClean="0"/>
              <a:t>Ad-hoc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gyűlések</a:t>
            </a:r>
            <a:r>
              <a:rPr lang="hu-HU" dirty="0" smtClean="0"/>
              <a:t> nagybojárságból és klérusból</a:t>
            </a:r>
          </a:p>
          <a:p>
            <a:r>
              <a:rPr lang="hu-HU" dirty="0" smtClean="0"/>
              <a:t>Erdély</a:t>
            </a:r>
          </a:p>
          <a:p>
            <a:pPr lvl="1"/>
            <a:r>
              <a:rPr lang="hu-HU" dirty="0" smtClean="0"/>
              <a:t>Neoabszolutizmus bevezetése</a:t>
            </a:r>
          </a:p>
          <a:p>
            <a:pPr lvl="1"/>
            <a:r>
              <a:rPr lang="hu-HU" dirty="0" smtClean="0"/>
              <a:t>Bécsi udvar a román forradalmárok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kéréseit </a:t>
            </a:r>
            <a:r>
              <a:rPr lang="hu-HU" dirty="0" smtClean="0"/>
              <a:t>sem teljesítette</a:t>
            </a:r>
          </a:p>
          <a:p>
            <a:pPr lvl="2"/>
            <a:r>
              <a:rPr lang="hu-HU" dirty="0" smtClean="0"/>
              <a:t>Kivétel: 1854 – görög katolikus püspökség érseki (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metropolita</a:t>
            </a:r>
            <a:r>
              <a:rPr lang="hu-HU" dirty="0" smtClean="0"/>
              <a:t>) rangra emelése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téma </a:t>
            </a:r>
            <a:r>
              <a:rPr lang="hu-HU" smtClean="0"/>
              <a:t>kapcsán olvassátok </a:t>
            </a:r>
            <a:r>
              <a:rPr lang="hu-HU" dirty="0" smtClean="0"/>
              <a:t>el a tankönyv következő oldalait:</a:t>
            </a:r>
          </a:p>
          <a:p>
            <a:pPr lvl="1"/>
            <a:r>
              <a:rPr lang="hu-HU" dirty="0" smtClean="0"/>
              <a:t>32</a:t>
            </a:r>
          </a:p>
          <a:p>
            <a:pPr lvl="1"/>
            <a:r>
              <a:rPr lang="hu-HU" dirty="0" smtClean="0"/>
              <a:t>65</a:t>
            </a:r>
          </a:p>
          <a:p>
            <a:pPr lvl="1"/>
            <a:r>
              <a:rPr lang="hu-HU" dirty="0" smtClean="0"/>
              <a:t>70</a:t>
            </a:r>
          </a:p>
          <a:p>
            <a:pPr lvl="1"/>
            <a:r>
              <a:rPr lang="hu-HU" dirty="0" smtClean="0"/>
              <a:t>76</a:t>
            </a:r>
          </a:p>
          <a:p>
            <a:pPr lvl="1"/>
            <a:r>
              <a:rPr lang="hu-HU" dirty="0" smtClean="0"/>
              <a:t>95</a:t>
            </a:r>
          </a:p>
          <a:p>
            <a:pPr lvl="1"/>
            <a:r>
              <a:rPr lang="hu-HU" dirty="0" smtClean="0"/>
              <a:t>119</a:t>
            </a:r>
          </a:p>
        </p:txBody>
      </p:sp>
      <p:pic>
        <p:nvPicPr>
          <p:cNvPr id="4" name="Picture 3" descr="istorie-12-barnea-2011_la-cur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256" y="2564219"/>
            <a:ext cx="4120116" cy="4120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732967"/>
            <a:ext cx="8911687" cy="1280890"/>
          </a:xfrm>
        </p:spPr>
        <p:txBody>
          <a:bodyPr/>
          <a:lstStyle/>
          <a:p>
            <a:r>
              <a:rPr lang="hu-HU" dirty="0" smtClean="0"/>
              <a:t>Nemzeti identitás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38" y="1967023"/>
            <a:ext cx="8915400" cy="4401120"/>
          </a:xfrm>
        </p:spPr>
        <p:txBody>
          <a:bodyPr>
            <a:normAutofit/>
          </a:bodyPr>
          <a:lstStyle/>
          <a:p>
            <a:r>
              <a:rPr lang="ro-RO" dirty="0" smtClean="0"/>
              <a:t>Etnikum – nemzet</a:t>
            </a:r>
          </a:p>
          <a:p>
            <a:pPr lvl="1"/>
            <a:r>
              <a:rPr lang="ro-RO" dirty="0" smtClean="0"/>
              <a:t>Egymáshoz tartozás romantikája</a:t>
            </a:r>
          </a:p>
          <a:p>
            <a:pPr lvl="1"/>
            <a:r>
              <a:rPr lang="ro-RO" dirty="0" smtClean="0"/>
              <a:t>Előzmények</a:t>
            </a:r>
          </a:p>
          <a:p>
            <a:pPr lvl="2"/>
            <a:r>
              <a:rPr lang="ro-RO" dirty="0" smtClean="0"/>
              <a:t>“nemzeti párt” – Havasalföld és Moldva</a:t>
            </a:r>
          </a:p>
          <a:p>
            <a:pPr lvl="2"/>
            <a:r>
              <a:rPr lang="ro-RO" dirty="0" smtClean="0"/>
              <a:t>Erdélyi Iskola – 4. rendi nemzet, történelmi jog</a:t>
            </a:r>
          </a:p>
          <a:p>
            <a:pPr lvl="2"/>
            <a:r>
              <a:rPr lang="ro-RO" dirty="0" smtClean="0"/>
              <a:t>Magyaroknál - reformkor</a:t>
            </a:r>
          </a:p>
          <a:p>
            <a:r>
              <a:rPr lang="ro-RO" dirty="0" smtClean="0"/>
              <a:t>Nemzetállamok létrehozásának vágya</a:t>
            </a:r>
          </a:p>
          <a:p>
            <a:pPr lvl="1"/>
            <a:r>
              <a:rPr lang="ro-RO" dirty="0" smtClean="0"/>
              <a:t>Egyesüléssel vagy kiválással</a:t>
            </a:r>
          </a:p>
          <a:p>
            <a:pPr lvl="2"/>
            <a:r>
              <a:rPr lang="ro-RO" dirty="0" smtClean="0"/>
              <a:t>Német, olasz, magyar, román, lengyel, stb.</a:t>
            </a:r>
          </a:p>
          <a:p>
            <a:pPr lvl="1"/>
            <a:r>
              <a:rPr lang="ro-RO" dirty="0" smtClean="0"/>
              <a:t>Konfliktusok forrása</a:t>
            </a:r>
          </a:p>
          <a:p>
            <a:pPr lvl="2"/>
            <a:r>
              <a:rPr lang="ro-RO" dirty="0" smtClean="0"/>
              <a:t>Vegyes térségekben – főleg Erdély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141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154" y="852710"/>
            <a:ext cx="8911687" cy="1280890"/>
          </a:xfrm>
        </p:spPr>
        <p:txBody>
          <a:bodyPr/>
          <a:lstStyle/>
          <a:p>
            <a:r>
              <a:rPr lang="hu-HU" dirty="0" smtClean="0"/>
              <a:t>1848 – a népek tavasza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525" y="1621970"/>
            <a:ext cx="9668103" cy="4550229"/>
          </a:xfrm>
        </p:spPr>
        <p:txBody>
          <a:bodyPr>
            <a:normAutofit/>
          </a:bodyPr>
          <a:lstStyle/>
          <a:p>
            <a:r>
              <a:rPr lang="hu-HU" dirty="0" smtClean="0"/>
              <a:t>Forradalmi megmozdulások egész Európában</a:t>
            </a:r>
          </a:p>
          <a:p>
            <a:r>
              <a:rPr lang="hu-HU" dirty="0" smtClean="0"/>
              <a:t>Feudalizmus helyett polgári, liberális értékek megjelenése</a:t>
            </a:r>
          </a:p>
          <a:p>
            <a:pPr lvl="1"/>
            <a:r>
              <a:rPr lang="hu-HU" dirty="0" smtClean="0"/>
              <a:t>Társadalmi kérések</a:t>
            </a:r>
          </a:p>
          <a:p>
            <a:pPr lvl="2"/>
            <a:r>
              <a:rPr lang="hu-HU" dirty="0" smtClean="0"/>
              <a:t>Egyenjogú társadalom: jobbágyok – földesurak</a:t>
            </a:r>
          </a:p>
          <a:p>
            <a:pPr lvl="1"/>
            <a:r>
              <a:rPr lang="hu-HU" dirty="0" smtClean="0"/>
              <a:t>Gazdasági kérések</a:t>
            </a:r>
          </a:p>
          <a:p>
            <a:pPr lvl="2"/>
            <a:r>
              <a:rPr lang="hu-HU" dirty="0" smtClean="0"/>
              <a:t>Földosztás, kereskedelem</a:t>
            </a:r>
          </a:p>
          <a:p>
            <a:pPr lvl="1"/>
            <a:r>
              <a:rPr lang="hu-HU" dirty="0" smtClean="0"/>
              <a:t>Nemzeti kérések</a:t>
            </a:r>
          </a:p>
          <a:p>
            <a:pPr lvl="2"/>
            <a:r>
              <a:rPr lang="hu-HU" dirty="0" smtClean="0"/>
              <a:t>Nemzetállam</a:t>
            </a:r>
          </a:p>
          <a:p>
            <a:r>
              <a:rPr lang="hu-HU" dirty="0" smtClean="0"/>
              <a:t>Egységes szimbólisztika</a:t>
            </a:r>
          </a:p>
          <a:p>
            <a:pPr lvl="1"/>
            <a:r>
              <a:rPr lang="hu-HU" dirty="0" smtClean="0"/>
              <a:t>Három színű zászló, kokárda</a:t>
            </a:r>
          </a:p>
          <a:p>
            <a:pPr lvl="1"/>
            <a:r>
              <a:rPr lang="hu-HU" dirty="0" smtClean="0"/>
              <a:t>Forradalmi hősők...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798282"/>
            <a:ext cx="8911687" cy="1280890"/>
          </a:xfrm>
        </p:spPr>
        <p:txBody>
          <a:bodyPr/>
          <a:lstStyle/>
          <a:p>
            <a:r>
              <a:rPr lang="hu-HU" dirty="0" smtClean="0"/>
              <a:t>Lehetőségek és hangsúlyok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968" y="2105247"/>
            <a:ext cx="8435162" cy="3848985"/>
          </a:xfrm>
        </p:spPr>
        <p:txBody>
          <a:bodyPr>
            <a:normAutofit/>
          </a:bodyPr>
          <a:lstStyle/>
          <a:p>
            <a:r>
              <a:rPr lang="hu-HU" dirty="0" smtClean="0"/>
              <a:t>Moldva</a:t>
            </a:r>
          </a:p>
          <a:p>
            <a:pPr lvl="1"/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é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rs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kelt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dirty="0" smtClean="0"/>
              <a:t>kérések megfogalmazása</a:t>
            </a:r>
          </a:p>
          <a:p>
            <a:r>
              <a:rPr lang="hu-HU" dirty="0" smtClean="0"/>
              <a:t>Havasalföld</a:t>
            </a:r>
          </a:p>
          <a:p>
            <a:pPr lvl="1"/>
            <a:r>
              <a:rPr lang="hu-HU" dirty="0" smtClean="0"/>
              <a:t>Radikális változások életbe léptetése</a:t>
            </a:r>
          </a:p>
          <a:p>
            <a:r>
              <a:rPr lang="hu-HU" dirty="0" smtClean="0"/>
              <a:t>Erdély</a:t>
            </a:r>
          </a:p>
          <a:p>
            <a:pPr lvl="1"/>
            <a:r>
              <a:rPr lang="hu-HU" dirty="0" smtClean="0"/>
              <a:t>Nemzeti eszme miatt román-magyar szembefordulás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040" y="754739"/>
            <a:ext cx="8911687" cy="1280890"/>
          </a:xfrm>
        </p:spPr>
        <p:txBody>
          <a:bodyPr/>
          <a:lstStyle/>
          <a:p>
            <a:r>
              <a:rPr lang="hu-HU" dirty="0" smtClean="0"/>
              <a:t>Moldva forradalma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338" y="1632857"/>
            <a:ext cx="9330575" cy="4419600"/>
          </a:xfrm>
        </p:spPr>
        <p:txBody>
          <a:bodyPr>
            <a:normAutofit/>
          </a:bodyPr>
          <a:lstStyle/>
          <a:p>
            <a:r>
              <a:rPr lang="hu-HU" dirty="0" smtClean="0"/>
              <a:t>1848. március 27</a:t>
            </a:r>
          </a:p>
          <a:p>
            <a:pPr lvl="1"/>
            <a:r>
              <a:rPr lang="hu-HU" dirty="0" smtClean="0"/>
              <a:t>Ia</a:t>
            </a:r>
            <a:r>
              <a:rPr lang="ro-RO" dirty="0" smtClean="0"/>
              <a:t>și – 35 pontos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kiáltvány</a:t>
            </a:r>
            <a:r>
              <a:rPr lang="hu-HU" dirty="0" smtClean="0"/>
              <a:t> </a:t>
            </a:r>
          </a:p>
          <a:p>
            <a:pPr lvl="2"/>
            <a:r>
              <a:rPr lang="ro-RO" dirty="0" smtClean="0"/>
              <a:t>Petițiune Proclamațiune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(Követelés - Kiáltvány)</a:t>
            </a:r>
          </a:p>
          <a:p>
            <a:pPr lvl="3"/>
            <a:r>
              <a:rPr lang="hu-HU" dirty="0" smtClean="0"/>
              <a:t>Fennálló rendszer javított formában mükődjön tovább</a:t>
            </a:r>
          </a:p>
          <a:p>
            <a:r>
              <a:rPr lang="hu-HU" dirty="0" smtClean="0"/>
              <a:t>Gyors meggfékezése a forradalomnak</a:t>
            </a:r>
          </a:p>
          <a:p>
            <a:pPr lvl="1"/>
            <a:r>
              <a:rPr lang="hu-HU" dirty="0" smtClean="0"/>
              <a:t>Mihail Sturdza uralkodó elrendeli a vezetők letartóztatását</a:t>
            </a:r>
          </a:p>
          <a:p>
            <a:pPr lvl="1"/>
            <a:r>
              <a:rPr lang="hu-HU" dirty="0" smtClean="0"/>
              <a:t>Június: orosz cári csapatok bevonulása</a:t>
            </a:r>
          </a:p>
          <a:p>
            <a:r>
              <a:rPr lang="hu-HU" dirty="0" smtClean="0"/>
              <a:t>Moldvai forradalmárok </a:t>
            </a:r>
            <a:r>
              <a:rPr lang="hu-HU" sz="1200" dirty="0" smtClean="0"/>
              <a:t>(M. Ko</a:t>
            </a:r>
            <a:r>
              <a:rPr lang="ro-RO" sz="1200" dirty="0" smtClean="0"/>
              <a:t>gălniceanu, Al.I. Cuza, C. Negri, Al. Russo</a:t>
            </a:r>
            <a:r>
              <a:rPr lang="hu-HU" sz="1200" dirty="0" smtClean="0"/>
              <a:t>) </a:t>
            </a:r>
            <a:r>
              <a:rPr lang="hu-HU" dirty="0" smtClean="0"/>
              <a:t>más térségekben</a:t>
            </a:r>
          </a:p>
          <a:p>
            <a:pPr lvl="1"/>
            <a:r>
              <a:rPr lang="hu-HU" dirty="0" smtClean="0"/>
              <a:t>Letartóztatásból megszökve radikális követelések</a:t>
            </a:r>
          </a:p>
          <a:p>
            <a:pPr lvl="2"/>
            <a:r>
              <a:rPr lang="hu-HU" dirty="0" smtClean="0"/>
              <a:t>Brassó – </a:t>
            </a:r>
            <a:r>
              <a:rPr lang="ro-RO" dirty="0" smtClean="0"/>
              <a:t>Prințipurile noastre pentru reformarea patriei</a:t>
            </a:r>
            <a:r>
              <a:rPr lang="hu-HU" dirty="0" smtClean="0"/>
              <a:t> (Elveink a haza megreformálására)</a:t>
            </a:r>
          </a:p>
          <a:p>
            <a:pPr lvl="2"/>
            <a:r>
              <a:rPr lang="hu-HU" dirty="0" smtClean="0"/>
              <a:t>Cern</a:t>
            </a:r>
            <a:r>
              <a:rPr lang="ro-RO" dirty="0" smtClean="0"/>
              <a:t>ăuți </a:t>
            </a:r>
            <a:r>
              <a:rPr lang="hu-HU" dirty="0" smtClean="0"/>
              <a:t>– </a:t>
            </a:r>
            <a:r>
              <a:rPr lang="ro-RO" dirty="0" smtClean="0"/>
              <a:t>Dorințele partidei național din Moldova </a:t>
            </a:r>
            <a:r>
              <a:rPr lang="hu-HU" dirty="0" smtClean="0"/>
              <a:t>(A moldvai nemzeti párt óhajai)</a:t>
            </a:r>
          </a:p>
          <a:p>
            <a:pPr lvl="3"/>
            <a:r>
              <a:rPr lang="hu-HU" dirty="0" smtClean="0"/>
              <a:t>Mindkettő tartalmazza Havasalföld és Moldva egyesülésének az óhaját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349" y="722082"/>
            <a:ext cx="9431263" cy="1280890"/>
          </a:xfrm>
        </p:spPr>
        <p:txBody>
          <a:bodyPr/>
          <a:lstStyle/>
          <a:p>
            <a:r>
              <a:rPr lang="hu-HU" dirty="0" smtClean="0"/>
              <a:t>Havasalföld forradalma	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888" y="1416915"/>
            <a:ext cx="10399655" cy="4646428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Francia hatás</a:t>
            </a:r>
          </a:p>
          <a:p>
            <a:r>
              <a:rPr lang="hu-HU" dirty="0" smtClean="0"/>
              <a:t>Radikális megoldás – köztársasági modell</a:t>
            </a:r>
          </a:p>
          <a:p>
            <a:r>
              <a:rPr lang="hu-HU" dirty="0" smtClean="0"/>
              <a:t>Forradalmi Bizottság szervezésében</a:t>
            </a:r>
          </a:p>
          <a:p>
            <a:pPr lvl="1"/>
            <a:r>
              <a:rPr lang="hu-HU" dirty="0" smtClean="0"/>
              <a:t>Islaz – 1848. június 9: </a:t>
            </a:r>
            <a:r>
              <a:rPr lang="hu-HU" dirty="0" err="1" smtClean="0"/>
              <a:t>Islazi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Kiáltvány</a:t>
            </a:r>
          </a:p>
          <a:p>
            <a:pPr lvl="2"/>
            <a:r>
              <a:rPr lang="hu-HU" dirty="0" smtClean="0"/>
              <a:t>22 pontos program-nyilatkozat</a:t>
            </a:r>
          </a:p>
          <a:p>
            <a:pPr lvl="3"/>
            <a:r>
              <a:rPr lang="hu-HU" dirty="0" smtClean="0"/>
              <a:t>Parasztok felszabadítása,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földosztás</a:t>
            </a:r>
          </a:p>
          <a:p>
            <a:pPr lvl="3"/>
            <a:r>
              <a:rPr lang="hu-HU" dirty="0" smtClean="0"/>
              <a:t>Jogegyenlőség </a:t>
            </a:r>
          </a:p>
          <a:p>
            <a:pPr lvl="3"/>
            <a:r>
              <a:rPr lang="hu-HU" dirty="0" smtClean="0"/>
              <a:t>Orosz védnökség megszűntetése, ország függetlensége</a:t>
            </a:r>
          </a:p>
          <a:p>
            <a:r>
              <a:rPr lang="hu-HU" dirty="0" smtClean="0"/>
              <a:t>Forradalmi Kormány megalakulása</a:t>
            </a:r>
          </a:p>
          <a:p>
            <a:pPr lvl="1"/>
            <a:r>
              <a:rPr lang="hu-HU" sz="1400" dirty="0" smtClean="0"/>
              <a:t>Neofit metropolita, Nicolae Golescu</a:t>
            </a:r>
            <a:r>
              <a:rPr lang="ro-RO" sz="1400" dirty="0" smtClean="0"/>
              <a:t>, Nicolae Bălcescu, C.A. Rosetti, I.E. Rădulescu</a:t>
            </a:r>
          </a:p>
          <a:p>
            <a:pPr lvl="1"/>
            <a:r>
              <a:rPr lang="ro-RO" dirty="0" smtClean="0"/>
              <a:t>Forra</a:t>
            </a:r>
            <a:r>
              <a:rPr lang="hu-HU" dirty="0" smtClean="0"/>
              <a:t>dalmi rendelkezések sora</a:t>
            </a:r>
          </a:p>
          <a:p>
            <a:pPr lvl="2"/>
            <a:r>
              <a:rPr lang="hu-HU" dirty="0" smtClean="0"/>
              <a:t>Bojári rangok eltörlése</a:t>
            </a:r>
          </a:p>
          <a:p>
            <a:pPr lvl="2"/>
            <a:r>
              <a:rPr lang="hu-HU" dirty="0" smtClean="0"/>
              <a:t>Nemzeti trikolór (piros-sárga-kék) bevezetése</a:t>
            </a:r>
          </a:p>
          <a:p>
            <a:pPr lvl="2"/>
            <a:r>
              <a:rPr lang="hu-HU" dirty="0" smtClean="0"/>
              <a:t>Polgárőrség, nemzeti hadsereg szervezése</a:t>
            </a:r>
          </a:p>
          <a:p>
            <a:pPr lvl="2"/>
            <a:r>
              <a:rPr lang="hu-HU" dirty="0" smtClean="0"/>
              <a:t>Cenzúra eltörlése</a:t>
            </a: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010" y="1026882"/>
            <a:ext cx="8911687" cy="1280890"/>
          </a:xfrm>
        </p:spPr>
        <p:txBody>
          <a:bodyPr/>
          <a:lstStyle/>
          <a:p>
            <a:r>
              <a:rPr lang="hu-HU" dirty="0" smtClean="0"/>
              <a:t>Havasalföldi forradalom leverése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784" y="1850572"/>
            <a:ext cx="8915400" cy="3777622"/>
          </a:xfrm>
        </p:spPr>
        <p:txBody>
          <a:bodyPr/>
          <a:lstStyle/>
          <a:p>
            <a:r>
              <a:rPr lang="hu-HU" dirty="0" smtClean="0"/>
              <a:t>Két lépésben:</a:t>
            </a:r>
            <a:endParaRPr lang="ro-RO" dirty="0" smtClean="0"/>
          </a:p>
          <a:p>
            <a:r>
              <a:rPr lang="ro-RO" dirty="0" smtClean="0"/>
              <a:t>1. - orosz cári felszólításra török intervenció</a:t>
            </a:r>
          </a:p>
          <a:p>
            <a:pPr lvl="1"/>
            <a:r>
              <a:rPr lang="ro-RO" dirty="0" smtClean="0"/>
              <a:t>Forradalmi kormány átnevezése helytartótanáccsá</a:t>
            </a:r>
          </a:p>
          <a:p>
            <a:pPr lvl="1"/>
            <a:r>
              <a:rPr lang="ro-RO" dirty="0" smtClean="0"/>
              <a:t>Alkotmánytervezet Isztambulba kerüljön felterjesztésre</a:t>
            </a:r>
          </a:p>
          <a:p>
            <a:pPr lvl="2"/>
            <a:r>
              <a:rPr lang="ro-RO" dirty="0" smtClean="0"/>
              <a:t>Oroszok szerint túl enyhe lépések</a:t>
            </a:r>
          </a:p>
          <a:p>
            <a:r>
              <a:rPr lang="ro-RO" dirty="0" smtClean="0"/>
              <a:t>2. - újabb orosz felszólításra a második török intervenció</a:t>
            </a:r>
          </a:p>
          <a:p>
            <a:pPr lvl="1"/>
            <a:r>
              <a:rPr lang="ro-RO" dirty="0" smtClean="0"/>
              <a:t>Fuad Effendi pasa – 1848. szeptember 13 – Bukarest</a:t>
            </a:r>
          </a:p>
          <a:p>
            <a:pPr lvl="2"/>
            <a:r>
              <a:rPr lang="ro-RO" dirty="0" smtClean="0"/>
              <a:t>Dealul Spirii – összecsapások, török győzelem</a:t>
            </a:r>
          </a:p>
          <a:p>
            <a:r>
              <a:rPr lang="ro-RO" dirty="0" smtClean="0"/>
              <a:t>Forradalmárok emigrációba</a:t>
            </a:r>
          </a:p>
          <a:p>
            <a:pPr lvl="1"/>
            <a:r>
              <a:rPr lang="ro-RO" dirty="0" smtClean="0"/>
              <a:t>Forradalmi tervek képviselete Erdélyben, majd külföldön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13" y="820053"/>
            <a:ext cx="9862457" cy="1280890"/>
          </a:xfrm>
        </p:spPr>
        <p:txBody>
          <a:bodyPr/>
          <a:lstStyle/>
          <a:p>
            <a:r>
              <a:rPr lang="hu-HU" dirty="0" smtClean="0"/>
              <a:t>Erdély forradalma – kezdeti félreértések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154" y="1741714"/>
            <a:ext cx="9689873" cy="425631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Magyar forradalom és román törekvések</a:t>
            </a:r>
            <a:endParaRPr lang="ro-RO" dirty="0" smtClean="0"/>
          </a:p>
          <a:p>
            <a:pPr lvl="1"/>
            <a:r>
              <a:rPr lang="ro-RO" dirty="0" smtClean="0"/>
              <a:t>A magyar forradalmi változások üdvözlése</a:t>
            </a:r>
          </a:p>
          <a:p>
            <a:pPr lvl="1"/>
            <a:r>
              <a:rPr lang="ro-RO" dirty="0" smtClean="0"/>
              <a:t>Román nemzeti kérések </a:t>
            </a:r>
          </a:p>
          <a:p>
            <a:pPr lvl="1"/>
            <a:r>
              <a:rPr lang="ro-RO" dirty="0" smtClean="0"/>
              <a:t>Kulcskérdés: Unió</a:t>
            </a:r>
          </a:p>
          <a:p>
            <a:pPr lvl="1">
              <a:buNone/>
            </a:pPr>
            <a:endParaRPr lang="ro-RO" dirty="0" smtClean="0"/>
          </a:p>
          <a:p>
            <a:r>
              <a:rPr lang="hu-HU" dirty="0" smtClean="0"/>
              <a:t>1848. május – Balázsfalva – </a:t>
            </a:r>
            <a:r>
              <a:rPr lang="ro-RO" dirty="0" smtClean="0"/>
              <a:t>Petiția Națională</a:t>
            </a:r>
            <a:r>
              <a:rPr lang="hu-HU" dirty="0" smtClean="0"/>
              <a:t> (Nemzeti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Kiáltvány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Társadalmi és gazdasági kérések – hasonlóak a magyar programhoz</a:t>
            </a:r>
          </a:p>
          <a:p>
            <a:pPr lvl="1"/>
            <a:r>
              <a:rPr lang="hu-HU" dirty="0" smtClean="0"/>
              <a:t>Egyenjogúságot a románoknak -  4. rendi nemzet – a meg nem értés forrása</a:t>
            </a:r>
          </a:p>
          <a:p>
            <a:pPr lvl="1"/>
            <a:r>
              <a:rPr lang="hu-HU" dirty="0" smtClean="0"/>
              <a:t>Hűség a császárhoz</a:t>
            </a:r>
          </a:p>
          <a:p>
            <a:r>
              <a:rPr lang="hu-HU" dirty="0" smtClean="0"/>
              <a:t>Magyar-román ellentétek erősödése</a:t>
            </a:r>
          </a:p>
          <a:p>
            <a:pPr lvl="1"/>
            <a:r>
              <a:rPr lang="hu-HU" dirty="0" smtClean="0"/>
              <a:t>Kolozsvári országgyűlés elfogadja az Uniót</a:t>
            </a:r>
          </a:p>
          <a:p>
            <a:pPr lvl="1"/>
            <a:r>
              <a:rPr lang="hu-HU" dirty="0" smtClean="0"/>
              <a:t>Román forradalmi sereg megszervezésének elkezdése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125" y="830938"/>
            <a:ext cx="8911687" cy="1280890"/>
          </a:xfrm>
        </p:spPr>
        <p:txBody>
          <a:bodyPr/>
          <a:lstStyle/>
          <a:p>
            <a:r>
              <a:rPr lang="hu-HU" dirty="0" smtClean="0"/>
              <a:t>Erdélyi polgárháború 1848-1849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1" y="1817915"/>
            <a:ext cx="9483045" cy="4180114"/>
          </a:xfrm>
        </p:spPr>
        <p:txBody>
          <a:bodyPr>
            <a:normAutofit/>
          </a:bodyPr>
          <a:lstStyle/>
          <a:p>
            <a:r>
              <a:rPr lang="hu-HU" dirty="0" smtClean="0"/>
              <a:t>1848. október – második balázsfalvi gyűlés</a:t>
            </a:r>
          </a:p>
          <a:p>
            <a:pPr lvl="1"/>
            <a:r>
              <a:rPr lang="hu-HU" dirty="0" smtClean="0"/>
              <a:t>Unió érvénytelenségének kimondása</a:t>
            </a:r>
          </a:p>
          <a:p>
            <a:pPr lvl="1"/>
            <a:r>
              <a:rPr lang="hu-HU" dirty="0" smtClean="0"/>
              <a:t>Osztrák alkotmány érvényessége</a:t>
            </a:r>
          </a:p>
          <a:p>
            <a:pPr lvl="1"/>
            <a:r>
              <a:rPr lang="hu-HU" dirty="0" smtClean="0"/>
              <a:t>Magyar forradalommal szembe katonai ellenállás – Avram Iancu</a:t>
            </a:r>
          </a:p>
          <a:p>
            <a:r>
              <a:rPr lang="hu-HU" dirty="0" smtClean="0"/>
              <a:t>Megbékélési próbálkozások</a:t>
            </a:r>
          </a:p>
          <a:p>
            <a:pPr lvl="1"/>
            <a:r>
              <a:rPr lang="hu-HU" dirty="0" smtClean="0"/>
              <a:t>Nicolae Bălcescu közvetítései</a:t>
            </a:r>
          </a:p>
          <a:p>
            <a:pPr lvl="1"/>
            <a:r>
              <a:rPr lang="en-US" dirty="0" err="1" smtClean="0"/>
              <a:t>Ioan</a:t>
            </a:r>
            <a:r>
              <a:rPr lang="en-US" dirty="0" smtClean="0"/>
              <a:t> </a:t>
            </a:r>
            <a:r>
              <a:rPr lang="en-US" dirty="0" err="1" smtClean="0"/>
              <a:t>Drago</a:t>
            </a:r>
            <a:r>
              <a:rPr lang="ro-RO" dirty="0" smtClean="0"/>
              <a:t>ș</a:t>
            </a:r>
            <a:r>
              <a:rPr lang="hu-HU" dirty="0" smtClean="0"/>
              <a:t> bihari képviselő Kossuth Lajos nevében Avram Iancuval – 1849. május</a:t>
            </a:r>
          </a:p>
          <a:p>
            <a:pPr lvl="2"/>
            <a:r>
              <a:rPr lang="hu-HU" dirty="0" smtClean="0"/>
              <a:t>Hatvani Imre meghiúsítja</a:t>
            </a:r>
          </a:p>
          <a:p>
            <a:r>
              <a:rPr lang="hu-HU" dirty="0" smtClean="0"/>
              <a:t>1849. július 14 – Szeged – Project de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pacificare</a:t>
            </a:r>
            <a:r>
              <a:rPr lang="hu-HU" dirty="0" smtClean="0"/>
              <a:t> (Megbékélési tervezet)</a:t>
            </a:r>
          </a:p>
          <a:p>
            <a:pPr lvl="1"/>
            <a:r>
              <a:rPr lang="hu-HU" dirty="0" smtClean="0"/>
              <a:t>Kossuth Lajos – Cezar Bolliac – Nicolae </a:t>
            </a:r>
            <a:r>
              <a:rPr lang="ro-RO" dirty="0" smtClean="0"/>
              <a:t>Bălcescu</a:t>
            </a:r>
          </a:p>
          <a:p>
            <a:pPr lvl="2"/>
            <a:r>
              <a:rPr lang="ro-RO" dirty="0" smtClean="0"/>
              <a:t>Túl késő: 1849. augusztus 13 – osztrák-orosz </a:t>
            </a:r>
            <a:r>
              <a:rPr lang="ro-R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intervenció</a:t>
            </a:r>
            <a:r>
              <a:rPr lang="ro-RO" dirty="0" smtClean="0"/>
              <a:t>, Világos - fegyverletétel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1360</TotalTime>
  <Words>592</Words>
  <Application>Microsoft Office PowerPoint</Application>
  <PresentationFormat>Custom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1848-1849</vt:lpstr>
      <vt:lpstr>Nemzeti identitás</vt:lpstr>
      <vt:lpstr>1848 – a népek tavasza </vt:lpstr>
      <vt:lpstr>Lehetőségek és hangsúlyok</vt:lpstr>
      <vt:lpstr>Moldva forradalma</vt:lpstr>
      <vt:lpstr>Havasalföld forradalma </vt:lpstr>
      <vt:lpstr>Havasalföldi forradalom leverése</vt:lpstr>
      <vt:lpstr>Erdély forradalma – kezdeti félreértések</vt:lpstr>
      <vt:lpstr>Erdélyi polgárháború 1848-1849</vt:lpstr>
      <vt:lpstr>Forradalmak leverése után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román nép kialakulás</dc:title>
  <dc:creator>User2</dc:creator>
  <cp:lastModifiedBy>Zsolt</cp:lastModifiedBy>
  <cp:revision>85</cp:revision>
  <dcterms:created xsi:type="dcterms:W3CDTF">2020-03-20T07:10:37Z</dcterms:created>
  <dcterms:modified xsi:type="dcterms:W3CDTF">2020-04-01T07:16:09Z</dcterms:modified>
</cp:coreProperties>
</file>